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8"/>
  </p:notesMasterIdLst>
  <p:sldIdLst>
    <p:sldId id="256" r:id="rId2"/>
    <p:sldId id="411" r:id="rId3"/>
    <p:sldId id="412" r:id="rId4"/>
    <p:sldId id="413" r:id="rId5"/>
    <p:sldId id="414" r:id="rId6"/>
    <p:sldId id="415" r:id="rId7"/>
    <p:sldId id="416" r:id="rId8"/>
    <p:sldId id="417" r:id="rId9"/>
    <p:sldId id="418" r:id="rId10"/>
    <p:sldId id="420" r:id="rId11"/>
    <p:sldId id="421" r:id="rId12"/>
    <p:sldId id="422" r:id="rId13"/>
    <p:sldId id="423" r:id="rId14"/>
    <p:sldId id="424" r:id="rId15"/>
    <p:sldId id="425" r:id="rId16"/>
    <p:sldId id="426" r:id="rId17"/>
    <p:sldId id="427" r:id="rId18"/>
    <p:sldId id="428" r:id="rId19"/>
    <p:sldId id="429" r:id="rId20"/>
    <p:sldId id="430" r:id="rId21"/>
    <p:sldId id="431" r:id="rId22"/>
    <p:sldId id="432" r:id="rId23"/>
    <p:sldId id="433" r:id="rId24"/>
    <p:sldId id="434" r:id="rId25"/>
    <p:sldId id="435" r:id="rId26"/>
    <p:sldId id="436" r:id="rId27"/>
    <p:sldId id="437" r:id="rId28"/>
    <p:sldId id="438" r:id="rId29"/>
    <p:sldId id="439" r:id="rId30"/>
    <p:sldId id="440" r:id="rId31"/>
    <p:sldId id="441" r:id="rId32"/>
    <p:sldId id="442" r:id="rId33"/>
    <p:sldId id="288" r:id="rId34"/>
    <p:sldId id="443" r:id="rId35"/>
    <p:sldId id="444" r:id="rId36"/>
    <p:sldId id="445" r:id="rId37"/>
    <p:sldId id="446" r:id="rId38"/>
    <p:sldId id="447" r:id="rId39"/>
    <p:sldId id="448" r:id="rId40"/>
    <p:sldId id="449" r:id="rId41"/>
    <p:sldId id="450" r:id="rId42"/>
    <p:sldId id="451" r:id="rId43"/>
    <p:sldId id="452" r:id="rId44"/>
    <p:sldId id="453" r:id="rId45"/>
    <p:sldId id="454" r:id="rId46"/>
    <p:sldId id="455" r:id="rId47"/>
    <p:sldId id="456" r:id="rId48"/>
    <p:sldId id="457" r:id="rId49"/>
    <p:sldId id="458" r:id="rId50"/>
    <p:sldId id="459" r:id="rId51"/>
    <p:sldId id="460" r:id="rId52"/>
    <p:sldId id="461" r:id="rId53"/>
    <p:sldId id="462" r:id="rId54"/>
    <p:sldId id="463" r:id="rId55"/>
    <p:sldId id="467"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 id="277" r:id="rId77"/>
    <p:sldId id="278" r:id="rId78"/>
    <p:sldId id="279" r:id="rId79"/>
    <p:sldId id="280" r:id="rId80"/>
    <p:sldId id="281" r:id="rId81"/>
    <p:sldId id="282" r:id="rId82"/>
    <p:sldId id="283" r:id="rId83"/>
    <p:sldId id="284" r:id="rId84"/>
    <p:sldId id="285" r:id="rId85"/>
    <p:sldId id="286" r:id="rId86"/>
    <p:sldId id="287" r:id="rId87"/>
    <p:sldId id="289" r:id="rId88"/>
    <p:sldId id="290" r:id="rId89"/>
    <p:sldId id="291" r:id="rId90"/>
    <p:sldId id="292" r:id="rId91"/>
    <p:sldId id="293" r:id="rId92"/>
    <p:sldId id="294" r:id="rId93"/>
    <p:sldId id="295" r:id="rId94"/>
    <p:sldId id="296" r:id="rId95"/>
    <p:sldId id="297" r:id="rId96"/>
    <p:sldId id="298" r:id="rId97"/>
    <p:sldId id="299" r:id="rId98"/>
    <p:sldId id="300" r:id="rId99"/>
    <p:sldId id="301" r:id="rId100"/>
    <p:sldId id="302" r:id="rId101"/>
    <p:sldId id="303" r:id="rId102"/>
    <p:sldId id="304" r:id="rId103"/>
    <p:sldId id="305" r:id="rId104"/>
    <p:sldId id="306" r:id="rId105"/>
    <p:sldId id="307" r:id="rId106"/>
    <p:sldId id="308" r:id="rId107"/>
    <p:sldId id="309" r:id="rId108"/>
    <p:sldId id="310" r:id="rId109"/>
    <p:sldId id="311" r:id="rId110"/>
    <p:sldId id="312" r:id="rId111"/>
    <p:sldId id="313" r:id="rId112"/>
    <p:sldId id="314" r:id="rId113"/>
    <p:sldId id="315" r:id="rId114"/>
    <p:sldId id="316" r:id="rId115"/>
    <p:sldId id="318" r:id="rId116"/>
    <p:sldId id="319" r:id="rId117"/>
    <p:sldId id="320" r:id="rId118"/>
    <p:sldId id="321" r:id="rId119"/>
    <p:sldId id="322" r:id="rId120"/>
    <p:sldId id="323" r:id="rId121"/>
    <p:sldId id="324" r:id="rId122"/>
    <p:sldId id="325" r:id="rId123"/>
    <p:sldId id="326" r:id="rId124"/>
    <p:sldId id="327" r:id="rId125"/>
    <p:sldId id="328" r:id="rId126"/>
    <p:sldId id="329" r:id="rId127"/>
    <p:sldId id="330" r:id="rId128"/>
    <p:sldId id="331" r:id="rId129"/>
    <p:sldId id="332" r:id="rId130"/>
    <p:sldId id="333" r:id="rId131"/>
    <p:sldId id="334" r:id="rId132"/>
    <p:sldId id="335" r:id="rId133"/>
    <p:sldId id="336" r:id="rId134"/>
    <p:sldId id="337" r:id="rId135"/>
    <p:sldId id="338" r:id="rId136"/>
    <p:sldId id="339" r:id="rId137"/>
    <p:sldId id="869" r:id="rId138"/>
    <p:sldId id="870" r:id="rId139"/>
    <p:sldId id="871" r:id="rId140"/>
    <p:sldId id="872" r:id="rId141"/>
    <p:sldId id="853" r:id="rId142"/>
    <p:sldId id="854" r:id="rId143"/>
    <p:sldId id="855" r:id="rId144"/>
    <p:sldId id="856" r:id="rId145"/>
    <p:sldId id="857" r:id="rId146"/>
    <p:sldId id="858" r:id="rId147"/>
    <p:sldId id="842" r:id="rId148"/>
    <p:sldId id="844" r:id="rId149"/>
    <p:sldId id="843" r:id="rId150"/>
    <p:sldId id="341" r:id="rId151"/>
    <p:sldId id="864" r:id="rId152"/>
    <p:sldId id="865" r:id="rId153"/>
    <p:sldId id="866" r:id="rId154"/>
    <p:sldId id="867" r:id="rId155"/>
    <p:sldId id="868" r:id="rId156"/>
    <p:sldId id="342" r:id="rId157"/>
    <p:sldId id="343" r:id="rId158"/>
    <p:sldId id="344" r:id="rId159"/>
    <p:sldId id="345" r:id="rId160"/>
    <p:sldId id="346" r:id="rId161"/>
    <p:sldId id="348" r:id="rId162"/>
    <p:sldId id="349" r:id="rId163"/>
    <p:sldId id="350" r:id="rId164"/>
    <p:sldId id="351" r:id="rId165"/>
    <p:sldId id="352" r:id="rId166"/>
    <p:sldId id="353" r:id="rId167"/>
    <p:sldId id="354" r:id="rId168"/>
    <p:sldId id="355" r:id="rId169"/>
    <p:sldId id="356" r:id="rId170"/>
    <p:sldId id="357" r:id="rId171"/>
    <p:sldId id="358" r:id="rId172"/>
    <p:sldId id="359" r:id="rId173"/>
    <p:sldId id="360" r:id="rId174"/>
    <p:sldId id="361" r:id="rId175"/>
    <p:sldId id="362" r:id="rId176"/>
    <p:sldId id="363" r:id="rId177"/>
    <p:sldId id="364" r:id="rId178"/>
    <p:sldId id="365" r:id="rId179"/>
    <p:sldId id="366" r:id="rId180"/>
    <p:sldId id="367" r:id="rId181"/>
    <p:sldId id="368" r:id="rId182"/>
    <p:sldId id="369" r:id="rId183"/>
    <p:sldId id="371" r:id="rId184"/>
    <p:sldId id="372" r:id="rId185"/>
    <p:sldId id="373" r:id="rId186"/>
    <p:sldId id="374" r:id="rId187"/>
    <p:sldId id="375" r:id="rId188"/>
    <p:sldId id="376" r:id="rId189"/>
    <p:sldId id="377" r:id="rId190"/>
    <p:sldId id="378" r:id="rId191"/>
    <p:sldId id="379" r:id="rId192"/>
    <p:sldId id="380" r:id="rId193"/>
    <p:sldId id="381" r:id="rId194"/>
    <p:sldId id="382" r:id="rId195"/>
    <p:sldId id="383" r:id="rId196"/>
    <p:sldId id="384" r:id="rId197"/>
    <p:sldId id="385" r:id="rId198"/>
    <p:sldId id="386" r:id="rId199"/>
    <p:sldId id="387" r:id="rId200"/>
    <p:sldId id="388" r:id="rId201"/>
    <p:sldId id="389" r:id="rId202"/>
    <p:sldId id="390" r:id="rId203"/>
    <p:sldId id="391" r:id="rId204"/>
    <p:sldId id="392" r:id="rId205"/>
    <p:sldId id="393" r:id="rId206"/>
    <p:sldId id="394" r:id="rId207"/>
    <p:sldId id="395" r:id="rId208"/>
    <p:sldId id="396" r:id="rId209"/>
    <p:sldId id="397" r:id="rId210"/>
    <p:sldId id="398" r:id="rId211"/>
    <p:sldId id="399" r:id="rId212"/>
    <p:sldId id="400" r:id="rId213"/>
    <p:sldId id="401" r:id="rId214"/>
    <p:sldId id="402" r:id="rId215"/>
    <p:sldId id="403" r:id="rId216"/>
    <p:sldId id="404" r:id="rId217"/>
    <p:sldId id="405" r:id="rId218"/>
    <p:sldId id="406" r:id="rId219"/>
    <p:sldId id="407" r:id="rId220"/>
    <p:sldId id="408" r:id="rId221"/>
    <p:sldId id="409" r:id="rId222"/>
    <p:sldId id="410" r:id="rId223"/>
    <p:sldId id="469" r:id="rId224"/>
    <p:sldId id="470" r:id="rId225"/>
    <p:sldId id="471" r:id="rId226"/>
    <p:sldId id="472" r:id="rId227"/>
    <p:sldId id="473" r:id="rId228"/>
    <p:sldId id="474" r:id="rId229"/>
    <p:sldId id="475" r:id="rId230"/>
    <p:sldId id="476" r:id="rId231"/>
    <p:sldId id="477" r:id="rId232"/>
    <p:sldId id="478" r:id="rId233"/>
    <p:sldId id="479" r:id="rId234"/>
    <p:sldId id="480" r:id="rId235"/>
    <p:sldId id="481" r:id="rId236"/>
    <p:sldId id="482" r:id="rId237"/>
    <p:sldId id="483" r:id="rId238"/>
    <p:sldId id="484" r:id="rId239"/>
    <p:sldId id="485" r:id="rId240"/>
    <p:sldId id="486" r:id="rId241"/>
    <p:sldId id="487" r:id="rId242"/>
    <p:sldId id="488" r:id="rId243"/>
    <p:sldId id="489" r:id="rId244"/>
    <p:sldId id="490" r:id="rId245"/>
    <p:sldId id="491" r:id="rId246"/>
    <p:sldId id="492" r:id="rId247"/>
    <p:sldId id="493" r:id="rId248"/>
    <p:sldId id="494" r:id="rId249"/>
    <p:sldId id="495" r:id="rId250"/>
    <p:sldId id="496" r:id="rId251"/>
    <p:sldId id="497" r:id="rId252"/>
    <p:sldId id="498" r:id="rId253"/>
    <p:sldId id="499" r:id="rId254"/>
    <p:sldId id="500" r:id="rId255"/>
    <p:sldId id="501" r:id="rId256"/>
    <p:sldId id="502" r:id="rId257"/>
    <p:sldId id="503" r:id="rId258"/>
    <p:sldId id="504" r:id="rId259"/>
    <p:sldId id="505" r:id="rId260"/>
    <p:sldId id="506" r:id="rId261"/>
    <p:sldId id="507" r:id="rId262"/>
    <p:sldId id="508" r:id="rId263"/>
    <p:sldId id="509" r:id="rId264"/>
    <p:sldId id="510" r:id="rId265"/>
    <p:sldId id="511" r:id="rId266"/>
    <p:sldId id="512" r:id="rId267"/>
    <p:sldId id="513" r:id="rId268"/>
    <p:sldId id="514" r:id="rId269"/>
    <p:sldId id="516" r:id="rId270"/>
    <p:sldId id="517" r:id="rId271"/>
    <p:sldId id="518" r:id="rId272"/>
    <p:sldId id="519" r:id="rId273"/>
    <p:sldId id="520" r:id="rId274"/>
    <p:sldId id="521" r:id="rId275"/>
    <p:sldId id="522" r:id="rId276"/>
    <p:sldId id="523" r:id="rId277"/>
    <p:sldId id="524" r:id="rId278"/>
    <p:sldId id="525" r:id="rId279"/>
    <p:sldId id="526" r:id="rId280"/>
    <p:sldId id="527" r:id="rId281"/>
    <p:sldId id="528" r:id="rId282"/>
    <p:sldId id="529" r:id="rId283"/>
    <p:sldId id="317" r:id="rId284"/>
    <p:sldId id="530" r:id="rId285"/>
    <p:sldId id="531" r:id="rId286"/>
    <p:sldId id="532" r:id="rId287"/>
    <p:sldId id="533" r:id="rId288"/>
    <p:sldId id="534" r:id="rId289"/>
    <p:sldId id="535" r:id="rId290"/>
    <p:sldId id="536" r:id="rId291"/>
    <p:sldId id="537" r:id="rId292"/>
    <p:sldId id="538" r:id="rId293"/>
    <p:sldId id="539" r:id="rId294"/>
    <p:sldId id="540" r:id="rId295"/>
    <p:sldId id="541" r:id="rId296"/>
    <p:sldId id="542" r:id="rId297"/>
    <p:sldId id="543" r:id="rId298"/>
    <p:sldId id="544" r:id="rId299"/>
    <p:sldId id="545" r:id="rId300"/>
    <p:sldId id="546" r:id="rId301"/>
    <p:sldId id="547" r:id="rId302"/>
    <p:sldId id="548" r:id="rId303"/>
    <p:sldId id="549" r:id="rId304"/>
    <p:sldId id="550" r:id="rId305"/>
    <p:sldId id="551" r:id="rId306"/>
    <p:sldId id="340" r:id="rId307"/>
    <p:sldId id="552" r:id="rId308"/>
    <p:sldId id="553" r:id="rId309"/>
    <p:sldId id="555" r:id="rId310"/>
    <p:sldId id="556" r:id="rId311"/>
    <p:sldId id="557" r:id="rId312"/>
    <p:sldId id="347" r:id="rId313"/>
    <p:sldId id="558" r:id="rId314"/>
    <p:sldId id="559" r:id="rId315"/>
    <p:sldId id="560" r:id="rId316"/>
    <p:sldId id="561" r:id="rId317"/>
    <p:sldId id="562" r:id="rId318"/>
    <p:sldId id="563" r:id="rId319"/>
    <p:sldId id="564" r:id="rId320"/>
    <p:sldId id="565" r:id="rId321"/>
    <p:sldId id="566" r:id="rId322"/>
    <p:sldId id="567" r:id="rId323"/>
    <p:sldId id="568" r:id="rId324"/>
    <p:sldId id="569" r:id="rId325"/>
    <p:sldId id="570" r:id="rId326"/>
    <p:sldId id="571" r:id="rId327"/>
    <p:sldId id="572" r:id="rId328"/>
    <p:sldId id="573" r:id="rId329"/>
    <p:sldId id="574" r:id="rId330"/>
    <p:sldId id="575" r:id="rId331"/>
    <p:sldId id="845" r:id="rId332"/>
    <p:sldId id="846" r:id="rId333"/>
    <p:sldId id="847" r:id="rId334"/>
    <p:sldId id="851" r:id="rId335"/>
    <p:sldId id="852" r:id="rId336"/>
    <p:sldId id="582" r:id="rId337"/>
    <p:sldId id="583" r:id="rId338"/>
    <p:sldId id="584" r:id="rId339"/>
    <p:sldId id="585" r:id="rId340"/>
    <p:sldId id="586" r:id="rId341"/>
    <p:sldId id="587" r:id="rId342"/>
    <p:sldId id="589" r:id="rId343"/>
    <p:sldId id="590" r:id="rId344"/>
    <p:sldId id="591" r:id="rId345"/>
    <p:sldId id="592" r:id="rId346"/>
    <p:sldId id="593" r:id="rId347"/>
    <p:sldId id="594" r:id="rId348"/>
    <p:sldId id="595" r:id="rId349"/>
    <p:sldId id="596" r:id="rId350"/>
    <p:sldId id="597" r:id="rId351"/>
    <p:sldId id="598" r:id="rId352"/>
    <p:sldId id="599" r:id="rId353"/>
    <p:sldId id="600" r:id="rId354"/>
    <p:sldId id="601" r:id="rId355"/>
    <p:sldId id="602" r:id="rId356"/>
    <p:sldId id="603" r:id="rId357"/>
    <p:sldId id="604" r:id="rId358"/>
    <p:sldId id="606" r:id="rId359"/>
    <p:sldId id="607" r:id="rId360"/>
    <p:sldId id="608" r:id="rId361"/>
    <p:sldId id="609" r:id="rId362"/>
    <p:sldId id="610" r:id="rId363"/>
    <p:sldId id="611" r:id="rId364"/>
    <p:sldId id="612" r:id="rId365"/>
    <p:sldId id="613" r:id="rId366"/>
    <p:sldId id="614" r:id="rId367"/>
    <p:sldId id="616" r:id="rId368"/>
    <p:sldId id="617" r:id="rId369"/>
    <p:sldId id="618" r:id="rId370"/>
    <p:sldId id="619" r:id="rId371"/>
    <p:sldId id="620" r:id="rId372"/>
    <p:sldId id="621" r:id="rId373"/>
    <p:sldId id="622" r:id="rId374"/>
    <p:sldId id="623" r:id="rId375"/>
    <p:sldId id="624" r:id="rId376"/>
    <p:sldId id="625" r:id="rId377"/>
    <p:sldId id="626" r:id="rId378"/>
    <p:sldId id="627" r:id="rId379"/>
    <p:sldId id="628" r:id="rId380"/>
    <p:sldId id="629" r:id="rId381"/>
    <p:sldId id="630" r:id="rId382"/>
    <p:sldId id="631" r:id="rId383"/>
    <p:sldId id="632" r:id="rId384"/>
    <p:sldId id="634" r:id="rId385"/>
    <p:sldId id="635" r:id="rId386"/>
    <p:sldId id="636" r:id="rId387"/>
    <p:sldId id="637" r:id="rId388"/>
    <p:sldId id="638" r:id="rId389"/>
    <p:sldId id="639" r:id="rId390"/>
    <p:sldId id="640" r:id="rId391"/>
    <p:sldId id="641" r:id="rId392"/>
    <p:sldId id="642" r:id="rId393"/>
    <p:sldId id="643" r:id="rId394"/>
    <p:sldId id="644" r:id="rId395"/>
    <p:sldId id="645" r:id="rId396"/>
    <p:sldId id="646" r:id="rId397"/>
    <p:sldId id="647" r:id="rId398"/>
    <p:sldId id="648" r:id="rId399"/>
    <p:sldId id="649" r:id="rId400"/>
    <p:sldId id="650" r:id="rId401"/>
    <p:sldId id="651" r:id="rId402"/>
    <p:sldId id="652"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8" r:id="rId427"/>
    <p:sldId id="679" r:id="rId428"/>
    <p:sldId id="680" r:id="rId429"/>
    <p:sldId id="681" r:id="rId430"/>
    <p:sldId id="682" r:id="rId431"/>
    <p:sldId id="683" r:id="rId432"/>
    <p:sldId id="684" r:id="rId433"/>
    <p:sldId id="686" r:id="rId434"/>
    <p:sldId id="687" r:id="rId435"/>
    <p:sldId id="688" r:id="rId436"/>
    <p:sldId id="689" r:id="rId437"/>
    <p:sldId id="690" r:id="rId438"/>
    <p:sldId id="691" r:id="rId439"/>
    <p:sldId id="692" r:id="rId440"/>
    <p:sldId id="693" r:id="rId441"/>
    <p:sldId id="694" r:id="rId442"/>
    <p:sldId id="696" r:id="rId443"/>
    <p:sldId id="697" r:id="rId444"/>
    <p:sldId id="698" r:id="rId445"/>
    <p:sldId id="699" r:id="rId446"/>
    <p:sldId id="700" r:id="rId447"/>
    <p:sldId id="701" r:id="rId448"/>
    <p:sldId id="702" r:id="rId449"/>
    <p:sldId id="703" r:id="rId450"/>
    <p:sldId id="704" r:id="rId451"/>
    <p:sldId id="705" r:id="rId452"/>
    <p:sldId id="706" r:id="rId453"/>
    <p:sldId id="707" r:id="rId454"/>
    <p:sldId id="708" r:id="rId455"/>
    <p:sldId id="709" r:id="rId456"/>
    <p:sldId id="710" r:id="rId457"/>
    <p:sldId id="711" r:id="rId458"/>
    <p:sldId id="712" r:id="rId459"/>
    <p:sldId id="713" r:id="rId460"/>
    <p:sldId id="714" r:id="rId461"/>
    <p:sldId id="715" r:id="rId462"/>
    <p:sldId id="716" r:id="rId463"/>
    <p:sldId id="717" r:id="rId464"/>
    <p:sldId id="718" r:id="rId465"/>
    <p:sldId id="850" r:id="rId466"/>
    <p:sldId id="719" r:id="rId467"/>
    <p:sldId id="720" r:id="rId468"/>
    <p:sldId id="721" r:id="rId469"/>
    <p:sldId id="722" r:id="rId470"/>
    <p:sldId id="723" r:id="rId471"/>
    <p:sldId id="724" r:id="rId472"/>
    <p:sldId id="725" r:id="rId473"/>
    <p:sldId id="726" r:id="rId474"/>
    <p:sldId id="727" r:id="rId475"/>
    <p:sldId id="728" r:id="rId476"/>
    <p:sldId id="730" r:id="rId477"/>
    <p:sldId id="731" r:id="rId478"/>
    <p:sldId id="732" r:id="rId479"/>
    <p:sldId id="733" r:id="rId480"/>
    <p:sldId id="734" r:id="rId481"/>
    <p:sldId id="735" r:id="rId482"/>
    <p:sldId id="736" r:id="rId483"/>
    <p:sldId id="737" r:id="rId484"/>
    <p:sldId id="738" r:id="rId485"/>
    <p:sldId id="739" r:id="rId486"/>
    <p:sldId id="740" r:id="rId487"/>
    <p:sldId id="741" r:id="rId488"/>
    <p:sldId id="742" r:id="rId489"/>
    <p:sldId id="743" r:id="rId490"/>
    <p:sldId id="744" r:id="rId491"/>
    <p:sldId id="745" r:id="rId492"/>
    <p:sldId id="746" r:id="rId493"/>
    <p:sldId id="747" r:id="rId494"/>
    <p:sldId id="748" r:id="rId495"/>
    <p:sldId id="749" r:id="rId496"/>
    <p:sldId id="750" r:id="rId497"/>
    <p:sldId id="751" r:id="rId498"/>
    <p:sldId id="752" r:id="rId499"/>
    <p:sldId id="753" r:id="rId500"/>
    <p:sldId id="754" r:id="rId501"/>
    <p:sldId id="755" r:id="rId502"/>
    <p:sldId id="756" r:id="rId503"/>
    <p:sldId id="757" r:id="rId504"/>
    <p:sldId id="758" r:id="rId505"/>
    <p:sldId id="759" r:id="rId506"/>
    <p:sldId id="760" r:id="rId507"/>
    <p:sldId id="761" r:id="rId508"/>
    <p:sldId id="762" r:id="rId509"/>
    <p:sldId id="763" r:id="rId510"/>
    <p:sldId id="766" r:id="rId511"/>
    <p:sldId id="767" r:id="rId512"/>
    <p:sldId id="768" r:id="rId513"/>
    <p:sldId id="769" r:id="rId514"/>
    <p:sldId id="770" r:id="rId515"/>
    <p:sldId id="772" r:id="rId516"/>
    <p:sldId id="773" r:id="rId517"/>
    <p:sldId id="774" r:id="rId518"/>
    <p:sldId id="775" r:id="rId519"/>
    <p:sldId id="776" r:id="rId520"/>
    <p:sldId id="777" r:id="rId521"/>
    <p:sldId id="778" r:id="rId522"/>
    <p:sldId id="779" r:id="rId523"/>
    <p:sldId id="780" r:id="rId524"/>
    <p:sldId id="781" r:id="rId525"/>
    <p:sldId id="782" r:id="rId526"/>
    <p:sldId id="783" r:id="rId527"/>
    <p:sldId id="784" r:id="rId528"/>
    <p:sldId id="785" r:id="rId529"/>
    <p:sldId id="786" r:id="rId530"/>
    <p:sldId id="787" r:id="rId531"/>
    <p:sldId id="788" r:id="rId532"/>
    <p:sldId id="789" r:id="rId533"/>
    <p:sldId id="790" r:id="rId534"/>
    <p:sldId id="791" r:id="rId535"/>
    <p:sldId id="792" r:id="rId536"/>
    <p:sldId id="793" r:id="rId537"/>
    <p:sldId id="794" r:id="rId538"/>
    <p:sldId id="795" r:id="rId539"/>
    <p:sldId id="797" r:id="rId540"/>
    <p:sldId id="798" r:id="rId541"/>
    <p:sldId id="799" r:id="rId542"/>
    <p:sldId id="800" r:id="rId543"/>
    <p:sldId id="801" r:id="rId544"/>
    <p:sldId id="802" r:id="rId545"/>
    <p:sldId id="803" r:id="rId546"/>
    <p:sldId id="804" r:id="rId547"/>
    <p:sldId id="805" r:id="rId548"/>
    <p:sldId id="806" r:id="rId549"/>
    <p:sldId id="849" r:id="rId550"/>
    <p:sldId id="808" r:id="rId551"/>
    <p:sldId id="809" r:id="rId552"/>
    <p:sldId id="810" r:id="rId553"/>
    <p:sldId id="811" r:id="rId554"/>
    <p:sldId id="812" r:id="rId555"/>
    <p:sldId id="813" r:id="rId556"/>
    <p:sldId id="814" r:id="rId557"/>
    <p:sldId id="815" r:id="rId558"/>
    <p:sldId id="816" r:id="rId559"/>
    <p:sldId id="817" r:id="rId560"/>
    <p:sldId id="818" r:id="rId561"/>
    <p:sldId id="819" r:id="rId562"/>
    <p:sldId id="820" r:id="rId563"/>
    <p:sldId id="821" r:id="rId564"/>
    <p:sldId id="822" r:id="rId565"/>
    <p:sldId id="824" r:id="rId566"/>
    <p:sldId id="825" r:id="rId567"/>
    <p:sldId id="826" r:id="rId568"/>
    <p:sldId id="827" r:id="rId569"/>
    <p:sldId id="828" r:id="rId570"/>
    <p:sldId id="829" r:id="rId571"/>
    <p:sldId id="830" r:id="rId572"/>
    <p:sldId id="831" r:id="rId573"/>
    <p:sldId id="832" r:id="rId574"/>
    <p:sldId id="833" r:id="rId575"/>
    <p:sldId id="834" r:id="rId576"/>
    <p:sldId id="835" r:id="rId577"/>
    <p:sldId id="836" r:id="rId578"/>
    <p:sldId id="837" r:id="rId579"/>
    <p:sldId id="838" r:id="rId580"/>
    <p:sldId id="839" r:id="rId581"/>
    <p:sldId id="840" r:id="rId582"/>
    <p:sldId id="859" r:id="rId583"/>
    <p:sldId id="860" r:id="rId584"/>
    <p:sldId id="861" r:id="rId585"/>
    <p:sldId id="862" r:id="rId586"/>
    <p:sldId id="863" r:id="rId5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2" autoAdjust="0"/>
    <p:restoredTop sz="94744" autoAdjust="0"/>
  </p:normalViewPr>
  <p:slideViewPr>
    <p:cSldViewPr snapToGrid="0">
      <p:cViewPr varScale="1">
        <p:scale>
          <a:sx n="74" d="100"/>
          <a:sy n="74" d="100"/>
        </p:scale>
        <p:origin x="9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notesMaster" Target="notesMasters/notesMaster1.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viewProps" Target="viewProps.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tableStyles" Target="tableStyles.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presProps" Target="presProps.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theme" Target="theme/theme1.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A435-0FB6-4845-9E52-D434C59D9C5E}" type="datetimeFigureOut">
              <a:rPr lang="en-IN" smtClean="0"/>
              <a:t>14-09-2024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3BD65-42D0-4341-87AB-1E08827E08C0}" type="slidenum">
              <a:rPr lang="en-IN" smtClean="0"/>
              <a:t>‹#›</a:t>
            </a:fld>
            <a:endParaRPr lang="en-IN"/>
          </a:p>
        </p:txBody>
      </p:sp>
    </p:spTree>
    <p:extLst>
      <p:ext uri="{BB962C8B-B14F-4D97-AF65-F5344CB8AC3E}">
        <p14:creationId xmlns:p14="http://schemas.microsoft.com/office/powerpoint/2010/main" val="1964542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1D3BD65-42D0-4341-87AB-1E08827E08C0}" type="slidenum">
              <a:rPr lang="en-IN" smtClean="0"/>
              <a:t>578</a:t>
            </a:fld>
            <a:endParaRPr lang="en-IN"/>
          </a:p>
        </p:txBody>
      </p:sp>
    </p:spTree>
    <p:extLst>
      <p:ext uri="{BB962C8B-B14F-4D97-AF65-F5344CB8AC3E}">
        <p14:creationId xmlns:p14="http://schemas.microsoft.com/office/powerpoint/2010/main" val="112168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012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825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352867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0" i="0">
                <a:solidFill>
                  <a:srgbClr val="FF0000"/>
                </a:solidFill>
                <a:latin typeface="Roboto"/>
                <a:cs typeface="Roboto"/>
              </a:defRPr>
            </a:lvl1pPr>
          </a:lstStyle>
          <a:p>
            <a:endParaRPr/>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1101541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722447" y="358932"/>
            <a:ext cx="8747104" cy="609398"/>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353232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020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6554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7514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9/14/2024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294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5808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540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0053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58587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9/14/2024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0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4.jpeg"/></Relationships>
</file>

<file path=ppt/slides/_rels/slide1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4.jpeg"/></Relationships>
</file>

<file path=ppt/slides/_rels/slide1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4.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1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4.jpe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2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8.jpeg"/><Relationship Id="rId5" Type="http://schemas.openxmlformats.org/officeDocument/2006/relationships/image" Target="../media/image23.jpe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19.jpeg"/></Relationships>
</file>

<file path=ppt/slides/_rels/slide12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openxmlformats.org/officeDocument/2006/relationships/image" Target="../media/image22.jpeg"/><Relationship Id="rId10" Type="http://schemas.openxmlformats.org/officeDocument/2006/relationships/image" Target="../media/image28.jpeg"/><Relationship Id="rId4" Type="http://schemas.openxmlformats.org/officeDocument/2006/relationships/image" Target="../media/image21.jpeg"/><Relationship Id="rId9" Type="http://schemas.openxmlformats.org/officeDocument/2006/relationships/image" Target="../media/image26.jpeg"/></Relationships>
</file>

<file path=ppt/slides/_rels/slide12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openxmlformats.org/officeDocument/2006/relationships/image" Target="../media/image22.jpeg"/><Relationship Id="rId10" Type="http://schemas.openxmlformats.org/officeDocument/2006/relationships/image" Target="../media/image28.jpeg"/><Relationship Id="rId4" Type="http://schemas.openxmlformats.org/officeDocument/2006/relationships/image" Target="../media/image21.jpeg"/><Relationship Id="rId9" Type="http://schemas.openxmlformats.org/officeDocument/2006/relationships/image" Target="../media/image26.jpeg"/></Relationships>
</file>

<file path=ppt/slides/_rels/slide124.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openxmlformats.org/officeDocument/2006/relationships/image" Target="../media/image22.jpeg"/><Relationship Id="rId10" Type="http://schemas.openxmlformats.org/officeDocument/2006/relationships/image" Target="../media/image28.jpeg"/><Relationship Id="rId4" Type="http://schemas.openxmlformats.org/officeDocument/2006/relationships/image" Target="../media/image21.jpeg"/><Relationship Id="rId9" Type="http://schemas.openxmlformats.org/officeDocument/2006/relationships/image" Target="../media/image26.jpeg"/></Relationships>
</file>

<file path=ppt/slides/_rels/slide12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7.jpeg"/><Relationship Id="rId5" Type="http://schemas.openxmlformats.org/officeDocument/2006/relationships/image" Target="../media/image22.jpeg"/><Relationship Id="rId10" Type="http://schemas.openxmlformats.org/officeDocument/2006/relationships/image" Target="../media/image28.jpeg"/><Relationship Id="rId4" Type="http://schemas.openxmlformats.org/officeDocument/2006/relationships/image" Target="../media/image21.jpeg"/><Relationship Id="rId9" Type="http://schemas.openxmlformats.org/officeDocument/2006/relationships/image" Target="../media/image26.jpeg"/></Relationships>
</file>

<file path=ppt/slides/_rels/slide12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2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2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0.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27.jpeg"/><Relationship Id="rId5" Type="http://schemas.openxmlformats.org/officeDocument/2006/relationships/image" Target="../media/image21.jpeg"/><Relationship Id="rId10" Type="http://schemas.openxmlformats.org/officeDocument/2006/relationships/image" Target="../media/image31.jpeg"/><Relationship Id="rId4" Type="http://schemas.openxmlformats.org/officeDocument/2006/relationships/image" Target="../media/image20.jpeg"/><Relationship Id="rId9" Type="http://schemas.openxmlformats.org/officeDocument/2006/relationships/image" Target="../media/image25.jpeg"/></Relationships>
</file>

<file path=ppt/slides/_rels/slide12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32.jpeg"/><Relationship Id="rId3" Type="http://schemas.openxmlformats.org/officeDocument/2006/relationships/image" Target="../media/image30.jpeg"/><Relationship Id="rId7" Type="http://schemas.openxmlformats.org/officeDocument/2006/relationships/image" Target="../media/image22.jpeg"/><Relationship Id="rId12" Type="http://schemas.openxmlformats.org/officeDocument/2006/relationships/image" Target="../media/image28.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7.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31.jpeg"/><Relationship Id="rId9" Type="http://schemas.openxmlformats.org/officeDocument/2006/relationships/image" Target="../media/image2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33.jpe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24.jpeg"/><Relationship Id="rId5" Type="http://schemas.openxmlformats.org/officeDocument/2006/relationships/image" Target="../media/image29.jpeg"/><Relationship Id="rId10" Type="http://schemas.openxmlformats.org/officeDocument/2006/relationships/image" Target="../media/image23.jpeg"/><Relationship Id="rId4" Type="http://schemas.openxmlformats.org/officeDocument/2006/relationships/image" Target="../media/image31.jpeg"/><Relationship Id="rId9" Type="http://schemas.openxmlformats.org/officeDocument/2006/relationships/image" Target="../media/image22.jpeg"/></Relationships>
</file>

<file path=ppt/slides/_rels/slide13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30.jpeg"/><Relationship Id="rId7" Type="http://schemas.openxmlformats.org/officeDocument/2006/relationships/image" Target="../media/image22.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31.jpeg"/><Relationship Id="rId9" Type="http://schemas.openxmlformats.org/officeDocument/2006/relationships/image" Target="../media/image24.jpeg"/></Relationships>
</file>

<file path=ppt/slides/_rels/slide13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0.jpeg"/><Relationship Id="rId7" Type="http://schemas.openxmlformats.org/officeDocument/2006/relationships/image" Target="../media/image23.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31.jpeg"/><Relationship Id="rId4" Type="http://schemas.openxmlformats.org/officeDocument/2006/relationships/image" Target="../media/image20.jpeg"/><Relationship Id="rId9" Type="http://schemas.openxmlformats.org/officeDocument/2006/relationships/image" Target="../media/image25.jpeg"/></Relationships>
</file>

<file path=ppt/slides/_rels/slide13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30.jpeg"/><Relationship Id="rId7" Type="http://schemas.openxmlformats.org/officeDocument/2006/relationships/image" Target="../media/image23.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31.jpeg"/><Relationship Id="rId4" Type="http://schemas.openxmlformats.org/officeDocument/2006/relationships/image" Target="../media/image20.jpeg"/><Relationship Id="rId9" Type="http://schemas.openxmlformats.org/officeDocument/2006/relationships/image" Target="../media/image25.jpeg"/></Relationships>
</file>

<file path=ppt/slides/_rels/slide1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40.jpeg"/></Relationships>
</file>

<file path=ppt/slides/_rels/slide137.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www.asimovinstitute.org/neural-network-zoo/" TargetMode="External"/><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hyperlink" Target="https://alexlenail.me/NN-SVG/index.html" TargetMode="External"/><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64.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165.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7.jpeg"/><Relationship Id="rId7" Type="http://schemas.openxmlformats.org/officeDocument/2006/relationships/image" Target="../media/image25.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68.jpeg"/><Relationship Id="rId9" Type="http://schemas.openxmlformats.org/officeDocument/2006/relationships/image" Target="../media/image27.jpeg"/></Relationships>
</file>

<file path=ppt/slides/_rels/slide166.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65.jpeg"/></Relationships>
</file>

<file path=ppt/slides/_rels/slide16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21.jpeg"/><Relationship Id="rId7" Type="http://schemas.openxmlformats.org/officeDocument/2006/relationships/image" Target="../media/image73.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22.jpeg"/><Relationship Id="rId9" Type="http://schemas.openxmlformats.org/officeDocument/2006/relationships/image" Target="../media/image74.jpeg"/></Relationships>
</file>

<file path=ppt/slides/_rels/slide168.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65.jpeg"/></Relationships>
</file>

<file path=ppt/slides/_rels/slide16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77.jpeg"/><Relationship Id="rId4" Type="http://schemas.openxmlformats.org/officeDocument/2006/relationships/image" Target="../media/image21.jpeg"/><Relationship Id="rId9" Type="http://schemas.openxmlformats.org/officeDocument/2006/relationships/image" Target="../media/image7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77.jpeg"/><Relationship Id="rId4" Type="http://schemas.openxmlformats.org/officeDocument/2006/relationships/image" Target="../media/image21.jpeg"/><Relationship Id="rId9" Type="http://schemas.openxmlformats.org/officeDocument/2006/relationships/image" Target="../media/image76.jpeg"/></Relationships>
</file>

<file path=ppt/slides/_rels/slide17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31.jpeg"/><Relationship Id="rId4" Type="http://schemas.openxmlformats.org/officeDocument/2006/relationships/image" Target="../media/image21.jpeg"/><Relationship Id="rId9" Type="http://schemas.openxmlformats.org/officeDocument/2006/relationships/image" Target="../media/image76.jpeg"/></Relationships>
</file>

<file path=ppt/slides/_rels/slide172.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80.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27.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65.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73.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80.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27.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65.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74.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79.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78.jpeg"/><Relationship Id="rId2" Type="http://schemas.openxmlformats.org/officeDocument/2006/relationships/image" Target="../media/image20.jpeg"/><Relationship Id="rId16"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3.jpeg"/><Relationship Id="rId5" Type="http://schemas.openxmlformats.org/officeDocument/2006/relationships/image" Target="../media/image23.jpeg"/><Relationship Id="rId15" Type="http://schemas.openxmlformats.org/officeDocument/2006/relationships/image" Target="../media/image27.jpeg"/><Relationship Id="rId10" Type="http://schemas.openxmlformats.org/officeDocument/2006/relationships/image" Target="../media/image82.jpeg"/><Relationship Id="rId4" Type="http://schemas.openxmlformats.org/officeDocument/2006/relationships/image" Target="../media/image22.jpeg"/><Relationship Id="rId9" Type="http://schemas.openxmlformats.org/officeDocument/2006/relationships/image" Target="../media/image81.jpeg"/><Relationship Id="rId14" Type="http://schemas.openxmlformats.org/officeDocument/2006/relationships/image" Target="../media/image65.jpeg"/></Relationships>
</file>

<file path=ppt/slides/_rels/slide175.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79.jpeg"/><Relationship Id="rId18" Type="http://schemas.openxmlformats.org/officeDocument/2006/relationships/image" Target="../media/image85.pn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78.jpeg"/><Relationship Id="rId17" Type="http://schemas.openxmlformats.org/officeDocument/2006/relationships/image" Target="../media/image84.png"/><Relationship Id="rId2" Type="http://schemas.openxmlformats.org/officeDocument/2006/relationships/image" Target="../media/image20.jpeg"/><Relationship Id="rId16"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3.jpeg"/><Relationship Id="rId5" Type="http://schemas.openxmlformats.org/officeDocument/2006/relationships/image" Target="../media/image23.jpeg"/><Relationship Id="rId15" Type="http://schemas.openxmlformats.org/officeDocument/2006/relationships/image" Target="../media/image27.jpeg"/><Relationship Id="rId10" Type="http://schemas.openxmlformats.org/officeDocument/2006/relationships/image" Target="../media/image82.jpeg"/><Relationship Id="rId4" Type="http://schemas.openxmlformats.org/officeDocument/2006/relationships/image" Target="../media/image22.jpeg"/><Relationship Id="rId9" Type="http://schemas.openxmlformats.org/officeDocument/2006/relationships/image" Target="../media/image81.jpeg"/><Relationship Id="rId14" Type="http://schemas.openxmlformats.org/officeDocument/2006/relationships/image" Target="../media/image65.jpeg"/></Relationships>
</file>

<file path=ppt/slides/_rels/slide17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77.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78.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79.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81.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82.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21.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23.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 Id="rId14" Type="http://schemas.openxmlformats.org/officeDocument/2006/relationships/image" Target="../media/image80.jpe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87.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88.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85.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87.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88.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86.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27.jpeg"/><Relationship Id="rId3" Type="http://schemas.openxmlformats.org/officeDocument/2006/relationships/image" Target="../media/image87.jpeg"/><Relationship Id="rId7" Type="http://schemas.openxmlformats.org/officeDocument/2006/relationships/image" Target="../media/image25.jpeg"/><Relationship Id="rId12" Type="http://schemas.openxmlformats.org/officeDocument/2006/relationships/image" Target="../media/image65.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81.jpeg"/><Relationship Id="rId5" Type="http://schemas.openxmlformats.org/officeDocument/2006/relationships/image" Target="../media/image88.jpeg"/><Relationship Id="rId10" Type="http://schemas.openxmlformats.org/officeDocument/2006/relationships/image" Target="../media/image79.jpeg"/><Relationship Id="rId4" Type="http://schemas.openxmlformats.org/officeDocument/2006/relationships/image" Target="../media/image22.jpeg"/><Relationship Id="rId9" Type="http://schemas.openxmlformats.org/officeDocument/2006/relationships/image" Target="../media/image78.jpe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19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19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19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19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91.jpeg"/><Relationship Id="rId7" Type="http://schemas.openxmlformats.org/officeDocument/2006/relationships/image" Target="../media/image97.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6.jpeg"/><Relationship Id="rId11" Type="http://schemas.openxmlformats.org/officeDocument/2006/relationships/image" Target="../media/image100.jpeg"/><Relationship Id="rId5" Type="http://schemas.openxmlformats.org/officeDocument/2006/relationships/image" Target="../media/image95.jpeg"/><Relationship Id="rId10" Type="http://schemas.openxmlformats.org/officeDocument/2006/relationships/image" Target="../media/image99.jpeg"/><Relationship Id="rId4" Type="http://schemas.openxmlformats.org/officeDocument/2006/relationships/image" Target="../media/image92.jpeg"/><Relationship Id="rId9" Type="http://schemas.openxmlformats.org/officeDocument/2006/relationships/image" Target="../media/image98.jpeg"/></Relationships>
</file>

<file path=ppt/slides/_rels/slide20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94.jpeg"/></Relationships>
</file>

<file path=ppt/slides/_rels/slide20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00.png"/><Relationship Id="rId4" Type="http://schemas.openxmlformats.org/officeDocument/2006/relationships/image" Target="../media/image94.jpeg"/></Relationships>
</file>

<file path=ppt/slides/_rels/slide20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101.jpeg"/></Relationships>
</file>

<file path=ppt/slides/_rels/slide20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01.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840.png"/></Relationships>
</file>

<file path=ppt/slides/_rels/slide21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850.png"/></Relationships>
</file>

<file path=ppt/slides/_rels/slide21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94.jpeg"/></Relationships>
</file>

<file path=ppt/slides/_rels/slide21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102.jpeg"/></Relationships>
</file>

<file path=ppt/slides/_rels/slide21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102.jpeg"/></Relationships>
</file>

<file path=ppt/slides/_rels/slide21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103.jpeg"/></Relationships>
</file>

<file path=ppt/slides/_rels/slide21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103.jpeg"/></Relationships>
</file>

<file path=ppt/slides/_rels/slide21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21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1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22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26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6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26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8.png"/><Relationship Id="rId4" Type="http://schemas.openxmlformats.org/officeDocument/2006/relationships/image" Target="../media/image11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7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7.png"/><Relationship Id="rId18" Type="http://schemas.openxmlformats.org/officeDocument/2006/relationships/image" Target="../media/image121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6.png"/><Relationship Id="rId17" Type="http://schemas.openxmlformats.org/officeDocument/2006/relationships/image" Target="../media/image130.png"/><Relationship Id="rId2" Type="http://schemas.openxmlformats.org/officeDocument/2006/relationships/image" Target="../media/image121.png"/><Relationship Id="rId16"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25.png"/><Relationship Id="rId5" Type="http://schemas.openxmlformats.org/officeDocument/2006/relationships/image" Target="../media/image117.png"/><Relationship Id="rId15" Type="http://schemas.openxmlformats.org/officeDocument/2006/relationships/image" Target="../media/image128.png"/><Relationship Id="rId10" Type="http://schemas.openxmlformats.org/officeDocument/2006/relationships/image" Target="../media/image124.png"/><Relationship Id="rId4" Type="http://schemas.openxmlformats.org/officeDocument/2006/relationships/image" Target="../media/image122.png"/><Relationship Id="rId9" Type="http://schemas.openxmlformats.org/officeDocument/2006/relationships/image" Target="../media/image123.png"/><Relationship Id="rId14" Type="http://schemas.openxmlformats.org/officeDocument/2006/relationships/image" Target="../media/image1170.png"/></Relationships>
</file>

<file path=ppt/slides/_rels/slide27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1.png"/><Relationship Id="rId7" Type="http://schemas.openxmlformats.org/officeDocument/2006/relationships/image" Target="../media/image119.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7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7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 Id="rId9" Type="http://schemas.openxmlformats.org/officeDocument/2006/relationships/image" Target="../media/image131.png"/></Relationships>
</file>

<file path=ppt/slides/_rels/slide27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10"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31.png"/></Relationships>
</file>

<file path=ppt/slides/_rels/slide27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7.png"/><Relationship Id="rId10"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31.png"/></Relationships>
</file>

<file path=ppt/slides/_rels/slide27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7.png"/><Relationship Id="rId10"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31.png"/></Relationships>
</file>

<file path=ppt/slides/_rels/slide27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3.png"/><Relationship Id="rId5" Type="http://schemas.openxmlformats.org/officeDocument/2006/relationships/image" Target="../media/image117.png"/><Relationship Id="rId10" Type="http://schemas.openxmlformats.org/officeDocument/2006/relationships/image" Target="../media/image132.png"/><Relationship Id="rId4" Type="http://schemas.openxmlformats.org/officeDocument/2006/relationships/image" Target="../media/image122.png"/><Relationship Id="rId9" Type="http://schemas.openxmlformats.org/officeDocument/2006/relationships/image" Target="../media/image1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 Id="rId9" Type="http://schemas.openxmlformats.org/officeDocument/2006/relationships/image" Target="../media/image134.png"/></Relationships>
</file>

<file path=ppt/slides/_rels/slide28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35.png"/><Relationship Id="rId4" Type="http://schemas.openxmlformats.org/officeDocument/2006/relationships/image" Target="../media/image122.png"/><Relationship Id="rId9" Type="http://schemas.openxmlformats.org/officeDocument/2006/relationships/image" Target="../media/image134.png"/></Relationships>
</file>

<file path=ppt/slides/_rels/slide28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28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35.png"/></Relationships>
</file>

<file path=ppt/slides/_rels/slide28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136.png"/><Relationship Id="rId4" Type="http://schemas.openxmlformats.org/officeDocument/2006/relationships/image" Target="../media/image115.png"/><Relationship Id="rId9" Type="http://schemas.openxmlformats.org/officeDocument/2006/relationships/image" Target="../media/image135.png"/></Relationships>
</file>

<file path=ppt/slides/_rels/slide28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7.png"/><Relationship Id="rId5" Type="http://schemas.openxmlformats.org/officeDocument/2006/relationships/image" Target="../media/image116.png"/><Relationship Id="rId10" Type="http://schemas.openxmlformats.org/officeDocument/2006/relationships/image" Target="../media/image136.png"/><Relationship Id="rId4" Type="http://schemas.openxmlformats.org/officeDocument/2006/relationships/image" Target="../media/image115.png"/><Relationship Id="rId9" Type="http://schemas.openxmlformats.org/officeDocument/2006/relationships/image" Target="../media/image135.png"/></Relationships>
</file>

<file path=ppt/slides/_rels/slide28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12" Type="http://schemas.openxmlformats.org/officeDocument/2006/relationships/image" Target="../media/image13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7.png"/><Relationship Id="rId5" Type="http://schemas.openxmlformats.org/officeDocument/2006/relationships/image" Target="../media/image116.png"/><Relationship Id="rId10" Type="http://schemas.openxmlformats.org/officeDocument/2006/relationships/image" Target="../media/image136.png"/><Relationship Id="rId4" Type="http://schemas.openxmlformats.org/officeDocument/2006/relationships/image" Target="../media/image115.png"/><Relationship Id="rId9" Type="http://schemas.openxmlformats.org/officeDocument/2006/relationships/image" Target="../media/image135.png"/></Relationships>
</file>

<file path=ppt/slides/_rels/slide28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21.png"/><Relationship Id="rId7" Type="http://schemas.openxmlformats.org/officeDocument/2006/relationships/image" Target="../media/image120.png"/><Relationship Id="rId12" Type="http://schemas.openxmlformats.org/officeDocument/2006/relationships/image" Target="../media/image138.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7.png"/><Relationship Id="rId5" Type="http://schemas.openxmlformats.org/officeDocument/2006/relationships/image" Target="../media/image116.png"/><Relationship Id="rId10" Type="http://schemas.openxmlformats.org/officeDocument/2006/relationships/image" Target="../media/image136.png"/><Relationship Id="rId4" Type="http://schemas.openxmlformats.org/officeDocument/2006/relationships/image" Target="../media/image115.png"/><Relationship Id="rId9" Type="http://schemas.openxmlformats.org/officeDocument/2006/relationships/image" Target="../media/image135.png"/></Relationships>
</file>

<file path=ppt/slides/_rels/slide28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21.png"/><Relationship Id="rId7" Type="http://schemas.openxmlformats.org/officeDocument/2006/relationships/image" Target="../media/image119.png"/><Relationship Id="rId12" Type="http://schemas.openxmlformats.org/officeDocument/2006/relationships/image" Target="../media/image140.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39.png"/><Relationship Id="rId5" Type="http://schemas.openxmlformats.org/officeDocument/2006/relationships/image" Target="../media/image116.png"/><Relationship Id="rId10" Type="http://schemas.openxmlformats.org/officeDocument/2006/relationships/image" Target="../media/image133.png"/><Relationship Id="rId4" Type="http://schemas.openxmlformats.org/officeDocument/2006/relationships/image" Target="../media/image115.png"/><Relationship Id="rId9" Type="http://schemas.openxmlformats.org/officeDocument/2006/relationships/image" Target="../media/image132.png"/></Relationships>
</file>

<file path=ppt/slides/_rels/slide28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29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xml.rels><?xml version="1.0" encoding="UTF-8" standalone="yes"?>
<Relationships xmlns="http://schemas.openxmlformats.org/package/2006/relationships"><Relationship Id="rId3" Type="http://schemas.openxmlformats.org/officeDocument/2006/relationships/hyperlink" Target="https://cognitivemedium.com/magic_paper/assets/Hornik.pdf" TargetMode="External"/><Relationship Id="rId2" Type="http://schemas.openxmlformats.org/officeDocument/2006/relationships/hyperlink" Target="https://www.youtube.com/watch?v=sDDjJRnnHao" TargetMode="External"/><Relationship Id="rId1" Type="http://schemas.openxmlformats.org/officeDocument/2006/relationships/slideLayout" Target="../slideLayouts/slideLayout6.xml"/><Relationship Id="rId6" Type="http://schemas.openxmlformats.org/officeDocument/2006/relationships/hyperlink" Target="https://www.youtube.com/watch?v=BR9h47Jtqyw&amp;t=1356s" TargetMode="External"/><Relationship Id="rId5" Type="http://schemas.openxmlformats.org/officeDocument/2006/relationships/hyperlink" Target="https://www.youtube.com/watch?v=aircAruvnKk&amp;list=PLZHQObOWTQDNU6R1_67000Dx_ZCJB-3pi" TargetMode="External"/><Relationship Id="rId4" Type="http://schemas.openxmlformats.org/officeDocument/2006/relationships/hyperlink" Target="https://www.youtube.com/watch?v=0QczhVg5Ha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35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40.png"/><Relationship Id="rId5" Type="http://schemas.openxmlformats.org/officeDocument/2006/relationships/image" Target="../media/image117.png"/><Relationship Id="rId10" Type="http://schemas.openxmlformats.org/officeDocument/2006/relationships/image" Target="../media/image1330.png"/><Relationship Id="rId4" Type="http://schemas.openxmlformats.org/officeDocument/2006/relationships/image" Target="../media/image122.png"/><Relationship Id="rId9" Type="http://schemas.openxmlformats.org/officeDocument/2006/relationships/image" Target="../media/image1320.png"/></Relationships>
</file>

<file path=ppt/slides/_rels/slide30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6.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7.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1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1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31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1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1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1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1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18.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43.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1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5.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12" Type="http://schemas.openxmlformats.org/officeDocument/2006/relationships/image" Target="../media/image142.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2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openxmlformats.org/officeDocument/2006/relationships/image" Target="../media/image120.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11" Type="http://schemas.openxmlformats.org/officeDocument/2006/relationships/image" Target="../media/image136.png"/><Relationship Id="rId5" Type="http://schemas.openxmlformats.org/officeDocument/2006/relationships/image" Target="../media/image117.png"/><Relationship Id="rId10" Type="http://schemas.openxmlformats.org/officeDocument/2006/relationships/image" Target="../media/image141.png"/><Relationship Id="rId4" Type="http://schemas.openxmlformats.org/officeDocument/2006/relationships/image" Target="../media/image122.png"/><Relationship Id="rId9" Type="http://schemas.openxmlformats.org/officeDocument/2006/relationships/image" Target="../media/image134.png"/></Relationships>
</file>

<file path=ppt/slides/_rels/slide33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332.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png"/><Relationship Id="rId7"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31.png"/><Relationship Id="rId11" Type="http://schemas.openxmlformats.org/officeDocument/2006/relationships/image" Target="../media/image162.png"/><Relationship Id="rId5" Type="http://schemas.openxmlformats.org/officeDocument/2006/relationships/image" Target="../media/image157.png"/><Relationship Id="rId10" Type="http://schemas.openxmlformats.org/officeDocument/2006/relationships/image" Target="../media/image161.png"/><Relationship Id="rId4" Type="http://schemas.openxmlformats.org/officeDocument/2006/relationships/image" Target="../media/image156.png"/><Relationship Id="rId9" Type="http://schemas.openxmlformats.org/officeDocument/2006/relationships/image" Target="../media/image160.png"/></Relationships>
</file>

<file path=ppt/slides/_rels/slide33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33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66.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17.png"/></Relationships>
</file>

<file path=ppt/slides/_rels/slide34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67.png"/><Relationship Id="rId4" Type="http://schemas.openxmlformats.org/officeDocument/2006/relationships/image" Target="../media/image117.png"/></Relationships>
</file>

<file path=ppt/slides/_rels/slide347.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67.png"/><Relationship Id="rId4" Type="http://schemas.openxmlformats.org/officeDocument/2006/relationships/image" Target="../media/image117.png"/></Relationships>
</file>

<file path=ppt/slides/_rels/slide348.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67.png"/><Relationship Id="rId4" Type="http://schemas.openxmlformats.org/officeDocument/2006/relationships/image" Target="../media/image117.png"/></Relationships>
</file>

<file path=ppt/slides/_rels/slide349.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67.pn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67.png"/><Relationship Id="rId4" Type="http://schemas.openxmlformats.org/officeDocument/2006/relationships/image" Target="../media/image117.png"/></Relationships>
</file>

<file path=ppt/slides/_rels/slide351.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17.png"/><Relationship Id="rId4" Type="http://schemas.openxmlformats.org/officeDocument/2006/relationships/image" Target="../media/image119.png"/></Relationships>
</file>

<file path=ppt/slides/_rels/slide35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17.png"/><Relationship Id="rId4" Type="http://schemas.openxmlformats.org/officeDocument/2006/relationships/image" Target="../media/image119.png"/></Relationships>
</file>

<file path=ppt/slides/_rels/slide35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67.png"/><Relationship Id="rId5" Type="http://schemas.openxmlformats.org/officeDocument/2006/relationships/image" Target="../media/image117.png"/><Relationship Id="rId4" Type="http://schemas.openxmlformats.org/officeDocument/2006/relationships/image" Target="../media/image119.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image" Target="../media/image1280.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3.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71.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72.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73.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374.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82.jpeg"/><Relationship Id="rId5" Type="http://schemas.openxmlformats.org/officeDocument/2006/relationships/image" Target="../media/image181.jpeg"/><Relationship Id="rId4" Type="http://schemas.openxmlformats.org/officeDocument/2006/relationships/image" Target="../media/image180.jpeg"/></Relationships>
</file>

<file path=ppt/slides/_rels/slide375.xml.rels><?xml version="1.0" encoding="UTF-8" standalone="yes"?>
<Relationships xmlns="http://schemas.openxmlformats.org/package/2006/relationships"><Relationship Id="rId8" Type="http://schemas.openxmlformats.org/officeDocument/2006/relationships/image" Target="../media/image1500.png"/><Relationship Id="rId3" Type="http://schemas.openxmlformats.org/officeDocument/2006/relationships/image" Target="../media/image1450.png"/><Relationship Id="rId7" Type="http://schemas.openxmlformats.org/officeDocument/2006/relationships/image" Target="../media/image185.png"/><Relationship Id="rId2" Type="http://schemas.openxmlformats.org/officeDocument/2006/relationships/image" Target="../media/image1440.png"/><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460.png"/><Relationship Id="rId9" Type="http://schemas.openxmlformats.org/officeDocument/2006/relationships/image" Target="../media/image1510.png"/></Relationships>
</file>

<file path=ppt/slides/_rels/slide376.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image" Target="../media/image186.jpeg"/><Relationship Id="rId1" Type="http://schemas.openxmlformats.org/officeDocument/2006/relationships/slideLayout" Target="../slideLayouts/slideLayout2.xml"/><Relationship Id="rId4" Type="http://schemas.openxmlformats.org/officeDocument/2006/relationships/image" Target="../media/image1540.png"/></Relationships>
</file>

<file path=ppt/slides/_rels/slide377.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png"/><Relationship Id="rId1" Type="http://schemas.openxmlformats.org/officeDocument/2006/relationships/slideLayout" Target="../slideLayouts/slideLayout2.xml"/><Relationship Id="rId4" Type="http://schemas.openxmlformats.org/officeDocument/2006/relationships/image" Target="../media/image186.jpeg"/></Relationships>
</file>

<file path=ppt/slides/_rels/slide378.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7.jpeg"/><Relationship Id="rId4" Type="http://schemas.openxmlformats.org/officeDocument/2006/relationships/image" Target="../media/image186.jpeg"/></Relationships>
</file>

<file path=ppt/slides/_rels/slide379.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0.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image" Target="../media/image186.jpeg"/><Relationship Id="rId1" Type="http://schemas.openxmlformats.org/officeDocument/2006/relationships/slideLayout" Target="../slideLayouts/slideLayout2.xml"/><Relationship Id="rId5" Type="http://schemas.openxmlformats.org/officeDocument/2006/relationships/image" Target="../media/image192.jpeg"/><Relationship Id="rId4" Type="http://schemas.openxmlformats.org/officeDocument/2006/relationships/image" Target="../media/image191.jpeg"/></Relationships>
</file>

<file path=ppt/slides/_rels/slide38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38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19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image" Target="../media/image198.jpe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199.jpe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2.xml"/><Relationship Id="rId4" Type="http://schemas.openxmlformats.org/officeDocument/2006/relationships/image" Target="../media/image204.jpe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image" Target="../media/image205.jpe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5.jpeg"/><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2" Type="http://schemas.openxmlformats.org/officeDocument/2006/relationships/image" Target="../media/image2110.png"/><Relationship Id="rId1" Type="http://schemas.openxmlformats.org/officeDocument/2006/relationships/slideLayout" Target="../slideLayouts/slideLayout13.xml"/></Relationships>
</file>

<file path=ppt/slides/_rels/slide439.xml.rels><?xml version="1.0" encoding="UTF-8" standalone="yes"?>
<Relationships xmlns="http://schemas.openxmlformats.org/package/2006/relationships"><Relationship Id="rId2" Type="http://schemas.openxmlformats.org/officeDocument/2006/relationships/image" Target="../media/image21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440.xml.rels><?xml version="1.0" encoding="UTF-8" standalone="yes"?>
<Relationships xmlns="http://schemas.openxmlformats.org/package/2006/relationships"><Relationship Id="rId2" Type="http://schemas.openxmlformats.org/officeDocument/2006/relationships/image" Target="../media/image2130.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2140.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44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20.png"/></Relationships>
</file>

<file path=ppt/slides/_rels/slide45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45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4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3.png"/></Relationships>
</file>

<file path=ppt/slides/_rels/slide46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20.png"/></Relationships>
</file>

<file path=ppt/slides/_rels/slide46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5.png"/><Relationship Id="rId4" Type="http://schemas.openxmlformats.org/officeDocument/2006/relationships/image" Target="../media/image224.png"/></Relationships>
</file>

<file path=ppt/slides/_rels/slide46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26.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9.jpe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8.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13.xml"/></Relationships>
</file>

<file path=ppt/slides/_rels/slide479.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2.xml"/><Relationship Id="rId4" Type="http://schemas.openxmlformats.org/officeDocument/2006/relationships/image" Target="../media/image234.png"/></Relationships>
</file>

<file path=ppt/slides/_rels/slide48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48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489.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8.png"/><Relationship Id="rId2" Type="http://schemas.openxmlformats.org/officeDocument/2006/relationships/image" Target="../media/image232.jpe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491.xml.rels><?xml version="1.0" encoding="UTF-8" standalone="yes"?>
<Relationships xmlns="http://schemas.openxmlformats.org/package/2006/relationships"><Relationship Id="rId3" Type="http://schemas.openxmlformats.org/officeDocument/2006/relationships/image" Target="../media/image233.png"/><Relationship Id="rId7" Type="http://schemas.openxmlformats.org/officeDocument/2006/relationships/image" Target="../media/image239.png"/><Relationship Id="rId2" Type="http://schemas.openxmlformats.org/officeDocument/2006/relationships/image" Target="../media/image232.jpeg"/><Relationship Id="rId1" Type="http://schemas.openxmlformats.org/officeDocument/2006/relationships/slideLayout" Target="../slideLayouts/slideLayout2.xml"/><Relationship Id="rId6" Type="http://schemas.openxmlformats.org/officeDocument/2006/relationships/image" Target="../media/image237.png"/><Relationship Id="rId5" Type="http://schemas.openxmlformats.org/officeDocument/2006/relationships/image" Target="../media/image236.png"/><Relationship Id="rId4" Type="http://schemas.openxmlformats.org/officeDocument/2006/relationships/image" Target="../media/image235.png"/></Relationships>
</file>

<file path=ppt/slides/_rels/slide49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49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49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49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497.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jpe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49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49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50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50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503.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504.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6" Type="http://schemas.openxmlformats.org/officeDocument/2006/relationships/image" Target="../media/image246.png"/><Relationship Id="rId5" Type="http://schemas.openxmlformats.org/officeDocument/2006/relationships/image" Target="../media/image243.png"/><Relationship Id="rId4" Type="http://schemas.openxmlformats.org/officeDocument/2006/relationships/image" Target="../media/image242.png"/></Relationships>
</file>

<file path=ppt/slides/_rels/slide50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50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3.png"/><Relationship Id="rId4" Type="http://schemas.openxmlformats.org/officeDocument/2006/relationships/image" Target="../media/image242.png"/></Relationships>
</file>

<file path=ppt/slides/_rels/slide507.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48.png"/><Relationship Id="rId2" Type="http://schemas.openxmlformats.org/officeDocument/2006/relationships/image" Target="../media/image240.jpeg"/><Relationship Id="rId1" Type="http://schemas.openxmlformats.org/officeDocument/2006/relationships/slideLayout" Target="../slideLayouts/slideLayout2.xml"/><Relationship Id="rId6" Type="http://schemas.openxmlformats.org/officeDocument/2006/relationships/image" Target="../media/image247.png"/><Relationship Id="rId5" Type="http://schemas.openxmlformats.org/officeDocument/2006/relationships/image" Target="../media/image243.png"/><Relationship Id="rId4" Type="http://schemas.openxmlformats.org/officeDocument/2006/relationships/image" Target="../media/image242.png"/></Relationships>
</file>

<file path=ppt/slides/_rels/slide50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50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240.jpeg"/><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390.png"/><Relationship Id="rId2" Type="http://schemas.openxmlformats.org/officeDocument/2006/relationships/image" Target="../media/image240.jpeg"/><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3.png"/><Relationship Id="rId4" Type="http://schemas.openxmlformats.org/officeDocument/2006/relationships/image" Target="../media/image242.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image" Target="../media/image2430.png"/><Relationship Id="rId2" Type="http://schemas.openxmlformats.org/officeDocument/2006/relationships/image" Target="../media/image2420.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53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532.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533.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33.png"/></Relationships>
</file>

<file path=ppt/slides/_rels/slide53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535.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536.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537.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53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2.xml"/><Relationship Id="rId5" Type="http://schemas.openxmlformats.org/officeDocument/2006/relationships/image" Target="../media/image257.png"/><Relationship Id="rId4" Type="http://schemas.openxmlformats.org/officeDocument/2006/relationships/image" Target="../media/image233.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54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jpeg"/><Relationship Id="rId1" Type="http://schemas.openxmlformats.org/officeDocument/2006/relationships/slideLayout" Target="../slideLayouts/slideLayout2.xml"/><Relationship Id="rId5" Type="http://schemas.openxmlformats.org/officeDocument/2006/relationships/image" Target="../media/image243.png"/><Relationship Id="rId4" Type="http://schemas.openxmlformats.org/officeDocument/2006/relationships/image" Target="../media/image242.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55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7.png"/><Relationship Id="rId4" Type="http://schemas.openxmlformats.org/officeDocument/2006/relationships/image" Target="../media/image122.png"/></Relationships>
</file>

<file path=ppt/slides/_rels/slide553.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60.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260.jpeg"/><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image" Target="../media/image259.png"/><Relationship Id="rId1" Type="http://schemas.openxmlformats.org/officeDocument/2006/relationships/slideLayout" Target="../slideLayouts/slideLayout6.xml"/></Relationships>
</file>

<file path=ppt/slides/_rels/slide563.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579.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8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jpeg"/><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14.jpeg"/></Relationships>
</file>

<file path=ppt/slides/_rels/slide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_rels/slide9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8" name="Rectangle 1047">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Rectangle 1049">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2" name="Rectangle 1051">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4" name="Freeform: Shape 1053">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56" name="Rectangle 1055">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2180" y="2862471"/>
            <a:ext cx="3041803" cy="2907802"/>
          </a:xfrm>
        </p:spPr>
        <p:txBody>
          <a:bodyPr anchor="t">
            <a:normAutofit/>
          </a:bodyPr>
          <a:lstStyle/>
          <a:p>
            <a:pPr algn="l"/>
            <a:r>
              <a:rPr lang="en-US" sz="4000">
                <a:solidFill>
                  <a:srgbClr val="FFFFFF"/>
                </a:solidFill>
              </a:rPr>
              <a:t>Deep Learning </a:t>
            </a:r>
          </a:p>
        </p:txBody>
      </p:sp>
      <p:sp>
        <p:nvSpPr>
          <p:cNvPr id="3" name="Subtitle 2"/>
          <p:cNvSpPr>
            <a:spLocks noGrp="1"/>
          </p:cNvSpPr>
          <p:nvPr>
            <p:ph type="subTitle" idx="1"/>
          </p:nvPr>
        </p:nvSpPr>
        <p:spPr>
          <a:xfrm>
            <a:off x="662180" y="1087727"/>
            <a:ext cx="3041803" cy="1045873"/>
          </a:xfrm>
        </p:spPr>
        <p:txBody>
          <a:bodyPr anchor="b">
            <a:normAutofit/>
          </a:bodyPr>
          <a:lstStyle/>
          <a:p>
            <a:pPr algn="l"/>
            <a:r>
              <a:rPr lang="en-US" sz="2000">
                <a:solidFill>
                  <a:srgbClr val="FFFFFF"/>
                </a:solidFill>
              </a:rPr>
              <a:t>Milan Joshi</a:t>
            </a:r>
          </a:p>
        </p:txBody>
      </p:sp>
      <p:pic>
        <p:nvPicPr>
          <p:cNvPr id="1026" name="Picture 2" descr="Nerve Impulse Propagation (3) | GIFs :: Behance">
            <a:extLst>
              <a:ext uri="{FF2B5EF4-FFF2-40B4-BE49-F238E27FC236}">
                <a16:creationId xmlns:a16="http://schemas.microsoft.com/office/drawing/2014/main" id="{A384D2B0-C623-4AF2-8405-9A709D9CE1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43583" y="105700"/>
            <a:ext cx="3553398" cy="25082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89F3C53-D0F1-40EF-9C40-8E6350853C45}"/>
              </a:ext>
            </a:extLst>
          </p:cNvPr>
          <p:cNvPicPr>
            <a:picLocks noChangeAspect="1"/>
          </p:cNvPicPr>
          <p:nvPr/>
        </p:nvPicPr>
        <p:blipFill>
          <a:blip r:embed="rId3"/>
          <a:stretch>
            <a:fillRect/>
          </a:stretch>
        </p:blipFill>
        <p:spPr>
          <a:xfrm>
            <a:off x="8315267" y="578275"/>
            <a:ext cx="3419533" cy="1837999"/>
          </a:xfrm>
          <a:prstGeom prst="rect">
            <a:avLst/>
          </a:prstGeom>
        </p:spPr>
      </p:pic>
      <p:pic>
        <p:nvPicPr>
          <p:cNvPr id="15" name="object 3">
            <a:extLst>
              <a:ext uri="{FF2B5EF4-FFF2-40B4-BE49-F238E27FC236}">
                <a16:creationId xmlns:a16="http://schemas.microsoft.com/office/drawing/2014/main" id="{5D281DE7-8AC2-4989-93BB-489AF8DC1E0D}"/>
              </a:ext>
            </a:extLst>
          </p:cNvPr>
          <p:cNvPicPr/>
          <p:nvPr/>
        </p:nvPicPr>
        <p:blipFill>
          <a:blip r:embed="rId4" cstate="print"/>
          <a:stretch>
            <a:fillRect/>
          </a:stretch>
        </p:blipFill>
        <p:spPr>
          <a:xfrm>
            <a:off x="4417397" y="3599059"/>
            <a:ext cx="7112423" cy="2471567"/>
          </a:xfrm>
          <a:prstGeom prst="rect">
            <a:avLst/>
          </a:prstGeom>
        </p:spPr>
      </p:pic>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96596" y="183776"/>
            <a:ext cx="7044049"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3741931"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3940325" y="3031574"/>
            <a:ext cx="2160693" cy="744349"/>
          </a:xfrm>
          <a:prstGeom prst="rect">
            <a:avLst/>
          </a:prstGeom>
        </p:spPr>
        <p:txBody>
          <a:bodyPr vert="horz" wrap="square" lIns="0" tIns="14393" rIns="0" bIns="0" rtlCol="0">
            <a:spAutoFit/>
          </a:bodyPr>
          <a:lstStyle/>
          <a:p>
            <a:pPr marL="767907" marR="6773" indent="-751821">
              <a:lnSpc>
                <a:spcPct val="101000"/>
              </a:lnSpc>
              <a:spcBef>
                <a:spcPts val="113"/>
              </a:spcBef>
            </a:pPr>
            <a:r>
              <a:rPr sz="2400" spc="-27" dirty="0">
                <a:latin typeface="Roboto"/>
                <a:cs typeface="Roboto"/>
              </a:rPr>
              <a:t>Handling</a:t>
            </a:r>
            <a:r>
              <a:rPr sz="2400" spc="-93" dirty="0">
                <a:latin typeface="Roboto"/>
                <a:cs typeface="Roboto"/>
              </a:rPr>
              <a:t> </a:t>
            </a:r>
            <a:r>
              <a:rPr sz="2400" spc="-20" dirty="0">
                <a:latin typeface="Roboto"/>
                <a:cs typeface="Roboto"/>
              </a:rPr>
              <a:t>Image </a:t>
            </a:r>
            <a:r>
              <a:rPr sz="2400" spc="-573" dirty="0">
                <a:latin typeface="Roboto"/>
                <a:cs typeface="Roboto"/>
              </a:rPr>
              <a:t> </a:t>
            </a:r>
            <a:r>
              <a:rPr sz="2400" spc="-33" dirty="0">
                <a:latin typeface="Roboto"/>
                <a:cs typeface="Roboto"/>
              </a:rPr>
              <a:t>Data</a:t>
            </a:r>
            <a:endParaRPr sz="2400" dirty="0">
              <a:latin typeface="Roboto"/>
              <a:cs typeface="Roboto"/>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0" y="2052703"/>
            <a:ext cx="975360" cy="304421"/>
          </a:xfrm>
          <a:prstGeom prst="rect">
            <a:avLst/>
          </a:prstGeom>
        </p:spPr>
        <p:txBody>
          <a:bodyPr vert="horz" wrap="square" lIns="0" tIns="16933" rIns="0" bIns="0" rtlCol="0">
            <a:spAutoFit/>
          </a:bodyPr>
          <a:lstStyle/>
          <a:p>
            <a:pPr marL="16933">
              <a:spcBef>
                <a:spcPts val="133"/>
              </a:spcBef>
              <a:tabLst>
                <a:tab pos="740815" algn="l"/>
              </a:tabLst>
            </a:pPr>
            <a:r>
              <a:rPr sz="1867" spc="-7" dirty="0">
                <a:solidFill>
                  <a:srgbClr val="FF0000"/>
                </a:solidFill>
                <a:latin typeface="Arial MT"/>
                <a:cs typeface="Arial MT"/>
              </a:rPr>
              <a:t>700</a:t>
            </a:r>
            <a:r>
              <a:rPr sz="1867" dirty="0">
                <a:solidFill>
                  <a:srgbClr val="FF0000"/>
                </a:solidFill>
                <a:latin typeface="Arial MT"/>
                <a:cs typeface="Arial MT"/>
              </a:rPr>
              <a:t>0	-&gt;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3:</a:t>
            </a:r>
            <a:endParaRPr sz="1867">
              <a:latin typeface="Arial" panose="020B0604020202020204"/>
              <a:cs typeface="Arial" panose="020B0604020202020204"/>
            </a:endParaRPr>
          </a:p>
        </p:txBody>
      </p:sp>
      <p:graphicFrame>
        <p:nvGraphicFramePr>
          <p:cNvPr id="26" name="object 26"/>
          <p:cNvGraphicFramePr>
            <a:graphicFrameLocks noGrp="1"/>
          </p:cNvGraphicFramePr>
          <p:nvPr/>
        </p:nvGraphicFramePr>
        <p:xfrm>
          <a:off x="3854409" y="5135741"/>
          <a:ext cx="8231293"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2025227">
                  <a:extLst>
                    <a:ext uri="{9D8B030D-6E8A-4147-A177-3AD203B41FA5}">
                      <a16:colId xmlns:a16="http://schemas.microsoft.com/office/drawing/2014/main" val="20004"/>
                    </a:ext>
                  </a:extLst>
                </a:gridCol>
                <a:gridCol w="1169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77495">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2454788" y="256520"/>
            <a:ext cx="7555734"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0" y="2052703"/>
            <a:ext cx="975360" cy="304421"/>
          </a:xfrm>
          <a:prstGeom prst="rect">
            <a:avLst/>
          </a:prstGeom>
        </p:spPr>
        <p:txBody>
          <a:bodyPr vert="horz" wrap="square" lIns="0" tIns="16933" rIns="0" bIns="0" rtlCol="0">
            <a:spAutoFit/>
          </a:bodyPr>
          <a:lstStyle/>
          <a:p>
            <a:pPr marL="16933">
              <a:spcBef>
                <a:spcPts val="133"/>
              </a:spcBef>
              <a:tabLst>
                <a:tab pos="740815" algn="l"/>
              </a:tabLst>
            </a:pPr>
            <a:r>
              <a:rPr sz="1867" spc="-7" dirty="0">
                <a:solidFill>
                  <a:srgbClr val="FF0000"/>
                </a:solidFill>
                <a:latin typeface="Arial MT"/>
                <a:cs typeface="Arial MT"/>
              </a:rPr>
              <a:t>700</a:t>
            </a:r>
            <a:r>
              <a:rPr sz="1867" dirty="0">
                <a:solidFill>
                  <a:srgbClr val="FF0000"/>
                </a:solidFill>
                <a:latin typeface="Arial MT"/>
                <a:cs typeface="Arial MT"/>
              </a:rPr>
              <a:t>0	-&gt;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3:</a:t>
            </a:r>
            <a:endParaRPr sz="1867">
              <a:latin typeface="Arial" panose="020B0604020202020204"/>
              <a:cs typeface="Arial" panose="020B0604020202020204"/>
            </a:endParaRPr>
          </a:p>
        </p:txBody>
      </p:sp>
      <p:graphicFrame>
        <p:nvGraphicFramePr>
          <p:cNvPr id="26" name="object 26"/>
          <p:cNvGraphicFramePr>
            <a:graphicFrameLocks noGrp="1"/>
          </p:cNvGraphicFramePr>
          <p:nvPr/>
        </p:nvGraphicFramePr>
        <p:xfrm>
          <a:off x="3854409" y="5135741"/>
          <a:ext cx="8231291"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951567">
                  <a:extLst>
                    <a:ext uri="{9D8B030D-6E8A-4147-A177-3AD203B41FA5}">
                      <a16:colId xmlns:a16="http://schemas.microsoft.com/office/drawing/2014/main" val="20004"/>
                    </a:ext>
                  </a:extLst>
                </a:gridCol>
                <a:gridCol w="1242905">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2225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7000*3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20000*1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2000*2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45000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dirty="0">
                          <a:latin typeface="Arial MT"/>
                          <a:cs typeface="Arial MT"/>
                        </a:rPr>
                        <a:t>-5000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3224980" y="256520"/>
            <a:ext cx="7590503"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0" y="2052703"/>
            <a:ext cx="975360" cy="304421"/>
          </a:xfrm>
          <a:prstGeom prst="rect">
            <a:avLst/>
          </a:prstGeom>
        </p:spPr>
        <p:txBody>
          <a:bodyPr vert="horz" wrap="square" lIns="0" tIns="16933" rIns="0" bIns="0" rtlCol="0">
            <a:spAutoFit/>
          </a:bodyPr>
          <a:lstStyle/>
          <a:p>
            <a:pPr marL="16933">
              <a:spcBef>
                <a:spcPts val="133"/>
              </a:spcBef>
              <a:tabLst>
                <a:tab pos="740815" algn="l"/>
              </a:tabLst>
            </a:pPr>
            <a:r>
              <a:rPr sz="1867" spc="-7" dirty="0">
                <a:solidFill>
                  <a:srgbClr val="FF0000"/>
                </a:solidFill>
                <a:latin typeface="Arial MT"/>
                <a:cs typeface="Arial MT"/>
              </a:rPr>
              <a:t>700</a:t>
            </a:r>
            <a:r>
              <a:rPr sz="1867" dirty="0">
                <a:solidFill>
                  <a:srgbClr val="FF0000"/>
                </a:solidFill>
                <a:latin typeface="Arial MT"/>
                <a:cs typeface="Arial MT"/>
              </a:rPr>
              <a:t>0	-&gt;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2000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3:</a:t>
            </a:r>
            <a:endParaRPr sz="1867">
              <a:latin typeface="Arial" panose="020B0604020202020204"/>
              <a:cs typeface="Arial" panose="020B0604020202020204"/>
            </a:endParaRPr>
          </a:p>
        </p:txBody>
      </p:sp>
      <p:graphicFrame>
        <p:nvGraphicFramePr>
          <p:cNvPr id="26" name="object 26"/>
          <p:cNvGraphicFramePr>
            <a:graphicFrameLocks noGrp="1"/>
          </p:cNvGraphicFramePr>
          <p:nvPr/>
        </p:nvGraphicFramePr>
        <p:xfrm>
          <a:off x="3854409" y="5135741"/>
          <a:ext cx="8232137"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972733">
                  <a:extLst>
                    <a:ext uri="{9D8B030D-6E8A-4147-A177-3AD203B41FA5}">
                      <a16:colId xmlns:a16="http://schemas.microsoft.com/office/drawing/2014/main" val="20004"/>
                    </a:ext>
                  </a:extLst>
                </a:gridCol>
                <a:gridCol w="1222585">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38125">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7000*3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20000*1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2000*2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45000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dirty="0">
                          <a:latin typeface="Arial MT"/>
                          <a:cs typeface="Arial MT"/>
                        </a:rPr>
                        <a:t>-5000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090">
                        <a:lnSpc>
                          <a:spcPct val="100000"/>
                        </a:lnSpc>
                        <a:spcBef>
                          <a:spcPts val="245"/>
                        </a:spcBef>
                      </a:pPr>
                      <a:r>
                        <a:rPr sz="1900" dirty="0">
                          <a:latin typeface="Arial MT"/>
                          <a:cs typeface="Arial MT"/>
                        </a:rPr>
                        <a:t>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2651434" y="256520"/>
            <a:ext cx="7182027"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506299" y="2297920"/>
            <a:ext cx="1397000" cy="1488440"/>
            <a:chOff x="1879724" y="1723440"/>
            <a:chExt cx="1047750" cy="1116330"/>
          </a:xfrm>
        </p:grpSpPr>
        <p:sp>
          <p:nvSpPr>
            <p:cNvPr id="12" name="object 12"/>
            <p:cNvSpPr/>
            <p:nvPr/>
          </p:nvSpPr>
          <p:spPr>
            <a:xfrm>
              <a:off x="2023199"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grpSp>
      <p:sp>
        <p:nvSpPr>
          <p:cNvPr id="18" name="object 18"/>
          <p:cNvSpPr txBox="1"/>
          <p:nvPr/>
        </p:nvSpPr>
        <p:spPr>
          <a:xfrm>
            <a:off x="3210567" y="2233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19" name="object 19"/>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0" name="object 20"/>
          <p:cNvGrpSpPr/>
          <p:nvPr/>
        </p:nvGrpSpPr>
        <p:grpSpPr>
          <a:xfrm>
            <a:off x="2087892" y="3669557"/>
            <a:ext cx="1847427" cy="1132840"/>
            <a:chOff x="1565919" y="2752168"/>
            <a:chExt cx="1385570" cy="849630"/>
          </a:xfrm>
        </p:grpSpPr>
        <p:sp>
          <p:nvSpPr>
            <p:cNvPr id="21" name="object 21"/>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2841803" y="2752168"/>
              <a:ext cx="109268" cy="90840"/>
            </a:xfrm>
            <a:prstGeom prst="rect">
              <a:avLst/>
            </a:prstGeom>
          </p:spPr>
        </p:pic>
      </p:grpSp>
      <p:sp>
        <p:nvSpPr>
          <p:cNvPr id="23" name="object 23"/>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4" name="object 24"/>
          <p:cNvSpPr txBox="1"/>
          <p:nvPr/>
        </p:nvSpPr>
        <p:spPr>
          <a:xfrm>
            <a:off x="3108967" y="2741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26" name="object 26"/>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27" name="object 27"/>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8" name="object 28"/>
          <p:cNvSpPr txBox="1">
            <a:spLocks noGrp="1"/>
          </p:cNvSpPr>
          <p:nvPr>
            <p:ph type="title"/>
          </p:nvPr>
        </p:nvSpPr>
        <p:spPr>
          <a:xfrm>
            <a:off x="3730643" y="246688"/>
            <a:ext cx="6976686"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9" name="object 29"/>
          <p:cNvSpPr txBox="1"/>
          <p:nvPr/>
        </p:nvSpPr>
        <p:spPr>
          <a:xfrm>
            <a:off x="4605757"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506299" y="2297920"/>
            <a:ext cx="1397000" cy="1488440"/>
            <a:chOff x="1879724" y="1723440"/>
            <a:chExt cx="1047750" cy="1116330"/>
          </a:xfrm>
        </p:grpSpPr>
        <p:sp>
          <p:nvSpPr>
            <p:cNvPr id="12" name="object 12"/>
            <p:cNvSpPr/>
            <p:nvPr/>
          </p:nvSpPr>
          <p:spPr>
            <a:xfrm>
              <a:off x="2023199"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grpSp>
      <p:sp>
        <p:nvSpPr>
          <p:cNvPr id="18" name="object 18"/>
          <p:cNvSpPr txBox="1"/>
          <p:nvPr/>
        </p:nvSpPr>
        <p:spPr>
          <a:xfrm>
            <a:off x="3210567" y="2233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19" name="object 19"/>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0" name="object 20"/>
          <p:cNvGrpSpPr/>
          <p:nvPr/>
        </p:nvGrpSpPr>
        <p:grpSpPr>
          <a:xfrm>
            <a:off x="2087892" y="3669557"/>
            <a:ext cx="1847427" cy="1132840"/>
            <a:chOff x="1565919" y="2752168"/>
            <a:chExt cx="1385570" cy="849630"/>
          </a:xfrm>
        </p:grpSpPr>
        <p:sp>
          <p:nvSpPr>
            <p:cNvPr id="21" name="object 21"/>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2841803" y="2752168"/>
              <a:ext cx="109268" cy="90840"/>
            </a:xfrm>
            <a:prstGeom prst="rect">
              <a:avLst/>
            </a:prstGeom>
          </p:spPr>
        </p:pic>
      </p:grpSp>
      <p:sp>
        <p:nvSpPr>
          <p:cNvPr id="23" name="object 23"/>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4" name="object 24"/>
          <p:cNvSpPr txBox="1"/>
          <p:nvPr/>
        </p:nvSpPr>
        <p:spPr>
          <a:xfrm>
            <a:off x="3108967" y="2741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6" name="object 26"/>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27" name="object 27"/>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8" name="object 28"/>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29" name="object 29"/>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0" name="object 30"/>
          <p:cNvSpPr txBox="1">
            <a:spLocks noGrp="1"/>
          </p:cNvSpPr>
          <p:nvPr>
            <p:ph type="title"/>
          </p:nvPr>
        </p:nvSpPr>
        <p:spPr>
          <a:xfrm>
            <a:off x="2808752" y="246688"/>
            <a:ext cx="7161161"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1" name="object 31"/>
          <p:cNvSpPr txBox="1"/>
          <p:nvPr/>
        </p:nvSpPr>
        <p:spPr>
          <a:xfrm>
            <a:off x="4625423" y="2808990"/>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506299" y="2297920"/>
            <a:ext cx="1397000" cy="1488440"/>
            <a:chOff x="1879724" y="1723440"/>
            <a:chExt cx="1047750" cy="1116330"/>
          </a:xfrm>
        </p:grpSpPr>
        <p:sp>
          <p:nvSpPr>
            <p:cNvPr id="12" name="object 12"/>
            <p:cNvSpPr/>
            <p:nvPr/>
          </p:nvSpPr>
          <p:spPr>
            <a:xfrm>
              <a:off x="2023199"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grpSp>
      <p:sp>
        <p:nvSpPr>
          <p:cNvPr id="18" name="object 18"/>
          <p:cNvSpPr txBox="1"/>
          <p:nvPr/>
        </p:nvSpPr>
        <p:spPr>
          <a:xfrm>
            <a:off x="3210567" y="2233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19" name="object 19"/>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0" name="object 20"/>
          <p:cNvGrpSpPr/>
          <p:nvPr/>
        </p:nvGrpSpPr>
        <p:grpSpPr>
          <a:xfrm>
            <a:off x="2087892" y="3669557"/>
            <a:ext cx="1847427" cy="1132840"/>
            <a:chOff x="1565919" y="2752168"/>
            <a:chExt cx="1385570" cy="849630"/>
          </a:xfrm>
        </p:grpSpPr>
        <p:sp>
          <p:nvSpPr>
            <p:cNvPr id="21" name="object 21"/>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2841803" y="2752168"/>
              <a:ext cx="109268" cy="90840"/>
            </a:xfrm>
            <a:prstGeom prst="rect">
              <a:avLst/>
            </a:prstGeom>
          </p:spPr>
        </p:pic>
      </p:grpSp>
      <p:sp>
        <p:nvSpPr>
          <p:cNvPr id="23" name="object 23"/>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4" name="object 24"/>
          <p:cNvSpPr txBox="1"/>
          <p:nvPr/>
        </p:nvSpPr>
        <p:spPr>
          <a:xfrm>
            <a:off x="3108967" y="27419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6" name="object 26"/>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27" name="object 27"/>
          <p:cNvSpPr txBox="1"/>
          <p:nvPr/>
        </p:nvSpPr>
        <p:spPr>
          <a:xfrm>
            <a:off x="7341866" y="3109418"/>
            <a:ext cx="408347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p:txBody>
      </p:sp>
      <p:sp>
        <p:nvSpPr>
          <p:cNvPr id="28" name="object 28"/>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9" name="object 29"/>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0" name="object 30"/>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1" name="object 31"/>
          <p:cNvSpPr txBox="1">
            <a:spLocks noGrp="1"/>
          </p:cNvSpPr>
          <p:nvPr>
            <p:ph type="title"/>
          </p:nvPr>
        </p:nvSpPr>
        <p:spPr>
          <a:xfrm>
            <a:off x="2768098" y="256520"/>
            <a:ext cx="7635714"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2" name="object 32"/>
          <p:cNvSpPr txBox="1"/>
          <p:nvPr/>
        </p:nvSpPr>
        <p:spPr>
          <a:xfrm>
            <a:off x="4605757"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087892" y="2297920"/>
            <a:ext cx="1847427" cy="2504440"/>
            <a:chOff x="1565919" y="1723440"/>
            <a:chExt cx="1385570" cy="1878330"/>
          </a:xfrm>
        </p:grpSpPr>
        <p:sp>
          <p:nvSpPr>
            <p:cNvPr id="12" name="object 12"/>
            <p:cNvSpPr/>
            <p:nvPr/>
          </p:nvSpPr>
          <p:spPr>
            <a:xfrm>
              <a:off x="2023200"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50"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sp>
          <p:nvSpPr>
            <p:cNvPr id="18" name="object 18"/>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841803" y="2752168"/>
              <a:ext cx="109268" cy="90840"/>
            </a:xfrm>
            <a:prstGeom prst="rect">
              <a:avLst/>
            </a:prstGeom>
          </p:spPr>
        </p:pic>
      </p:grpSp>
      <p:sp>
        <p:nvSpPr>
          <p:cNvPr id="20" name="object 20"/>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sp>
        <p:nvSpPr>
          <p:cNvPr id="21" name="object 21"/>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2" name="object 22"/>
          <p:cNvSpPr txBox="1"/>
          <p:nvPr/>
        </p:nvSpPr>
        <p:spPr>
          <a:xfrm>
            <a:off x="3108967" y="2233918"/>
            <a:ext cx="462280" cy="822575"/>
          </a:xfrm>
          <a:prstGeom prst="rect">
            <a:avLst/>
          </a:prstGeom>
        </p:spPr>
        <p:txBody>
          <a:bodyPr vert="horz" wrap="square" lIns="0" tIns="16933" rIns="0" bIns="0" rtlCol="0">
            <a:spAutoFit/>
          </a:bodyPr>
          <a:lstStyle/>
          <a:p>
            <a:pPr marL="152396">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a:p>
            <a:pPr marL="50799">
              <a:spcBef>
                <a:spcPts val="1760"/>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3" name="object 23"/>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4" name="object 24"/>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25" name="object 25"/>
          <p:cNvSpPr txBox="1"/>
          <p:nvPr/>
        </p:nvSpPr>
        <p:spPr>
          <a:xfrm>
            <a:off x="7341866" y="3109418"/>
            <a:ext cx="408347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p:txBody>
      </p:sp>
      <p:sp>
        <p:nvSpPr>
          <p:cNvPr id="26" name="object 26"/>
          <p:cNvSpPr txBox="1"/>
          <p:nvPr/>
        </p:nvSpPr>
        <p:spPr>
          <a:xfrm>
            <a:off x="7375732" y="4252418"/>
            <a:ext cx="2200485" cy="304421"/>
          </a:xfrm>
          <a:prstGeom prst="rect">
            <a:avLst/>
          </a:prstGeom>
        </p:spPr>
        <p:txBody>
          <a:bodyPr vert="horz" wrap="square" lIns="0" tIns="16933" rIns="0" bIns="0" rtlCol="0">
            <a:spAutoFit/>
          </a:bodyPr>
          <a:lstStyle/>
          <a:p>
            <a:pPr marL="16933">
              <a:spcBef>
                <a:spcPts val="133"/>
              </a:spcBef>
            </a:pP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spc="-7" dirty="0">
                <a:latin typeface="Arial" panose="020B0604020202020204"/>
                <a:cs typeface="Arial" panose="020B0604020202020204"/>
              </a:rPr>
              <a:t>ste</a:t>
            </a:r>
            <a:r>
              <a:rPr sz="1867" b="1" dirty="0">
                <a:latin typeface="Arial" panose="020B0604020202020204"/>
                <a:cs typeface="Arial" panose="020B0604020202020204"/>
              </a:rPr>
              <a:t>p</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7" name="object 27"/>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8" name="object 28"/>
          <p:cNvSpPr txBox="1"/>
          <p:nvPr/>
        </p:nvSpPr>
        <p:spPr>
          <a:xfrm>
            <a:off x="5089165" y="2192251"/>
            <a:ext cx="137668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step</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9" name="object 29"/>
          <p:cNvGrpSpPr/>
          <p:nvPr/>
        </p:nvGrpSpPr>
        <p:grpSpPr>
          <a:xfrm>
            <a:off x="4823669" y="2452649"/>
            <a:ext cx="243840" cy="411480"/>
            <a:chOff x="3617752" y="1839487"/>
            <a:chExt cx="182880" cy="308610"/>
          </a:xfrm>
        </p:grpSpPr>
        <p:sp>
          <p:nvSpPr>
            <p:cNvPr id="30" name="object 30"/>
            <p:cNvSpPr/>
            <p:nvPr/>
          </p:nvSpPr>
          <p:spPr>
            <a:xfrm>
              <a:off x="3644134" y="18442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31" name="object 31"/>
            <p:cNvSpPr/>
            <p:nvPr/>
          </p:nvSpPr>
          <p:spPr>
            <a:xfrm>
              <a:off x="3622514" y="20979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32" name="object 32"/>
            <p:cNvSpPr/>
            <p:nvPr/>
          </p:nvSpPr>
          <p:spPr>
            <a:xfrm>
              <a:off x="3622514" y="20979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33" name="object 33"/>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4" name="object 34"/>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5" name="object 35"/>
          <p:cNvSpPr txBox="1">
            <a:spLocks noGrp="1"/>
          </p:cNvSpPr>
          <p:nvPr>
            <p:ph type="title"/>
          </p:nvPr>
        </p:nvSpPr>
        <p:spPr>
          <a:xfrm>
            <a:off x="1278194" y="316528"/>
            <a:ext cx="6886959" cy="694207"/>
          </a:xfrm>
          <a:prstGeom prst="rect">
            <a:avLst/>
          </a:prstGeom>
        </p:spPr>
        <p:txBody>
          <a:bodyPr vert="horz" wrap="square" lIns="0" tIns="16933" rIns="0" bIns="0" rtlCol="0" anchor="ctr">
            <a:spAutoFit/>
          </a:bodyPr>
          <a:lstStyle/>
          <a:p>
            <a:pPr marL="16933">
              <a:lnSpc>
                <a:spcPct val="100000"/>
              </a:lnSpc>
              <a:spcBef>
                <a:spcPts val="133"/>
              </a:spcBef>
            </a:pPr>
            <a:r>
              <a:rPr spc="-33" dirty="0"/>
              <a:t>Perceptron</a:t>
            </a:r>
            <a:r>
              <a:rPr spc="-93" dirty="0"/>
              <a:t> </a:t>
            </a:r>
            <a:r>
              <a:rPr spc="-13" dirty="0"/>
              <a:t>Model</a:t>
            </a:r>
          </a:p>
        </p:txBody>
      </p:sp>
      <p:sp>
        <p:nvSpPr>
          <p:cNvPr id="36" name="object 36"/>
          <p:cNvSpPr txBox="1"/>
          <p:nvPr/>
        </p:nvSpPr>
        <p:spPr>
          <a:xfrm>
            <a:off x="4586090"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087892" y="2297920"/>
            <a:ext cx="1847427" cy="2504440"/>
            <a:chOff x="1565919" y="1723440"/>
            <a:chExt cx="1385570" cy="1878330"/>
          </a:xfrm>
        </p:grpSpPr>
        <p:sp>
          <p:nvSpPr>
            <p:cNvPr id="12" name="object 12"/>
            <p:cNvSpPr/>
            <p:nvPr/>
          </p:nvSpPr>
          <p:spPr>
            <a:xfrm>
              <a:off x="2023200"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50"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sp>
          <p:nvSpPr>
            <p:cNvPr id="18" name="object 18"/>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841803" y="2752168"/>
              <a:ext cx="109268" cy="90840"/>
            </a:xfrm>
            <a:prstGeom prst="rect">
              <a:avLst/>
            </a:prstGeom>
          </p:spPr>
        </p:pic>
      </p:grpSp>
      <p:sp>
        <p:nvSpPr>
          <p:cNvPr id="20" name="object 20"/>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sp>
        <p:nvSpPr>
          <p:cNvPr id="21" name="object 21"/>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2" name="object 22"/>
          <p:cNvSpPr txBox="1"/>
          <p:nvPr/>
        </p:nvSpPr>
        <p:spPr>
          <a:xfrm>
            <a:off x="3108967" y="2233918"/>
            <a:ext cx="462280" cy="822575"/>
          </a:xfrm>
          <a:prstGeom prst="rect">
            <a:avLst/>
          </a:prstGeom>
        </p:spPr>
        <p:txBody>
          <a:bodyPr vert="horz" wrap="square" lIns="0" tIns="16933" rIns="0" bIns="0" rtlCol="0">
            <a:spAutoFit/>
          </a:bodyPr>
          <a:lstStyle/>
          <a:p>
            <a:pPr marL="152396">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a:p>
            <a:pPr marL="50799">
              <a:spcBef>
                <a:spcPts val="1760"/>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3" name="object 23"/>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4" name="object 24"/>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5" name="object 25"/>
          <p:cNvSpPr txBox="1"/>
          <p:nvPr/>
        </p:nvSpPr>
        <p:spPr>
          <a:xfrm>
            <a:off x="5089165" y="2192251"/>
            <a:ext cx="137668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step</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6" name="object 26"/>
          <p:cNvGrpSpPr/>
          <p:nvPr/>
        </p:nvGrpSpPr>
        <p:grpSpPr>
          <a:xfrm>
            <a:off x="4823669" y="2452649"/>
            <a:ext cx="243840" cy="411480"/>
            <a:chOff x="3617752" y="1839487"/>
            <a:chExt cx="182880" cy="308610"/>
          </a:xfrm>
        </p:grpSpPr>
        <p:sp>
          <p:nvSpPr>
            <p:cNvPr id="27" name="object 27"/>
            <p:cNvSpPr/>
            <p:nvPr/>
          </p:nvSpPr>
          <p:spPr>
            <a:xfrm>
              <a:off x="3644134" y="18442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8" name="object 28"/>
            <p:cNvSpPr/>
            <p:nvPr/>
          </p:nvSpPr>
          <p:spPr>
            <a:xfrm>
              <a:off x="3622514" y="20979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9" name="object 29"/>
            <p:cNvSpPr/>
            <p:nvPr/>
          </p:nvSpPr>
          <p:spPr>
            <a:xfrm>
              <a:off x="3622514" y="20979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30" name="object 30"/>
          <p:cNvSpPr txBox="1"/>
          <p:nvPr/>
        </p:nvSpPr>
        <p:spPr>
          <a:xfrm>
            <a:off x="3208034" y="4789041"/>
            <a:ext cx="2434167" cy="386430"/>
          </a:xfrm>
          <a:prstGeom prst="rect">
            <a:avLst/>
          </a:prstGeom>
        </p:spPr>
        <p:txBody>
          <a:bodyPr vert="horz" wrap="square" lIns="0" tIns="16933" rIns="0" bIns="0" rtlCol="0">
            <a:spAutoFit/>
          </a:bodyPr>
          <a:lstStyle/>
          <a:p>
            <a:pPr marL="16933">
              <a:spcBef>
                <a:spcPts val="133"/>
              </a:spcBef>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
        <p:nvSpPr>
          <p:cNvPr id="31" name="object 31"/>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2" name="object 32"/>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3" name="object 33"/>
          <p:cNvSpPr txBox="1"/>
          <p:nvPr/>
        </p:nvSpPr>
        <p:spPr>
          <a:xfrm>
            <a:off x="4615586"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
        <p:nvSpPr>
          <p:cNvPr id="34" name="object 34"/>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35" name="object 35"/>
          <p:cNvSpPr txBox="1"/>
          <p:nvPr/>
        </p:nvSpPr>
        <p:spPr>
          <a:xfrm>
            <a:off x="7341866" y="3109418"/>
            <a:ext cx="408347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p:txBody>
      </p:sp>
      <p:sp>
        <p:nvSpPr>
          <p:cNvPr id="36" name="object 36"/>
          <p:cNvSpPr txBox="1"/>
          <p:nvPr/>
        </p:nvSpPr>
        <p:spPr>
          <a:xfrm>
            <a:off x="7375732" y="4252418"/>
            <a:ext cx="2200485" cy="304421"/>
          </a:xfrm>
          <a:prstGeom prst="rect">
            <a:avLst/>
          </a:prstGeom>
        </p:spPr>
        <p:txBody>
          <a:bodyPr vert="horz" wrap="square" lIns="0" tIns="16933" rIns="0" bIns="0" rtlCol="0">
            <a:spAutoFit/>
          </a:bodyPr>
          <a:lstStyle/>
          <a:p>
            <a:pPr marL="16933">
              <a:spcBef>
                <a:spcPts val="133"/>
              </a:spcBef>
            </a:pP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spc="-7" dirty="0">
                <a:latin typeface="Arial" panose="020B0604020202020204"/>
                <a:cs typeface="Arial" panose="020B0604020202020204"/>
              </a:rPr>
              <a:t>ste</a:t>
            </a:r>
            <a:r>
              <a:rPr sz="1867" b="1" dirty="0">
                <a:latin typeface="Arial" panose="020B0604020202020204"/>
                <a:cs typeface="Arial" panose="020B0604020202020204"/>
              </a:rPr>
              <a:t>p</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7" name="object 37"/>
          <p:cNvSpPr txBox="1">
            <a:spLocks noGrp="1"/>
          </p:cNvSpPr>
          <p:nvPr>
            <p:ph type="title"/>
          </p:nvPr>
        </p:nvSpPr>
        <p:spPr>
          <a:xfrm>
            <a:off x="1904350" y="316528"/>
            <a:ext cx="6260803" cy="694207"/>
          </a:xfrm>
          <a:prstGeom prst="rect">
            <a:avLst/>
          </a:prstGeom>
        </p:spPr>
        <p:txBody>
          <a:bodyPr vert="horz" wrap="square" lIns="0" tIns="16933" rIns="0" bIns="0" rtlCol="0" anchor="ctr">
            <a:spAutoFit/>
          </a:bodyPr>
          <a:lstStyle/>
          <a:p>
            <a:pPr marL="16933">
              <a:lnSpc>
                <a:spcPct val="100000"/>
              </a:lnSpc>
              <a:spcBef>
                <a:spcPts val="133"/>
              </a:spcBef>
            </a:pPr>
            <a:r>
              <a:rPr spc="-33" dirty="0"/>
              <a:t>Perceptron</a:t>
            </a:r>
            <a:r>
              <a:rPr spc="-93" dirty="0"/>
              <a:t> </a:t>
            </a:r>
            <a:r>
              <a:rPr spc="-13" dirty="0"/>
              <a:t>Model</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841650" y="2743947"/>
            <a:ext cx="1384300" cy="844127"/>
            <a:chOff x="2881237" y="2057960"/>
            <a:chExt cx="1038225" cy="633095"/>
          </a:xfrm>
        </p:grpSpPr>
        <p:sp>
          <p:nvSpPr>
            <p:cNvPr id="3" name="object 3"/>
            <p:cNvSpPr/>
            <p:nvPr/>
          </p:nvSpPr>
          <p:spPr>
            <a:xfrm>
              <a:off x="2885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885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427771" y="24338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13646" y="2392902"/>
              <a:ext cx="105500" cy="81980"/>
            </a:xfrm>
            <a:prstGeom prst="rect">
              <a:avLst/>
            </a:prstGeom>
          </p:spPr>
        </p:pic>
      </p:grpSp>
      <p:sp>
        <p:nvSpPr>
          <p:cNvPr id="7" name="object 7"/>
          <p:cNvSpPr txBox="1"/>
          <p:nvPr/>
        </p:nvSpPr>
        <p:spPr>
          <a:xfrm>
            <a:off x="812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8" name="object 8"/>
          <p:cNvSpPr txBox="1"/>
          <p:nvPr/>
        </p:nvSpPr>
        <p:spPr>
          <a:xfrm>
            <a:off x="1703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9" name="object 9"/>
          <p:cNvSpPr txBox="1"/>
          <p:nvPr/>
        </p:nvSpPr>
        <p:spPr>
          <a:xfrm>
            <a:off x="1466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0" name="object 10"/>
          <p:cNvSpPr txBox="1"/>
          <p:nvPr/>
        </p:nvSpPr>
        <p:spPr>
          <a:xfrm>
            <a:off x="869867" y="28445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2087892" y="2297920"/>
            <a:ext cx="1847427" cy="2504440"/>
            <a:chOff x="1565919" y="1723440"/>
            <a:chExt cx="1385570" cy="1878330"/>
          </a:xfrm>
        </p:grpSpPr>
        <p:sp>
          <p:nvSpPr>
            <p:cNvPr id="12" name="object 12"/>
            <p:cNvSpPr/>
            <p:nvPr/>
          </p:nvSpPr>
          <p:spPr>
            <a:xfrm>
              <a:off x="2023200" y="23577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2761875" y="2316709"/>
              <a:ext cx="105500" cy="81980"/>
            </a:xfrm>
            <a:prstGeom prst="rect">
              <a:avLst/>
            </a:prstGeom>
          </p:spPr>
        </p:pic>
        <p:sp>
          <p:nvSpPr>
            <p:cNvPr id="14" name="object 14"/>
            <p:cNvSpPr/>
            <p:nvPr/>
          </p:nvSpPr>
          <p:spPr>
            <a:xfrm>
              <a:off x="2146427" y="17329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2797982" y="2086941"/>
              <a:ext cx="109651" cy="89524"/>
            </a:xfrm>
            <a:prstGeom prst="rect">
              <a:avLst/>
            </a:prstGeom>
          </p:spPr>
        </p:pic>
        <p:sp>
          <p:nvSpPr>
            <p:cNvPr id="16" name="object 16"/>
            <p:cNvSpPr/>
            <p:nvPr/>
          </p:nvSpPr>
          <p:spPr>
            <a:xfrm>
              <a:off x="1889250"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816275" y="2537102"/>
              <a:ext cx="110697" cy="79838"/>
            </a:xfrm>
            <a:prstGeom prst="rect">
              <a:avLst/>
            </a:prstGeom>
          </p:spPr>
        </p:pic>
        <p:sp>
          <p:nvSpPr>
            <p:cNvPr id="18" name="object 18"/>
            <p:cNvSpPr/>
            <p:nvPr/>
          </p:nvSpPr>
          <p:spPr>
            <a:xfrm>
              <a:off x="1575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841803" y="2752168"/>
              <a:ext cx="109268" cy="90840"/>
            </a:xfrm>
            <a:prstGeom prst="rect">
              <a:avLst/>
            </a:prstGeom>
          </p:spPr>
        </p:pic>
      </p:grpSp>
      <p:sp>
        <p:nvSpPr>
          <p:cNvPr id="20" name="object 20"/>
          <p:cNvSpPr txBox="1"/>
          <p:nvPr/>
        </p:nvSpPr>
        <p:spPr>
          <a:xfrm>
            <a:off x="1443778" y="4593683"/>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sp>
        <p:nvSpPr>
          <p:cNvPr id="21" name="object 21"/>
          <p:cNvSpPr txBox="1"/>
          <p:nvPr/>
        </p:nvSpPr>
        <p:spPr>
          <a:xfrm>
            <a:off x="5332601" y="3037746"/>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2" name="object 22"/>
          <p:cNvSpPr txBox="1"/>
          <p:nvPr/>
        </p:nvSpPr>
        <p:spPr>
          <a:xfrm>
            <a:off x="3108967" y="2233918"/>
            <a:ext cx="462280" cy="822575"/>
          </a:xfrm>
          <a:prstGeom prst="rect">
            <a:avLst/>
          </a:prstGeom>
        </p:spPr>
        <p:txBody>
          <a:bodyPr vert="horz" wrap="square" lIns="0" tIns="16933" rIns="0" bIns="0" rtlCol="0">
            <a:spAutoFit/>
          </a:bodyPr>
          <a:lstStyle/>
          <a:p>
            <a:pPr marL="152396">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a:p>
            <a:pPr marL="50799">
              <a:spcBef>
                <a:spcPts val="1760"/>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3" name="object 23"/>
          <p:cNvSpPr/>
          <p:nvPr/>
        </p:nvSpPr>
        <p:spPr>
          <a:xfrm>
            <a:off x="7309799" y="1819100"/>
            <a:ext cx="0" cy="3981873"/>
          </a:xfrm>
          <a:custGeom>
            <a:avLst/>
            <a:gdLst/>
            <a:ahLst/>
            <a:cxnLst/>
            <a:rect l="l" t="t" r="r" b="b"/>
            <a:pathLst>
              <a:path h="2986404">
                <a:moveTo>
                  <a:pt x="0" y="0"/>
                </a:moveTo>
                <a:lnTo>
                  <a:pt x="0" y="2986199"/>
                </a:lnTo>
              </a:path>
            </a:pathLst>
          </a:custGeom>
          <a:ln w="9524">
            <a:solidFill>
              <a:srgbClr val="000000"/>
            </a:solidFill>
          </a:ln>
        </p:spPr>
        <p:txBody>
          <a:bodyPr wrap="square" lIns="0" tIns="0" rIns="0" bIns="0" rtlCol="0"/>
          <a:lstStyle/>
          <a:p>
            <a:endParaRPr sz="2400"/>
          </a:p>
        </p:txBody>
      </p:sp>
      <p:sp>
        <p:nvSpPr>
          <p:cNvPr id="24" name="object 24"/>
          <p:cNvSpPr txBox="1"/>
          <p:nvPr/>
        </p:nvSpPr>
        <p:spPr>
          <a:xfrm>
            <a:off x="3907165" y="36138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5" name="object 25"/>
          <p:cNvSpPr txBox="1"/>
          <p:nvPr/>
        </p:nvSpPr>
        <p:spPr>
          <a:xfrm>
            <a:off x="5089165" y="2192251"/>
            <a:ext cx="137668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step</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6" name="object 26"/>
          <p:cNvGrpSpPr/>
          <p:nvPr/>
        </p:nvGrpSpPr>
        <p:grpSpPr>
          <a:xfrm>
            <a:off x="4823669" y="2452649"/>
            <a:ext cx="243840" cy="411480"/>
            <a:chOff x="3617752" y="1839487"/>
            <a:chExt cx="182880" cy="308610"/>
          </a:xfrm>
        </p:grpSpPr>
        <p:sp>
          <p:nvSpPr>
            <p:cNvPr id="27" name="object 27"/>
            <p:cNvSpPr/>
            <p:nvPr/>
          </p:nvSpPr>
          <p:spPr>
            <a:xfrm>
              <a:off x="3644134" y="18442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8" name="object 28"/>
            <p:cNvSpPr/>
            <p:nvPr/>
          </p:nvSpPr>
          <p:spPr>
            <a:xfrm>
              <a:off x="3622514" y="20979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9" name="object 29"/>
            <p:cNvSpPr/>
            <p:nvPr/>
          </p:nvSpPr>
          <p:spPr>
            <a:xfrm>
              <a:off x="3622514" y="20979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30" name="object 30"/>
          <p:cNvSpPr txBox="1"/>
          <p:nvPr/>
        </p:nvSpPr>
        <p:spPr>
          <a:xfrm>
            <a:off x="3208034" y="4789041"/>
            <a:ext cx="2434167" cy="386430"/>
          </a:xfrm>
          <a:prstGeom prst="rect">
            <a:avLst/>
          </a:prstGeom>
        </p:spPr>
        <p:txBody>
          <a:bodyPr vert="horz" wrap="square" lIns="0" tIns="16933" rIns="0" bIns="0" rtlCol="0">
            <a:spAutoFit/>
          </a:bodyPr>
          <a:lstStyle/>
          <a:p>
            <a:pPr marL="16933">
              <a:spcBef>
                <a:spcPts val="133"/>
              </a:spcBef>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
        <p:nvSpPr>
          <p:cNvPr id="31" name="object 31"/>
          <p:cNvSpPr txBox="1"/>
          <p:nvPr/>
        </p:nvSpPr>
        <p:spPr>
          <a:xfrm>
            <a:off x="3305234" y="1259518"/>
            <a:ext cx="824653"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learned</a:t>
            </a:r>
            <a:endParaRPr sz="1867">
              <a:latin typeface="Arial MT"/>
              <a:cs typeface="Arial MT"/>
            </a:endParaRPr>
          </a:p>
        </p:txBody>
      </p:sp>
      <p:grpSp>
        <p:nvGrpSpPr>
          <p:cNvPr id="32" name="object 32"/>
          <p:cNvGrpSpPr/>
          <p:nvPr/>
        </p:nvGrpSpPr>
        <p:grpSpPr>
          <a:xfrm>
            <a:off x="3436699" y="1642483"/>
            <a:ext cx="294639" cy="494453"/>
            <a:chOff x="2577524" y="1231862"/>
            <a:chExt cx="220979" cy="370840"/>
          </a:xfrm>
        </p:grpSpPr>
        <p:sp>
          <p:nvSpPr>
            <p:cNvPr id="33" name="object 33"/>
            <p:cNvSpPr/>
            <p:nvPr/>
          </p:nvSpPr>
          <p:spPr>
            <a:xfrm>
              <a:off x="2604132" y="1236625"/>
              <a:ext cx="189865" cy="323850"/>
            </a:xfrm>
            <a:custGeom>
              <a:avLst/>
              <a:gdLst/>
              <a:ahLst/>
              <a:cxnLst/>
              <a:rect l="l" t="t" r="r" b="b"/>
              <a:pathLst>
                <a:path w="189864" h="323850">
                  <a:moveTo>
                    <a:pt x="189517" y="0"/>
                  </a:moveTo>
                  <a:lnTo>
                    <a:pt x="0" y="323585"/>
                  </a:lnTo>
                </a:path>
              </a:pathLst>
            </a:custGeom>
            <a:ln w="9524">
              <a:solidFill>
                <a:srgbClr val="FF0000"/>
              </a:solidFill>
            </a:ln>
          </p:spPr>
          <p:txBody>
            <a:bodyPr wrap="square" lIns="0" tIns="0" rIns="0" bIns="0" rtlCol="0"/>
            <a:lstStyle/>
            <a:p>
              <a:endParaRPr sz="2400"/>
            </a:p>
          </p:txBody>
        </p:sp>
        <p:sp>
          <p:nvSpPr>
            <p:cNvPr id="34" name="object 34"/>
            <p:cNvSpPr/>
            <p:nvPr/>
          </p:nvSpPr>
          <p:spPr>
            <a:xfrm>
              <a:off x="2582287" y="1552259"/>
              <a:ext cx="35560" cy="45720"/>
            </a:xfrm>
            <a:custGeom>
              <a:avLst/>
              <a:gdLst/>
              <a:ahLst/>
              <a:cxnLst/>
              <a:rect l="l" t="t" r="r" b="b"/>
              <a:pathLst>
                <a:path w="35560" h="45719">
                  <a:moveTo>
                    <a:pt x="0" y="45249"/>
                  </a:moveTo>
                  <a:lnTo>
                    <a:pt x="8269" y="0"/>
                  </a:lnTo>
                  <a:lnTo>
                    <a:pt x="35420" y="15901"/>
                  </a:lnTo>
                  <a:lnTo>
                    <a:pt x="0" y="45249"/>
                  </a:lnTo>
                  <a:close/>
                </a:path>
              </a:pathLst>
            </a:custGeom>
            <a:solidFill>
              <a:srgbClr val="FF0000"/>
            </a:solidFill>
          </p:spPr>
          <p:txBody>
            <a:bodyPr wrap="square" lIns="0" tIns="0" rIns="0" bIns="0" rtlCol="0"/>
            <a:lstStyle/>
            <a:p>
              <a:endParaRPr sz="2400"/>
            </a:p>
          </p:txBody>
        </p:sp>
        <p:sp>
          <p:nvSpPr>
            <p:cNvPr id="35" name="object 35"/>
            <p:cNvSpPr/>
            <p:nvPr/>
          </p:nvSpPr>
          <p:spPr>
            <a:xfrm>
              <a:off x="2582287" y="1552259"/>
              <a:ext cx="35560" cy="45720"/>
            </a:xfrm>
            <a:custGeom>
              <a:avLst/>
              <a:gdLst/>
              <a:ahLst/>
              <a:cxnLst/>
              <a:rect l="l" t="t" r="r" b="b"/>
              <a:pathLst>
                <a:path w="35560" h="45719">
                  <a:moveTo>
                    <a:pt x="8269" y="0"/>
                  </a:moveTo>
                  <a:lnTo>
                    <a:pt x="0" y="45249"/>
                  </a:lnTo>
                  <a:lnTo>
                    <a:pt x="35420" y="15901"/>
                  </a:lnTo>
                  <a:lnTo>
                    <a:pt x="8269" y="0"/>
                  </a:lnTo>
                  <a:close/>
                </a:path>
              </a:pathLst>
            </a:custGeom>
            <a:ln w="9524">
              <a:solidFill>
                <a:srgbClr val="FF0000"/>
              </a:solidFill>
            </a:ln>
          </p:spPr>
          <p:txBody>
            <a:bodyPr wrap="square" lIns="0" tIns="0" rIns="0" bIns="0" rtlCol="0"/>
            <a:lstStyle/>
            <a:p>
              <a:endParaRPr sz="2400"/>
            </a:p>
          </p:txBody>
        </p:sp>
      </p:grpSp>
      <p:sp>
        <p:nvSpPr>
          <p:cNvPr id="36" name="object 36"/>
          <p:cNvSpPr txBox="1"/>
          <p:nvPr/>
        </p:nvSpPr>
        <p:spPr>
          <a:xfrm>
            <a:off x="3142834" y="3191177"/>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7" name="object 37"/>
          <p:cNvSpPr txBox="1"/>
          <p:nvPr/>
        </p:nvSpPr>
        <p:spPr>
          <a:xfrm>
            <a:off x="3313939" y="335910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3</a:t>
            </a:r>
            <a:endParaRPr sz="1200">
              <a:latin typeface="Arial MT"/>
              <a:cs typeface="Arial MT"/>
            </a:endParaRPr>
          </a:p>
        </p:txBody>
      </p:sp>
      <p:sp>
        <p:nvSpPr>
          <p:cNvPr id="38" name="object 38"/>
          <p:cNvSpPr txBox="1"/>
          <p:nvPr/>
        </p:nvSpPr>
        <p:spPr>
          <a:xfrm>
            <a:off x="7341866" y="19664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p:txBody>
      </p:sp>
      <p:sp>
        <p:nvSpPr>
          <p:cNvPr id="39" name="object 39"/>
          <p:cNvSpPr txBox="1"/>
          <p:nvPr/>
        </p:nvSpPr>
        <p:spPr>
          <a:xfrm>
            <a:off x="7341866" y="3109418"/>
            <a:ext cx="408347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p:txBody>
      </p:sp>
      <p:sp>
        <p:nvSpPr>
          <p:cNvPr id="40" name="object 40"/>
          <p:cNvSpPr txBox="1"/>
          <p:nvPr/>
        </p:nvSpPr>
        <p:spPr>
          <a:xfrm>
            <a:off x="7375732" y="4252418"/>
            <a:ext cx="2200485" cy="304421"/>
          </a:xfrm>
          <a:prstGeom prst="rect">
            <a:avLst/>
          </a:prstGeom>
        </p:spPr>
        <p:txBody>
          <a:bodyPr vert="horz" wrap="square" lIns="0" tIns="16933" rIns="0" bIns="0" rtlCol="0">
            <a:spAutoFit/>
          </a:bodyPr>
          <a:lstStyle/>
          <a:p>
            <a:pPr marL="16933">
              <a:spcBef>
                <a:spcPts val="133"/>
              </a:spcBef>
            </a:pP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spc="-7" dirty="0">
                <a:latin typeface="Arial" panose="020B0604020202020204"/>
                <a:cs typeface="Arial" panose="020B0604020202020204"/>
              </a:rPr>
              <a:t>ste</a:t>
            </a:r>
            <a:r>
              <a:rPr sz="1867" b="1" dirty="0">
                <a:latin typeface="Arial" panose="020B0604020202020204"/>
                <a:cs typeface="Arial" panose="020B0604020202020204"/>
              </a:rPr>
              <a:t>p</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41" name="object 41"/>
          <p:cNvSpPr txBox="1"/>
          <p:nvPr/>
        </p:nvSpPr>
        <p:spPr>
          <a:xfrm>
            <a:off x="4605754" y="28483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
        <p:nvSpPr>
          <p:cNvPr id="42" name="object 42"/>
          <p:cNvSpPr txBox="1">
            <a:spLocks noGrp="1"/>
          </p:cNvSpPr>
          <p:nvPr>
            <p:ph type="title"/>
          </p:nvPr>
        </p:nvSpPr>
        <p:spPr>
          <a:xfrm>
            <a:off x="4081682" y="316528"/>
            <a:ext cx="4083472" cy="694207"/>
          </a:xfrm>
          <a:prstGeom prst="rect">
            <a:avLst/>
          </a:prstGeom>
        </p:spPr>
        <p:txBody>
          <a:bodyPr vert="horz" wrap="square" lIns="0" tIns="16933" rIns="0" bIns="0" rtlCol="0" anchor="ctr">
            <a:spAutoFit/>
          </a:bodyPr>
          <a:lstStyle/>
          <a:p>
            <a:pPr marL="16933">
              <a:lnSpc>
                <a:spcPct val="100000"/>
              </a:lnSpc>
              <a:spcBef>
                <a:spcPts val="133"/>
              </a:spcBef>
            </a:pPr>
            <a:r>
              <a:rPr spc="-33" dirty="0"/>
              <a:t>Perceptron</a:t>
            </a:r>
            <a:r>
              <a:rPr spc="-93" dirty="0"/>
              <a:t> </a:t>
            </a:r>
            <a:r>
              <a:rPr spc="-13" dirty="0"/>
              <a:t>Model</a:t>
            </a:r>
          </a:p>
        </p:txBody>
      </p:sp>
      <p:sp>
        <p:nvSpPr>
          <p:cNvPr id="43" name="object 43"/>
          <p:cNvSpPr txBox="1"/>
          <p:nvPr/>
        </p:nvSpPr>
        <p:spPr>
          <a:xfrm>
            <a:off x="1926300" y="5761283"/>
            <a:ext cx="824653"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learned</a:t>
            </a:r>
            <a:endParaRPr sz="1867">
              <a:latin typeface="Arial MT"/>
              <a:cs typeface="Arial MT"/>
            </a:endParaRPr>
          </a:p>
        </p:txBody>
      </p:sp>
      <p:grpSp>
        <p:nvGrpSpPr>
          <p:cNvPr id="44" name="object 44"/>
          <p:cNvGrpSpPr/>
          <p:nvPr/>
        </p:nvGrpSpPr>
        <p:grpSpPr>
          <a:xfrm>
            <a:off x="1756389" y="5181853"/>
            <a:ext cx="654473" cy="498687"/>
            <a:chOff x="1317291" y="3886389"/>
            <a:chExt cx="490855" cy="374015"/>
          </a:xfrm>
        </p:grpSpPr>
        <p:sp>
          <p:nvSpPr>
            <p:cNvPr id="45" name="object 45"/>
            <p:cNvSpPr/>
            <p:nvPr/>
          </p:nvSpPr>
          <p:spPr>
            <a:xfrm>
              <a:off x="1356522" y="3917234"/>
              <a:ext cx="447040" cy="337820"/>
            </a:xfrm>
            <a:custGeom>
              <a:avLst/>
              <a:gdLst/>
              <a:ahLst/>
              <a:cxnLst/>
              <a:rect l="l" t="t" r="r" b="b"/>
              <a:pathLst>
                <a:path w="447039" h="337820">
                  <a:moveTo>
                    <a:pt x="446427" y="337814"/>
                  </a:moveTo>
                  <a:lnTo>
                    <a:pt x="0" y="0"/>
                  </a:lnTo>
                </a:path>
              </a:pathLst>
            </a:custGeom>
            <a:ln w="9524">
              <a:solidFill>
                <a:srgbClr val="FF0000"/>
              </a:solidFill>
            </a:ln>
          </p:spPr>
          <p:txBody>
            <a:bodyPr wrap="square" lIns="0" tIns="0" rIns="0" bIns="0" rtlCol="0"/>
            <a:lstStyle/>
            <a:p>
              <a:endParaRPr sz="2400"/>
            </a:p>
          </p:txBody>
        </p:sp>
        <p:sp>
          <p:nvSpPr>
            <p:cNvPr id="46" name="object 46"/>
            <p:cNvSpPr/>
            <p:nvPr/>
          </p:nvSpPr>
          <p:spPr>
            <a:xfrm>
              <a:off x="1322053" y="3891152"/>
              <a:ext cx="44450" cy="38735"/>
            </a:xfrm>
            <a:custGeom>
              <a:avLst/>
              <a:gdLst/>
              <a:ahLst/>
              <a:cxnLst/>
              <a:rect l="l" t="t" r="r" b="b"/>
              <a:pathLst>
                <a:path w="44450" h="38735">
                  <a:moveTo>
                    <a:pt x="24975" y="38628"/>
                  </a:moveTo>
                  <a:lnTo>
                    <a:pt x="0" y="0"/>
                  </a:lnTo>
                  <a:lnTo>
                    <a:pt x="43962" y="13536"/>
                  </a:lnTo>
                  <a:lnTo>
                    <a:pt x="24975" y="38628"/>
                  </a:lnTo>
                  <a:close/>
                </a:path>
              </a:pathLst>
            </a:custGeom>
            <a:solidFill>
              <a:srgbClr val="FF0000"/>
            </a:solidFill>
          </p:spPr>
          <p:txBody>
            <a:bodyPr wrap="square" lIns="0" tIns="0" rIns="0" bIns="0" rtlCol="0"/>
            <a:lstStyle/>
            <a:p>
              <a:endParaRPr sz="2400"/>
            </a:p>
          </p:txBody>
        </p:sp>
        <p:sp>
          <p:nvSpPr>
            <p:cNvPr id="47" name="object 47"/>
            <p:cNvSpPr/>
            <p:nvPr/>
          </p:nvSpPr>
          <p:spPr>
            <a:xfrm>
              <a:off x="1322053" y="3891152"/>
              <a:ext cx="44450" cy="38735"/>
            </a:xfrm>
            <a:custGeom>
              <a:avLst/>
              <a:gdLst/>
              <a:ahLst/>
              <a:cxnLst/>
              <a:rect l="l" t="t" r="r" b="b"/>
              <a:pathLst>
                <a:path w="44450" h="38735">
                  <a:moveTo>
                    <a:pt x="43962" y="13536"/>
                  </a:moveTo>
                  <a:lnTo>
                    <a:pt x="0" y="0"/>
                  </a:lnTo>
                  <a:lnTo>
                    <a:pt x="24975" y="38628"/>
                  </a:lnTo>
                  <a:lnTo>
                    <a:pt x="43962" y="13536"/>
                  </a:lnTo>
                  <a:close/>
                </a:path>
              </a:pathLst>
            </a:custGeom>
            <a:ln w="9524">
              <a:solidFill>
                <a:srgbClr val="FF0000"/>
              </a:solidFill>
            </a:ln>
          </p:spPr>
          <p:txBody>
            <a:bodyPr wrap="square" lIns="0" tIns="0" rIns="0" bIns="0" rtlCol="0"/>
            <a:lstStyle/>
            <a:p>
              <a:endParaRPr sz="2400"/>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43250" y="2540747"/>
            <a:ext cx="1384300" cy="844127"/>
            <a:chOff x="2957437" y="1905560"/>
            <a:chExt cx="1038225" cy="633095"/>
          </a:xfrm>
        </p:grpSpPr>
        <p:sp>
          <p:nvSpPr>
            <p:cNvPr id="3" name="object 3"/>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89846" y="2240502"/>
              <a:ext cx="105500" cy="81980"/>
            </a:xfrm>
            <a:prstGeom prst="rect">
              <a:avLst/>
            </a:prstGeom>
          </p:spPr>
        </p:pic>
      </p:grpSp>
      <p:sp>
        <p:nvSpPr>
          <p:cNvPr id="7" name="object 7"/>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8" name="object 8"/>
          <p:cNvGrpSpPr/>
          <p:nvPr/>
        </p:nvGrpSpPr>
        <p:grpSpPr>
          <a:xfrm>
            <a:off x="2607899" y="2094720"/>
            <a:ext cx="1397000" cy="1488440"/>
            <a:chOff x="1955924" y="1571040"/>
            <a:chExt cx="1047750" cy="1116330"/>
          </a:xfrm>
        </p:grpSpPr>
        <p:sp>
          <p:nvSpPr>
            <p:cNvPr id="9" name="object 9"/>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2838075" y="2164309"/>
              <a:ext cx="105500" cy="81980"/>
            </a:xfrm>
            <a:prstGeom prst="rect">
              <a:avLst/>
            </a:prstGeom>
          </p:spPr>
        </p:pic>
        <p:sp>
          <p:nvSpPr>
            <p:cNvPr id="11" name="object 11"/>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74182" y="1934541"/>
              <a:ext cx="109651" cy="89524"/>
            </a:xfrm>
            <a:prstGeom prst="rect">
              <a:avLst/>
            </a:prstGeom>
          </p:spPr>
        </p:pic>
        <p:sp>
          <p:nvSpPr>
            <p:cNvPr id="13" name="object 13"/>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92475" y="2384702"/>
              <a:ext cx="110697" cy="79838"/>
            </a:xfrm>
            <a:prstGeom prst="rect">
              <a:avLst/>
            </a:prstGeom>
          </p:spPr>
        </p:pic>
      </p:grpSp>
      <p:sp>
        <p:nvSpPr>
          <p:cNvPr id="15" name="object 15"/>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6" name="object 16"/>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7" name="object 17"/>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8" name="object 18"/>
          <p:cNvGrpSpPr/>
          <p:nvPr/>
        </p:nvGrpSpPr>
        <p:grpSpPr>
          <a:xfrm>
            <a:off x="2189492" y="3466357"/>
            <a:ext cx="1847427" cy="1132840"/>
            <a:chOff x="1642119" y="2599768"/>
            <a:chExt cx="1385570" cy="849630"/>
          </a:xfrm>
        </p:grpSpPr>
        <p:sp>
          <p:nvSpPr>
            <p:cNvPr id="19" name="object 19"/>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918003" y="2599768"/>
              <a:ext cx="109268" cy="90840"/>
            </a:xfrm>
            <a:prstGeom prst="rect">
              <a:avLst/>
            </a:prstGeom>
          </p:spPr>
        </p:pic>
      </p:grpSp>
      <p:sp>
        <p:nvSpPr>
          <p:cNvPr id="21" name="object 21"/>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2" name="object 22"/>
          <p:cNvSpPr txBox="1"/>
          <p:nvPr/>
        </p:nvSpPr>
        <p:spPr>
          <a:xfrm>
            <a:off x="5190765" y="1989051"/>
            <a:ext cx="4464512"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step</a:t>
            </a:r>
            <a:r>
              <a:rPr sz="1867" spc="-107" dirty="0">
                <a:solidFill>
                  <a:srgbClr val="FF0000"/>
                </a:solidFill>
                <a:latin typeface="Arial MT"/>
                <a:cs typeface="Arial MT"/>
              </a:rPr>
              <a:t> </a:t>
            </a:r>
            <a:r>
              <a:rPr sz="1867" spc="-7" dirty="0">
                <a:solidFill>
                  <a:srgbClr val="FF0000"/>
                </a:solidFill>
                <a:latin typeface="Arial MT"/>
                <a:cs typeface="Arial MT"/>
              </a:rPr>
              <a:t>function</a:t>
            </a:r>
            <a:r>
              <a:rPr lang="en-IN" sz="1867" spc="-7" dirty="0">
                <a:solidFill>
                  <a:srgbClr val="FF0000"/>
                </a:solidFill>
                <a:latin typeface="Arial MT"/>
                <a:cs typeface="Arial MT"/>
              </a:rPr>
              <a:t>-can we replace?</a:t>
            </a:r>
            <a:endParaRPr sz="1867" dirty="0">
              <a:latin typeface="Arial MT"/>
              <a:cs typeface="Arial MT"/>
            </a:endParaRPr>
          </a:p>
        </p:txBody>
      </p:sp>
      <p:grpSp>
        <p:nvGrpSpPr>
          <p:cNvPr id="23" name="object 23"/>
          <p:cNvGrpSpPr/>
          <p:nvPr/>
        </p:nvGrpSpPr>
        <p:grpSpPr>
          <a:xfrm>
            <a:off x="4925269" y="2249449"/>
            <a:ext cx="243840" cy="411480"/>
            <a:chOff x="3693952" y="1687087"/>
            <a:chExt cx="182880" cy="308610"/>
          </a:xfrm>
        </p:grpSpPr>
        <p:sp>
          <p:nvSpPr>
            <p:cNvPr id="24" name="object 24"/>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5" name="object 25"/>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27" name="object 27"/>
          <p:cNvSpPr txBox="1"/>
          <p:nvPr/>
        </p:nvSpPr>
        <p:spPr>
          <a:xfrm>
            <a:off x="3208034" y="4789041"/>
            <a:ext cx="2434167" cy="386430"/>
          </a:xfrm>
          <a:prstGeom prst="rect">
            <a:avLst/>
          </a:prstGeom>
        </p:spPr>
        <p:txBody>
          <a:bodyPr vert="horz" wrap="square" lIns="0" tIns="16933" rIns="0" bIns="0" rtlCol="0">
            <a:spAutoFit/>
          </a:bodyPr>
          <a:lstStyle/>
          <a:p>
            <a:pPr marL="16933">
              <a:spcBef>
                <a:spcPts val="133"/>
              </a:spcBef>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
        <p:nvSpPr>
          <p:cNvPr id="28" name="object 28"/>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29" name="object 29"/>
          <p:cNvSpPr txBox="1"/>
          <p:nvPr/>
        </p:nvSpPr>
        <p:spPr>
          <a:xfrm>
            <a:off x="4690366" y="2645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
        <p:nvSpPr>
          <p:cNvPr id="30" name="object 30"/>
          <p:cNvSpPr txBox="1">
            <a:spLocks noGrp="1"/>
          </p:cNvSpPr>
          <p:nvPr>
            <p:ph type="title"/>
          </p:nvPr>
        </p:nvSpPr>
        <p:spPr>
          <a:xfrm>
            <a:off x="2939846" y="316528"/>
            <a:ext cx="5736585" cy="694207"/>
          </a:xfrm>
          <a:prstGeom prst="rect">
            <a:avLst/>
          </a:prstGeom>
        </p:spPr>
        <p:txBody>
          <a:bodyPr vert="horz" wrap="square" lIns="0" tIns="16933" rIns="0" bIns="0" rtlCol="0" anchor="ctr">
            <a:spAutoFit/>
          </a:bodyPr>
          <a:lstStyle/>
          <a:p>
            <a:pPr marL="16933">
              <a:lnSpc>
                <a:spcPct val="100000"/>
              </a:lnSpc>
              <a:spcBef>
                <a:spcPts val="133"/>
              </a:spcBef>
            </a:pPr>
            <a:r>
              <a:rPr spc="-33" dirty="0"/>
              <a:t>Perceptron</a:t>
            </a:r>
            <a:r>
              <a:rPr spc="-93" dirty="0"/>
              <a:t> </a:t>
            </a:r>
            <a:r>
              <a:rPr spc="-13" dirty="0"/>
              <a:t>Model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6757" y="315754"/>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sp>
        <p:nvSpPr>
          <p:cNvPr id="3" name="object 3"/>
          <p:cNvSpPr txBox="1"/>
          <p:nvPr/>
        </p:nvSpPr>
        <p:spPr>
          <a:xfrm>
            <a:off x="1291566" y="1841874"/>
            <a:ext cx="318685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are</a:t>
            </a:r>
            <a:r>
              <a:rPr sz="1867" spc="-33" dirty="0">
                <a:latin typeface="Roboto"/>
                <a:cs typeface="Roboto"/>
              </a:rPr>
              <a:t> </a:t>
            </a:r>
            <a:r>
              <a:rPr sz="1867" spc="-13" dirty="0">
                <a:latin typeface="Roboto"/>
                <a:cs typeface="Roboto"/>
              </a:rPr>
              <a:t>images</a:t>
            </a:r>
            <a:r>
              <a:rPr sz="1867" spc="-27" dirty="0">
                <a:latin typeface="Roboto"/>
                <a:cs typeface="Roboto"/>
              </a:rPr>
              <a:t> </a:t>
            </a:r>
            <a:r>
              <a:rPr sz="1867" spc="-20" dirty="0">
                <a:latin typeface="Roboto"/>
                <a:cs typeface="Roboto"/>
              </a:rPr>
              <a:t>stored?</a:t>
            </a:r>
            <a:endParaRPr sz="1867">
              <a:latin typeface="Roboto"/>
              <a:cs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6890" y="287032"/>
            <a:ext cx="6692711"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grpSp>
        <p:nvGrpSpPr>
          <p:cNvPr id="3" name="object 3"/>
          <p:cNvGrpSpPr/>
          <p:nvPr/>
        </p:nvGrpSpPr>
        <p:grpSpPr>
          <a:xfrm>
            <a:off x="3943250" y="2540747"/>
            <a:ext cx="1384300" cy="844127"/>
            <a:chOff x="2957437" y="1905560"/>
            <a:chExt cx="1038225" cy="633095"/>
          </a:xfrm>
        </p:grpSpPr>
        <p:sp>
          <p:nvSpPr>
            <p:cNvPr id="4" name="object 4"/>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240502"/>
              <a:ext cx="105500" cy="81980"/>
            </a:xfrm>
            <a:prstGeom prst="rect">
              <a:avLst/>
            </a:prstGeom>
          </p:spPr>
        </p:pic>
      </p:grpSp>
      <p:sp>
        <p:nvSpPr>
          <p:cNvPr id="8" name="object 8"/>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9" name="object 9"/>
          <p:cNvGrpSpPr/>
          <p:nvPr/>
        </p:nvGrpSpPr>
        <p:grpSpPr>
          <a:xfrm>
            <a:off x="2607899" y="2094720"/>
            <a:ext cx="1397000" cy="1488440"/>
            <a:chOff x="1955924" y="1571040"/>
            <a:chExt cx="1047750" cy="1116330"/>
          </a:xfrm>
        </p:grpSpPr>
        <p:sp>
          <p:nvSpPr>
            <p:cNvPr id="10" name="object 10"/>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2838075" y="2164309"/>
              <a:ext cx="105500" cy="81980"/>
            </a:xfrm>
            <a:prstGeom prst="rect">
              <a:avLst/>
            </a:prstGeom>
          </p:spPr>
        </p:pic>
        <p:sp>
          <p:nvSpPr>
            <p:cNvPr id="12" name="object 12"/>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2874182" y="1934541"/>
              <a:ext cx="109651" cy="89524"/>
            </a:xfrm>
            <a:prstGeom prst="rect">
              <a:avLst/>
            </a:prstGeom>
          </p:spPr>
        </p:pic>
        <p:sp>
          <p:nvSpPr>
            <p:cNvPr id="14" name="object 14"/>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92475" y="2384702"/>
              <a:ext cx="110697" cy="79838"/>
            </a:xfrm>
            <a:prstGeom prst="rect">
              <a:avLst/>
            </a:prstGeom>
          </p:spPr>
        </p:pic>
      </p:grpSp>
      <p:sp>
        <p:nvSpPr>
          <p:cNvPr id="16" name="object 16"/>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7" name="object 17"/>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8" name="object 18"/>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9" name="object 19"/>
          <p:cNvGrpSpPr/>
          <p:nvPr/>
        </p:nvGrpSpPr>
        <p:grpSpPr>
          <a:xfrm>
            <a:off x="2189492" y="3466357"/>
            <a:ext cx="1847427" cy="1132840"/>
            <a:chOff x="1642119" y="2599768"/>
            <a:chExt cx="1385570" cy="849630"/>
          </a:xfrm>
        </p:grpSpPr>
        <p:sp>
          <p:nvSpPr>
            <p:cNvPr id="20" name="object 20"/>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2918003" y="2599768"/>
              <a:ext cx="109268" cy="90840"/>
            </a:xfrm>
            <a:prstGeom prst="rect">
              <a:avLst/>
            </a:prstGeom>
          </p:spPr>
        </p:pic>
      </p:grpSp>
      <p:sp>
        <p:nvSpPr>
          <p:cNvPr id="22" name="object 22"/>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3" name="object 23"/>
          <p:cNvSpPr txBox="1"/>
          <p:nvPr/>
        </p:nvSpPr>
        <p:spPr>
          <a:xfrm>
            <a:off x="5190765" y="1989051"/>
            <a:ext cx="1745827"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4" name="object 24"/>
          <p:cNvGrpSpPr/>
          <p:nvPr/>
        </p:nvGrpSpPr>
        <p:grpSpPr>
          <a:xfrm>
            <a:off x="4925269" y="2249449"/>
            <a:ext cx="243840" cy="411480"/>
            <a:chOff x="3693952" y="1687087"/>
            <a:chExt cx="182880" cy="308610"/>
          </a:xfrm>
        </p:grpSpPr>
        <p:sp>
          <p:nvSpPr>
            <p:cNvPr id="25" name="object 25"/>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7" name="object 27"/>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28" name="object 28"/>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9" name="object 29"/>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43250" y="2540747"/>
            <a:ext cx="1384300" cy="844127"/>
            <a:chOff x="2957437" y="1905560"/>
            <a:chExt cx="1038225" cy="633095"/>
          </a:xfrm>
        </p:grpSpPr>
        <p:sp>
          <p:nvSpPr>
            <p:cNvPr id="3" name="object 3"/>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89846" y="2240502"/>
              <a:ext cx="105500" cy="81980"/>
            </a:xfrm>
            <a:prstGeom prst="rect">
              <a:avLst/>
            </a:prstGeom>
          </p:spPr>
        </p:pic>
      </p:grpSp>
      <p:sp>
        <p:nvSpPr>
          <p:cNvPr id="7" name="object 7"/>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8" name="object 8"/>
          <p:cNvGrpSpPr/>
          <p:nvPr/>
        </p:nvGrpSpPr>
        <p:grpSpPr>
          <a:xfrm>
            <a:off x="2607899" y="2094720"/>
            <a:ext cx="1397000" cy="1488440"/>
            <a:chOff x="1955924" y="1571040"/>
            <a:chExt cx="1047750" cy="1116330"/>
          </a:xfrm>
        </p:grpSpPr>
        <p:sp>
          <p:nvSpPr>
            <p:cNvPr id="9" name="object 9"/>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2838075" y="2164309"/>
              <a:ext cx="105500" cy="81980"/>
            </a:xfrm>
            <a:prstGeom prst="rect">
              <a:avLst/>
            </a:prstGeom>
          </p:spPr>
        </p:pic>
        <p:sp>
          <p:nvSpPr>
            <p:cNvPr id="11" name="object 11"/>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74182" y="1934541"/>
              <a:ext cx="109651" cy="89524"/>
            </a:xfrm>
            <a:prstGeom prst="rect">
              <a:avLst/>
            </a:prstGeom>
          </p:spPr>
        </p:pic>
        <p:sp>
          <p:nvSpPr>
            <p:cNvPr id="13" name="object 13"/>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92475" y="2384702"/>
              <a:ext cx="110697" cy="79838"/>
            </a:xfrm>
            <a:prstGeom prst="rect">
              <a:avLst/>
            </a:prstGeom>
          </p:spPr>
        </p:pic>
      </p:grpSp>
      <p:sp>
        <p:nvSpPr>
          <p:cNvPr id="15" name="object 15"/>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6" name="object 16"/>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7" name="object 17"/>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8" name="object 18"/>
          <p:cNvGrpSpPr/>
          <p:nvPr/>
        </p:nvGrpSpPr>
        <p:grpSpPr>
          <a:xfrm>
            <a:off x="2189492" y="3466357"/>
            <a:ext cx="1847427" cy="1132840"/>
            <a:chOff x="1642119" y="2599768"/>
            <a:chExt cx="1385570" cy="849630"/>
          </a:xfrm>
        </p:grpSpPr>
        <p:sp>
          <p:nvSpPr>
            <p:cNvPr id="19" name="object 19"/>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918003" y="2599768"/>
              <a:ext cx="109268" cy="90840"/>
            </a:xfrm>
            <a:prstGeom prst="rect">
              <a:avLst/>
            </a:prstGeom>
          </p:spPr>
        </p:pic>
      </p:grpSp>
      <p:sp>
        <p:nvSpPr>
          <p:cNvPr id="21" name="object 21"/>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2" name="object 22"/>
          <p:cNvSpPr txBox="1"/>
          <p:nvPr/>
        </p:nvSpPr>
        <p:spPr>
          <a:xfrm>
            <a:off x="5190765" y="1989051"/>
            <a:ext cx="1745827"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dirty="0">
              <a:latin typeface="Arial MT"/>
              <a:cs typeface="Arial MT"/>
            </a:endParaRPr>
          </a:p>
        </p:txBody>
      </p:sp>
      <p:grpSp>
        <p:nvGrpSpPr>
          <p:cNvPr id="23" name="object 23"/>
          <p:cNvGrpSpPr/>
          <p:nvPr/>
        </p:nvGrpSpPr>
        <p:grpSpPr>
          <a:xfrm>
            <a:off x="4925269" y="2249449"/>
            <a:ext cx="243840" cy="411480"/>
            <a:chOff x="3693952" y="1687087"/>
            <a:chExt cx="182880" cy="308610"/>
          </a:xfrm>
        </p:grpSpPr>
        <p:sp>
          <p:nvSpPr>
            <p:cNvPr id="24" name="object 24"/>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5" name="object 25"/>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pic>
        <p:nvPicPr>
          <p:cNvPr id="27" name="object 27"/>
          <p:cNvPicPr/>
          <p:nvPr/>
        </p:nvPicPr>
        <p:blipFill>
          <a:blip r:embed="rId6" cstate="print"/>
          <a:stretch>
            <a:fillRect/>
          </a:stretch>
        </p:blipFill>
        <p:spPr>
          <a:xfrm>
            <a:off x="7820267" y="1809167"/>
            <a:ext cx="3454232" cy="2302831"/>
          </a:xfrm>
          <a:prstGeom prst="rect">
            <a:avLst/>
          </a:prstGeom>
        </p:spPr>
      </p:pic>
      <p:sp>
        <p:nvSpPr>
          <p:cNvPr id="28" name="object 28"/>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29" name="object 29"/>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0" name="object 30"/>
          <p:cNvSpPr txBox="1">
            <a:spLocks noGrp="1"/>
          </p:cNvSpPr>
          <p:nvPr>
            <p:ph type="title"/>
          </p:nvPr>
        </p:nvSpPr>
        <p:spPr>
          <a:xfrm>
            <a:off x="2799199" y="316528"/>
            <a:ext cx="6351577"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43250" y="2540747"/>
            <a:ext cx="1384300" cy="844127"/>
            <a:chOff x="2957437" y="1905560"/>
            <a:chExt cx="1038225" cy="633095"/>
          </a:xfrm>
        </p:grpSpPr>
        <p:sp>
          <p:nvSpPr>
            <p:cNvPr id="3" name="object 3"/>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89846" y="2240502"/>
              <a:ext cx="105500" cy="81980"/>
            </a:xfrm>
            <a:prstGeom prst="rect">
              <a:avLst/>
            </a:prstGeom>
          </p:spPr>
        </p:pic>
      </p:grpSp>
      <p:sp>
        <p:nvSpPr>
          <p:cNvPr id="7" name="object 7"/>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8" name="object 8"/>
          <p:cNvGrpSpPr/>
          <p:nvPr/>
        </p:nvGrpSpPr>
        <p:grpSpPr>
          <a:xfrm>
            <a:off x="2607899" y="2094720"/>
            <a:ext cx="1397000" cy="1488440"/>
            <a:chOff x="1955924" y="1571040"/>
            <a:chExt cx="1047750" cy="1116330"/>
          </a:xfrm>
        </p:grpSpPr>
        <p:sp>
          <p:nvSpPr>
            <p:cNvPr id="9" name="object 9"/>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2838075" y="2164309"/>
              <a:ext cx="105500" cy="81980"/>
            </a:xfrm>
            <a:prstGeom prst="rect">
              <a:avLst/>
            </a:prstGeom>
          </p:spPr>
        </p:pic>
        <p:sp>
          <p:nvSpPr>
            <p:cNvPr id="11" name="object 11"/>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74182" y="1934541"/>
              <a:ext cx="109651" cy="89524"/>
            </a:xfrm>
            <a:prstGeom prst="rect">
              <a:avLst/>
            </a:prstGeom>
          </p:spPr>
        </p:pic>
        <p:sp>
          <p:nvSpPr>
            <p:cNvPr id="13" name="object 13"/>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92475" y="2384702"/>
              <a:ext cx="110697" cy="79838"/>
            </a:xfrm>
            <a:prstGeom prst="rect">
              <a:avLst/>
            </a:prstGeom>
          </p:spPr>
        </p:pic>
      </p:grpSp>
      <p:sp>
        <p:nvSpPr>
          <p:cNvPr id="15" name="object 15"/>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6" name="object 16"/>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7" name="object 17"/>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8" name="object 18"/>
          <p:cNvGrpSpPr/>
          <p:nvPr/>
        </p:nvGrpSpPr>
        <p:grpSpPr>
          <a:xfrm>
            <a:off x="2189492" y="3466357"/>
            <a:ext cx="1847427" cy="1132840"/>
            <a:chOff x="1642119" y="2599768"/>
            <a:chExt cx="1385570" cy="849630"/>
          </a:xfrm>
        </p:grpSpPr>
        <p:sp>
          <p:nvSpPr>
            <p:cNvPr id="19" name="object 19"/>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918003" y="2599768"/>
              <a:ext cx="109268" cy="90840"/>
            </a:xfrm>
            <a:prstGeom prst="rect">
              <a:avLst/>
            </a:prstGeom>
          </p:spPr>
        </p:pic>
      </p:grpSp>
      <p:sp>
        <p:nvSpPr>
          <p:cNvPr id="21" name="object 21"/>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2" name="object 22"/>
          <p:cNvSpPr txBox="1"/>
          <p:nvPr/>
        </p:nvSpPr>
        <p:spPr>
          <a:xfrm>
            <a:off x="5190765" y="1989051"/>
            <a:ext cx="1745827"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3" name="object 23"/>
          <p:cNvGrpSpPr/>
          <p:nvPr/>
        </p:nvGrpSpPr>
        <p:grpSpPr>
          <a:xfrm>
            <a:off x="4925269" y="2249449"/>
            <a:ext cx="243840" cy="411480"/>
            <a:chOff x="3693952" y="1687087"/>
            <a:chExt cx="182880" cy="308610"/>
          </a:xfrm>
        </p:grpSpPr>
        <p:sp>
          <p:nvSpPr>
            <p:cNvPr id="24" name="object 24"/>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5" name="object 25"/>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pic>
        <p:nvPicPr>
          <p:cNvPr id="27" name="object 27"/>
          <p:cNvPicPr/>
          <p:nvPr/>
        </p:nvPicPr>
        <p:blipFill>
          <a:blip r:embed="rId6" cstate="print"/>
          <a:stretch>
            <a:fillRect/>
          </a:stretch>
        </p:blipFill>
        <p:spPr>
          <a:xfrm>
            <a:off x="7820267" y="1809167"/>
            <a:ext cx="3454232" cy="2302831"/>
          </a:xfrm>
          <a:prstGeom prst="rect">
            <a:avLst/>
          </a:prstGeom>
        </p:spPr>
      </p:pic>
      <p:sp>
        <p:nvSpPr>
          <p:cNvPr id="28" name="object 28"/>
          <p:cNvSpPr txBox="1"/>
          <p:nvPr/>
        </p:nvSpPr>
        <p:spPr>
          <a:xfrm>
            <a:off x="7240266" y="4404817"/>
            <a:ext cx="4349327" cy="87387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1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1000" dirty="0">
                <a:latin typeface="Arial MT"/>
                <a:cs typeface="Arial MT"/>
              </a:rPr>
              <a:t>1</a:t>
            </a:r>
            <a:r>
              <a:rPr spc="260"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2</a:t>
            </a:r>
            <a:r>
              <a:rPr spc="269"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3</a:t>
            </a:r>
            <a:endParaRPr baseline="-31000">
              <a:latin typeface="Arial MT"/>
              <a:cs typeface="Arial MT"/>
            </a:endParaRPr>
          </a:p>
          <a:p>
            <a:pPr marL="50799">
              <a:spcBef>
                <a:spcPts val="2160"/>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7" dirty="0">
                <a:latin typeface="Arial MT"/>
                <a:cs typeface="Arial MT"/>
              </a:rPr>
              <a:t> </a:t>
            </a:r>
            <a:r>
              <a:rPr sz="1867" dirty="0">
                <a:latin typeface="Arial MT"/>
                <a:cs typeface="Arial MT"/>
              </a:rPr>
              <a:t>(bias)</a:t>
            </a:r>
            <a:endParaRPr sz="1867">
              <a:latin typeface="Arial MT"/>
              <a:cs typeface="Arial MT"/>
            </a:endParaRPr>
          </a:p>
        </p:txBody>
      </p:sp>
      <p:sp>
        <p:nvSpPr>
          <p:cNvPr id="32" name="object 32"/>
          <p:cNvSpPr txBox="1"/>
          <p:nvPr/>
        </p:nvSpPr>
        <p:spPr>
          <a:xfrm>
            <a:off x="7274132" y="5544874"/>
            <a:ext cx="1952413" cy="282129"/>
          </a:xfrm>
          <a:prstGeom prst="rect">
            <a:avLst/>
          </a:prstGeom>
        </p:spPr>
        <p:txBody>
          <a:bodyPr vert="horz" wrap="square" lIns="0" tIns="0" rIns="0" bIns="0" rtlCol="0">
            <a:spAutoFit/>
          </a:bodyPr>
          <a:lstStyle/>
          <a:p>
            <a:pPr marL="16933">
              <a:lnSpc>
                <a:spcPts val="2193"/>
              </a:lnSpc>
            </a:pPr>
            <a:r>
              <a:rPr sz="1867" b="1" dirty="0">
                <a:latin typeface="Arial" panose="020B0604020202020204"/>
                <a:cs typeface="Arial" panose="020B0604020202020204"/>
              </a:rPr>
              <a:t>Ŷ</a:t>
            </a:r>
            <a:r>
              <a:rPr sz="1867" b="1" spc="-40" dirty="0">
                <a:latin typeface="Arial" panose="020B0604020202020204"/>
                <a:cs typeface="Arial" panose="020B0604020202020204"/>
              </a:rPr>
              <a:t> </a:t>
            </a:r>
            <a:r>
              <a:rPr sz="1867" b="1" dirty="0">
                <a:latin typeface="Arial" panose="020B0604020202020204"/>
                <a:cs typeface="Arial" panose="020B0604020202020204"/>
              </a:rPr>
              <a:t>(output)</a:t>
            </a:r>
            <a:r>
              <a:rPr sz="1867" b="1" spc="-40" dirty="0">
                <a:latin typeface="Arial" panose="020B0604020202020204"/>
                <a:cs typeface="Arial" panose="020B0604020202020204"/>
              </a:rPr>
              <a:t> </a:t>
            </a:r>
            <a:r>
              <a:rPr sz="1867" b="1" dirty="0">
                <a:latin typeface="Arial" panose="020B0604020202020204"/>
                <a:cs typeface="Arial" panose="020B0604020202020204"/>
              </a:rPr>
              <a:t>=</a:t>
            </a:r>
            <a:r>
              <a:rPr sz="1867" b="1" spc="-33" dirty="0">
                <a:latin typeface="Arial" panose="020B0604020202020204"/>
                <a:cs typeface="Arial" panose="020B0604020202020204"/>
              </a:rPr>
              <a:t> </a:t>
            </a:r>
            <a:r>
              <a:rPr sz="1867" b="1" dirty="0">
                <a:latin typeface="Arial" panose="020B0604020202020204"/>
                <a:cs typeface="Arial" panose="020B0604020202020204"/>
              </a:rPr>
              <a:t>σ</a:t>
            </a:r>
            <a:r>
              <a:rPr sz="1867" b="1" spc="-40" dirty="0">
                <a:latin typeface="Arial" panose="020B0604020202020204"/>
                <a:cs typeface="Arial" panose="020B0604020202020204"/>
              </a:rPr>
              <a:t> </a:t>
            </a:r>
            <a:r>
              <a:rPr sz="1867" b="1" dirty="0">
                <a:latin typeface="Arial" panose="020B0604020202020204"/>
                <a:cs typeface="Arial" panose="020B0604020202020204"/>
              </a:rPr>
              <a:t>(Z)</a:t>
            </a:r>
            <a:endParaRPr sz="1867">
              <a:latin typeface="Arial" panose="020B0604020202020204"/>
              <a:cs typeface="Arial" panose="020B0604020202020204"/>
            </a:endParaRPr>
          </a:p>
        </p:txBody>
      </p:sp>
      <p:sp>
        <p:nvSpPr>
          <p:cNvPr id="29" name="object 29"/>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30" name="object 30"/>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1" name="object 31"/>
          <p:cNvSpPr txBox="1">
            <a:spLocks noGrp="1"/>
          </p:cNvSpPr>
          <p:nvPr>
            <p:ph type="title"/>
          </p:nvPr>
        </p:nvSpPr>
        <p:spPr>
          <a:xfrm>
            <a:off x="2369575" y="316528"/>
            <a:ext cx="7351473"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20267" y="1809167"/>
            <a:ext cx="3454232" cy="2302831"/>
          </a:xfrm>
          <a:prstGeom prst="rect">
            <a:avLst/>
          </a:prstGeom>
        </p:spPr>
      </p:pic>
      <p:sp>
        <p:nvSpPr>
          <p:cNvPr id="3" name="object 3"/>
          <p:cNvSpPr txBox="1"/>
          <p:nvPr/>
        </p:nvSpPr>
        <p:spPr>
          <a:xfrm>
            <a:off x="7240266" y="4404817"/>
            <a:ext cx="4349327" cy="87387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1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1000" dirty="0">
                <a:latin typeface="Arial MT"/>
                <a:cs typeface="Arial MT"/>
              </a:rPr>
              <a:t>1</a:t>
            </a:r>
            <a:r>
              <a:rPr spc="260"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2</a:t>
            </a:r>
            <a:r>
              <a:rPr spc="269"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3</a:t>
            </a:r>
            <a:endParaRPr baseline="-31000">
              <a:latin typeface="Arial MT"/>
              <a:cs typeface="Arial MT"/>
            </a:endParaRPr>
          </a:p>
          <a:p>
            <a:pPr marL="50799">
              <a:spcBef>
                <a:spcPts val="2160"/>
              </a:spcBef>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7" dirty="0">
                <a:latin typeface="Arial MT"/>
                <a:cs typeface="Arial MT"/>
              </a:rPr>
              <a:t> </a:t>
            </a:r>
            <a:r>
              <a:rPr sz="1867" dirty="0">
                <a:latin typeface="Arial MT"/>
                <a:cs typeface="Arial MT"/>
              </a:rPr>
              <a:t>(bias)</a:t>
            </a:r>
            <a:endParaRPr sz="1867">
              <a:latin typeface="Arial MT"/>
              <a:cs typeface="Arial MT"/>
            </a:endParaRPr>
          </a:p>
        </p:txBody>
      </p:sp>
      <p:sp>
        <p:nvSpPr>
          <p:cNvPr id="4" name="object 4"/>
          <p:cNvSpPr txBox="1">
            <a:spLocks noGrp="1"/>
          </p:cNvSpPr>
          <p:nvPr>
            <p:ph type="title"/>
          </p:nvPr>
        </p:nvSpPr>
        <p:spPr>
          <a:xfrm>
            <a:off x="2715953" y="316528"/>
            <a:ext cx="6434823"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pic>
        <p:nvPicPr>
          <p:cNvPr id="5" name="object 5"/>
          <p:cNvPicPr/>
          <p:nvPr/>
        </p:nvPicPr>
        <p:blipFill>
          <a:blip r:embed="rId3" cstate="print"/>
          <a:stretch>
            <a:fillRect/>
          </a:stretch>
        </p:blipFill>
        <p:spPr>
          <a:xfrm>
            <a:off x="1543468" y="1815833"/>
            <a:ext cx="3454233" cy="2228531"/>
          </a:xfrm>
          <a:prstGeom prst="rect">
            <a:avLst/>
          </a:prstGeom>
        </p:spPr>
      </p:pic>
      <p:sp>
        <p:nvSpPr>
          <p:cNvPr id="6" name="object 6"/>
          <p:cNvSpPr/>
          <p:nvPr/>
        </p:nvSpPr>
        <p:spPr>
          <a:xfrm>
            <a:off x="2769499" y="4531967"/>
            <a:ext cx="205740" cy="744220"/>
          </a:xfrm>
          <a:custGeom>
            <a:avLst/>
            <a:gdLst/>
            <a:ahLst/>
            <a:cxnLst/>
            <a:rect l="l" t="t" r="r" b="b"/>
            <a:pathLst>
              <a:path w="154305" h="558164">
                <a:moveTo>
                  <a:pt x="153899" y="557699"/>
                </a:moveTo>
                <a:lnTo>
                  <a:pt x="123947" y="551652"/>
                </a:lnTo>
                <a:lnTo>
                  <a:pt x="99488" y="535161"/>
                </a:lnTo>
                <a:lnTo>
                  <a:pt x="82997" y="510702"/>
                </a:lnTo>
                <a:lnTo>
                  <a:pt x="76949" y="480749"/>
                </a:lnTo>
                <a:lnTo>
                  <a:pt x="76949" y="355799"/>
                </a:lnTo>
                <a:lnTo>
                  <a:pt x="70902" y="325847"/>
                </a:lnTo>
                <a:lnTo>
                  <a:pt x="54411" y="301388"/>
                </a:lnTo>
                <a:lnTo>
                  <a:pt x="29952" y="284897"/>
                </a:lnTo>
                <a:lnTo>
                  <a:pt x="0" y="278849"/>
                </a:lnTo>
                <a:lnTo>
                  <a:pt x="29952" y="272802"/>
                </a:lnTo>
                <a:lnTo>
                  <a:pt x="54411" y="256311"/>
                </a:lnTo>
                <a:lnTo>
                  <a:pt x="70902" y="231852"/>
                </a:lnTo>
                <a:lnTo>
                  <a:pt x="76949" y="201899"/>
                </a:lnTo>
                <a:lnTo>
                  <a:pt x="76949" y="76949"/>
                </a:lnTo>
                <a:lnTo>
                  <a:pt x="82997" y="46997"/>
                </a:lnTo>
                <a:lnTo>
                  <a:pt x="99488" y="22538"/>
                </a:lnTo>
                <a:lnTo>
                  <a:pt x="123947" y="6047"/>
                </a:lnTo>
                <a:lnTo>
                  <a:pt x="153899" y="0"/>
                </a:lnTo>
              </a:path>
            </a:pathLst>
          </a:custGeom>
          <a:ln w="19049">
            <a:solidFill>
              <a:srgbClr val="595959"/>
            </a:solidFill>
          </a:ln>
        </p:spPr>
        <p:txBody>
          <a:bodyPr wrap="square" lIns="0" tIns="0" rIns="0" bIns="0" rtlCol="0"/>
          <a:lstStyle/>
          <a:p>
            <a:endParaRPr sz="2400"/>
          </a:p>
        </p:txBody>
      </p:sp>
      <p:sp>
        <p:nvSpPr>
          <p:cNvPr id="7" name="object 7"/>
          <p:cNvSpPr txBox="1"/>
          <p:nvPr/>
        </p:nvSpPr>
        <p:spPr>
          <a:xfrm>
            <a:off x="2950548" y="4444385"/>
            <a:ext cx="90847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1,</a:t>
            </a:r>
            <a:r>
              <a:rPr sz="1867" spc="-40" dirty="0">
                <a:latin typeface="Arial MT"/>
                <a:cs typeface="Arial MT"/>
              </a:rPr>
              <a:t> </a:t>
            </a:r>
            <a:r>
              <a:rPr sz="1867" dirty="0">
                <a:latin typeface="Arial MT"/>
                <a:cs typeface="Arial MT"/>
              </a:rPr>
              <a:t>Z</a:t>
            </a:r>
            <a:r>
              <a:rPr sz="1867" spc="453" dirty="0">
                <a:latin typeface="Arial MT"/>
                <a:cs typeface="Arial MT"/>
              </a:rPr>
              <a:t> </a:t>
            </a:r>
            <a:r>
              <a:rPr sz="1867" dirty="0">
                <a:latin typeface="Arial MT"/>
                <a:cs typeface="Arial MT"/>
              </a:rPr>
              <a:t>&gt;</a:t>
            </a:r>
            <a:r>
              <a:rPr sz="1867" spc="-33" dirty="0">
                <a:latin typeface="Arial MT"/>
                <a:cs typeface="Arial MT"/>
              </a:rPr>
              <a:t> </a:t>
            </a:r>
            <a:r>
              <a:rPr sz="1867" dirty="0">
                <a:latin typeface="Arial MT"/>
                <a:cs typeface="Arial MT"/>
              </a:rPr>
              <a:t>0</a:t>
            </a:r>
            <a:endParaRPr sz="1867">
              <a:latin typeface="Arial MT"/>
              <a:cs typeface="Arial MT"/>
            </a:endParaRPr>
          </a:p>
        </p:txBody>
      </p:sp>
      <p:sp>
        <p:nvSpPr>
          <p:cNvPr id="10" name="object 10"/>
          <p:cNvSpPr txBox="1"/>
          <p:nvPr/>
        </p:nvSpPr>
        <p:spPr>
          <a:xfrm>
            <a:off x="7274132" y="5544874"/>
            <a:ext cx="1952413" cy="282129"/>
          </a:xfrm>
          <a:prstGeom prst="rect">
            <a:avLst/>
          </a:prstGeom>
        </p:spPr>
        <p:txBody>
          <a:bodyPr vert="horz" wrap="square" lIns="0" tIns="0" rIns="0" bIns="0" rtlCol="0">
            <a:spAutoFit/>
          </a:bodyPr>
          <a:lstStyle/>
          <a:p>
            <a:pPr marL="16933">
              <a:lnSpc>
                <a:spcPts val="2193"/>
              </a:lnSpc>
            </a:pPr>
            <a:r>
              <a:rPr sz="1867" b="1" dirty="0">
                <a:latin typeface="Arial" panose="020B0604020202020204"/>
                <a:cs typeface="Arial" panose="020B0604020202020204"/>
              </a:rPr>
              <a:t>Ŷ</a:t>
            </a:r>
            <a:r>
              <a:rPr sz="1867" b="1" spc="-40" dirty="0">
                <a:latin typeface="Arial" panose="020B0604020202020204"/>
                <a:cs typeface="Arial" panose="020B0604020202020204"/>
              </a:rPr>
              <a:t> </a:t>
            </a:r>
            <a:r>
              <a:rPr sz="1867" b="1" dirty="0">
                <a:latin typeface="Arial" panose="020B0604020202020204"/>
                <a:cs typeface="Arial" panose="020B0604020202020204"/>
              </a:rPr>
              <a:t>(output)</a:t>
            </a:r>
            <a:r>
              <a:rPr sz="1867" b="1" spc="-40" dirty="0">
                <a:latin typeface="Arial" panose="020B0604020202020204"/>
                <a:cs typeface="Arial" panose="020B0604020202020204"/>
              </a:rPr>
              <a:t> </a:t>
            </a:r>
            <a:r>
              <a:rPr sz="1867" b="1" dirty="0">
                <a:latin typeface="Arial" panose="020B0604020202020204"/>
                <a:cs typeface="Arial" panose="020B0604020202020204"/>
              </a:rPr>
              <a:t>=</a:t>
            </a:r>
            <a:r>
              <a:rPr sz="1867" b="1" spc="-33" dirty="0">
                <a:latin typeface="Arial" panose="020B0604020202020204"/>
                <a:cs typeface="Arial" panose="020B0604020202020204"/>
              </a:rPr>
              <a:t> </a:t>
            </a:r>
            <a:r>
              <a:rPr sz="1867" b="1" dirty="0">
                <a:latin typeface="Arial" panose="020B0604020202020204"/>
                <a:cs typeface="Arial" panose="020B0604020202020204"/>
              </a:rPr>
              <a:t>σ</a:t>
            </a:r>
            <a:r>
              <a:rPr sz="1867" b="1" spc="-40" dirty="0">
                <a:latin typeface="Arial" panose="020B0604020202020204"/>
                <a:cs typeface="Arial" panose="020B0604020202020204"/>
              </a:rPr>
              <a:t> </a:t>
            </a:r>
            <a:r>
              <a:rPr sz="1867" b="1" dirty="0">
                <a:latin typeface="Arial" panose="020B0604020202020204"/>
                <a:cs typeface="Arial" panose="020B0604020202020204"/>
              </a:rPr>
              <a:t>(Z)</a:t>
            </a:r>
            <a:endParaRPr sz="1867">
              <a:latin typeface="Arial" panose="020B0604020202020204"/>
              <a:cs typeface="Arial" panose="020B0604020202020204"/>
            </a:endParaRPr>
          </a:p>
        </p:txBody>
      </p:sp>
      <p:sp>
        <p:nvSpPr>
          <p:cNvPr id="8" name="object 8"/>
          <p:cNvSpPr txBox="1"/>
          <p:nvPr/>
        </p:nvSpPr>
        <p:spPr>
          <a:xfrm>
            <a:off x="1768533" y="4723785"/>
            <a:ext cx="947420"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Output</a:t>
            </a:r>
            <a:r>
              <a:rPr sz="1867" spc="-107" dirty="0">
                <a:latin typeface="Arial MT"/>
                <a:cs typeface="Arial MT"/>
              </a:rPr>
              <a:t> </a:t>
            </a:r>
            <a:r>
              <a:rPr sz="1867" dirty="0">
                <a:latin typeface="Arial MT"/>
                <a:cs typeface="Arial MT"/>
              </a:rPr>
              <a:t>=</a:t>
            </a:r>
            <a:endParaRPr sz="1867">
              <a:latin typeface="Arial MT"/>
              <a:cs typeface="Arial MT"/>
            </a:endParaRPr>
          </a:p>
        </p:txBody>
      </p:sp>
      <p:sp>
        <p:nvSpPr>
          <p:cNvPr id="9" name="object 9"/>
          <p:cNvSpPr txBox="1"/>
          <p:nvPr/>
        </p:nvSpPr>
        <p:spPr>
          <a:xfrm>
            <a:off x="2950547" y="5003185"/>
            <a:ext cx="90085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0,</a:t>
            </a:r>
            <a:r>
              <a:rPr sz="1867" spc="-40" dirty="0">
                <a:latin typeface="Arial MT"/>
                <a:cs typeface="Arial MT"/>
              </a:rPr>
              <a:t> </a:t>
            </a:r>
            <a:r>
              <a:rPr sz="1867" dirty="0">
                <a:latin typeface="Arial MT"/>
                <a:cs typeface="Arial MT"/>
              </a:rPr>
              <a:t>Z</a:t>
            </a:r>
            <a:r>
              <a:rPr sz="1867" spc="453" dirty="0">
                <a:latin typeface="Arial MT"/>
                <a:cs typeface="Arial MT"/>
              </a:rPr>
              <a:t> </a:t>
            </a:r>
            <a:r>
              <a:rPr sz="1867" dirty="0">
                <a:latin typeface="Arial MT"/>
                <a:cs typeface="Arial MT"/>
              </a:rPr>
              <a:t>≤</a:t>
            </a:r>
            <a:r>
              <a:rPr sz="1867" spc="-33" dirty="0">
                <a:latin typeface="Arial MT"/>
                <a:cs typeface="Arial MT"/>
              </a:rPr>
              <a:t> </a:t>
            </a:r>
            <a:r>
              <a:rPr sz="1867" dirty="0">
                <a:latin typeface="Arial MT"/>
                <a:cs typeface="Arial MT"/>
              </a:rPr>
              <a:t>0</a:t>
            </a:r>
            <a:endParaRPr sz="1867">
              <a:latin typeface="Arial MT"/>
              <a:cs typeface="Arial M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943250" y="2540747"/>
            <a:ext cx="1384300" cy="844127"/>
            <a:chOff x="2957437" y="1905560"/>
            <a:chExt cx="1038225" cy="633095"/>
          </a:xfrm>
        </p:grpSpPr>
        <p:sp>
          <p:nvSpPr>
            <p:cNvPr id="3" name="object 3"/>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889846" y="2240502"/>
              <a:ext cx="105500" cy="81980"/>
            </a:xfrm>
            <a:prstGeom prst="rect">
              <a:avLst/>
            </a:prstGeom>
          </p:spPr>
        </p:pic>
      </p:grpSp>
      <p:sp>
        <p:nvSpPr>
          <p:cNvPr id="7" name="object 7"/>
          <p:cNvSpPr txBox="1"/>
          <p:nvPr/>
        </p:nvSpPr>
        <p:spPr>
          <a:xfrm>
            <a:off x="880145" y="1841183"/>
            <a:ext cx="1809327" cy="2249334"/>
          </a:xfrm>
          <a:prstGeom prst="rect">
            <a:avLst/>
          </a:prstGeom>
        </p:spPr>
        <p:txBody>
          <a:bodyPr vert="horz" wrap="square" lIns="0" tIns="30480" rIns="0" bIns="0" rtlCol="0">
            <a:spAutoFit/>
          </a:bodyPr>
          <a:lstStyle/>
          <a:p>
            <a:pPr marL="704409" marR="40639" indent="-654457">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702716" marR="185415" indent="-509681">
              <a:lnSpc>
                <a:spcPts val="2200"/>
              </a:lnSpc>
              <a:spcBef>
                <a:spcPts val="190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710336" marR="118530"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8" name="object 8"/>
          <p:cNvGrpSpPr/>
          <p:nvPr/>
        </p:nvGrpSpPr>
        <p:grpSpPr>
          <a:xfrm>
            <a:off x="2607899" y="2094720"/>
            <a:ext cx="1397000" cy="1488440"/>
            <a:chOff x="1955924" y="1571040"/>
            <a:chExt cx="1047750" cy="1116330"/>
          </a:xfrm>
        </p:grpSpPr>
        <p:sp>
          <p:nvSpPr>
            <p:cNvPr id="9" name="object 9"/>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2838075" y="2164309"/>
              <a:ext cx="105500" cy="81980"/>
            </a:xfrm>
            <a:prstGeom prst="rect">
              <a:avLst/>
            </a:prstGeom>
          </p:spPr>
        </p:pic>
        <p:sp>
          <p:nvSpPr>
            <p:cNvPr id="11" name="object 11"/>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74182" y="1934541"/>
              <a:ext cx="109651" cy="89524"/>
            </a:xfrm>
            <a:prstGeom prst="rect">
              <a:avLst/>
            </a:prstGeom>
          </p:spPr>
        </p:pic>
        <p:sp>
          <p:nvSpPr>
            <p:cNvPr id="13" name="object 13"/>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92475" y="2384702"/>
              <a:ext cx="110697" cy="79838"/>
            </a:xfrm>
            <a:prstGeom prst="rect">
              <a:avLst/>
            </a:prstGeom>
          </p:spPr>
        </p:pic>
      </p:grpSp>
      <p:sp>
        <p:nvSpPr>
          <p:cNvPr id="15" name="object 15"/>
          <p:cNvSpPr txBox="1"/>
          <p:nvPr/>
        </p:nvSpPr>
        <p:spPr>
          <a:xfrm>
            <a:off x="3346034" y="20307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16" name="object 16"/>
          <p:cNvSpPr txBox="1"/>
          <p:nvPr/>
        </p:nvSpPr>
        <p:spPr>
          <a:xfrm>
            <a:off x="3517139" y="21986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17" name="object 17"/>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18" name="object 18"/>
          <p:cNvGrpSpPr/>
          <p:nvPr/>
        </p:nvGrpSpPr>
        <p:grpSpPr>
          <a:xfrm>
            <a:off x="2189492" y="3466357"/>
            <a:ext cx="1847427" cy="1132840"/>
            <a:chOff x="1642119" y="2599768"/>
            <a:chExt cx="1385570" cy="849630"/>
          </a:xfrm>
        </p:grpSpPr>
        <p:sp>
          <p:nvSpPr>
            <p:cNvPr id="19" name="object 19"/>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918003" y="2599768"/>
              <a:ext cx="109268" cy="90840"/>
            </a:xfrm>
            <a:prstGeom prst="rect">
              <a:avLst/>
            </a:prstGeom>
          </p:spPr>
        </p:pic>
      </p:grpSp>
      <p:sp>
        <p:nvSpPr>
          <p:cNvPr id="21" name="object 21"/>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2" name="object 22"/>
          <p:cNvSpPr txBox="1"/>
          <p:nvPr/>
        </p:nvSpPr>
        <p:spPr>
          <a:xfrm>
            <a:off x="5190765" y="1989051"/>
            <a:ext cx="1745827"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107" dirty="0">
                <a:solidFill>
                  <a:srgbClr val="FF0000"/>
                </a:solidFill>
                <a:latin typeface="Arial MT"/>
                <a:cs typeface="Arial MT"/>
              </a:rPr>
              <a:t> </a:t>
            </a:r>
            <a:r>
              <a:rPr sz="1867" spc="-7" dirty="0">
                <a:solidFill>
                  <a:srgbClr val="FF0000"/>
                </a:solidFill>
                <a:latin typeface="Arial MT"/>
                <a:cs typeface="Arial MT"/>
              </a:rPr>
              <a:t>function</a:t>
            </a:r>
            <a:endParaRPr sz="1867">
              <a:latin typeface="Arial MT"/>
              <a:cs typeface="Arial MT"/>
            </a:endParaRPr>
          </a:p>
        </p:txBody>
      </p:sp>
      <p:grpSp>
        <p:nvGrpSpPr>
          <p:cNvPr id="23" name="object 23"/>
          <p:cNvGrpSpPr/>
          <p:nvPr/>
        </p:nvGrpSpPr>
        <p:grpSpPr>
          <a:xfrm>
            <a:off x="4925269" y="2249449"/>
            <a:ext cx="243840" cy="411480"/>
            <a:chOff x="3693952" y="1687087"/>
            <a:chExt cx="182880" cy="308610"/>
          </a:xfrm>
        </p:grpSpPr>
        <p:sp>
          <p:nvSpPr>
            <p:cNvPr id="24" name="object 24"/>
            <p:cNvSpPr/>
            <p:nvPr/>
          </p:nvSpPr>
          <p:spPr>
            <a:xfrm>
              <a:off x="3720334" y="1691850"/>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5" name="object 25"/>
            <p:cNvSpPr/>
            <p:nvPr/>
          </p:nvSpPr>
          <p:spPr>
            <a:xfrm>
              <a:off x="3698714" y="1945593"/>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6" name="object 26"/>
            <p:cNvSpPr/>
            <p:nvPr/>
          </p:nvSpPr>
          <p:spPr>
            <a:xfrm>
              <a:off x="3698714" y="1945593"/>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27" name="object 27"/>
          <p:cNvSpPr txBox="1"/>
          <p:nvPr/>
        </p:nvSpPr>
        <p:spPr>
          <a:xfrm>
            <a:off x="3208033" y="4789041"/>
            <a:ext cx="2214880" cy="386430"/>
          </a:xfrm>
          <a:prstGeom prst="rect">
            <a:avLst/>
          </a:prstGeom>
        </p:spPr>
        <p:txBody>
          <a:bodyPr vert="horz" wrap="square" lIns="0" tIns="16933" rIns="0" bIns="0" rtlCol="0">
            <a:spAutoFit/>
          </a:bodyPr>
          <a:lstStyle/>
          <a:p>
            <a:pPr marL="16933">
              <a:spcBef>
                <a:spcPts val="133"/>
              </a:spcBef>
            </a:pPr>
            <a:r>
              <a:rPr sz="2400" u="heavy" spc="-7" dirty="0">
                <a:solidFill>
                  <a:srgbClr val="FF0000"/>
                </a:solidFill>
                <a:uFill>
                  <a:solidFill>
                    <a:srgbClr val="FF0000"/>
                  </a:solidFill>
                </a:uFill>
                <a:latin typeface="Arial MT"/>
                <a:cs typeface="Arial MT"/>
              </a:rPr>
              <a:t>Sigmoid</a:t>
            </a:r>
            <a:r>
              <a:rPr sz="2400" u="heavy" spc="-113" dirty="0">
                <a:solidFill>
                  <a:srgbClr val="FF0000"/>
                </a:solidFill>
                <a:uFill>
                  <a:solidFill>
                    <a:srgbClr val="FF0000"/>
                  </a:solidFill>
                </a:uFill>
                <a:latin typeface="Arial MT"/>
                <a:cs typeface="Arial MT"/>
              </a:rPr>
              <a:t> </a:t>
            </a:r>
            <a:r>
              <a:rPr sz="2400" u="heavy" spc="-7" dirty="0">
                <a:solidFill>
                  <a:srgbClr val="FF0000"/>
                </a:solidFill>
                <a:uFill>
                  <a:solidFill>
                    <a:srgbClr val="FF0000"/>
                  </a:solidFill>
                </a:uFill>
                <a:latin typeface="Arial MT"/>
                <a:cs typeface="Arial MT"/>
              </a:rPr>
              <a:t>Neuron</a:t>
            </a:r>
            <a:endParaRPr sz="2400">
              <a:latin typeface="Arial MT"/>
              <a:cs typeface="Arial MT"/>
            </a:endParaRPr>
          </a:p>
        </p:txBody>
      </p:sp>
      <p:pic>
        <p:nvPicPr>
          <p:cNvPr id="28" name="object 28"/>
          <p:cNvPicPr/>
          <p:nvPr/>
        </p:nvPicPr>
        <p:blipFill>
          <a:blip r:embed="rId6" cstate="print"/>
          <a:stretch>
            <a:fillRect/>
          </a:stretch>
        </p:blipFill>
        <p:spPr>
          <a:xfrm>
            <a:off x="7820267" y="1809167"/>
            <a:ext cx="3454232" cy="2302831"/>
          </a:xfrm>
          <a:prstGeom prst="rect">
            <a:avLst/>
          </a:prstGeom>
        </p:spPr>
      </p:pic>
      <p:sp>
        <p:nvSpPr>
          <p:cNvPr id="29" name="object 29"/>
          <p:cNvSpPr txBox="1"/>
          <p:nvPr/>
        </p:nvSpPr>
        <p:spPr>
          <a:xfrm>
            <a:off x="3312167" y="2987977"/>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33" name="object 33"/>
          <p:cNvSpPr txBox="1"/>
          <p:nvPr/>
        </p:nvSpPr>
        <p:spPr>
          <a:xfrm>
            <a:off x="7274133" y="4986073"/>
            <a:ext cx="4015740" cy="851580"/>
          </a:xfrm>
          <a:prstGeom prst="rect">
            <a:avLst/>
          </a:prstGeom>
        </p:spPr>
        <p:txBody>
          <a:bodyPr vert="horz" wrap="square" lIns="0" tIns="0" rIns="0" bIns="0" rtlCol="0">
            <a:spAutoFit/>
          </a:bodyPr>
          <a:lstStyle/>
          <a:p>
            <a:pPr marL="16933">
              <a:lnSpc>
                <a:spcPts val="2193"/>
              </a:lnSpc>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 </a:t>
            </a:r>
            <a:r>
              <a:rPr sz="1867" dirty="0">
                <a:latin typeface="Arial MT"/>
                <a:cs typeface="Arial MT"/>
              </a:rPr>
              <a:t>+</a:t>
            </a:r>
            <a:r>
              <a:rPr sz="1867" spc="-13"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a:t>
            </a:r>
            <a:endParaRPr sz="1867">
              <a:latin typeface="Arial MT"/>
              <a:cs typeface="Arial MT"/>
            </a:endParaRPr>
          </a:p>
          <a:p>
            <a:pPr marL="16933">
              <a:spcBef>
                <a:spcPts val="2160"/>
              </a:spcBef>
            </a:pP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dirty="0">
                <a:latin typeface="Arial" panose="020B0604020202020204"/>
                <a:cs typeface="Arial" panose="020B0604020202020204"/>
              </a:rPr>
              <a:t>σ</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0" name="object 30"/>
          <p:cNvSpPr txBox="1"/>
          <p:nvPr/>
        </p:nvSpPr>
        <p:spPr>
          <a:xfrm>
            <a:off x="7240266" y="4404818"/>
            <a:ext cx="4349327" cy="304421"/>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1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1000" dirty="0">
                <a:latin typeface="Arial MT"/>
                <a:cs typeface="Arial MT"/>
              </a:rPr>
              <a:t>1</a:t>
            </a:r>
            <a:r>
              <a:rPr spc="260"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2</a:t>
            </a:r>
            <a:r>
              <a:rPr spc="269" baseline="-31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1000" dirty="0">
                <a:latin typeface="Arial MT"/>
                <a:cs typeface="Arial MT"/>
              </a:rPr>
              <a:t>3</a:t>
            </a:r>
            <a:endParaRPr baseline="-31000">
              <a:latin typeface="Arial MT"/>
              <a:cs typeface="Arial MT"/>
            </a:endParaRPr>
          </a:p>
        </p:txBody>
      </p:sp>
      <p:sp>
        <p:nvSpPr>
          <p:cNvPr id="31" name="object 31"/>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32" name="object 32"/>
          <p:cNvSpPr txBox="1">
            <a:spLocks noGrp="1"/>
          </p:cNvSpPr>
          <p:nvPr>
            <p:ph type="title"/>
          </p:nvPr>
        </p:nvSpPr>
        <p:spPr>
          <a:xfrm>
            <a:off x="2039831" y="316528"/>
            <a:ext cx="7110945" cy="694207"/>
          </a:xfrm>
          <a:prstGeom prst="rect">
            <a:avLst/>
          </a:prstGeom>
        </p:spPr>
        <p:txBody>
          <a:bodyPr vert="horz" wrap="square" lIns="0" tIns="16933" rIns="0" bIns="0" rtlCol="0" anchor="ctr">
            <a:spAutoFit/>
          </a:bodyPr>
          <a:lstStyle/>
          <a:p>
            <a:pPr marL="16933">
              <a:lnSpc>
                <a:spcPct val="100000"/>
              </a:lnSpc>
              <a:spcBef>
                <a:spcPts val="133"/>
              </a:spcBef>
            </a:pPr>
            <a:r>
              <a:rPr spc="-33" dirty="0"/>
              <a:t>Sigmoid</a:t>
            </a:r>
            <a:r>
              <a:rPr spc="-47" dirty="0"/>
              <a:t> </a:t>
            </a:r>
            <a:r>
              <a:rPr spc="-33" dirty="0"/>
              <a:t>Activation</a:t>
            </a:r>
            <a:r>
              <a:rPr spc="-47" dirty="0"/>
              <a:t> Function</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4814" y="2840319"/>
            <a:ext cx="5145356" cy="694207"/>
          </a:xfrm>
          <a:prstGeom prst="rect">
            <a:avLst/>
          </a:prstGeom>
        </p:spPr>
        <p:txBody>
          <a:bodyPr vert="horz" wrap="square" lIns="0" tIns="16933" rIns="0" bIns="0" rtlCol="0" anchor="ctr">
            <a:spAutoFit/>
          </a:bodyPr>
          <a:lstStyle/>
          <a:p>
            <a:pPr marL="16933">
              <a:lnSpc>
                <a:spcPct val="100000"/>
              </a:lnSpc>
              <a:spcBef>
                <a:spcPts val="133"/>
              </a:spcBef>
            </a:pPr>
            <a:r>
              <a:rPr spc="-47" dirty="0"/>
              <a:t>Multilayer</a:t>
            </a:r>
            <a:r>
              <a:rPr spc="-107" dirty="0"/>
              <a:t> </a:t>
            </a:r>
            <a:r>
              <a:rPr spc="-33" dirty="0"/>
              <a:t>Perceptron</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8169" y="316528"/>
            <a:ext cx="4998808" cy="694207"/>
          </a:xfrm>
          <a:prstGeom prst="rect">
            <a:avLst/>
          </a:prstGeom>
        </p:spPr>
        <p:txBody>
          <a:bodyPr vert="horz" wrap="square" lIns="0" tIns="16933" rIns="0" bIns="0" rtlCol="0" anchor="ctr">
            <a:spAutoFit/>
          </a:bodyPr>
          <a:lstStyle/>
          <a:p>
            <a:pPr marL="16933">
              <a:lnSpc>
                <a:spcPct val="100000"/>
              </a:lnSpc>
              <a:spcBef>
                <a:spcPts val="133"/>
              </a:spcBef>
            </a:pPr>
            <a:r>
              <a:rPr spc="-33" dirty="0"/>
              <a:t>Recap:</a:t>
            </a:r>
            <a:r>
              <a:rPr spc="-107" dirty="0"/>
              <a:t> </a:t>
            </a:r>
            <a:r>
              <a:rPr spc="-33" dirty="0"/>
              <a:t>Perceptron</a:t>
            </a:r>
          </a:p>
        </p:txBody>
      </p:sp>
      <p:sp>
        <p:nvSpPr>
          <p:cNvPr id="3" name="object 3"/>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4" name="object 4"/>
          <p:cNvSpPr txBox="1"/>
          <p:nvPr/>
        </p:nvSpPr>
        <p:spPr>
          <a:xfrm>
            <a:off x="4655029" y="2641302"/>
            <a:ext cx="617220" cy="304421"/>
          </a:xfrm>
          <a:prstGeom prst="rect">
            <a:avLst/>
          </a:prstGeom>
        </p:spPr>
        <p:txBody>
          <a:bodyPr vert="horz" wrap="square" lIns="0" tIns="16933" rIns="0" bIns="0" rtlCol="0">
            <a:spAutoFit/>
          </a:bodyPr>
          <a:lstStyle/>
          <a:p>
            <a:pPr marL="16933">
              <a:spcBef>
                <a:spcPts val="133"/>
              </a:spcBef>
              <a:tabLst>
                <a:tab pos="599425" algn="l"/>
              </a:tabLst>
            </a:pPr>
            <a:r>
              <a:rPr sz="1867" u="heavy"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p:txBody>
      </p:sp>
      <p:grpSp>
        <p:nvGrpSpPr>
          <p:cNvPr id="5" name="object 5"/>
          <p:cNvGrpSpPr/>
          <p:nvPr/>
        </p:nvGrpSpPr>
        <p:grpSpPr>
          <a:xfrm>
            <a:off x="3943250" y="2540747"/>
            <a:ext cx="735753" cy="844127"/>
            <a:chOff x="2957437" y="1905560"/>
            <a:chExt cx="551815" cy="633095"/>
          </a:xfrm>
        </p:grpSpPr>
        <p:sp>
          <p:nvSpPr>
            <p:cNvPr id="6" name="object 6"/>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pic>
        <p:nvPicPr>
          <p:cNvPr id="8" name="object 8"/>
          <p:cNvPicPr/>
          <p:nvPr/>
        </p:nvPicPr>
        <p:blipFill>
          <a:blip r:embed="rId2" cstate="print"/>
          <a:stretch>
            <a:fillRect/>
          </a:stretch>
        </p:blipFill>
        <p:spPr>
          <a:xfrm>
            <a:off x="5186461" y="2839851"/>
            <a:ext cx="140667" cy="109307"/>
          </a:xfrm>
          <a:prstGeom prst="rect">
            <a:avLst/>
          </a:prstGeom>
        </p:spPr>
      </p:pic>
      <p:sp>
        <p:nvSpPr>
          <p:cNvPr id="9" name="object 9"/>
          <p:cNvSpPr txBox="1"/>
          <p:nvPr/>
        </p:nvSpPr>
        <p:spPr>
          <a:xfrm>
            <a:off x="863211" y="18411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0" name="object 10"/>
          <p:cNvGrpSpPr/>
          <p:nvPr/>
        </p:nvGrpSpPr>
        <p:grpSpPr>
          <a:xfrm>
            <a:off x="2607899" y="2094720"/>
            <a:ext cx="1397000" cy="1488440"/>
            <a:chOff x="1955924" y="1571040"/>
            <a:chExt cx="1047750" cy="1116330"/>
          </a:xfrm>
        </p:grpSpPr>
        <p:pic>
          <p:nvPicPr>
            <p:cNvPr id="11" name="object 11"/>
            <p:cNvPicPr/>
            <p:nvPr/>
          </p:nvPicPr>
          <p:blipFill>
            <a:blip r:embed="rId2" cstate="print"/>
            <a:stretch>
              <a:fillRect/>
            </a:stretch>
          </p:blipFill>
          <p:spPr>
            <a:xfrm>
              <a:off x="2838075" y="2164309"/>
              <a:ext cx="105500" cy="81980"/>
            </a:xfrm>
            <a:prstGeom prst="rect">
              <a:avLst/>
            </a:prstGeom>
          </p:spPr>
        </p:pic>
        <p:sp>
          <p:nvSpPr>
            <p:cNvPr id="12" name="object 12"/>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2874182" y="1934541"/>
              <a:ext cx="109651" cy="89524"/>
            </a:xfrm>
            <a:prstGeom prst="rect">
              <a:avLst/>
            </a:prstGeom>
          </p:spPr>
        </p:pic>
        <p:sp>
          <p:nvSpPr>
            <p:cNvPr id="14" name="object 14"/>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92475" y="2384702"/>
              <a:ext cx="110697" cy="79838"/>
            </a:xfrm>
            <a:prstGeom prst="rect">
              <a:avLst/>
            </a:prstGeom>
          </p:spPr>
        </p:pic>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grpSp>
        <p:nvGrpSpPr>
          <p:cNvPr id="3" name="object 3"/>
          <p:cNvGrpSpPr/>
          <p:nvPr/>
        </p:nvGrpSpPr>
        <p:grpSpPr>
          <a:xfrm>
            <a:off x="3943250" y="2540747"/>
            <a:ext cx="1384300" cy="844127"/>
            <a:chOff x="2957437" y="1905560"/>
            <a:chExt cx="1038225" cy="633095"/>
          </a:xfrm>
        </p:grpSpPr>
        <p:sp>
          <p:nvSpPr>
            <p:cNvPr id="4" name="object 4"/>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240502"/>
              <a:ext cx="105500" cy="81980"/>
            </a:xfrm>
            <a:prstGeom prst="rect">
              <a:avLst/>
            </a:prstGeom>
          </p:spPr>
        </p:pic>
      </p:grpSp>
      <p:sp>
        <p:nvSpPr>
          <p:cNvPr id="8" name="object 8"/>
          <p:cNvSpPr txBox="1"/>
          <p:nvPr/>
        </p:nvSpPr>
        <p:spPr>
          <a:xfrm>
            <a:off x="914012" y="18411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9" name="object 9"/>
          <p:cNvSpPr txBox="1"/>
          <p:nvPr/>
        </p:nvSpPr>
        <p:spPr>
          <a:xfrm>
            <a:off x="1805157" y="22885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0" name="object 10"/>
          <p:cNvSpPr txBox="1"/>
          <p:nvPr/>
        </p:nvSpPr>
        <p:spPr>
          <a:xfrm>
            <a:off x="1568223" y="21205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1" name="object 11"/>
          <p:cNvSpPr txBox="1"/>
          <p:nvPr/>
        </p:nvSpPr>
        <p:spPr>
          <a:xfrm>
            <a:off x="971467" y="26413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2607899" y="2094720"/>
            <a:ext cx="1397000" cy="1488440"/>
            <a:chOff x="1955924" y="1571040"/>
            <a:chExt cx="1047750" cy="1116330"/>
          </a:xfrm>
        </p:grpSpPr>
        <p:sp>
          <p:nvSpPr>
            <p:cNvPr id="13" name="object 13"/>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2838075" y="2164309"/>
              <a:ext cx="105500" cy="81980"/>
            </a:xfrm>
            <a:prstGeom prst="rect">
              <a:avLst/>
            </a:prstGeom>
          </p:spPr>
        </p:pic>
        <p:sp>
          <p:nvSpPr>
            <p:cNvPr id="15" name="object 15"/>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2874182" y="1934541"/>
              <a:ext cx="109651" cy="89524"/>
            </a:xfrm>
            <a:prstGeom prst="rect">
              <a:avLst/>
            </a:prstGeom>
          </p:spPr>
        </p:pic>
        <p:sp>
          <p:nvSpPr>
            <p:cNvPr id="17" name="object 17"/>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4" cstate="print"/>
            <a:stretch>
              <a:fillRect/>
            </a:stretch>
          </p:blipFill>
          <p:spPr>
            <a:xfrm>
              <a:off x="2892475" y="2384702"/>
              <a:ext cx="110697" cy="79838"/>
            </a:xfrm>
            <a:prstGeom prst="rect">
              <a:avLst/>
            </a:prstGeom>
          </p:spPr>
        </p:pic>
      </p:grpSp>
      <p:sp>
        <p:nvSpPr>
          <p:cNvPr id="19" name="object 19"/>
          <p:cNvSpPr txBox="1"/>
          <p:nvPr/>
        </p:nvSpPr>
        <p:spPr>
          <a:xfrm>
            <a:off x="3312167" y="2030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20" name="object 20"/>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1" name="object 21"/>
          <p:cNvGrpSpPr/>
          <p:nvPr/>
        </p:nvGrpSpPr>
        <p:grpSpPr>
          <a:xfrm>
            <a:off x="2189492" y="3466357"/>
            <a:ext cx="1847427" cy="1132840"/>
            <a:chOff x="1642119" y="2599768"/>
            <a:chExt cx="1385570" cy="849630"/>
          </a:xfrm>
        </p:grpSpPr>
        <p:sp>
          <p:nvSpPr>
            <p:cNvPr id="22" name="object 22"/>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2918003" y="2599768"/>
              <a:ext cx="109268" cy="90840"/>
            </a:xfrm>
            <a:prstGeom prst="rect">
              <a:avLst/>
            </a:prstGeom>
          </p:spPr>
        </p:pic>
      </p:grpSp>
      <p:sp>
        <p:nvSpPr>
          <p:cNvPr id="24" name="object 24"/>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6" name="object 26"/>
          <p:cNvSpPr txBox="1">
            <a:spLocks noGrp="1"/>
          </p:cNvSpPr>
          <p:nvPr>
            <p:ph type="title"/>
          </p:nvPr>
        </p:nvSpPr>
        <p:spPr>
          <a:xfrm>
            <a:off x="3856635" y="316528"/>
            <a:ext cx="4180342" cy="694207"/>
          </a:xfrm>
          <a:prstGeom prst="rect">
            <a:avLst/>
          </a:prstGeom>
        </p:spPr>
        <p:txBody>
          <a:bodyPr vert="horz" wrap="square" lIns="0" tIns="16933" rIns="0" bIns="0" rtlCol="0" anchor="ctr">
            <a:spAutoFit/>
          </a:bodyPr>
          <a:lstStyle/>
          <a:p>
            <a:pPr marL="16933">
              <a:lnSpc>
                <a:spcPct val="100000"/>
              </a:lnSpc>
              <a:spcBef>
                <a:spcPts val="133"/>
              </a:spcBef>
            </a:pPr>
            <a:r>
              <a:rPr spc="-33" dirty="0"/>
              <a:t>Recap:</a:t>
            </a:r>
            <a:r>
              <a:rPr spc="-107" dirty="0"/>
              <a:t> </a:t>
            </a:r>
            <a:r>
              <a:rPr spc="-33" dirty="0"/>
              <a:t>Perceptron</a:t>
            </a:r>
          </a:p>
        </p:txBody>
      </p:sp>
      <p:sp>
        <p:nvSpPr>
          <p:cNvPr id="27" name="object 27"/>
          <p:cNvSpPr txBox="1"/>
          <p:nvPr/>
        </p:nvSpPr>
        <p:spPr>
          <a:xfrm>
            <a:off x="3210567" y="298680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grpSp>
        <p:nvGrpSpPr>
          <p:cNvPr id="3" name="object 3"/>
          <p:cNvGrpSpPr/>
          <p:nvPr/>
        </p:nvGrpSpPr>
        <p:grpSpPr>
          <a:xfrm>
            <a:off x="3943250" y="2540747"/>
            <a:ext cx="1384300" cy="844127"/>
            <a:chOff x="2957437" y="1905560"/>
            <a:chExt cx="1038225" cy="633095"/>
          </a:xfrm>
        </p:grpSpPr>
        <p:sp>
          <p:nvSpPr>
            <p:cNvPr id="4" name="object 4"/>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240502"/>
              <a:ext cx="105500" cy="81980"/>
            </a:xfrm>
            <a:prstGeom prst="rect">
              <a:avLst/>
            </a:prstGeom>
          </p:spPr>
        </p:pic>
      </p:grpSp>
      <p:sp>
        <p:nvSpPr>
          <p:cNvPr id="8" name="object 8"/>
          <p:cNvSpPr txBox="1"/>
          <p:nvPr/>
        </p:nvSpPr>
        <p:spPr>
          <a:xfrm>
            <a:off x="914012" y="18411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9" name="object 9"/>
          <p:cNvSpPr txBox="1"/>
          <p:nvPr/>
        </p:nvSpPr>
        <p:spPr>
          <a:xfrm>
            <a:off x="1805157" y="22885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0" name="object 10"/>
          <p:cNvSpPr txBox="1"/>
          <p:nvPr/>
        </p:nvSpPr>
        <p:spPr>
          <a:xfrm>
            <a:off x="1568223" y="21205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1" name="object 11"/>
          <p:cNvSpPr txBox="1"/>
          <p:nvPr/>
        </p:nvSpPr>
        <p:spPr>
          <a:xfrm>
            <a:off x="971467" y="26413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2607899" y="2094720"/>
            <a:ext cx="1397000" cy="1488440"/>
            <a:chOff x="1955924" y="1571040"/>
            <a:chExt cx="1047750" cy="1116330"/>
          </a:xfrm>
        </p:grpSpPr>
        <p:sp>
          <p:nvSpPr>
            <p:cNvPr id="13" name="object 13"/>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2838075" y="2164309"/>
              <a:ext cx="105500" cy="81980"/>
            </a:xfrm>
            <a:prstGeom prst="rect">
              <a:avLst/>
            </a:prstGeom>
          </p:spPr>
        </p:pic>
        <p:sp>
          <p:nvSpPr>
            <p:cNvPr id="15" name="object 15"/>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2874182" y="1934541"/>
              <a:ext cx="109651" cy="89524"/>
            </a:xfrm>
            <a:prstGeom prst="rect">
              <a:avLst/>
            </a:prstGeom>
          </p:spPr>
        </p:pic>
        <p:sp>
          <p:nvSpPr>
            <p:cNvPr id="17" name="object 17"/>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4" cstate="print"/>
            <a:stretch>
              <a:fillRect/>
            </a:stretch>
          </p:blipFill>
          <p:spPr>
            <a:xfrm>
              <a:off x="2892475" y="2384702"/>
              <a:ext cx="110697" cy="79838"/>
            </a:xfrm>
            <a:prstGeom prst="rect">
              <a:avLst/>
            </a:prstGeom>
          </p:spPr>
        </p:pic>
      </p:grpSp>
      <p:sp>
        <p:nvSpPr>
          <p:cNvPr id="19" name="object 19"/>
          <p:cNvSpPr txBox="1"/>
          <p:nvPr/>
        </p:nvSpPr>
        <p:spPr>
          <a:xfrm>
            <a:off x="3312167" y="2030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20" name="object 20"/>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grpSp>
        <p:nvGrpSpPr>
          <p:cNvPr id="21" name="object 21"/>
          <p:cNvGrpSpPr/>
          <p:nvPr/>
        </p:nvGrpSpPr>
        <p:grpSpPr>
          <a:xfrm>
            <a:off x="2189492" y="3466357"/>
            <a:ext cx="1847427" cy="1132840"/>
            <a:chOff x="1642119" y="2599768"/>
            <a:chExt cx="1385570" cy="849630"/>
          </a:xfrm>
        </p:grpSpPr>
        <p:sp>
          <p:nvSpPr>
            <p:cNvPr id="22" name="object 22"/>
            <p:cNvSpPr/>
            <p:nvPr/>
          </p:nvSpPr>
          <p:spPr>
            <a:xfrm>
              <a:off x="1651644" y="26541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2918003" y="2599768"/>
              <a:ext cx="109268" cy="90840"/>
            </a:xfrm>
            <a:prstGeom prst="rect">
              <a:avLst/>
            </a:prstGeom>
          </p:spPr>
        </p:pic>
      </p:grpSp>
      <p:sp>
        <p:nvSpPr>
          <p:cNvPr id="24" name="object 24"/>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5" name="object 25"/>
          <p:cNvSpPr txBox="1"/>
          <p:nvPr/>
        </p:nvSpPr>
        <p:spPr>
          <a:xfrm>
            <a:off x="6021066" y="4100017"/>
            <a:ext cx="4349327" cy="1344513"/>
          </a:xfrm>
          <a:prstGeom prst="rect">
            <a:avLst/>
          </a:prstGeom>
        </p:spPr>
        <p:txBody>
          <a:bodyPr vert="horz" wrap="square" lIns="0" tIns="16933" rIns="0" bIns="0" rtlCol="0">
            <a:spAutoFit/>
          </a:bodyPr>
          <a:lstStyle/>
          <a:p>
            <a:pPr marL="50799">
              <a:spcBef>
                <a:spcPts val="133"/>
              </a:spcBef>
            </a:pPr>
            <a:r>
              <a:rPr sz="1867" spc="-7" dirty="0">
                <a:latin typeface="Arial MT"/>
                <a:cs typeface="Arial MT"/>
              </a:rPr>
              <a:t>Sum</a:t>
            </a:r>
            <a:r>
              <a:rPr sz="1867" spc="-13" dirty="0">
                <a:latin typeface="Arial MT"/>
                <a:cs typeface="Arial MT"/>
              </a:rPr>
              <a:t> </a:t>
            </a:r>
            <a:r>
              <a:rPr sz="1867" spc="-7" dirty="0">
                <a:latin typeface="Arial MT"/>
                <a:cs typeface="Arial MT"/>
              </a:rPr>
              <a:t>of inputs</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7" dirty="0">
                <a:latin typeface="Arial MT"/>
                <a:cs typeface="Arial MT"/>
              </a:rPr>
              <a:t> </a:t>
            </a:r>
            <a:r>
              <a:rPr sz="1867" spc="7" dirty="0">
                <a:latin typeface="Arial MT"/>
                <a:cs typeface="Arial MT"/>
              </a:rPr>
              <a:t>w</a:t>
            </a:r>
            <a:r>
              <a:rPr spc="9" baseline="-34000" dirty="0">
                <a:latin typeface="Arial MT"/>
                <a:cs typeface="Arial MT"/>
              </a:rPr>
              <a:t>1</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endParaRPr baseline="-34000">
              <a:latin typeface="Arial MT"/>
              <a:cs typeface="Arial MT"/>
            </a:endParaRPr>
          </a:p>
          <a:p>
            <a:pPr marL="50799" marR="306486">
              <a:lnSpc>
                <a:spcPct val="196000"/>
              </a:lnSpc>
            </a:pP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1</a:t>
            </a:r>
            <a:r>
              <a:rPr spc="269" baseline="-3400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2</a:t>
            </a:r>
            <a:r>
              <a:rPr spc="260"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r>
              <a:rPr sz="1867" spc="-13" dirty="0">
                <a:latin typeface="Arial MT"/>
                <a:cs typeface="Arial MT"/>
              </a:rPr>
              <a:t> </a:t>
            </a:r>
            <a:r>
              <a:rPr sz="1867" spc="7" dirty="0">
                <a:latin typeface="Arial MT"/>
                <a:cs typeface="Arial MT"/>
              </a:rPr>
              <a:t>w</a:t>
            </a:r>
            <a:r>
              <a:rPr spc="9" baseline="-34000" dirty="0">
                <a:latin typeface="Arial MT"/>
                <a:cs typeface="Arial MT"/>
              </a:rPr>
              <a:t>3</a:t>
            </a:r>
            <a:r>
              <a:rPr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b</a:t>
            </a:r>
            <a:r>
              <a:rPr sz="1867" spc="-13" dirty="0">
                <a:latin typeface="Arial MT"/>
                <a:cs typeface="Arial MT"/>
              </a:rPr>
              <a:t> </a:t>
            </a:r>
            <a:r>
              <a:rPr sz="1867" dirty="0">
                <a:latin typeface="Arial MT"/>
                <a:cs typeface="Arial MT"/>
              </a:rPr>
              <a:t>(bias) </a:t>
            </a:r>
            <a:r>
              <a:rPr sz="1867" spc="-500" dirty="0">
                <a:latin typeface="Arial MT"/>
                <a:cs typeface="Arial MT"/>
              </a:rPr>
              <a:t> </a:t>
            </a:r>
            <a:r>
              <a:rPr sz="1867" spc="-627" dirty="0">
                <a:latin typeface="Arial MT"/>
                <a:cs typeface="Arial MT"/>
              </a:rPr>
              <a:t>Ŷ</a:t>
            </a:r>
            <a:r>
              <a:rPr sz="1867" spc="-7" dirty="0">
                <a:latin typeface="Arial MT"/>
                <a:cs typeface="Arial MT"/>
              </a:rPr>
              <a:t> </a:t>
            </a:r>
            <a:r>
              <a:rPr sz="1867" dirty="0">
                <a:latin typeface="Arial MT"/>
                <a:cs typeface="Arial MT"/>
              </a:rPr>
              <a:t>(output)</a:t>
            </a:r>
            <a:r>
              <a:rPr sz="1867" spc="-7" dirty="0">
                <a:latin typeface="Arial MT"/>
                <a:cs typeface="Arial MT"/>
              </a:rPr>
              <a:t> </a:t>
            </a:r>
            <a:r>
              <a:rPr sz="1867" dirty="0">
                <a:latin typeface="Arial MT"/>
                <a:cs typeface="Arial MT"/>
              </a:rPr>
              <a:t>= </a:t>
            </a:r>
            <a:r>
              <a:rPr sz="1867" b="1" dirty="0">
                <a:latin typeface="Arial" panose="020B0604020202020204"/>
                <a:cs typeface="Arial" panose="020B0604020202020204"/>
              </a:rPr>
              <a:t>σ</a:t>
            </a:r>
            <a:r>
              <a:rPr sz="1867" b="1" spc="-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6" name="object 26"/>
          <p:cNvSpPr txBox="1">
            <a:spLocks noGrp="1"/>
          </p:cNvSpPr>
          <p:nvPr>
            <p:ph type="title"/>
          </p:nvPr>
        </p:nvSpPr>
        <p:spPr>
          <a:xfrm>
            <a:off x="3890671" y="316528"/>
            <a:ext cx="4146305" cy="694207"/>
          </a:xfrm>
          <a:prstGeom prst="rect">
            <a:avLst/>
          </a:prstGeom>
        </p:spPr>
        <p:txBody>
          <a:bodyPr vert="horz" wrap="square" lIns="0" tIns="16933" rIns="0" bIns="0" rtlCol="0" anchor="ctr">
            <a:spAutoFit/>
          </a:bodyPr>
          <a:lstStyle/>
          <a:p>
            <a:pPr marL="16933">
              <a:lnSpc>
                <a:spcPct val="100000"/>
              </a:lnSpc>
              <a:spcBef>
                <a:spcPts val="133"/>
              </a:spcBef>
            </a:pPr>
            <a:r>
              <a:rPr spc="-33" dirty="0"/>
              <a:t>Recap:</a:t>
            </a:r>
            <a:r>
              <a:rPr spc="-107" dirty="0"/>
              <a:t> </a:t>
            </a:r>
            <a:r>
              <a:rPr spc="-33" dirty="0"/>
              <a:t>Perceptron</a:t>
            </a:r>
          </a:p>
        </p:txBody>
      </p:sp>
      <p:sp>
        <p:nvSpPr>
          <p:cNvPr id="27" name="object 27"/>
          <p:cNvSpPr txBox="1"/>
          <p:nvPr/>
        </p:nvSpPr>
        <p:spPr>
          <a:xfrm>
            <a:off x="3210567" y="298680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28" name="object 28"/>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0568" y="316528"/>
            <a:ext cx="5316926"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sp>
        <p:nvSpPr>
          <p:cNvPr id="3" name="object 3"/>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4" name="object 4"/>
          <p:cNvSpPr txBox="1"/>
          <p:nvPr/>
        </p:nvSpPr>
        <p:spPr>
          <a:xfrm>
            <a:off x="3847601" y="4840467"/>
            <a:ext cx="1116753" cy="393335"/>
          </a:xfrm>
          <a:prstGeom prst="rect">
            <a:avLst/>
          </a:prstGeom>
          <a:ln w="9524">
            <a:solidFill>
              <a:srgbClr val="FF0000"/>
            </a:solidFill>
          </a:ln>
        </p:spPr>
        <p:txBody>
          <a:bodyPr vert="horz" wrap="square" lIns="0" tIns="104987" rIns="0" bIns="0" rtlCol="0">
            <a:spAutoFit/>
          </a:bodyPr>
          <a:lstStyle/>
          <a:p>
            <a:pPr marL="114297">
              <a:spcBef>
                <a:spcPts val="827"/>
              </a:spcBef>
            </a:pPr>
            <a:r>
              <a:rPr sz="1867" spc="-7" dirty="0">
                <a:solidFill>
                  <a:srgbClr val="FF0000"/>
                </a:solidFill>
                <a:latin typeface="Arial MT"/>
                <a:cs typeface="Arial MT"/>
              </a:rPr>
              <a:t>Layer</a:t>
            </a:r>
            <a:r>
              <a:rPr sz="1867" spc="-67" dirty="0">
                <a:solidFill>
                  <a:srgbClr val="FF0000"/>
                </a:solidFill>
                <a:latin typeface="Arial MT"/>
                <a:cs typeface="Arial MT"/>
              </a:rPr>
              <a:t> </a:t>
            </a:r>
            <a:r>
              <a:rPr sz="1867" dirty="0">
                <a:solidFill>
                  <a:srgbClr val="FF0000"/>
                </a:solidFill>
                <a:latin typeface="Arial MT"/>
                <a:cs typeface="Arial MT"/>
              </a:rPr>
              <a:t>1</a:t>
            </a:r>
            <a:endParaRPr sz="1867">
              <a:latin typeface="Arial MT"/>
              <a:cs typeface="Arial MT"/>
            </a:endParaRPr>
          </a:p>
        </p:txBody>
      </p:sp>
      <p:grpSp>
        <p:nvGrpSpPr>
          <p:cNvPr id="5" name="object 5"/>
          <p:cNvGrpSpPr/>
          <p:nvPr/>
        </p:nvGrpSpPr>
        <p:grpSpPr>
          <a:xfrm>
            <a:off x="4318899" y="4005514"/>
            <a:ext cx="164252" cy="854287"/>
            <a:chOff x="3239174" y="3004135"/>
            <a:chExt cx="123189" cy="640715"/>
          </a:xfrm>
        </p:grpSpPr>
        <p:sp>
          <p:nvSpPr>
            <p:cNvPr id="6" name="object 6"/>
            <p:cNvSpPr/>
            <p:nvPr/>
          </p:nvSpPr>
          <p:spPr>
            <a:xfrm>
              <a:off x="3300659" y="3148095"/>
              <a:ext cx="3810" cy="482600"/>
            </a:xfrm>
            <a:custGeom>
              <a:avLst/>
              <a:gdLst/>
              <a:ahLst/>
              <a:cxnLst/>
              <a:rect l="l" t="t" r="r" b="b"/>
              <a:pathLst>
                <a:path w="3810" h="482600">
                  <a:moveTo>
                    <a:pt x="3540" y="482254"/>
                  </a:moveTo>
                  <a:lnTo>
                    <a:pt x="0" y="0"/>
                  </a:lnTo>
                </a:path>
              </a:pathLst>
            </a:custGeom>
            <a:ln w="28574">
              <a:solidFill>
                <a:srgbClr val="FF0000"/>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239174" y="3004135"/>
              <a:ext cx="122968" cy="158594"/>
            </a:xfrm>
            <a:prstGeom prst="rect">
              <a:avLst/>
            </a:prstGeom>
          </p:spPr>
        </p:pic>
      </p:grpSp>
      <p:grpSp>
        <p:nvGrpSpPr>
          <p:cNvPr id="8" name="object 8"/>
          <p:cNvGrpSpPr/>
          <p:nvPr/>
        </p:nvGrpSpPr>
        <p:grpSpPr>
          <a:xfrm>
            <a:off x="3943250" y="2540747"/>
            <a:ext cx="1384300" cy="844127"/>
            <a:chOff x="2957437" y="1905560"/>
            <a:chExt cx="1038225" cy="633095"/>
          </a:xfrm>
        </p:grpSpPr>
        <p:sp>
          <p:nvSpPr>
            <p:cNvPr id="9" name="object 9"/>
            <p:cNvSpPr/>
            <p:nvPr/>
          </p:nvSpPr>
          <p:spPr>
            <a:xfrm>
              <a:off x="2962199" y="19103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2962199" y="19103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3503971" y="2281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3889846" y="2240502"/>
              <a:ext cx="105500" cy="81980"/>
            </a:xfrm>
            <a:prstGeom prst="rect">
              <a:avLst/>
            </a:prstGeom>
          </p:spPr>
        </p:pic>
      </p:grpSp>
      <p:sp>
        <p:nvSpPr>
          <p:cNvPr id="13" name="object 13"/>
          <p:cNvSpPr txBox="1"/>
          <p:nvPr/>
        </p:nvSpPr>
        <p:spPr>
          <a:xfrm>
            <a:off x="914012" y="18411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1805157" y="22885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568223" y="21205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971467" y="2641301"/>
            <a:ext cx="1639147" cy="1441420"/>
          </a:xfrm>
          <a:prstGeom prst="rect">
            <a:avLst/>
          </a:prstGeom>
        </p:spPr>
        <p:txBody>
          <a:bodyPr vert="horz" wrap="square" lIns="0" tIns="30480" rIns="0" bIns="0" rtlCol="0">
            <a:spAutoFit/>
          </a:bodyPr>
          <a:lstStyle/>
          <a:p>
            <a:pPr marL="611278" marR="108371" indent="-509681">
              <a:lnSpc>
                <a:spcPts val="2200"/>
              </a:lnSpc>
              <a:spcBef>
                <a:spcPts val="240"/>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618898" marR="40639"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grpSp>
        <p:nvGrpSpPr>
          <p:cNvPr id="17" name="object 17"/>
          <p:cNvGrpSpPr/>
          <p:nvPr/>
        </p:nvGrpSpPr>
        <p:grpSpPr>
          <a:xfrm>
            <a:off x="2607899" y="2094720"/>
            <a:ext cx="1397000" cy="1488440"/>
            <a:chOff x="1955924" y="1571040"/>
            <a:chExt cx="1047750" cy="1116330"/>
          </a:xfrm>
        </p:grpSpPr>
        <p:sp>
          <p:nvSpPr>
            <p:cNvPr id="18" name="object 18"/>
            <p:cNvSpPr/>
            <p:nvPr/>
          </p:nvSpPr>
          <p:spPr>
            <a:xfrm>
              <a:off x="2099399" y="22053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3" cstate="print"/>
            <a:stretch>
              <a:fillRect/>
            </a:stretch>
          </p:blipFill>
          <p:spPr>
            <a:xfrm>
              <a:off x="2838075" y="2164309"/>
              <a:ext cx="105500" cy="81980"/>
            </a:xfrm>
            <a:prstGeom prst="rect">
              <a:avLst/>
            </a:prstGeom>
          </p:spPr>
        </p:pic>
        <p:sp>
          <p:nvSpPr>
            <p:cNvPr id="20" name="object 20"/>
            <p:cNvSpPr/>
            <p:nvPr/>
          </p:nvSpPr>
          <p:spPr>
            <a:xfrm>
              <a:off x="2222627" y="15805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4" cstate="print"/>
            <a:stretch>
              <a:fillRect/>
            </a:stretch>
          </p:blipFill>
          <p:spPr>
            <a:xfrm>
              <a:off x="2874182" y="1934541"/>
              <a:ext cx="109651" cy="89524"/>
            </a:xfrm>
            <a:prstGeom prst="rect">
              <a:avLst/>
            </a:prstGeom>
          </p:spPr>
        </p:pic>
        <p:sp>
          <p:nvSpPr>
            <p:cNvPr id="22" name="object 22"/>
            <p:cNvSpPr/>
            <p:nvPr/>
          </p:nvSpPr>
          <p:spPr>
            <a:xfrm>
              <a:off x="1965449" y="24246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2892475" y="2384702"/>
              <a:ext cx="110697" cy="79838"/>
            </a:xfrm>
            <a:prstGeom prst="rect">
              <a:avLst/>
            </a:prstGeom>
          </p:spPr>
        </p:pic>
      </p:grpSp>
      <p:sp>
        <p:nvSpPr>
          <p:cNvPr id="24" name="object 24"/>
          <p:cNvSpPr txBox="1"/>
          <p:nvPr/>
        </p:nvSpPr>
        <p:spPr>
          <a:xfrm>
            <a:off x="3312167" y="2030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1</a:t>
            </a:r>
            <a:endParaRPr baseline="-34000">
              <a:latin typeface="Arial MT"/>
              <a:cs typeface="Arial MT"/>
            </a:endParaRPr>
          </a:p>
        </p:txBody>
      </p:sp>
      <p:sp>
        <p:nvSpPr>
          <p:cNvPr id="25" name="object 25"/>
          <p:cNvSpPr txBox="1"/>
          <p:nvPr/>
        </p:nvSpPr>
        <p:spPr>
          <a:xfrm>
            <a:off x="1545378" y="4390485"/>
            <a:ext cx="494453" cy="595035"/>
          </a:xfrm>
          <a:prstGeom prst="rect">
            <a:avLst/>
          </a:prstGeom>
        </p:spPr>
        <p:txBody>
          <a:bodyPr vert="horz" wrap="square" lIns="0" tIns="30480" rIns="0" bIns="0" rtlCol="0">
            <a:spAutoFit/>
          </a:bodyPr>
          <a:lstStyle/>
          <a:p>
            <a:pPr marL="102444" marR="6773" indent="-86358">
              <a:lnSpc>
                <a:spcPts val="2200"/>
              </a:lnSpc>
              <a:spcBef>
                <a:spcPts val="240"/>
              </a:spcBef>
            </a:pPr>
            <a:r>
              <a:rPr sz="1867" spc="-7" dirty="0">
                <a:latin typeface="Arial MT"/>
                <a:cs typeface="Arial MT"/>
              </a:rPr>
              <a:t>Bias  </a:t>
            </a:r>
            <a:r>
              <a:rPr sz="1867" dirty="0">
                <a:latin typeface="Arial MT"/>
                <a:cs typeface="Arial MT"/>
              </a:rPr>
              <a:t>(b)</a:t>
            </a:r>
            <a:endParaRPr sz="1867">
              <a:latin typeface="Arial MT"/>
              <a:cs typeface="Arial MT"/>
            </a:endParaRPr>
          </a:p>
        </p:txBody>
      </p:sp>
      <p:sp>
        <p:nvSpPr>
          <p:cNvPr id="26" name="object 26"/>
          <p:cNvSpPr/>
          <p:nvPr/>
        </p:nvSpPr>
        <p:spPr>
          <a:xfrm>
            <a:off x="2202193" y="3538927"/>
            <a:ext cx="1722967" cy="1047327"/>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6" cstate="print"/>
          <a:stretch>
            <a:fillRect/>
          </a:stretch>
        </p:blipFill>
        <p:spPr>
          <a:xfrm>
            <a:off x="3890671" y="3466357"/>
            <a:ext cx="145691" cy="121120"/>
          </a:xfrm>
          <a:prstGeom prst="rect">
            <a:avLst/>
          </a:prstGeom>
        </p:spPr>
      </p:pic>
      <p:sp>
        <p:nvSpPr>
          <p:cNvPr id="28" name="object 28"/>
          <p:cNvSpPr txBox="1"/>
          <p:nvPr/>
        </p:nvSpPr>
        <p:spPr>
          <a:xfrm>
            <a:off x="3210567" y="253871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p:txBody>
      </p:sp>
      <p:sp>
        <p:nvSpPr>
          <p:cNvPr id="29" name="object 29"/>
          <p:cNvSpPr txBox="1"/>
          <p:nvPr/>
        </p:nvSpPr>
        <p:spPr>
          <a:xfrm>
            <a:off x="3210567" y="2986808"/>
            <a:ext cx="360680" cy="304421"/>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p:txBody>
      </p:sp>
      <p:sp>
        <p:nvSpPr>
          <p:cNvPr id="30" name="object 30"/>
          <p:cNvSpPr txBox="1"/>
          <p:nvPr/>
        </p:nvSpPr>
        <p:spPr>
          <a:xfrm>
            <a:off x="4710634" y="26451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6" y="1841873"/>
            <a:ext cx="3186853"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are</a:t>
            </a:r>
            <a:r>
              <a:rPr sz="1867" spc="-33" dirty="0">
                <a:latin typeface="Roboto"/>
                <a:cs typeface="Roboto"/>
              </a:rPr>
              <a:t> </a:t>
            </a:r>
            <a:r>
              <a:rPr sz="1867" spc="-13" dirty="0">
                <a:latin typeface="Roboto"/>
                <a:cs typeface="Roboto"/>
              </a:rPr>
              <a:t>images</a:t>
            </a:r>
            <a:r>
              <a:rPr sz="1867" spc="-27" dirty="0">
                <a:latin typeface="Roboto"/>
                <a:cs typeface="Roboto"/>
              </a:rPr>
              <a:t> </a:t>
            </a:r>
            <a:r>
              <a:rPr sz="1867" spc="-20" dirty="0">
                <a:latin typeface="Roboto"/>
                <a:cs typeface="Roboto"/>
              </a:rPr>
              <a:t>stored?</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Various</a:t>
            </a:r>
            <a:r>
              <a:rPr sz="1867" spc="-33" dirty="0">
                <a:latin typeface="Roboto"/>
                <a:cs typeface="Roboto"/>
              </a:rPr>
              <a:t> </a:t>
            </a:r>
            <a:r>
              <a:rPr sz="1867" spc="-13" dirty="0">
                <a:latin typeface="Roboto"/>
                <a:cs typeface="Roboto"/>
              </a:rPr>
              <a:t>image</a:t>
            </a:r>
            <a:r>
              <a:rPr sz="1867" spc="-27" dirty="0">
                <a:latin typeface="Roboto"/>
                <a:cs typeface="Roboto"/>
              </a:rPr>
              <a:t> </a:t>
            </a:r>
            <a:r>
              <a:rPr sz="1867" spc="-13" dirty="0">
                <a:latin typeface="Roboto"/>
                <a:cs typeface="Roboto"/>
              </a:rPr>
              <a:t>formats</a:t>
            </a:r>
            <a:endParaRPr sz="1867">
              <a:latin typeface="Roboto"/>
              <a:cs typeface="Roboto"/>
            </a:endParaRPr>
          </a:p>
        </p:txBody>
      </p:sp>
      <p:sp>
        <p:nvSpPr>
          <p:cNvPr id="3" name="object 3"/>
          <p:cNvSpPr txBox="1">
            <a:spLocks noGrp="1"/>
          </p:cNvSpPr>
          <p:nvPr>
            <p:ph type="title"/>
          </p:nvPr>
        </p:nvSpPr>
        <p:spPr>
          <a:xfrm>
            <a:off x="3726757" y="581226"/>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16826" y="316528"/>
            <a:ext cx="5410668"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6" y="2324533"/>
            <a:ext cx="3209713" cy="2872740"/>
            <a:chOff x="1740049" y="1743399"/>
            <a:chExt cx="2407285"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sp>
          <p:nvSpPr>
            <p:cNvPr id="22" name="object 22"/>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9" cstate="print"/>
            <a:stretch>
              <a:fillRect/>
            </a:stretch>
          </p:blipFill>
          <p:spPr>
            <a:xfrm>
              <a:off x="4041380" y="3535072"/>
              <a:ext cx="105796" cy="81978"/>
            </a:xfrm>
            <a:prstGeom prst="rect">
              <a:avLst/>
            </a:prstGeom>
          </p:spPr>
        </p:pic>
      </p:grpSp>
      <p:sp>
        <p:nvSpPr>
          <p:cNvPr id="24" name="object 24"/>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5" name="object 25"/>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6" name="object 26"/>
          <p:cNvSpPr txBox="1"/>
          <p:nvPr/>
        </p:nvSpPr>
        <p:spPr>
          <a:xfrm>
            <a:off x="672424" y="3369435"/>
            <a:ext cx="1410547" cy="304421"/>
          </a:xfrm>
          <a:prstGeom prst="rect">
            <a:avLst/>
          </a:prstGeom>
        </p:spPr>
        <p:txBody>
          <a:bodyPr vert="horz" wrap="square" lIns="0" tIns="16933" rIns="0" bIns="0" rtlCol="0">
            <a:spAutoFit/>
          </a:bodyPr>
          <a:lstStyle/>
          <a:p>
            <a:pPr marL="16933">
              <a:spcBef>
                <a:spcPts val="133"/>
              </a:spcBef>
            </a:pPr>
            <a:r>
              <a:rPr sz="1867" spc="-27" dirty="0">
                <a:latin typeface="Roboto"/>
                <a:cs typeface="Roboto"/>
              </a:rPr>
              <a:t>Father</a:t>
            </a:r>
            <a:r>
              <a:rPr sz="1867" spc="-60" dirty="0">
                <a:latin typeface="Roboto"/>
                <a:cs typeface="Roboto"/>
              </a:rPr>
              <a:t> </a:t>
            </a:r>
            <a:r>
              <a:rPr sz="1867" spc="-33" dirty="0">
                <a:latin typeface="Roboto"/>
                <a:cs typeface="Roboto"/>
              </a:rPr>
              <a:t>Salary</a:t>
            </a:r>
            <a:endParaRPr sz="1867">
              <a:latin typeface="Roboto"/>
              <a:cs typeface="Roboto"/>
            </a:endParaRPr>
          </a:p>
        </p:txBody>
      </p:sp>
      <p:sp>
        <p:nvSpPr>
          <p:cNvPr id="27" name="object 27"/>
          <p:cNvSpPr txBox="1"/>
          <p:nvPr/>
        </p:nvSpPr>
        <p:spPr>
          <a:xfrm>
            <a:off x="1390825" y="3816758"/>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2</a:t>
            </a:r>
            <a:endParaRPr sz="1200">
              <a:latin typeface="Roboto"/>
              <a:cs typeface="Roboto"/>
            </a:endParaRPr>
          </a:p>
        </p:txBody>
      </p:sp>
      <p:sp>
        <p:nvSpPr>
          <p:cNvPr id="28" name="object 28"/>
          <p:cNvSpPr txBox="1"/>
          <p:nvPr/>
        </p:nvSpPr>
        <p:spPr>
          <a:xfrm>
            <a:off x="1161295" y="3648835"/>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9" name="object 29"/>
          <p:cNvSpPr txBox="1"/>
          <p:nvPr/>
        </p:nvSpPr>
        <p:spPr>
          <a:xfrm>
            <a:off x="6346150" y="32982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130033"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6" y="2324533"/>
            <a:ext cx="3209713" cy="2872740"/>
            <a:chOff x="1740049" y="1743399"/>
            <a:chExt cx="2407285"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2833723" y="2207931"/>
              <a:ext cx="110729" cy="79771"/>
            </a:xfrm>
            <a:prstGeom prst="rect">
              <a:avLst/>
            </a:prstGeom>
          </p:spPr>
        </p:pic>
        <p:sp>
          <p:nvSpPr>
            <p:cNvPr id="8" name="object 8"/>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70482" y="1974333"/>
              <a:ext cx="110466" cy="80229"/>
            </a:xfrm>
            <a:prstGeom prst="rect">
              <a:avLst/>
            </a:prstGeom>
          </p:spPr>
        </p:pic>
        <p:sp>
          <p:nvSpPr>
            <p:cNvPr id="10" name="object 10"/>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911003" y="2418838"/>
              <a:ext cx="100470" cy="104196"/>
            </a:xfrm>
            <a:prstGeom prst="rect">
              <a:avLst/>
            </a:prstGeom>
          </p:spPr>
        </p:pic>
        <p:sp>
          <p:nvSpPr>
            <p:cNvPr id="12" name="object 12"/>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2843704" y="3475865"/>
              <a:ext cx="106251" cy="97563"/>
            </a:xfrm>
            <a:prstGeom prst="rect">
              <a:avLst/>
            </a:prstGeom>
          </p:spPr>
        </p:pic>
        <p:sp>
          <p:nvSpPr>
            <p:cNvPr id="16" name="object 16"/>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87917" y="3266843"/>
              <a:ext cx="95331" cy="107479"/>
            </a:xfrm>
            <a:prstGeom prst="rect">
              <a:avLst/>
            </a:prstGeom>
          </p:spPr>
        </p:pic>
        <p:sp>
          <p:nvSpPr>
            <p:cNvPr id="18" name="object 18"/>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917719" y="3761037"/>
              <a:ext cx="105631" cy="81980"/>
            </a:xfrm>
            <a:prstGeom prst="rect">
              <a:avLst/>
            </a:prstGeom>
          </p:spPr>
        </p:pic>
        <p:sp>
          <p:nvSpPr>
            <p:cNvPr id="20" name="object 20"/>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4041380" y="3535072"/>
              <a:ext cx="105796" cy="81978"/>
            </a:xfrm>
            <a:prstGeom prst="rect">
              <a:avLst/>
            </a:prstGeom>
          </p:spPr>
        </p:pic>
      </p:grpSp>
      <p:pic>
        <p:nvPicPr>
          <p:cNvPr id="22" name="object 22"/>
          <p:cNvPicPr/>
          <p:nvPr/>
        </p:nvPicPr>
        <p:blipFill>
          <a:blip r:embed="rId9" cstate="print"/>
          <a:stretch>
            <a:fillRect/>
          </a:stretch>
        </p:blipFill>
        <p:spPr>
          <a:xfrm>
            <a:off x="5186461" y="2902669"/>
            <a:ext cx="140667" cy="109307"/>
          </a:xfrm>
          <a:prstGeom prst="rect">
            <a:avLst/>
          </a:prstGeom>
        </p:spPr>
      </p:pic>
      <p:sp>
        <p:nvSpPr>
          <p:cNvPr id="23" name="object 23"/>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4" name="object 24"/>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5" name="object 25"/>
          <p:cNvSpPr txBox="1"/>
          <p:nvPr/>
        </p:nvSpPr>
        <p:spPr>
          <a:xfrm>
            <a:off x="672424" y="3369435"/>
            <a:ext cx="1410547" cy="304421"/>
          </a:xfrm>
          <a:prstGeom prst="rect">
            <a:avLst/>
          </a:prstGeom>
        </p:spPr>
        <p:txBody>
          <a:bodyPr vert="horz" wrap="square" lIns="0" tIns="16933" rIns="0" bIns="0" rtlCol="0">
            <a:spAutoFit/>
          </a:bodyPr>
          <a:lstStyle/>
          <a:p>
            <a:pPr marL="16933">
              <a:spcBef>
                <a:spcPts val="133"/>
              </a:spcBef>
            </a:pPr>
            <a:r>
              <a:rPr sz="1867" spc="-27" dirty="0">
                <a:latin typeface="Roboto"/>
                <a:cs typeface="Roboto"/>
              </a:rPr>
              <a:t>Father</a:t>
            </a:r>
            <a:r>
              <a:rPr sz="1867" spc="-60" dirty="0">
                <a:latin typeface="Roboto"/>
                <a:cs typeface="Roboto"/>
              </a:rPr>
              <a:t> </a:t>
            </a:r>
            <a:r>
              <a:rPr sz="1867" spc="-33" dirty="0">
                <a:latin typeface="Roboto"/>
                <a:cs typeface="Roboto"/>
              </a:rPr>
              <a:t>Salary</a:t>
            </a:r>
            <a:endParaRPr sz="1867">
              <a:latin typeface="Roboto"/>
              <a:cs typeface="Roboto"/>
            </a:endParaRPr>
          </a:p>
        </p:txBody>
      </p:sp>
      <p:sp>
        <p:nvSpPr>
          <p:cNvPr id="26" name="object 26"/>
          <p:cNvSpPr txBox="1"/>
          <p:nvPr/>
        </p:nvSpPr>
        <p:spPr>
          <a:xfrm>
            <a:off x="1390825" y="3816758"/>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2</a:t>
            </a:r>
            <a:endParaRPr sz="1200">
              <a:latin typeface="Roboto"/>
              <a:cs typeface="Roboto"/>
            </a:endParaRPr>
          </a:p>
        </p:txBody>
      </p:sp>
      <p:sp>
        <p:nvSpPr>
          <p:cNvPr id="27" name="object 27"/>
          <p:cNvSpPr txBox="1"/>
          <p:nvPr/>
        </p:nvSpPr>
        <p:spPr>
          <a:xfrm>
            <a:off x="1161295" y="3648835"/>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8" name="object 28"/>
          <p:cNvSpPr txBox="1"/>
          <p:nvPr/>
        </p:nvSpPr>
        <p:spPr>
          <a:xfrm>
            <a:off x="6346150" y="32982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29" name="object 29"/>
          <p:cNvSpPr txBox="1"/>
          <p:nvPr/>
        </p:nvSpPr>
        <p:spPr>
          <a:xfrm>
            <a:off x="3549234" y="2233918"/>
            <a:ext cx="205740"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w</a:t>
            </a:r>
            <a:endParaRPr sz="1867">
              <a:latin typeface="Arial MT"/>
              <a:cs typeface="Arial MT"/>
            </a:endParaRPr>
          </a:p>
        </p:txBody>
      </p:sp>
      <p:sp>
        <p:nvSpPr>
          <p:cNvPr id="30" name="object 30"/>
          <p:cNvSpPr txBox="1"/>
          <p:nvPr/>
        </p:nvSpPr>
        <p:spPr>
          <a:xfrm>
            <a:off x="3720340" y="2401840"/>
            <a:ext cx="121920" cy="206894"/>
          </a:xfrm>
          <a:prstGeom prst="rect">
            <a:avLst/>
          </a:prstGeom>
        </p:spPr>
        <p:txBody>
          <a:bodyPr vert="horz" wrap="square" lIns="0" tIns="22013" rIns="0" bIns="0" rtlCol="0">
            <a:spAutoFit/>
          </a:bodyPr>
          <a:lstStyle/>
          <a:p>
            <a:pPr marL="16933">
              <a:spcBef>
                <a:spcPts val="173"/>
              </a:spcBef>
            </a:pPr>
            <a:r>
              <a:rPr sz="1200" spc="20" dirty="0">
                <a:solidFill>
                  <a:srgbClr val="0000FF"/>
                </a:solidFill>
                <a:latin typeface="Arial MT"/>
                <a:cs typeface="Arial MT"/>
              </a:rPr>
              <a:t>1</a:t>
            </a:r>
            <a:endParaRPr sz="1200">
              <a:latin typeface="Arial MT"/>
              <a:cs typeface="Arial MT"/>
            </a:endParaRPr>
          </a:p>
        </p:txBody>
      </p:sp>
      <p:sp>
        <p:nvSpPr>
          <p:cNvPr id="31" name="object 31"/>
          <p:cNvSpPr txBox="1"/>
          <p:nvPr/>
        </p:nvSpPr>
        <p:spPr>
          <a:xfrm>
            <a:off x="4655029" y="2808239"/>
            <a:ext cx="598593" cy="206894"/>
          </a:xfrm>
          <a:prstGeom prst="rect">
            <a:avLst/>
          </a:prstGeom>
        </p:spPr>
        <p:txBody>
          <a:bodyPr vert="horz" wrap="square" lIns="0" tIns="22013" rIns="0" bIns="0" rtlCol="0">
            <a:spAutoFit/>
          </a:bodyPr>
          <a:lstStyle/>
          <a:p>
            <a:pPr marL="16933">
              <a:spcBef>
                <a:spcPts val="173"/>
              </a:spcBef>
              <a:tabLst>
                <a:tab pos="579952" algn="l"/>
              </a:tabLst>
            </a:pPr>
            <a:r>
              <a:rPr sz="1200" u="heavy" spc="7" dirty="0">
                <a:solidFill>
                  <a:srgbClr val="0000FF"/>
                </a:solidFill>
                <a:uFill>
                  <a:solidFill>
                    <a:srgbClr val="595959"/>
                  </a:solidFill>
                </a:uFill>
                <a:latin typeface="Times New Roman" panose="02020603050405020304"/>
                <a:cs typeface="Times New Roman" panose="02020603050405020304"/>
              </a:rPr>
              <a:t> 	</a:t>
            </a:r>
            <a:endParaRPr sz="1200">
              <a:latin typeface="Times New Roman" panose="02020603050405020304"/>
              <a:cs typeface="Times New Roman" panose="02020603050405020304"/>
            </a:endParaRPr>
          </a:p>
        </p:txBody>
      </p:sp>
      <p:sp>
        <p:nvSpPr>
          <p:cNvPr id="32" name="object 32"/>
          <p:cNvSpPr txBox="1"/>
          <p:nvPr/>
        </p:nvSpPr>
        <p:spPr>
          <a:xfrm>
            <a:off x="3413767" y="2640318"/>
            <a:ext cx="563879" cy="2406150"/>
          </a:xfrm>
          <a:prstGeom prst="rect">
            <a:avLst/>
          </a:prstGeom>
        </p:spPr>
        <p:txBody>
          <a:bodyPr vert="horz" wrap="square" lIns="0" tIns="16933" rIns="0" bIns="0" rtlCol="0">
            <a:spAutoFit/>
          </a:bodyPr>
          <a:lstStyle/>
          <a:p>
            <a:pPr marL="50799">
              <a:spcBef>
                <a:spcPts val="133"/>
              </a:spcBef>
            </a:pPr>
            <a:r>
              <a:rPr sz="1867" spc="7" dirty="0">
                <a:solidFill>
                  <a:srgbClr val="0000FF"/>
                </a:solidFill>
                <a:latin typeface="Arial MT"/>
                <a:cs typeface="Arial MT"/>
              </a:rPr>
              <a:t>w</a:t>
            </a:r>
            <a:r>
              <a:rPr spc="9" baseline="-34000" dirty="0">
                <a:solidFill>
                  <a:srgbClr val="0000FF"/>
                </a:solidFill>
                <a:latin typeface="Arial MT"/>
                <a:cs typeface="Arial MT"/>
              </a:rPr>
              <a:t>2</a:t>
            </a:r>
            <a:endParaRPr baseline="-34000">
              <a:latin typeface="Arial MT"/>
              <a:cs typeface="Arial MT"/>
            </a:endParaRPr>
          </a:p>
          <a:p>
            <a:pPr marL="50799">
              <a:spcBef>
                <a:spcPts val="2093"/>
              </a:spcBef>
            </a:pPr>
            <a:r>
              <a:rPr sz="1867" spc="7" dirty="0">
                <a:solidFill>
                  <a:srgbClr val="0000FF"/>
                </a:solidFill>
                <a:latin typeface="Arial MT"/>
                <a:cs typeface="Arial MT"/>
              </a:rPr>
              <a:t>w</a:t>
            </a:r>
            <a:r>
              <a:rPr spc="9" baseline="-34000" dirty="0">
                <a:solidFill>
                  <a:srgbClr val="0000FF"/>
                </a:solidFill>
                <a:latin typeface="Arial MT"/>
                <a:cs typeface="Arial MT"/>
              </a:rPr>
              <a:t>3</a:t>
            </a:r>
            <a:endParaRPr baseline="-34000">
              <a:latin typeface="Arial MT"/>
              <a:cs typeface="Arial MT"/>
            </a:endParaRPr>
          </a:p>
          <a:p>
            <a:pPr marL="152396" marR="40639" indent="101597">
              <a:lnSpc>
                <a:spcPct val="143000"/>
              </a:lnSpc>
              <a:spcBef>
                <a:spcPts val="1267"/>
              </a:spcBef>
            </a:pPr>
            <a:r>
              <a:rPr sz="1867" spc="-7" dirty="0">
                <a:solidFill>
                  <a:srgbClr val="37761C"/>
                </a:solidFill>
                <a:latin typeface="Arial MT"/>
                <a:cs typeface="Arial MT"/>
              </a:rPr>
              <a:t>w</a:t>
            </a:r>
            <a:r>
              <a:rPr spc="20" baseline="-34000" dirty="0">
                <a:solidFill>
                  <a:srgbClr val="37761C"/>
                </a:solidFill>
                <a:latin typeface="Arial MT"/>
                <a:cs typeface="Arial MT"/>
              </a:rPr>
              <a:t>4  </a:t>
            </a:r>
            <a:r>
              <a:rPr sz="1867" spc="7" dirty="0">
                <a:solidFill>
                  <a:srgbClr val="37761C"/>
                </a:solidFill>
                <a:latin typeface="Arial MT"/>
                <a:cs typeface="Arial MT"/>
              </a:rPr>
              <a:t>w</a:t>
            </a:r>
            <a:r>
              <a:rPr spc="9" baseline="-34000" dirty="0">
                <a:solidFill>
                  <a:srgbClr val="37761C"/>
                </a:solidFill>
                <a:latin typeface="Arial MT"/>
                <a:cs typeface="Arial MT"/>
              </a:rPr>
              <a:t>5</a:t>
            </a:r>
            <a:endParaRPr baseline="-34000">
              <a:latin typeface="Arial MT"/>
              <a:cs typeface="Arial MT"/>
            </a:endParaRPr>
          </a:p>
          <a:p>
            <a:pPr marL="152396">
              <a:spcBef>
                <a:spcPts val="2093"/>
              </a:spcBef>
            </a:pPr>
            <a:r>
              <a:rPr sz="1867" spc="7" dirty="0">
                <a:solidFill>
                  <a:srgbClr val="37761C"/>
                </a:solidFill>
                <a:latin typeface="Arial MT"/>
                <a:cs typeface="Arial MT"/>
              </a:rPr>
              <a:t>w</a:t>
            </a:r>
            <a:r>
              <a:rPr spc="9" baseline="-34000" dirty="0">
                <a:solidFill>
                  <a:srgbClr val="37761C"/>
                </a:solidFill>
                <a:latin typeface="Arial MT"/>
                <a:cs typeface="Arial MT"/>
              </a:rPr>
              <a:t>6</a:t>
            </a:r>
            <a:endParaRPr baseline="-34000">
              <a:latin typeface="Arial MT"/>
              <a:cs typeface="Arial MT"/>
            </a:endParaRPr>
          </a:p>
        </p:txBody>
      </p:sp>
      <p:sp>
        <p:nvSpPr>
          <p:cNvPr id="33" name="object 33"/>
          <p:cNvSpPr txBox="1"/>
          <p:nvPr/>
        </p:nvSpPr>
        <p:spPr>
          <a:xfrm>
            <a:off x="2527511" y="5711283"/>
            <a:ext cx="562187" cy="595035"/>
          </a:xfrm>
          <a:prstGeom prst="rect">
            <a:avLst/>
          </a:prstGeom>
        </p:spPr>
        <p:txBody>
          <a:bodyPr vert="horz" wrap="square" lIns="0" tIns="30480" rIns="0" bIns="0" rtlCol="0">
            <a:spAutoFit/>
          </a:bodyPr>
          <a:lstStyle/>
          <a:p>
            <a:pPr marL="92284" marR="40639" indent="-42332">
              <a:lnSpc>
                <a:spcPts val="2200"/>
              </a:lnSpc>
              <a:spcBef>
                <a:spcPts val="240"/>
              </a:spcBef>
            </a:pPr>
            <a:r>
              <a:rPr sz="1867" spc="-7" dirty="0">
                <a:solidFill>
                  <a:srgbClr val="37761C"/>
                </a:solidFill>
                <a:latin typeface="Arial MT"/>
                <a:cs typeface="Arial MT"/>
              </a:rPr>
              <a:t>Bias  </a:t>
            </a:r>
            <a:r>
              <a:rPr sz="1867" dirty="0">
                <a:solidFill>
                  <a:srgbClr val="37761C"/>
                </a:solidFill>
                <a:latin typeface="Arial MT"/>
                <a:cs typeface="Arial MT"/>
              </a:rPr>
              <a:t>(b</a:t>
            </a:r>
            <a:r>
              <a:rPr baseline="-31000" dirty="0">
                <a:solidFill>
                  <a:srgbClr val="37761C"/>
                </a:solidFill>
                <a:latin typeface="Arial MT"/>
                <a:cs typeface="Arial MT"/>
              </a:rPr>
              <a:t>2</a:t>
            </a:r>
            <a:r>
              <a:rPr sz="1867" dirty="0">
                <a:solidFill>
                  <a:srgbClr val="37761C"/>
                </a:solidFill>
                <a:latin typeface="Arial MT"/>
                <a:cs typeface="Arial MT"/>
              </a:rPr>
              <a:t>)</a:t>
            </a:r>
            <a:endParaRPr sz="1867">
              <a:latin typeface="Arial MT"/>
              <a:cs typeface="Arial MT"/>
            </a:endParaRPr>
          </a:p>
        </p:txBody>
      </p:sp>
      <p:grpSp>
        <p:nvGrpSpPr>
          <p:cNvPr id="34" name="object 34"/>
          <p:cNvGrpSpPr/>
          <p:nvPr/>
        </p:nvGrpSpPr>
        <p:grpSpPr>
          <a:xfrm>
            <a:off x="3093200" y="5295182"/>
            <a:ext cx="1044787" cy="637540"/>
            <a:chOff x="2319900" y="3971386"/>
            <a:chExt cx="783590" cy="478155"/>
          </a:xfrm>
        </p:grpSpPr>
        <p:sp>
          <p:nvSpPr>
            <p:cNvPr id="35" name="object 35"/>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10" cstate="print"/>
            <a:stretch>
              <a:fillRect/>
            </a:stretch>
          </p:blipFill>
          <p:spPr>
            <a:xfrm>
              <a:off x="2994110" y="3971386"/>
              <a:ext cx="109363" cy="90529"/>
            </a:xfrm>
            <a:prstGeom prst="rect">
              <a:avLst/>
            </a:prstGeom>
          </p:spPr>
        </p:pic>
      </p:grpSp>
      <p:sp>
        <p:nvSpPr>
          <p:cNvPr id="37" name="object 37"/>
          <p:cNvSpPr txBox="1"/>
          <p:nvPr/>
        </p:nvSpPr>
        <p:spPr>
          <a:xfrm>
            <a:off x="2630611" y="1206883"/>
            <a:ext cx="562187" cy="595035"/>
          </a:xfrm>
          <a:prstGeom prst="rect">
            <a:avLst/>
          </a:prstGeom>
        </p:spPr>
        <p:txBody>
          <a:bodyPr vert="horz" wrap="square" lIns="0" tIns="30480" rIns="0" bIns="0" rtlCol="0">
            <a:spAutoFit/>
          </a:bodyPr>
          <a:lstStyle/>
          <a:p>
            <a:pPr marL="92284" marR="40639" indent="-42332">
              <a:lnSpc>
                <a:spcPts val="2200"/>
              </a:lnSpc>
              <a:spcBef>
                <a:spcPts val="240"/>
              </a:spcBef>
            </a:pPr>
            <a:r>
              <a:rPr sz="1867" spc="-7" dirty="0">
                <a:solidFill>
                  <a:srgbClr val="1155CC"/>
                </a:solidFill>
                <a:latin typeface="Arial MT"/>
                <a:cs typeface="Arial MT"/>
              </a:rPr>
              <a:t>Bias  </a:t>
            </a:r>
            <a:r>
              <a:rPr sz="1867" dirty="0">
                <a:solidFill>
                  <a:srgbClr val="1155CC"/>
                </a:solidFill>
                <a:latin typeface="Arial MT"/>
                <a:cs typeface="Arial MT"/>
              </a:rPr>
              <a:t>(b</a:t>
            </a:r>
            <a:r>
              <a:rPr baseline="-34000" dirty="0">
                <a:solidFill>
                  <a:srgbClr val="1155CC"/>
                </a:solidFill>
                <a:latin typeface="Arial MT"/>
                <a:cs typeface="Arial MT"/>
              </a:rPr>
              <a:t>3</a:t>
            </a:r>
            <a:r>
              <a:rPr sz="1867" dirty="0">
                <a:solidFill>
                  <a:srgbClr val="1155CC"/>
                </a:solidFill>
                <a:latin typeface="Arial MT"/>
                <a:cs typeface="Arial MT"/>
              </a:rPr>
              <a:t>)</a:t>
            </a:r>
            <a:endParaRPr sz="1867">
              <a:latin typeface="Arial MT"/>
              <a:cs typeface="Arial MT"/>
            </a:endParaRPr>
          </a:p>
        </p:txBody>
      </p:sp>
      <p:grpSp>
        <p:nvGrpSpPr>
          <p:cNvPr id="38" name="object 38"/>
          <p:cNvGrpSpPr/>
          <p:nvPr/>
        </p:nvGrpSpPr>
        <p:grpSpPr>
          <a:xfrm>
            <a:off x="3301567" y="1589933"/>
            <a:ext cx="711200" cy="749300"/>
            <a:chOff x="2476175" y="1192449"/>
            <a:chExt cx="533400" cy="561975"/>
          </a:xfrm>
        </p:grpSpPr>
        <p:sp>
          <p:nvSpPr>
            <p:cNvPr id="39" name="object 39"/>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0" name="object 40"/>
            <p:cNvPicPr/>
            <p:nvPr/>
          </p:nvPicPr>
          <p:blipFill>
            <a:blip r:embed="rId11" cstate="print"/>
            <a:stretch>
              <a:fillRect/>
            </a:stretch>
          </p:blipFill>
          <p:spPr>
            <a:xfrm>
              <a:off x="2907828" y="1650629"/>
              <a:ext cx="101345" cy="103452"/>
            </a:xfrm>
            <a:prstGeom prst="rect">
              <a:avLst/>
            </a:prstGeom>
          </p:spPr>
        </p:pic>
      </p:gr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090704"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6" name="object 26"/>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7" name="object 27"/>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grpSp>
        <p:nvGrpSpPr>
          <p:cNvPr id="28" name="object 28"/>
          <p:cNvGrpSpPr/>
          <p:nvPr/>
        </p:nvGrpSpPr>
        <p:grpSpPr>
          <a:xfrm>
            <a:off x="3301567" y="1589933"/>
            <a:ext cx="2228427" cy="3233420"/>
            <a:chOff x="2476175" y="1192449"/>
            <a:chExt cx="1671320" cy="2425065"/>
          </a:xfrm>
        </p:grpSpPr>
        <p:sp>
          <p:nvSpPr>
            <p:cNvPr id="29" name="object 29"/>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9" cstate="print"/>
            <a:stretch>
              <a:fillRect/>
            </a:stretch>
          </p:blipFill>
          <p:spPr>
            <a:xfrm>
              <a:off x="4041379" y="3535072"/>
              <a:ext cx="105796" cy="81978"/>
            </a:xfrm>
            <a:prstGeom prst="rect">
              <a:avLst/>
            </a:prstGeom>
          </p:spPr>
        </p:pic>
        <p:sp>
          <p:nvSpPr>
            <p:cNvPr id="31" name="object 31"/>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10" cstate="print"/>
            <a:stretch>
              <a:fillRect/>
            </a:stretch>
          </p:blipFill>
          <p:spPr>
            <a:xfrm>
              <a:off x="2907828" y="1650629"/>
              <a:ext cx="101345" cy="103452"/>
            </a:xfrm>
            <a:prstGeom prst="rect">
              <a:avLst/>
            </a:prstGeom>
          </p:spPr>
        </p:pic>
      </p:grpSp>
      <p:sp>
        <p:nvSpPr>
          <p:cNvPr id="33" name="object 33"/>
          <p:cNvSpPr txBox="1"/>
          <p:nvPr/>
        </p:nvSpPr>
        <p:spPr>
          <a:xfrm>
            <a:off x="6054317" y="34541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4" name="object 34"/>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35" name="object 35"/>
          <p:cNvGrpSpPr/>
          <p:nvPr/>
        </p:nvGrpSpPr>
        <p:grpSpPr>
          <a:xfrm>
            <a:off x="3093200" y="5295182"/>
            <a:ext cx="1044787" cy="637540"/>
            <a:chOff x="2319900" y="3971386"/>
            <a:chExt cx="783590" cy="478155"/>
          </a:xfrm>
        </p:grpSpPr>
        <p:sp>
          <p:nvSpPr>
            <p:cNvPr id="36" name="object 36"/>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1" cstate="print"/>
            <a:stretch>
              <a:fillRect/>
            </a:stretch>
          </p:blipFill>
          <p:spPr>
            <a:xfrm>
              <a:off x="2994110" y="3971386"/>
              <a:ext cx="109363" cy="90529"/>
            </a:xfrm>
            <a:prstGeom prst="rect">
              <a:avLst/>
            </a:prstGeom>
          </p:spPr>
        </p:pic>
      </p:grpSp>
      <p:sp>
        <p:nvSpPr>
          <p:cNvPr id="38" name="object 38"/>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sp>
        <p:nvSpPr>
          <p:cNvPr id="39" name="object 39"/>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233783"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6" name="object 26"/>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1</a:t>
            </a:r>
            <a:endParaRPr sz="1867">
              <a:latin typeface="Arial" panose="020B0604020202020204"/>
              <a:cs typeface="Arial" panose="020B0604020202020204"/>
            </a:endParaRPr>
          </a:p>
        </p:txBody>
      </p:sp>
      <p:sp>
        <p:nvSpPr>
          <p:cNvPr id="27" name="object 27"/>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grpSp>
        <p:nvGrpSpPr>
          <p:cNvPr id="28" name="object 28"/>
          <p:cNvGrpSpPr/>
          <p:nvPr/>
        </p:nvGrpSpPr>
        <p:grpSpPr>
          <a:xfrm>
            <a:off x="3301567" y="1589933"/>
            <a:ext cx="2228427" cy="3233420"/>
            <a:chOff x="2476175" y="1192449"/>
            <a:chExt cx="1671320" cy="2425065"/>
          </a:xfrm>
        </p:grpSpPr>
        <p:sp>
          <p:nvSpPr>
            <p:cNvPr id="29" name="object 29"/>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9" cstate="print"/>
            <a:stretch>
              <a:fillRect/>
            </a:stretch>
          </p:blipFill>
          <p:spPr>
            <a:xfrm>
              <a:off x="4041379" y="3535072"/>
              <a:ext cx="105796" cy="81978"/>
            </a:xfrm>
            <a:prstGeom prst="rect">
              <a:avLst/>
            </a:prstGeom>
          </p:spPr>
        </p:pic>
        <p:sp>
          <p:nvSpPr>
            <p:cNvPr id="31" name="object 31"/>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10" cstate="print"/>
            <a:stretch>
              <a:fillRect/>
            </a:stretch>
          </p:blipFill>
          <p:spPr>
            <a:xfrm>
              <a:off x="2907828" y="1650629"/>
              <a:ext cx="101345" cy="103452"/>
            </a:xfrm>
            <a:prstGeom prst="rect">
              <a:avLst/>
            </a:prstGeom>
          </p:spPr>
        </p:pic>
      </p:grpSp>
      <p:sp>
        <p:nvSpPr>
          <p:cNvPr id="33" name="object 33"/>
          <p:cNvSpPr txBox="1"/>
          <p:nvPr/>
        </p:nvSpPr>
        <p:spPr>
          <a:xfrm>
            <a:off x="6054317" y="34541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4" name="object 34"/>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1</a:t>
            </a:r>
            <a:endParaRPr sz="1867">
              <a:latin typeface="Arial" panose="020B0604020202020204"/>
              <a:cs typeface="Arial" panose="020B0604020202020204"/>
            </a:endParaRPr>
          </a:p>
        </p:txBody>
      </p:sp>
      <p:grpSp>
        <p:nvGrpSpPr>
          <p:cNvPr id="35" name="object 35"/>
          <p:cNvGrpSpPr/>
          <p:nvPr/>
        </p:nvGrpSpPr>
        <p:grpSpPr>
          <a:xfrm>
            <a:off x="3093200" y="5295182"/>
            <a:ext cx="1044787" cy="637540"/>
            <a:chOff x="2319900" y="3971386"/>
            <a:chExt cx="783590" cy="478155"/>
          </a:xfrm>
        </p:grpSpPr>
        <p:sp>
          <p:nvSpPr>
            <p:cNvPr id="36" name="object 36"/>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1" cstate="print"/>
            <a:stretch>
              <a:fillRect/>
            </a:stretch>
          </p:blipFill>
          <p:spPr>
            <a:xfrm>
              <a:off x="2994110" y="3971386"/>
              <a:ext cx="109363" cy="90529"/>
            </a:xfrm>
            <a:prstGeom prst="rect">
              <a:avLst/>
            </a:prstGeom>
          </p:spPr>
        </p:pic>
      </p:grpSp>
      <p:sp>
        <p:nvSpPr>
          <p:cNvPr id="38" name="object 38"/>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0" name="object 40"/>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
        <p:nvSpPr>
          <p:cNvPr id="39" name="object 39"/>
          <p:cNvSpPr txBox="1"/>
          <p:nvPr/>
        </p:nvSpPr>
        <p:spPr>
          <a:xfrm>
            <a:off x="3911659" y="1845101"/>
            <a:ext cx="1194647" cy="595035"/>
          </a:xfrm>
          <a:prstGeom prst="rect">
            <a:avLst/>
          </a:prstGeom>
        </p:spPr>
        <p:txBody>
          <a:bodyPr vert="horz" wrap="square" lIns="0" tIns="30480" rIns="0" bIns="0" rtlCol="0">
            <a:spAutoFit/>
          </a:bodyPr>
          <a:lstStyle/>
          <a:p>
            <a:pPr marL="204042" marR="6773" indent="-187955">
              <a:lnSpc>
                <a:spcPts val="2200"/>
              </a:lnSpc>
              <a:spcBef>
                <a:spcPts val="240"/>
              </a:spcBef>
            </a:pPr>
            <a:r>
              <a:rPr sz="1867" b="1" spc="20" dirty="0">
                <a:solidFill>
                  <a:srgbClr val="0000FF"/>
                </a:solidFill>
                <a:latin typeface="Roboto"/>
                <a:cs typeface="Roboto"/>
              </a:rPr>
              <a:t>A</a:t>
            </a:r>
            <a:r>
              <a:rPr sz="1867" b="1" spc="-13" dirty="0">
                <a:solidFill>
                  <a:srgbClr val="0000FF"/>
                </a:solidFill>
                <a:latin typeface="Roboto"/>
                <a:cs typeface="Roboto"/>
              </a:rPr>
              <a:t>pplican</a:t>
            </a:r>
            <a:r>
              <a:rPr sz="1867" b="1" spc="7" dirty="0">
                <a:solidFill>
                  <a:srgbClr val="0000FF"/>
                </a:solidFill>
                <a:latin typeface="Roboto"/>
                <a:cs typeface="Roboto"/>
              </a:rPr>
              <a:t>t</a:t>
            </a:r>
            <a:r>
              <a:rPr sz="1867" b="1" spc="-293" dirty="0">
                <a:solidFill>
                  <a:srgbClr val="0000FF"/>
                </a:solidFill>
                <a:latin typeface="Roboto"/>
                <a:cs typeface="Roboto"/>
              </a:rPr>
              <a:t>’</a:t>
            </a:r>
            <a:r>
              <a:rPr sz="1867" b="1" spc="-7" dirty="0">
                <a:solidFill>
                  <a:srgbClr val="0000FF"/>
                </a:solidFill>
                <a:latin typeface="Roboto"/>
                <a:cs typeface="Roboto"/>
              </a:rPr>
              <a:t>s  income</a:t>
            </a:r>
            <a:endParaRPr sz="1867">
              <a:latin typeface="Roboto"/>
              <a:cs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316846"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6" name="object 26"/>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27" name="object 27"/>
          <p:cNvGrpSpPr/>
          <p:nvPr/>
        </p:nvGrpSpPr>
        <p:grpSpPr>
          <a:xfrm>
            <a:off x="3301567" y="1589933"/>
            <a:ext cx="2228427" cy="3233420"/>
            <a:chOff x="2476175" y="1192449"/>
            <a:chExt cx="1671320" cy="2425065"/>
          </a:xfrm>
        </p:grpSpPr>
        <p:sp>
          <p:nvSpPr>
            <p:cNvPr id="28" name="object 28"/>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9" cstate="print"/>
            <a:stretch>
              <a:fillRect/>
            </a:stretch>
          </p:blipFill>
          <p:spPr>
            <a:xfrm>
              <a:off x="4041379" y="3535072"/>
              <a:ext cx="105796" cy="81978"/>
            </a:xfrm>
            <a:prstGeom prst="rect">
              <a:avLst/>
            </a:prstGeom>
          </p:spPr>
        </p:pic>
        <p:sp>
          <p:nvSpPr>
            <p:cNvPr id="30" name="object 30"/>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10" cstate="print"/>
            <a:stretch>
              <a:fillRect/>
            </a:stretch>
          </p:blipFill>
          <p:spPr>
            <a:xfrm>
              <a:off x="2907828" y="1650629"/>
              <a:ext cx="101345" cy="103452"/>
            </a:xfrm>
            <a:prstGeom prst="rect">
              <a:avLst/>
            </a:prstGeom>
          </p:spPr>
        </p:pic>
      </p:grpSp>
      <p:sp>
        <p:nvSpPr>
          <p:cNvPr id="32" name="object 32"/>
          <p:cNvSpPr txBox="1"/>
          <p:nvPr/>
        </p:nvSpPr>
        <p:spPr>
          <a:xfrm>
            <a:off x="6054317" y="34541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3" name="object 33"/>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34" name="object 34"/>
          <p:cNvGrpSpPr/>
          <p:nvPr/>
        </p:nvGrpSpPr>
        <p:grpSpPr>
          <a:xfrm>
            <a:off x="3093200" y="5295182"/>
            <a:ext cx="1044787" cy="637540"/>
            <a:chOff x="2319900" y="3971386"/>
            <a:chExt cx="783590" cy="478155"/>
          </a:xfrm>
        </p:grpSpPr>
        <p:sp>
          <p:nvSpPr>
            <p:cNvPr id="35" name="object 35"/>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11" cstate="print"/>
            <a:stretch>
              <a:fillRect/>
            </a:stretch>
          </p:blipFill>
          <p:spPr>
            <a:xfrm>
              <a:off x="2994110" y="3971386"/>
              <a:ext cx="109363" cy="90529"/>
            </a:xfrm>
            <a:prstGeom prst="rect">
              <a:avLst/>
            </a:prstGeom>
          </p:spPr>
        </p:pic>
      </p:grpSp>
      <p:sp>
        <p:nvSpPr>
          <p:cNvPr id="37" name="object 37"/>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sp>
        <p:nvSpPr>
          <p:cNvPr id="40" name="object 40"/>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
        <p:nvSpPr>
          <p:cNvPr id="38" name="object 38"/>
          <p:cNvSpPr txBox="1"/>
          <p:nvPr/>
        </p:nvSpPr>
        <p:spPr>
          <a:xfrm>
            <a:off x="3447633" y="4702818"/>
            <a:ext cx="165947" cy="304421"/>
          </a:xfrm>
          <a:prstGeom prst="rect">
            <a:avLst/>
          </a:prstGeom>
        </p:spPr>
        <p:txBody>
          <a:bodyPr vert="horz" wrap="square" lIns="0" tIns="16933" rIns="0" bIns="0" rtlCol="0">
            <a:spAutoFit/>
          </a:bodyPr>
          <a:lstStyle/>
          <a:p>
            <a:pPr marL="16933">
              <a:spcBef>
                <a:spcPts val="133"/>
              </a:spcBef>
            </a:pPr>
            <a:r>
              <a:rPr sz="1867" b="1" dirty="0">
                <a:solidFill>
                  <a:srgbClr val="37761C"/>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9" name="object 39"/>
          <p:cNvSpPr txBox="1"/>
          <p:nvPr/>
        </p:nvSpPr>
        <p:spPr>
          <a:xfrm>
            <a:off x="3532299" y="3689818"/>
            <a:ext cx="2119207" cy="863484"/>
          </a:xfrm>
          <a:prstGeom prst="rect">
            <a:avLst/>
          </a:prstGeom>
        </p:spPr>
        <p:txBody>
          <a:bodyPr vert="horz" wrap="square" lIns="0" tIns="16933" rIns="0" bIns="0" rtlCol="0">
            <a:spAutoFit/>
          </a:bodyPr>
          <a:lstStyle/>
          <a:p>
            <a:pPr marL="712876">
              <a:lnSpc>
                <a:spcPts val="2220"/>
              </a:lnSpc>
              <a:spcBef>
                <a:spcPts val="133"/>
              </a:spcBef>
            </a:pPr>
            <a:r>
              <a:rPr sz="1867" b="1" spc="-13" dirty="0">
                <a:solidFill>
                  <a:srgbClr val="37761C"/>
                </a:solidFill>
                <a:latin typeface="Roboto"/>
                <a:cs typeface="Roboto"/>
              </a:rPr>
              <a:t>Applicant</a:t>
            </a:r>
            <a:endParaRPr sz="1867">
              <a:latin typeface="Roboto"/>
              <a:cs typeface="Roboto"/>
            </a:endParaRPr>
          </a:p>
          <a:p>
            <a:pPr marL="135463">
              <a:lnSpc>
                <a:spcPts val="2200"/>
              </a:lnSpc>
            </a:pPr>
            <a:r>
              <a:rPr sz="2800" b="1" baseline="14000" dirty="0">
                <a:solidFill>
                  <a:srgbClr val="37761C"/>
                </a:solidFill>
                <a:latin typeface="Arial" panose="020B0604020202020204"/>
                <a:cs typeface="Arial" panose="020B0604020202020204"/>
              </a:rPr>
              <a:t>1</a:t>
            </a:r>
            <a:r>
              <a:rPr sz="2800" b="1" spc="360" baseline="14000" dirty="0">
                <a:solidFill>
                  <a:srgbClr val="37761C"/>
                </a:solidFill>
                <a:latin typeface="Arial" panose="020B0604020202020204"/>
                <a:cs typeface="Arial" panose="020B0604020202020204"/>
              </a:rPr>
              <a:t> </a:t>
            </a:r>
            <a:r>
              <a:rPr sz="1867" b="1" spc="-53" dirty="0">
                <a:solidFill>
                  <a:srgbClr val="37761C"/>
                </a:solidFill>
                <a:latin typeface="Roboto"/>
                <a:cs typeface="Roboto"/>
              </a:rPr>
              <a:t>Family’s</a:t>
            </a:r>
            <a:r>
              <a:rPr sz="1867" b="1" spc="-20" dirty="0">
                <a:solidFill>
                  <a:srgbClr val="37761C"/>
                </a:solidFill>
                <a:latin typeface="Roboto"/>
                <a:cs typeface="Roboto"/>
              </a:rPr>
              <a:t> </a:t>
            </a:r>
            <a:r>
              <a:rPr sz="1867" b="1" spc="-7" dirty="0">
                <a:solidFill>
                  <a:srgbClr val="37761C"/>
                </a:solidFill>
                <a:latin typeface="Roboto"/>
                <a:cs typeface="Roboto"/>
              </a:rPr>
              <a:t>income</a:t>
            </a:r>
            <a:endParaRPr sz="1867">
              <a:latin typeface="Roboto"/>
              <a:cs typeface="Roboto"/>
            </a:endParaRPr>
          </a:p>
          <a:p>
            <a:pPr marL="50799">
              <a:lnSpc>
                <a:spcPts val="2220"/>
              </a:lnSpc>
            </a:pPr>
            <a:r>
              <a:rPr sz="1867" b="1" dirty="0">
                <a:solidFill>
                  <a:srgbClr val="37761C"/>
                </a:solidFill>
                <a:latin typeface="Arial" panose="020B0604020202020204"/>
                <a:cs typeface="Arial" panose="020B0604020202020204"/>
              </a:rPr>
              <a:t>2</a:t>
            </a:r>
            <a:endParaRPr sz="1867">
              <a:latin typeface="Arial" panose="020B0604020202020204"/>
              <a:cs typeface="Arial" panose="020B0604020202020204"/>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405336"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26" name="object 26"/>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7" name="object 27"/>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8" name="object 28"/>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grpSp>
        <p:nvGrpSpPr>
          <p:cNvPr id="29" name="object 29"/>
          <p:cNvGrpSpPr/>
          <p:nvPr/>
        </p:nvGrpSpPr>
        <p:grpSpPr>
          <a:xfrm>
            <a:off x="3301567" y="1589933"/>
            <a:ext cx="2228427" cy="3233420"/>
            <a:chOff x="2476175" y="1192449"/>
            <a:chExt cx="1671320" cy="2425065"/>
          </a:xfrm>
        </p:grpSpPr>
        <p:sp>
          <p:nvSpPr>
            <p:cNvPr id="30" name="object 30"/>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4041379" y="3535072"/>
              <a:ext cx="105796" cy="81978"/>
            </a:xfrm>
            <a:prstGeom prst="rect">
              <a:avLst/>
            </a:prstGeom>
          </p:spPr>
        </p:pic>
        <p:sp>
          <p:nvSpPr>
            <p:cNvPr id="32" name="object 32"/>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2907828" y="1650629"/>
              <a:ext cx="101345" cy="103452"/>
            </a:xfrm>
            <a:prstGeom prst="rect">
              <a:avLst/>
            </a:prstGeom>
          </p:spPr>
        </p:pic>
      </p:grpSp>
      <p:sp>
        <p:nvSpPr>
          <p:cNvPr id="34" name="object 34"/>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6" name="object 36"/>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37" name="object 37"/>
          <p:cNvGrpSpPr/>
          <p:nvPr/>
        </p:nvGrpSpPr>
        <p:grpSpPr>
          <a:xfrm>
            <a:off x="3093200" y="5295182"/>
            <a:ext cx="1044787" cy="637540"/>
            <a:chOff x="2319900" y="3971386"/>
            <a:chExt cx="783590" cy="478155"/>
          </a:xfrm>
        </p:grpSpPr>
        <p:sp>
          <p:nvSpPr>
            <p:cNvPr id="38" name="object 38"/>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1" cstate="print"/>
            <a:stretch>
              <a:fillRect/>
            </a:stretch>
          </p:blipFill>
          <p:spPr>
            <a:xfrm>
              <a:off x="2994110" y="3971386"/>
              <a:ext cx="109363" cy="90529"/>
            </a:xfrm>
            <a:prstGeom prst="rect">
              <a:avLst/>
            </a:prstGeom>
          </p:spPr>
        </p:pic>
      </p:grpSp>
      <p:sp>
        <p:nvSpPr>
          <p:cNvPr id="40" name="object 40"/>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sp>
        <p:nvSpPr>
          <p:cNvPr id="41" name="object 41"/>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233783"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grpSp>
        <p:nvGrpSpPr>
          <p:cNvPr id="3" name="object 3"/>
          <p:cNvGrpSpPr/>
          <p:nvPr/>
        </p:nvGrpSpPr>
        <p:grpSpPr>
          <a:xfrm>
            <a:off x="2320065" y="2324533"/>
            <a:ext cx="3007360" cy="2872740"/>
            <a:chOff x="1740049" y="1743399"/>
            <a:chExt cx="2255520" cy="2154555"/>
          </a:xfrm>
        </p:grpSpPr>
        <p:sp>
          <p:nvSpPr>
            <p:cNvPr id="4" name="object 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889846" y="2177002"/>
              <a:ext cx="105500" cy="81980"/>
            </a:xfrm>
            <a:prstGeom prst="rect">
              <a:avLst/>
            </a:prstGeom>
          </p:spPr>
        </p:pic>
        <p:sp>
          <p:nvSpPr>
            <p:cNvPr id="8" name="object 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833723" y="2207931"/>
              <a:ext cx="110729" cy="79771"/>
            </a:xfrm>
            <a:prstGeom prst="rect">
              <a:avLst/>
            </a:prstGeom>
          </p:spPr>
        </p:pic>
        <p:sp>
          <p:nvSpPr>
            <p:cNvPr id="10" name="object 1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70482" y="1974333"/>
              <a:ext cx="110466" cy="80229"/>
            </a:xfrm>
            <a:prstGeom prst="rect">
              <a:avLst/>
            </a:prstGeom>
          </p:spPr>
        </p:pic>
        <p:sp>
          <p:nvSpPr>
            <p:cNvPr id="12" name="object 1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911003" y="2418838"/>
              <a:ext cx="100470" cy="104196"/>
            </a:xfrm>
            <a:prstGeom prst="rect">
              <a:avLst/>
            </a:prstGeom>
          </p:spPr>
        </p:pic>
        <p:sp>
          <p:nvSpPr>
            <p:cNvPr id="14" name="object 1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2843704" y="3475865"/>
              <a:ext cx="106251" cy="97563"/>
            </a:xfrm>
            <a:prstGeom prst="rect">
              <a:avLst/>
            </a:prstGeom>
          </p:spPr>
        </p:pic>
        <p:sp>
          <p:nvSpPr>
            <p:cNvPr id="18" name="object 1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2887917" y="3266843"/>
              <a:ext cx="95331" cy="107479"/>
            </a:xfrm>
            <a:prstGeom prst="rect">
              <a:avLst/>
            </a:prstGeom>
          </p:spPr>
        </p:pic>
        <p:sp>
          <p:nvSpPr>
            <p:cNvPr id="20" name="object 20"/>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2917719" y="3761037"/>
              <a:ext cx="105631" cy="81980"/>
            </a:xfrm>
            <a:prstGeom prst="rect">
              <a:avLst/>
            </a:prstGeom>
          </p:spPr>
        </p:pic>
      </p:grpSp>
      <p:sp>
        <p:nvSpPr>
          <p:cNvPr id="22" name="object 22"/>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3" name="object 23"/>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4" name="object 24"/>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5" name="object 25"/>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26" name="object 26"/>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7" name="object 27"/>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8" name="object 28"/>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sp>
        <p:nvSpPr>
          <p:cNvPr id="29" name="object 29"/>
          <p:cNvSpPr txBox="1"/>
          <p:nvPr/>
        </p:nvSpPr>
        <p:spPr>
          <a:xfrm>
            <a:off x="4710634" y="2594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(F1)</a:t>
            </a:r>
            <a:endParaRPr sz="1867">
              <a:latin typeface="Arial" panose="020B0604020202020204"/>
              <a:cs typeface="Arial" panose="020B0604020202020204"/>
            </a:endParaRPr>
          </a:p>
        </p:txBody>
      </p:sp>
      <p:grpSp>
        <p:nvGrpSpPr>
          <p:cNvPr id="30" name="object 30"/>
          <p:cNvGrpSpPr/>
          <p:nvPr/>
        </p:nvGrpSpPr>
        <p:grpSpPr>
          <a:xfrm>
            <a:off x="4659299" y="4713429"/>
            <a:ext cx="870373" cy="110067"/>
            <a:chOff x="3494474" y="3535072"/>
            <a:chExt cx="652780" cy="82550"/>
          </a:xfrm>
        </p:grpSpPr>
        <p:sp>
          <p:nvSpPr>
            <p:cNvPr id="31" name="object 31"/>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9" cstate="print"/>
            <a:stretch>
              <a:fillRect/>
            </a:stretch>
          </p:blipFill>
          <p:spPr>
            <a:xfrm>
              <a:off x="4041379" y="3535072"/>
              <a:ext cx="105796" cy="81978"/>
            </a:xfrm>
            <a:prstGeom prst="rect">
              <a:avLst/>
            </a:prstGeom>
          </p:spPr>
        </p:pic>
      </p:grpSp>
      <p:sp>
        <p:nvSpPr>
          <p:cNvPr id="33" name="object 33"/>
          <p:cNvSpPr txBox="1"/>
          <p:nvPr/>
        </p:nvSpPr>
        <p:spPr>
          <a:xfrm>
            <a:off x="4753933" y="4833673"/>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(F2)</a:t>
            </a:r>
            <a:endParaRPr sz="1867">
              <a:latin typeface="Arial" panose="020B0604020202020204"/>
              <a:cs typeface="Arial" panose="020B0604020202020204"/>
            </a:endParaRPr>
          </a:p>
        </p:txBody>
      </p:sp>
      <p:sp>
        <p:nvSpPr>
          <p:cNvPr id="34" name="object 34"/>
          <p:cNvSpPr txBox="1"/>
          <p:nvPr/>
        </p:nvSpPr>
        <p:spPr>
          <a:xfrm>
            <a:off x="6054317" y="2742931"/>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6" name="object 36"/>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37" name="object 37"/>
          <p:cNvGrpSpPr/>
          <p:nvPr/>
        </p:nvGrpSpPr>
        <p:grpSpPr>
          <a:xfrm>
            <a:off x="3093200" y="5295182"/>
            <a:ext cx="1044787" cy="637540"/>
            <a:chOff x="2319900" y="3971386"/>
            <a:chExt cx="783590" cy="478155"/>
          </a:xfrm>
        </p:grpSpPr>
        <p:sp>
          <p:nvSpPr>
            <p:cNvPr id="38" name="object 38"/>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0" cstate="print"/>
            <a:stretch>
              <a:fillRect/>
            </a:stretch>
          </p:blipFill>
          <p:spPr>
            <a:xfrm>
              <a:off x="2994110" y="3971386"/>
              <a:ext cx="109363" cy="90529"/>
            </a:xfrm>
            <a:prstGeom prst="rect">
              <a:avLst/>
            </a:prstGeom>
          </p:spPr>
        </p:pic>
      </p:grpSp>
      <p:sp>
        <p:nvSpPr>
          <p:cNvPr id="40" name="object 40"/>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grpSp>
        <p:nvGrpSpPr>
          <p:cNvPr id="41" name="object 41"/>
          <p:cNvGrpSpPr/>
          <p:nvPr/>
        </p:nvGrpSpPr>
        <p:grpSpPr>
          <a:xfrm>
            <a:off x="3301567" y="1589933"/>
            <a:ext cx="711200" cy="749300"/>
            <a:chOff x="2476175" y="1192449"/>
            <a:chExt cx="533400" cy="561975"/>
          </a:xfrm>
        </p:grpSpPr>
        <p:sp>
          <p:nvSpPr>
            <p:cNvPr id="42" name="object 42"/>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1" cstate="print"/>
            <a:stretch>
              <a:fillRect/>
            </a:stretch>
          </p:blipFill>
          <p:spPr>
            <a:xfrm>
              <a:off x="2907828" y="1650629"/>
              <a:ext cx="101345" cy="103452"/>
            </a:xfrm>
            <a:prstGeom prst="rect">
              <a:avLst/>
            </a:prstGeom>
          </p:spPr>
        </p:pic>
      </p:grpSp>
      <p:sp>
        <p:nvSpPr>
          <p:cNvPr id="44" name="object 44"/>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0006" y="316528"/>
            <a:ext cx="5474162" cy="694207"/>
          </a:xfrm>
          <a:prstGeom prst="rect">
            <a:avLst/>
          </a:prstGeom>
        </p:spPr>
        <p:txBody>
          <a:bodyPr vert="horz" wrap="square" lIns="0" tIns="16933" rIns="0" bIns="0" rtlCol="0" anchor="ctr">
            <a:spAutoFit/>
          </a:bodyPr>
          <a:lstStyle/>
          <a:p>
            <a:pPr marL="16933">
              <a:lnSpc>
                <a:spcPct val="100000"/>
              </a:lnSpc>
              <a:spcBef>
                <a:spcPts val="133"/>
              </a:spcBef>
            </a:pPr>
            <a:r>
              <a:rPr spc="-40" dirty="0"/>
              <a:t>Single</a:t>
            </a:r>
            <a:r>
              <a:rPr spc="-73" dirty="0"/>
              <a:t> </a:t>
            </a:r>
            <a:r>
              <a:rPr spc="-53" dirty="0"/>
              <a:t>layer</a:t>
            </a:r>
            <a:r>
              <a:rPr spc="-67" dirty="0"/>
              <a:t> </a:t>
            </a:r>
            <a:r>
              <a:rPr spc="-33" dirty="0"/>
              <a:t>Perceptron</a:t>
            </a:r>
          </a:p>
        </p:txBody>
      </p:sp>
      <p:sp>
        <p:nvSpPr>
          <p:cNvPr id="3" name="object 3"/>
          <p:cNvSpPr txBox="1"/>
          <p:nvPr/>
        </p:nvSpPr>
        <p:spPr>
          <a:xfrm>
            <a:off x="7081517" y="3227598"/>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4" name="object 4"/>
          <p:cNvSpPr txBox="1"/>
          <p:nvPr/>
        </p:nvSpPr>
        <p:spPr>
          <a:xfrm>
            <a:off x="6210300" y="2777574"/>
            <a:ext cx="186267" cy="386430"/>
          </a:xfrm>
          <a:prstGeom prst="rect">
            <a:avLst/>
          </a:prstGeom>
        </p:spPr>
        <p:txBody>
          <a:bodyPr vert="horz" wrap="square" lIns="0" tIns="16933" rIns="0" bIns="0" rtlCol="0">
            <a:spAutoFit/>
          </a:bodyPr>
          <a:lstStyle/>
          <a:p>
            <a:pPr marL="16933">
              <a:spcBef>
                <a:spcPts val="133"/>
              </a:spcBef>
            </a:pPr>
            <a:r>
              <a:rPr sz="2400" b="1" spc="-7" dirty="0">
                <a:solidFill>
                  <a:srgbClr val="FF0000"/>
                </a:solidFill>
                <a:latin typeface="Roboto"/>
                <a:cs typeface="Roboto"/>
              </a:rPr>
              <a:t>?</a:t>
            </a:r>
            <a:endParaRPr sz="2400">
              <a:latin typeface="Roboto"/>
              <a:cs typeface="Roboto"/>
            </a:endParaRPr>
          </a:p>
        </p:txBody>
      </p:sp>
      <p:sp>
        <p:nvSpPr>
          <p:cNvPr id="5" name="object 5"/>
          <p:cNvSpPr txBox="1"/>
          <p:nvPr/>
        </p:nvSpPr>
        <p:spPr>
          <a:xfrm>
            <a:off x="6311900" y="4504774"/>
            <a:ext cx="186267" cy="386430"/>
          </a:xfrm>
          <a:prstGeom prst="rect">
            <a:avLst/>
          </a:prstGeom>
        </p:spPr>
        <p:txBody>
          <a:bodyPr vert="horz" wrap="square" lIns="0" tIns="16933" rIns="0" bIns="0" rtlCol="0">
            <a:spAutoFit/>
          </a:bodyPr>
          <a:lstStyle/>
          <a:p>
            <a:pPr marL="16933">
              <a:spcBef>
                <a:spcPts val="133"/>
              </a:spcBef>
            </a:pPr>
            <a:r>
              <a:rPr sz="2400" b="1" spc="-7" dirty="0">
                <a:solidFill>
                  <a:srgbClr val="FF0000"/>
                </a:solidFill>
                <a:latin typeface="Roboto"/>
                <a:cs typeface="Roboto"/>
              </a:rPr>
              <a:t>?</a:t>
            </a:r>
            <a:endParaRPr sz="2400">
              <a:latin typeface="Roboto"/>
              <a:cs typeface="Roboto"/>
            </a:endParaRPr>
          </a:p>
        </p:txBody>
      </p:sp>
      <p:grpSp>
        <p:nvGrpSpPr>
          <p:cNvPr id="6" name="object 6"/>
          <p:cNvGrpSpPr/>
          <p:nvPr/>
        </p:nvGrpSpPr>
        <p:grpSpPr>
          <a:xfrm>
            <a:off x="2320065" y="2324533"/>
            <a:ext cx="3007360" cy="2872740"/>
            <a:chOff x="1740049" y="1743399"/>
            <a:chExt cx="2255520" cy="2154555"/>
          </a:xfrm>
        </p:grpSpPr>
        <p:sp>
          <p:nvSpPr>
            <p:cNvPr id="7" name="object 7"/>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503971" y="22179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3889846" y="2177002"/>
              <a:ext cx="105500" cy="81980"/>
            </a:xfrm>
            <a:prstGeom prst="rect">
              <a:avLst/>
            </a:prstGeom>
          </p:spPr>
        </p:pic>
        <p:sp>
          <p:nvSpPr>
            <p:cNvPr id="11" name="object 11"/>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2833723" y="2207931"/>
              <a:ext cx="110729" cy="79771"/>
            </a:xfrm>
            <a:prstGeom prst="rect">
              <a:avLst/>
            </a:prstGeom>
          </p:spPr>
        </p:pic>
        <p:sp>
          <p:nvSpPr>
            <p:cNvPr id="13" name="object 13"/>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70482" y="1974333"/>
              <a:ext cx="110466" cy="80229"/>
            </a:xfrm>
            <a:prstGeom prst="rect">
              <a:avLst/>
            </a:prstGeom>
          </p:spPr>
        </p:pic>
        <p:sp>
          <p:nvSpPr>
            <p:cNvPr id="15" name="object 15"/>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5" cstate="print"/>
            <a:stretch>
              <a:fillRect/>
            </a:stretch>
          </p:blipFill>
          <p:spPr>
            <a:xfrm>
              <a:off x="2911003" y="2418838"/>
              <a:ext cx="100470" cy="104196"/>
            </a:xfrm>
            <a:prstGeom prst="rect">
              <a:avLst/>
            </a:prstGeom>
          </p:spPr>
        </p:pic>
        <p:sp>
          <p:nvSpPr>
            <p:cNvPr id="17" name="object 17"/>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6" cstate="print"/>
            <a:stretch>
              <a:fillRect/>
            </a:stretch>
          </p:blipFill>
          <p:spPr>
            <a:xfrm>
              <a:off x="2843704" y="3475865"/>
              <a:ext cx="106251" cy="97563"/>
            </a:xfrm>
            <a:prstGeom prst="rect">
              <a:avLst/>
            </a:prstGeom>
          </p:spPr>
        </p:pic>
        <p:sp>
          <p:nvSpPr>
            <p:cNvPr id="21" name="object 21"/>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7" cstate="print"/>
            <a:stretch>
              <a:fillRect/>
            </a:stretch>
          </p:blipFill>
          <p:spPr>
            <a:xfrm>
              <a:off x="2887917" y="3266843"/>
              <a:ext cx="95331" cy="107479"/>
            </a:xfrm>
            <a:prstGeom prst="rect">
              <a:avLst/>
            </a:prstGeom>
          </p:spPr>
        </p:pic>
        <p:sp>
          <p:nvSpPr>
            <p:cNvPr id="23" name="object 23"/>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8" cstate="print"/>
            <a:stretch>
              <a:fillRect/>
            </a:stretch>
          </p:blipFill>
          <p:spPr>
            <a:xfrm>
              <a:off x="2917719" y="3761037"/>
              <a:ext cx="105631" cy="81980"/>
            </a:xfrm>
            <a:prstGeom prst="rect">
              <a:avLst/>
            </a:prstGeom>
          </p:spPr>
        </p:pic>
      </p:grpSp>
      <p:sp>
        <p:nvSpPr>
          <p:cNvPr id="25" name="object 25"/>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6" name="object 26"/>
          <p:cNvSpPr txBox="1"/>
          <p:nvPr/>
        </p:nvSpPr>
        <p:spPr>
          <a:xfrm>
            <a:off x="621551" y="4712217"/>
            <a:ext cx="1529927" cy="304421"/>
          </a:xfrm>
          <a:prstGeom prst="rect">
            <a:avLst/>
          </a:prstGeom>
        </p:spPr>
        <p:txBody>
          <a:bodyPr vert="horz" wrap="square" lIns="0" tIns="16933" rIns="0" bIns="0" rtlCol="0">
            <a:spAutoFit/>
          </a:bodyPr>
          <a:lstStyle/>
          <a:p>
            <a:pPr marL="16933">
              <a:spcBef>
                <a:spcPts val="133"/>
              </a:spcBef>
            </a:pPr>
            <a:r>
              <a:rPr sz="1867" spc="-20" dirty="0">
                <a:latin typeface="Roboto"/>
                <a:cs typeface="Roboto"/>
              </a:rPr>
              <a:t>Spouse</a:t>
            </a:r>
            <a:r>
              <a:rPr sz="1867" spc="-73" dirty="0">
                <a:latin typeface="Roboto"/>
                <a:cs typeface="Roboto"/>
              </a:rPr>
              <a:t> </a:t>
            </a:r>
            <a:r>
              <a:rPr sz="1867" spc="-33" dirty="0">
                <a:latin typeface="Roboto"/>
                <a:cs typeface="Roboto"/>
              </a:rPr>
              <a:t>Salary</a:t>
            </a:r>
            <a:endParaRPr sz="1867">
              <a:latin typeface="Roboto"/>
              <a:cs typeface="Roboto"/>
            </a:endParaRPr>
          </a:p>
        </p:txBody>
      </p:sp>
      <p:sp>
        <p:nvSpPr>
          <p:cNvPr id="27" name="object 27"/>
          <p:cNvSpPr txBox="1"/>
          <p:nvPr/>
        </p:nvSpPr>
        <p:spPr>
          <a:xfrm>
            <a:off x="1398665" y="5159540"/>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3</a:t>
            </a:r>
            <a:endParaRPr sz="1200">
              <a:latin typeface="Roboto"/>
              <a:cs typeface="Roboto"/>
            </a:endParaRPr>
          </a:p>
        </p:txBody>
      </p:sp>
      <p:sp>
        <p:nvSpPr>
          <p:cNvPr id="28" name="object 28"/>
          <p:cNvSpPr txBox="1"/>
          <p:nvPr/>
        </p:nvSpPr>
        <p:spPr>
          <a:xfrm>
            <a:off x="1169135" y="4991617"/>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9" name="object 29"/>
          <p:cNvSpPr txBox="1"/>
          <p:nvPr/>
        </p:nvSpPr>
        <p:spPr>
          <a:xfrm>
            <a:off x="672424" y="3369435"/>
            <a:ext cx="1410547" cy="304421"/>
          </a:xfrm>
          <a:prstGeom prst="rect">
            <a:avLst/>
          </a:prstGeom>
        </p:spPr>
        <p:txBody>
          <a:bodyPr vert="horz" wrap="square" lIns="0" tIns="16933" rIns="0" bIns="0" rtlCol="0">
            <a:spAutoFit/>
          </a:bodyPr>
          <a:lstStyle/>
          <a:p>
            <a:pPr marL="16933">
              <a:spcBef>
                <a:spcPts val="133"/>
              </a:spcBef>
            </a:pPr>
            <a:r>
              <a:rPr sz="1867" spc="-27" dirty="0">
                <a:latin typeface="Roboto"/>
                <a:cs typeface="Roboto"/>
              </a:rPr>
              <a:t>Father</a:t>
            </a:r>
            <a:r>
              <a:rPr sz="1867" spc="-60" dirty="0">
                <a:latin typeface="Roboto"/>
                <a:cs typeface="Roboto"/>
              </a:rPr>
              <a:t> </a:t>
            </a:r>
            <a:r>
              <a:rPr sz="1867" spc="-33" dirty="0">
                <a:latin typeface="Roboto"/>
                <a:cs typeface="Roboto"/>
              </a:rPr>
              <a:t>Salary</a:t>
            </a:r>
            <a:endParaRPr sz="1867">
              <a:latin typeface="Roboto"/>
              <a:cs typeface="Roboto"/>
            </a:endParaRPr>
          </a:p>
        </p:txBody>
      </p:sp>
      <p:sp>
        <p:nvSpPr>
          <p:cNvPr id="30" name="object 30"/>
          <p:cNvSpPr txBox="1"/>
          <p:nvPr/>
        </p:nvSpPr>
        <p:spPr>
          <a:xfrm>
            <a:off x="1390825" y="3816758"/>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2</a:t>
            </a:r>
            <a:endParaRPr sz="1200">
              <a:latin typeface="Roboto"/>
              <a:cs typeface="Roboto"/>
            </a:endParaRPr>
          </a:p>
        </p:txBody>
      </p:sp>
      <p:sp>
        <p:nvSpPr>
          <p:cNvPr id="31" name="object 31"/>
          <p:cNvSpPr txBox="1"/>
          <p:nvPr/>
        </p:nvSpPr>
        <p:spPr>
          <a:xfrm>
            <a:off x="1161295" y="3648835"/>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32" name="object 32"/>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33" name="object 33"/>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4" name="object 34"/>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grpSp>
        <p:nvGrpSpPr>
          <p:cNvPr id="35" name="object 35"/>
          <p:cNvGrpSpPr/>
          <p:nvPr/>
        </p:nvGrpSpPr>
        <p:grpSpPr>
          <a:xfrm>
            <a:off x="4659299" y="4713429"/>
            <a:ext cx="870373" cy="110067"/>
            <a:chOff x="3494474" y="3535072"/>
            <a:chExt cx="652780" cy="82550"/>
          </a:xfrm>
        </p:grpSpPr>
        <p:sp>
          <p:nvSpPr>
            <p:cNvPr id="36" name="object 36"/>
            <p:cNvSpPr/>
            <p:nvPr/>
          </p:nvSpPr>
          <p:spPr>
            <a:xfrm>
              <a:off x="3503999" y="3576061"/>
              <a:ext cx="547370" cy="5715"/>
            </a:xfrm>
            <a:custGeom>
              <a:avLst/>
              <a:gdLst/>
              <a:ahLst/>
              <a:cxnLst/>
              <a:rect l="l" t="t" r="r" b="b"/>
              <a:pathLst>
                <a:path w="547370" h="5714">
                  <a:moveTo>
                    <a:pt x="0" y="5211"/>
                  </a:moveTo>
                  <a:lnTo>
                    <a:pt x="547205"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4041379" y="3535072"/>
              <a:ext cx="105796" cy="81978"/>
            </a:xfrm>
            <a:prstGeom prst="rect">
              <a:avLst/>
            </a:prstGeom>
          </p:spPr>
        </p:pic>
      </p:grpSp>
      <p:sp>
        <p:nvSpPr>
          <p:cNvPr id="38" name="object 38"/>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9" name="object 39"/>
          <p:cNvSpPr txBox="1"/>
          <p:nvPr/>
        </p:nvSpPr>
        <p:spPr>
          <a:xfrm>
            <a:off x="4710633" y="25943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40" name="object 40"/>
          <p:cNvSpPr txBox="1"/>
          <p:nvPr/>
        </p:nvSpPr>
        <p:spPr>
          <a:xfrm>
            <a:off x="4855532" y="48545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sp>
        <p:nvSpPr>
          <p:cNvPr id="41" name="object 41"/>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42" name="object 42"/>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43" name="object 43"/>
          <p:cNvGrpSpPr/>
          <p:nvPr/>
        </p:nvGrpSpPr>
        <p:grpSpPr>
          <a:xfrm>
            <a:off x="3093200" y="5295182"/>
            <a:ext cx="1044787" cy="637540"/>
            <a:chOff x="2319900" y="3971386"/>
            <a:chExt cx="783590" cy="478155"/>
          </a:xfrm>
        </p:grpSpPr>
        <p:sp>
          <p:nvSpPr>
            <p:cNvPr id="44" name="object 44"/>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2994110" y="3971386"/>
              <a:ext cx="109363" cy="90529"/>
            </a:xfrm>
            <a:prstGeom prst="rect">
              <a:avLst/>
            </a:prstGeom>
          </p:spPr>
        </p:pic>
      </p:grpSp>
      <p:sp>
        <p:nvSpPr>
          <p:cNvPr id="46" name="object 46"/>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grpSp>
        <p:nvGrpSpPr>
          <p:cNvPr id="47" name="object 47"/>
          <p:cNvGrpSpPr/>
          <p:nvPr/>
        </p:nvGrpSpPr>
        <p:grpSpPr>
          <a:xfrm>
            <a:off x="3301567" y="1589933"/>
            <a:ext cx="711200" cy="749300"/>
            <a:chOff x="2476175" y="1192449"/>
            <a:chExt cx="533400" cy="561975"/>
          </a:xfrm>
        </p:grpSpPr>
        <p:sp>
          <p:nvSpPr>
            <p:cNvPr id="48" name="object 48"/>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9" name="object 49"/>
            <p:cNvPicPr/>
            <p:nvPr/>
          </p:nvPicPr>
          <p:blipFill>
            <a:blip r:embed="rId11" cstate="print"/>
            <a:stretch>
              <a:fillRect/>
            </a:stretch>
          </p:blipFill>
          <p:spPr>
            <a:xfrm>
              <a:off x="2907828" y="1650629"/>
              <a:ext cx="101345" cy="103452"/>
            </a:xfrm>
            <a:prstGeom prst="rect">
              <a:avLst/>
            </a:prstGeom>
          </p:spPr>
        </p:pic>
      </p:grpSp>
      <p:sp>
        <p:nvSpPr>
          <p:cNvPr id="50" name="object 50"/>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20066" y="2324533"/>
            <a:ext cx="4615180" cy="2872740"/>
            <a:chOff x="1740049" y="1743399"/>
            <a:chExt cx="3461385" cy="2154555"/>
          </a:xfrm>
        </p:grpSpPr>
        <p:sp>
          <p:nvSpPr>
            <p:cNvPr id="3" name="object 3"/>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4600915" y="2475898"/>
              <a:ext cx="110762" cy="79699"/>
            </a:xfrm>
            <a:prstGeom prst="rect">
              <a:avLst/>
            </a:prstGeom>
          </p:spPr>
        </p:pic>
        <p:sp>
          <p:nvSpPr>
            <p:cNvPr id="5" name="object 5"/>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4603188" y="2990010"/>
              <a:ext cx="110433" cy="85925"/>
            </a:xfrm>
            <a:prstGeom prst="rect">
              <a:avLst/>
            </a:prstGeom>
          </p:spPr>
        </p:pic>
        <p:sp>
          <p:nvSpPr>
            <p:cNvPr id="7" name="object 7"/>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sp>
          <p:nvSpPr>
            <p:cNvPr id="9" name="object 9"/>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33723" y="2207931"/>
              <a:ext cx="110729" cy="79771"/>
            </a:xfrm>
            <a:prstGeom prst="rect">
              <a:avLst/>
            </a:prstGeom>
          </p:spPr>
        </p:pic>
        <p:sp>
          <p:nvSpPr>
            <p:cNvPr id="13" name="object 13"/>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2870482" y="1974333"/>
              <a:ext cx="110466" cy="80229"/>
            </a:xfrm>
            <a:prstGeom prst="rect">
              <a:avLst/>
            </a:prstGeom>
          </p:spPr>
        </p:pic>
        <p:sp>
          <p:nvSpPr>
            <p:cNvPr id="15" name="object 15"/>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2911003" y="2418838"/>
              <a:ext cx="100470" cy="104196"/>
            </a:xfrm>
            <a:prstGeom prst="rect">
              <a:avLst/>
            </a:prstGeom>
          </p:spPr>
        </p:pic>
        <p:sp>
          <p:nvSpPr>
            <p:cNvPr id="17" name="object 17"/>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7" cstate="print"/>
            <a:stretch>
              <a:fillRect/>
            </a:stretch>
          </p:blipFill>
          <p:spPr>
            <a:xfrm>
              <a:off x="2843704" y="3475865"/>
              <a:ext cx="106251" cy="97563"/>
            </a:xfrm>
            <a:prstGeom prst="rect">
              <a:avLst/>
            </a:prstGeom>
          </p:spPr>
        </p:pic>
        <p:sp>
          <p:nvSpPr>
            <p:cNvPr id="21" name="object 21"/>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8" cstate="print"/>
            <a:stretch>
              <a:fillRect/>
            </a:stretch>
          </p:blipFill>
          <p:spPr>
            <a:xfrm>
              <a:off x="2887917" y="3266843"/>
              <a:ext cx="95331" cy="107479"/>
            </a:xfrm>
            <a:prstGeom prst="rect">
              <a:avLst/>
            </a:prstGeom>
          </p:spPr>
        </p:pic>
        <p:sp>
          <p:nvSpPr>
            <p:cNvPr id="23" name="object 23"/>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9" cstate="print"/>
            <a:stretch>
              <a:fillRect/>
            </a:stretch>
          </p:blipFill>
          <p:spPr>
            <a:xfrm>
              <a:off x="2917719" y="3761037"/>
              <a:ext cx="105631" cy="81980"/>
            </a:xfrm>
            <a:prstGeom prst="rect">
              <a:avLst/>
            </a:prstGeom>
          </p:spPr>
        </p:pic>
      </p:grpSp>
      <p:sp>
        <p:nvSpPr>
          <p:cNvPr id="25" name="object 25"/>
          <p:cNvSpPr txBox="1">
            <a:spLocks noGrp="1"/>
          </p:cNvSpPr>
          <p:nvPr>
            <p:ph type="title"/>
          </p:nvPr>
        </p:nvSpPr>
        <p:spPr>
          <a:xfrm>
            <a:off x="3774934" y="316528"/>
            <a:ext cx="5024937"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pic>
        <p:nvPicPr>
          <p:cNvPr id="26" name="object 26"/>
          <p:cNvPicPr/>
          <p:nvPr/>
        </p:nvPicPr>
        <p:blipFill>
          <a:blip r:embed="rId10" cstate="print"/>
          <a:stretch>
            <a:fillRect/>
          </a:stretch>
        </p:blipFill>
        <p:spPr>
          <a:xfrm>
            <a:off x="7727625" y="3629213"/>
            <a:ext cx="140939" cy="109305"/>
          </a:xfrm>
          <a:prstGeom prst="rect">
            <a:avLst/>
          </a:prstGeom>
        </p:spPr>
      </p:pic>
      <p:sp>
        <p:nvSpPr>
          <p:cNvPr id="27" name="object 27"/>
          <p:cNvSpPr txBox="1"/>
          <p:nvPr/>
        </p:nvSpPr>
        <p:spPr>
          <a:xfrm>
            <a:off x="7009363" y="3416956"/>
            <a:ext cx="2773680" cy="581355"/>
          </a:xfrm>
          <a:prstGeom prst="rect">
            <a:avLst/>
          </a:prstGeom>
        </p:spPr>
        <p:txBody>
          <a:bodyPr vert="horz" wrap="square" lIns="0" tIns="16933" rIns="0" bIns="0" rtlCol="0">
            <a:spAutoFit/>
          </a:bodyPr>
          <a:lstStyle/>
          <a:p>
            <a:pPr marL="16933">
              <a:lnSpc>
                <a:spcPts val="2220"/>
              </a:lnSpc>
              <a:spcBef>
                <a:spcPts val="133"/>
              </a:spcBef>
              <a:tabLst>
                <a:tab pos="799233" algn="l"/>
                <a:tab pos="1059154"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20" dirty="0">
                <a:latin typeface="Roboto"/>
                <a:cs typeface="Roboto"/>
              </a:rPr>
              <a:t>Loan</a:t>
            </a:r>
            <a:r>
              <a:rPr sz="1867" spc="-73" dirty="0">
                <a:latin typeface="Roboto"/>
                <a:cs typeface="Roboto"/>
              </a:rPr>
              <a:t> </a:t>
            </a:r>
            <a:r>
              <a:rPr sz="1867" spc="-20" dirty="0">
                <a:latin typeface="Roboto"/>
                <a:cs typeface="Roboto"/>
              </a:rPr>
              <a:t>Approved?</a:t>
            </a:r>
            <a:endParaRPr sz="1867" dirty="0">
              <a:latin typeface="Roboto"/>
              <a:cs typeface="Roboto"/>
            </a:endParaRPr>
          </a:p>
          <a:p>
            <a:pPr marL="1751710">
              <a:lnSpc>
                <a:spcPts val="2220"/>
              </a:lnSpc>
            </a:pPr>
            <a:r>
              <a:rPr sz="1867" dirty="0">
                <a:latin typeface="Roboto"/>
                <a:cs typeface="Roboto"/>
              </a:rPr>
              <a:t>(Y)</a:t>
            </a:r>
          </a:p>
        </p:txBody>
      </p:sp>
      <p:sp>
        <p:nvSpPr>
          <p:cNvPr id="28" name="object 28"/>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9" name="object 29"/>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0" name="object 30"/>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1" name="object 31"/>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32" name="object 32"/>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3" name="object 33"/>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sp>
        <p:nvSpPr>
          <p:cNvPr id="34" name="object 34"/>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5" name="object 35"/>
          <p:cNvSpPr txBox="1"/>
          <p:nvPr/>
        </p:nvSpPr>
        <p:spPr>
          <a:xfrm>
            <a:off x="4710634" y="2594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(F1)</a:t>
            </a:r>
            <a:endParaRPr sz="1867">
              <a:latin typeface="Arial" panose="020B0604020202020204"/>
              <a:cs typeface="Arial" panose="020B0604020202020204"/>
            </a:endParaRPr>
          </a:p>
        </p:txBody>
      </p:sp>
      <p:sp>
        <p:nvSpPr>
          <p:cNvPr id="36" name="object 36"/>
          <p:cNvSpPr txBox="1"/>
          <p:nvPr/>
        </p:nvSpPr>
        <p:spPr>
          <a:xfrm>
            <a:off x="4855533" y="48545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(F2)</a:t>
            </a:r>
            <a:endParaRPr sz="1867">
              <a:latin typeface="Arial" panose="020B0604020202020204"/>
              <a:cs typeface="Arial" panose="020B0604020202020204"/>
            </a:endParaRPr>
          </a:p>
        </p:txBody>
      </p:sp>
      <p:sp>
        <p:nvSpPr>
          <p:cNvPr id="37" name="object 37"/>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38" name="object 38"/>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39" name="object 39"/>
          <p:cNvGrpSpPr/>
          <p:nvPr/>
        </p:nvGrpSpPr>
        <p:grpSpPr>
          <a:xfrm>
            <a:off x="3093200" y="5295182"/>
            <a:ext cx="1044787" cy="637540"/>
            <a:chOff x="2319900" y="3971386"/>
            <a:chExt cx="783590" cy="478155"/>
          </a:xfrm>
        </p:grpSpPr>
        <p:sp>
          <p:nvSpPr>
            <p:cNvPr id="40" name="object 40"/>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1" cstate="print"/>
            <a:stretch>
              <a:fillRect/>
            </a:stretch>
          </p:blipFill>
          <p:spPr>
            <a:xfrm>
              <a:off x="2994110" y="3971386"/>
              <a:ext cx="109363" cy="90529"/>
            </a:xfrm>
            <a:prstGeom prst="rect">
              <a:avLst/>
            </a:prstGeom>
          </p:spPr>
        </p:pic>
      </p:grpSp>
      <p:sp>
        <p:nvSpPr>
          <p:cNvPr id="42" name="object 42"/>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grpSp>
        <p:nvGrpSpPr>
          <p:cNvPr id="43" name="object 43"/>
          <p:cNvGrpSpPr/>
          <p:nvPr/>
        </p:nvGrpSpPr>
        <p:grpSpPr>
          <a:xfrm>
            <a:off x="3301567" y="1589933"/>
            <a:ext cx="711200" cy="749300"/>
            <a:chOff x="2476175" y="1192449"/>
            <a:chExt cx="533400" cy="561975"/>
          </a:xfrm>
        </p:grpSpPr>
        <p:sp>
          <p:nvSpPr>
            <p:cNvPr id="44" name="object 44"/>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2" cstate="print"/>
            <a:stretch>
              <a:fillRect/>
            </a:stretch>
          </p:blipFill>
          <p:spPr>
            <a:xfrm>
              <a:off x="2907828" y="1650629"/>
              <a:ext cx="101345" cy="103452"/>
            </a:xfrm>
            <a:prstGeom prst="rect">
              <a:avLst/>
            </a:prstGeom>
          </p:spPr>
        </p:pic>
      </p:grpSp>
      <p:sp>
        <p:nvSpPr>
          <p:cNvPr id="46" name="object 46"/>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711823" y="2944690"/>
            <a:ext cx="2223347" cy="1843193"/>
            <a:chOff x="3533867" y="2208517"/>
            <a:chExt cx="1667510" cy="1382395"/>
          </a:xfrm>
        </p:grpSpPr>
        <p:sp>
          <p:nvSpPr>
            <p:cNvPr id="3" name="object 3"/>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4600915" y="2475898"/>
              <a:ext cx="110762" cy="79699"/>
            </a:xfrm>
            <a:prstGeom prst="rect">
              <a:avLst/>
            </a:prstGeom>
          </p:spPr>
        </p:pic>
        <p:sp>
          <p:nvSpPr>
            <p:cNvPr id="5" name="object 5"/>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4603188" y="2990010"/>
              <a:ext cx="110433" cy="85925"/>
            </a:xfrm>
            <a:prstGeom prst="rect">
              <a:avLst/>
            </a:prstGeom>
          </p:spPr>
        </p:pic>
        <p:sp>
          <p:nvSpPr>
            <p:cNvPr id="7" name="object 7"/>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grpSp>
      <p:sp>
        <p:nvSpPr>
          <p:cNvPr id="9" name="object 9"/>
          <p:cNvSpPr txBox="1">
            <a:spLocks noGrp="1"/>
          </p:cNvSpPr>
          <p:nvPr>
            <p:ph type="title"/>
          </p:nvPr>
        </p:nvSpPr>
        <p:spPr>
          <a:xfrm>
            <a:off x="3774934" y="316528"/>
            <a:ext cx="5024937"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grpSp>
        <p:nvGrpSpPr>
          <p:cNvPr id="10" name="object 10"/>
          <p:cNvGrpSpPr/>
          <p:nvPr/>
        </p:nvGrpSpPr>
        <p:grpSpPr>
          <a:xfrm>
            <a:off x="7026297" y="3629212"/>
            <a:ext cx="842433" cy="110067"/>
            <a:chOff x="5269722" y="2721909"/>
            <a:chExt cx="631825" cy="82550"/>
          </a:xfrm>
        </p:grpSpPr>
        <p:sp>
          <p:nvSpPr>
            <p:cNvPr id="11" name="object 11"/>
            <p:cNvSpPr/>
            <p:nvPr/>
          </p:nvSpPr>
          <p:spPr>
            <a:xfrm>
              <a:off x="5279247" y="27628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5795719" y="2721909"/>
              <a:ext cx="105704" cy="81979"/>
            </a:xfrm>
            <a:prstGeom prst="rect">
              <a:avLst/>
            </a:prstGeom>
          </p:spPr>
        </p:pic>
      </p:grpSp>
      <p:sp>
        <p:nvSpPr>
          <p:cNvPr id="13" name="object 13"/>
          <p:cNvSpPr txBox="1"/>
          <p:nvPr/>
        </p:nvSpPr>
        <p:spPr>
          <a:xfrm>
            <a:off x="7125431" y="33503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(Z)</a:t>
            </a:r>
            <a:endParaRPr sz="1867">
              <a:latin typeface="Arial" panose="020B0604020202020204"/>
              <a:cs typeface="Arial" panose="020B0604020202020204"/>
            </a:endParaRPr>
          </a:p>
        </p:txBody>
      </p:sp>
      <p:sp>
        <p:nvSpPr>
          <p:cNvPr id="14" name="object 14"/>
          <p:cNvSpPr txBox="1"/>
          <p:nvPr/>
        </p:nvSpPr>
        <p:spPr>
          <a:xfrm>
            <a:off x="5854097" y="2928185"/>
            <a:ext cx="165947" cy="304421"/>
          </a:xfrm>
          <a:prstGeom prst="rect">
            <a:avLst/>
          </a:prstGeom>
        </p:spPr>
        <p:txBody>
          <a:bodyPr vert="horz" wrap="square" lIns="0" tIns="16933" rIns="0" bIns="0" rtlCol="0">
            <a:spAutoFit/>
          </a:bodyPr>
          <a:lstStyle/>
          <a:p>
            <a:pPr marL="16933">
              <a:spcBef>
                <a:spcPts val="133"/>
              </a:spcBef>
            </a:pPr>
            <a:r>
              <a:rPr sz="1867" b="1" dirty="0">
                <a:solidFill>
                  <a:srgbClr val="FF0000"/>
                </a:solidFill>
                <a:latin typeface="Arial" panose="020B0604020202020204"/>
                <a:cs typeface="Arial" panose="020B0604020202020204"/>
              </a:rPr>
              <a:t>2</a:t>
            </a:r>
            <a:endParaRPr sz="1867">
              <a:latin typeface="Arial" panose="020B0604020202020204"/>
              <a:cs typeface="Arial" panose="020B0604020202020204"/>
            </a:endParaRPr>
          </a:p>
        </p:txBody>
      </p:sp>
      <p:sp>
        <p:nvSpPr>
          <p:cNvPr id="15" name="object 15"/>
          <p:cNvSpPr txBox="1"/>
          <p:nvPr/>
        </p:nvSpPr>
        <p:spPr>
          <a:xfrm>
            <a:off x="5854097" y="3842650"/>
            <a:ext cx="165947" cy="304421"/>
          </a:xfrm>
          <a:prstGeom prst="rect">
            <a:avLst/>
          </a:prstGeom>
        </p:spPr>
        <p:txBody>
          <a:bodyPr vert="horz" wrap="square" lIns="0" tIns="16933" rIns="0" bIns="0" rtlCol="0">
            <a:spAutoFit/>
          </a:bodyPr>
          <a:lstStyle/>
          <a:p>
            <a:pPr marL="16933">
              <a:spcBef>
                <a:spcPts val="133"/>
              </a:spcBef>
            </a:pPr>
            <a:r>
              <a:rPr sz="1867" b="1" dirty="0">
                <a:solidFill>
                  <a:srgbClr val="FF0000"/>
                </a:solidFill>
                <a:latin typeface="Arial" panose="020B0604020202020204"/>
                <a:cs typeface="Arial" panose="020B0604020202020204"/>
              </a:rPr>
              <a:t>1</a:t>
            </a:r>
            <a:endParaRPr sz="1867">
              <a:latin typeface="Arial" panose="020B0604020202020204"/>
              <a:cs typeface="Arial" panose="020B0604020202020204"/>
            </a:endParaRPr>
          </a:p>
        </p:txBody>
      </p:sp>
      <p:sp>
        <p:nvSpPr>
          <p:cNvPr id="16" name="object 16"/>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grpSp>
        <p:nvGrpSpPr>
          <p:cNvPr id="17" name="object 17"/>
          <p:cNvGrpSpPr/>
          <p:nvPr/>
        </p:nvGrpSpPr>
        <p:grpSpPr>
          <a:xfrm>
            <a:off x="2320066" y="2324533"/>
            <a:ext cx="2358813" cy="2872740"/>
            <a:chOff x="1740049" y="1743399"/>
            <a:chExt cx="1769110" cy="2154555"/>
          </a:xfrm>
        </p:grpSpPr>
        <p:sp>
          <p:nvSpPr>
            <p:cNvPr id="18" name="object 18"/>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2833723" y="2207931"/>
              <a:ext cx="110729" cy="79771"/>
            </a:xfrm>
            <a:prstGeom prst="rect">
              <a:avLst/>
            </a:prstGeom>
          </p:spPr>
        </p:pic>
        <p:sp>
          <p:nvSpPr>
            <p:cNvPr id="22" name="object 22"/>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6" cstate="print"/>
            <a:stretch>
              <a:fillRect/>
            </a:stretch>
          </p:blipFill>
          <p:spPr>
            <a:xfrm>
              <a:off x="2870482" y="1974333"/>
              <a:ext cx="110466" cy="80229"/>
            </a:xfrm>
            <a:prstGeom prst="rect">
              <a:avLst/>
            </a:prstGeom>
          </p:spPr>
        </p:pic>
        <p:sp>
          <p:nvSpPr>
            <p:cNvPr id="24" name="object 24"/>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7" cstate="print"/>
            <a:stretch>
              <a:fillRect/>
            </a:stretch>
          </p:blipFill>
          <p:spPr>
            <a:xfrm>
              <a:off x="2911003" y="2418838"/>
              <a:ext cx="100470" cy="104196"/>
            </a:xfrm>
            <a:prstGeom prst="rect">
              <a:avLst/>
            </a:prstGeom>
          </p:spPr>
        </p:pic>
        <p:sp>
          <p:nvSpPr>
            <p:cNvPr id="26" name="object 26"/>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7" name="object 27"/>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8" name="object 28"/>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8" cstate="print"/>
            <a:stretch>
              <a:fillRect/>
            </a:stretch>
          </p:blipFill>
          <p:spPr>
            <a:xfrm>
              <a:off x="2843704" y="3475865"/>
              <a:ext cx="106251" cy="97563"/>
            </a:xfrm>
            <a:prstGeom prst="rect">
              <a:avLst/>
            </a:prstGeom>
          </p:spPr>
        </p:pic>
        <p:sp>
          <p:nvSpPr>
            <p:cNvPr id="30" name="object 30"/>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2887917" y="3266843"/>
              <a:ext cx="95331" cy="107479"/>
            </a:xfrm>
            <a:prstGeom prst="rect">
              <a:avLst/>
            </a:prstGeom>
          </p:spPr>
        </p:pic>
        <p:sp>
          <p:nvSpPr>
            <p:cNvPr id="32" name="object 32"/>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2917719" y="3761037"/>
              <a:ext cx="105631" cy="81980"/>
            </a:xfrm>
            <a:prstGeom prst="rect">
              <a:avLst/>
            </a:prstGeom>
          </p:spPr>
        </p:pic>
      </p:grpSp>
      <p:sp>
        <p:nvSpPr>
          <p:cNvPr id="34" name="object 34"/>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5" name="object 35"/>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6" name="object 36"/>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7" name="object 37"/>
          <p:cNvSpPr txBox="1"/>
          <p:nvPr/>
        </p:nvSpPr>
        <p:spPr>
          <a:xfrm>
            <a:off x="3346033" y="2284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38" name="object 38"/>
          <p:cNvSpPr txBox="1"/>
          <p:nvPr/>
        </p:nvSpPr>
        <p:spPr>
          <a:xfrm>
            <a:off x="3346033" y="27927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39" name="object 39"/>
          <p:cNvSpPr txBox="1"/>
          <p:nvPr/>
        </p:nvSpPr>
        <p:spPr>
          <a:xfrm>
            <a:off x="3447633" y="3856131"/>
            <a:ext cx="369147" cy="1151790"/>
          </a:xfrm>
          <a:prstGeom prst="rect">
            <a:avLst/>
          </a:prstGeom>
        </p:spPr>
        <p:txBody>
          <a:bodyPr vert="horz" wrap="square" lIns="0" tIns="71120" rIns="0" bIns="0" rtlCol="0">
            <a:spAutoFit/>
          </a:bodyPr>
          <a:lstStyle/>
          <a:p>
            <a:pPr marL="220128">
              <a:spcBef>
                <a:spcPts val="560"/>
              </a:spcBef>
            </a:pPr>
            <a:r>
              <a:rPr sz="1867" dirty="0">
                <a:solidFill>
                  <a:srgbClr val="37761C"/>
                </a:solidFill>
                <a:latin typeface="Arial MT"/>
                <a:cs typeface="Arial MT"/>
              </a:rPr>
              <a:t>1</a:t>
            </a:r>
            <a:endParaRPr sz="1867">
              <a:latin typeface="Arial MT"/>
              <a:cs typeface="Arial MT"/>
            </a:endParaRPr>
          </a:p>
          <a:p>
            <a:pPr marL="134617">
              <a:spcBef>
                <a:spcPts val="427"/>
              </a:spcBef>
            </a:pPr>
            <a:r>
              <a:rPr sz="1867" dirty="0">
                <a:solidFill>
                  <a:srgbClr val="37761C"/>
                </a:solidFill>
                <a:latin typeface="Arial MT"/>
                <a:cs typeface="Arial MT"/>
              </a:rPr>
              <a:t>2</a:t>
            </a:r>
            <a:endParaRPr sz="1867">
              <a:latin typeface="Arial MT"/>
              <a:cs typeface="Arial MT"/>
            </a:endParaRPr>
          </a:p>
          <a:p>
            <a:pPr marL="16933">
              <a:spcBef>
                <a:spcPts val="1333"/>
              </a:spcBef>
            </a:pPr>
            <a:r>
              <a:rPr sz="1867" dirty="0">
                <a:solidFill>
                  <a:srgbClr val="37761C"/>
                </a:solidFill>
                <a:latin typeface="Arial MT"/>
                <a:cs typeface="Arial MT"/>
              </a:rPr>
              <a:t>2</a:t>
            </a:r>
            <a:endParaRPr sz="1867">
              <a:latin typeface="Arial MT"/>
              <a:cs typeface="Arial MT"/>
            </a:endParaRPr>
          </a:p>
        </p:txBody>
      </p:sp>
      <p:sp>
        <p:nvSpPr>
          <p:cNvPr id="40" name="object 40"/>
          <p:cNvSpPr txBox="1"/>
          <p:nvPr/>
        </p:nvSpPr>
        <p:spPr>
          <a:xfrm>
            <a:off x="3384633" y="3292270"/>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41" name="object 41"/>
          <p:cNvSpPr txBox="1"/>
          <p:nvPr/>
        </p:nvSpPr>
        <p:spPr>
          <a:xfrm>
            <a:off x="4710634" y="2594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(F1)</a:t>
            </a:r>
            <a:endParaRPr sz="1867">
              <a:latin typeface="Arial" panose="020B0604020202020204"/>
              <a:cs typeface="Arial" panose="020B0604020202020204"/>
            </a:endParaRPr>
          </a:p>
        </p:txBody>
      </p:sp>
      <p:sp>
        <p:nvSpPr>
          <p:cNvPr id="42" name="object 42"/>
          <p:cNvSpPr txBox="1"/>
          <p:nvPr/>
        </p:nvSpPr>
        <p:spPr>
          <a:xfrm>
            <a:off x="4855533" y="48545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(F2)</a:t>
            </a:r>
            <a:endParaRPr sz="1867">
              <a:latin typeface="Arial" panose="020B0604020202020204"/>
              <a:cs typeface="Arial" panose="020B0604020202020204"/>
            </a:endParaRPr>
          </a:p>
        </p:txBody>
      </p:sp>
      <p:sp>
        <p:nvSpPr>
          <p:cNvPr id="43" name="object 43"/>
          <p:cNvSpPr txBox="1"/>
          <p:nvPr/>
        </p:nvSpPr>
        <p:spPr>
          <a:xfrm>
            <a:off x="4263463" y="4032718"/>
            <a:ext cx="298027" cy="304421"/>
          </a:xfrm>
          <a:prstGeom prst="rect">
            <a:avLst/>
          </a:prstGeom>
        </p:spPr>
        <p:txBody>
          <a:bodyPr vert="horz" wrap="square" lIns="0" tIns="16933" rIns="0" bIns="0" rtlCol="0">
            <a:spAutoFit/>
          </a:bodyPr>
          <a:lstStyle/>
          <a:p>
            <a:pPr marL="16933">
              <a:spcBef>
                <a:spcPts val="133"/>
              </a:spcBef>
            </a:pPr>
            <a:r>
              <a:rPr sz="1867" spc="-13" dirty="0">
                <a:solidFill>
                  <a:srgbClr val="37761C"/>
                </a:solidFill>
                <a:latin typeface="Roboto"/>
                <a:cs typeface="Roboto"/>
              </a:rPr>
              <a:t>F2</a:t>
            </a:r>
            <a:endParaRPr sz="1867">
              <a:latin typeface="Roboto"/>
              <a:cs typeface="Roboto"/>
            </a:endParaRPr>
          </a:p>
        </p:txBody>
      </p:sp>
      <p:sp>
        <p:nvSpPr>
          <p:cNvPr id="44" name="object 44"/>
          <p:cNvSpPr txBox="1"/>
          <p:nvPr/>
        </p:nvSpPr>
        <p:spPr>
          <a:xfrm>
            <a:off x="4157329" y="2188001"/>
            <a:ext cx="298027" cy="304421"/>
          </a:xfrm>
          <a:prstGeom prst="rect">
            <a:avLst/>
          </a:prstGeom>
        </p:spPr>
        <p:txBody>
          <a:bodyPr vert="horz" wrap="square" lIns="0" tIns="16933" rIns="0" bIns="0" rtlCol="0">
            <a:spAutoFit/>
          </a:bodyPr>
          <a:lstStyle/>
          <a:p>
            <a:pPr marL="16933">
              <a:spcBef>
                <a:spcPts val="133"/>
              </a:spcBef>
            </a:pPr>
            <a:r>
              <a:rPr sz="1867" spc="-13" dirty="0">
                <a:solidFill>
                  <a:srgbClr val="0000FF"/>
                </a:solidFill>
                <a:latin typeface="Roboto"/>
                <a:cs typeface="Roboto"/>
              </a:rPr>
              <a:t>F1</a:t>
            </a:r>
            <a:endParaRPr sz="1867">
              <a:latin typeface="Roboto"/>
              <a:cs typeface="Roboto"/>
            </a:endParaRPr>
          </a:p>
        </p:txBody>
      </p:sp>
      <p:grpSp>
        <p:nvGrpSpPr>
          <p:cNvPr id="45" name="object 45"/>
          <p:cNvGrpSpPr/>
          <p:nvPr/>
        </p:nvGrpSpPr>
        <p:grpSpPr>
          <a:xfrm>
            <a:off x="3093200" y="5295182"/>
            <a:ext cx="1044787" cy="637540"/>
            <a:chOff x="2319900" y="3971386"/>
            <a:chExt cx="783590" cy="478155"/>
          </a:xfrm>
        </p:grpSpPr>
        <p:sp>
          <p:nvSpPr>
            <p:cNvPr id="46" name="object 46"/>
            <p:cNvSpPr/>
            <p:nvPr/>
          </p:nvSpPr>
          <p:spPr>
            <a:xfrm>
              <a:off x="2329425" y="4025415"/>
              <a:ext cx="690880" cy="414655"/>
            </a:xfrm>
            <a:custGeom>
              <a:avLst/>
              <a:gdLst/>
              <a:ahLst/>
              <a:cxnLst/>
              <a:rect l="l" t="t" r="r" b="b"/>
              <a:pathLst>
                <a:path w="690880"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1" cstate="print"/>
            <a:stretch>
              <a:fillRect/>
            </a:stretch>
          </p:blipFill>
          <p:spPr>
            <a:xfrm>
              <a:off x="2994110" y="3971386"/>
              <a:ext cx="109363" cy="90529"/>
            </a:xfrm>
            <a:prstGeom prst="rect">
              <a:avLst/>
            </a:prstGeom>
          </p:spPr>
        </p:pic>
      </p:grpSp>
      <p:sp>
        <p:nvSpPr>
          <p:cNvPr id="48" name="object 48"/>
          <p:cNvSpPr txBox="1"/>
          <p:nvPr/>
        </p:nvSpPr>
        <p:spPr>
          <a:xfrm>
            <a:off x="2526053" y="1206883"/>
            <a:ext cx="772160" cy="304421"/>
          </a:xfrm>
          <a:prstGeom prst="rect">
            <a:avLst/>
          </a:prstGeom>
        </p:spPr>
        <p:txBody>
          <a:bodyPr vert="horz" wrap="square" lIns="0" tIns="16933" rIns="0" bIns="0" rtlCol="0">
            <a:spAutoFit/>
          </a:bodyPr>
          <a:lstStyle/>
          <a:p>
            <a:pPr marL="16933">
              <a:spcBef>
                <a:spcPts val="133"/>
              </a:spcBef>
            </a:pPr>
            <a:r>
              <a:rPr sz="1867" dirty="0">
                <a:solidFill>
                  <a:srgbClr val="1155CC"/>
                </a:solidFill>
                <a:latin typeface="Arial MT"/>
                <a:cs typeface="Arial MT"/>
              </a:rPr>
              <a:t>-40000</a:t>
            </a:r>
            <a:endParaRPr sz="1867">
              <a:latin typeface="Arial MT"/>
              <a:cs typeface="Arial MT"/>
            </a:endParaRPr>
          </a:p>
        </p:txBody>
      </p:sp>
      <p:grpSp>
        <p:nvGrpSpPr>
          <p:cNvPr id="49" name="object 49"/>
          <p:cNvGrpSpPr/>
          <p:nvPr/>
        </p:nvGrpSpPr>
        <p:grpSpPr>
          <a:xfrm>
            <a:off x="3301567" y="1589933"/>
            <a:ext cx="711200" cy="749300"/>
            <a:chOff x="2476175" y="1192449"/>
            <a:chExt cx="533400" cy="561975"/>
          </a:xfrm>
        </p:grpSpPr>
        <p:sp>
          <p:nvSpPr>
            <p:cNvPr id="50" name="object 50"/>
            <p:cNvSpPr/>
            <p:nvPr/>
          </p:nvSpPr>
          <p:spPr>
            <a:xfrm>
              <a:off x="2485700" y="12019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51" name="object 51"/>
            <p:cNvPicPr/>
            <p:nvPr/>
          </p:nvPicPr>
          <p:blipFill>
            <a:blip r:embed="rId12" cstate="print"/>
            <a:stretch>
              <a:fillRect/>
            </a:stretch>
          </p:blipFill>
          <p:spPr>
            <a:xfrm>
              <a:off x="2907828" y="1650629"/>
              <a:ext cx="101345" cy="103452"/>
            </a:xfrm>
            <a:prstGeom prst="rect">
              <a:avLst/>
            </a:prstGeom>
          </p:spPr>
        </p:pic>
      </p:grpSp>
      <p:sp>
        <p:nvSpPr>
          <p:cNvPr id="52" name="object 52"/>
          <p:cNvSpPr txBox="1"/>
          <p:nvPr/>
        </p:nvSpPr>
        <p:spPr>
          <a:xfrm>
            <a:off x="5813518" y="5509567"/>
            <a:ext cx="979593" cy="304421"/>
          </a:xfrm>
          <a:prstGeom prst="rect">
            <a:avLst/>
          </a:prstGeom>
        </p:spPr>
        <p:txBody>
          <a:bodyPr vert="horz" wrap="square" lIns="0" tIns="16933" rIns="0" bIns="0" rtlCol="0">
            <a:spAutoFit/>
          </a:bodyPr>
          <a:lstStyle/>
          <a:p>
            <a:pPr marL="50799">
              <a:spcBef>
                <a:spcPts val="133"/>
              </a:spcBef>
            </a:pPr>
            <a:r>
              <a:rPr sz="1867" spc="-7" dirty="0">
                <a:solidFill>
                  <a:srgbClr val="FF0000"/>
                </a:solidFill>
                <a:latin typeface="Arial MT"/>
                <a:cs typeface="Arial MT"/>
              </a:rPr>
              <a:t>bias</a:t>
            </a:r>
            <a:r>
              <a:rPr sz="1867" spc="-67" dirty="0">
                <a:solidFill>
                  <a:srgbClr val="FF0000"/>
                </a:solidFill>
                <a:latin typeface="Arial MT"/>
                <a:cs typeface="Arial MT"/>
              </a:rPr>
              <a:t> </a:t>
            </a:r>
            <a:r>
              <a:rPr sz="1867" dirty="0">
                <a:solidFill>
                  <a:srgbClr val="FF0000"/>
                </a:solidFill>
                <a:latin typeface="Arial MT"/>
                <a:cs typeface="Arial MT"/>
              </a:rPr>
              <a:t>(b</a:t>
            </a:r>
            <a:r>
              <a:rPr baseline="-34000" dirty="0">
                <a:solidFill>
                  <a:srgbClr val="FF0000"/>
                </a:solidFill>
                <a:latin typeface="Arial MT"/>
                <a:cs typeface="Arial MT"/>
              </a:rPr>
              <a:t>3</a:t>
            </a:r>
            <a:r>
              <a:rPr sz="1867" dirty="0">
                <a:solidFill>
                  <a:srgbClr val="FF0000"/>
                </a:solidFill>
                <a:latin typeface="Arial MT"/>
                <a:cs typeface="Arial MT"/>
              </a:rPr>
              <a:t>)</a:t>
            </a:r>
            <a:endParaRPr sz="1867">
              <a:latin typeface="Arial MT"/>
              <a:cs typeface="Arial MT"/>
            </a:endParaRPr>
          </a:p>
        </p:txBody>
      </p:sp>
      <p:grpSp>
        <p:nvGrpSpPr>
          <p:cNvPr id="53" name="object 53"/>
          <p:cNvGrpSpPr/>
          <p:nvPr/>
        </p:nvGrpSpPr>
        <p:grpSpPr>
          <a:xfrm>
            <a:off x="6384429" y="4128649"/>
            <a:ext cx="213360" cy="1399540"/>
            <a:chOff x="4788322" y="3096486"/>
            <a:chExt cx="160020" cy="1049655"/>
          </a:xfrm>
        </p:grpSpPr>
        <p:sp>
          <p:nvSpPr>
            <p:cNvPr id="54" name="object 54"/>
            <p:cNvSpPr/>
            <p:nvPr/>
          </p:nvSpPr>
          <p:spPr>
            <a:xfrm>
              <a:off x="4797847" y="3191886"/>
              <a:ext cx="109855" cy="944880"/>
            </a:xfrm>
            <a:custGeom>
              <a:avLst/>
              <a:gdLst/>
              <a:ahLst/>
              <a:cxnLst/>
              <a:rect l="l" t="t" r="r" b="b"/>
              <a:pathLst>
                <a:path w="109854" h="944879">
                  <a:moveTo>
                    <a:pt x="0" y="944260"/>
                  </a:moveTo>
                  <a:lnTo>
                    <a:pt x="109530" y="0"/>
                  </a:lnTo>
                </a:path>
              </a:pathLst>
            </a:custGeom>
            <a:ln w="19049">
              <a:solidFill>
                <a:srgbClr val="595959"/>
              </a:solidFill>
            </a:ln>
          </p:spPr>
          <p:txBody>
            <a:bodyPr wrap="square" lIns="0" tIns="0" rIns="0" bIns="0" rtlCol="0"/>
            <a:lstStyle/>
            <a:p>
              <a:endParaRPr sz="2400"/>
            </a:p>
          </p:txBody>
        </p:sp>
        <p:pic>
          <p:nvPicPr>
            <p:cNvPr id="55" name="object 55"/>
            <p:cNvPicPr/>
            <p:nvPr/>
          </p:nvPicPr>
          <p:blipFill>
            <a:blip r:embed="rId13" cstate="print"/>
            <a:stretch>
              <a:fillRect/>
            </a:stretch>
          </p:blipFill>
          <p:spPr>
            <a:xfrm>
              <a:off x="4866596" y="3096486"/>
              <a:ext cx="81561" cy="108550"/>
            </a:xfrm>
            <a:prstGeom prst="rect">
              <a:avLst/>
            </a:prstGeom>
          </p:spPr>
        </p:pic>
      </p:grpSp>
      <p:sp>
        <p:nvSpPr>
          <p:cNvPr id="56" name="object 56"/>
          <p:cNvSpPr txBox="1"/>
          <p:nvPr/>
        </p:nvSpPr>
        <p:spPr>
          <a:xfrm>
            <a:off x="2422953" y="5936940"/>
            <a:ext cx="772160" cy="282129"/>
          </a:xfrm>
          <a:prstGeom prst="rect">
            <a:avLst/>
          </a:prstGeom>
        </p:spPr>
        <p:txBody>
          <a:bodyPr vert="horz" wrap="square" lIns="0" tIns="0" rIns="0" bIns="0" rtlCol="0">
            <a:spAutoFit/>
          </a:bodyPr>
          <a:lstStyle/>
          <a:p>
            <a:pPr marL="16933">
              <a:lnSpc>
                <a:spcPts val="2193"/>
              </a:lnSpc>
            </a:pPr>
            <a:r>
              <a:rPr sz="1867" dirty="0">
                <a:solidFill>
                  <a:srgbClr val="37761C"/>
                </a:solidFill>
                <a:latin typeface="Arial MT"/>
                <a:cs typeface="Arial MT"/>
              </a:rPr>
              <a:t>-20000</a:t>
            </a:r>
            <a:endParaRPr sz="1867">
              <a:latin typeface="Arial MT"/>
              <a:cs typeface="Arial M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6" y="1841874"/>
            <a:ext cx="5448300"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How</a:t>
            </a:r>
            <a:r>
              <a:rPr sz="1867" spc="-27" dirty="0">
                <a:latin typeface="Roboto"/>
                <a:cs typeface="Roboto"/>
              </a:rPr>
              <a:t> </a:t>
            </a:r>
            <a:r>
              <a:rPr sz="1867" spc="-20" dirty="0">
                <a:latin typeface="Roboto"/>
                <a:cs typeface="Roboto"/>
              </a:rPr>
              <a:t>are</a:t>
            </a:r>
            <a:r>
              <a:rPr sz="1867" spc="-27" dirty="0">
                <a:latin typeface="Roboto"/>
                <a:cs typeface="Roboto"/>
              </a:rPr>
              <a:t> </a:t>
            </a:r>
            <a:r>
              <a:rPr sz="1867" spc="-13" dirty="0">
                <a:latin typeface="Roboto"/>
                <a:cs typeface="Roboto"/>
              </a:rPr>
              <a:t>images</a:t>
            </a:r>
            <a:r>
              <a:rPr sz="1867" spc="-27" dirty="0">
                <a:latin typeface="Roboto"/>
                <a:cs typeface="Roboto"/>
              </a:rPr>
              <a:t> </a:t>
            </a:r>
            <a:r>
              <a:rPr sz="1867" spc="-20" dirty="0">
                <a:latin typeface="Roboto"/>
                <a:cs typeface="Roboto"/>
              </a:rPr>
              <a:t>stored?</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Various</a:t>
            </a:r>
            <a:r>
              <a:rPr sz="1867" spc="-33" dirty="0">
                <a:latin typeface="Roboto"/>
                <a:cs typeface="Roboto"/>
              </a:rPr>
              <a:t> </a:t>
            </a:r>
            <a:r>
              <a:rPr sz="1867" spc="-13" dirty="0">
                <a:latin typeface="Roboto"/>
                <a:cs typeface="Roboto"/>
              </a:rPr>
              <a:t>image</a:t>
            </a:r>
            <a:r>
              <a:rPr sz="1867" spc="-27" dirty="0">
                <a:latin typeface="Roboto"/>
                <a:cs typeface="Roboto"/>
              </a:rPr>
              <a:t> </a:t>
            </a:r>
            <a:r>
              <a:rPr sz="1867" spc="-13" dirty="0">
                <a:latin typeface="Roboto"/>
                <a:cs typeface="Roboto"/>
              </a:rPr>
              <a:t>formats</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Reading</a:t>
            </a:r>
            <a:r>
              <a:rPr sz="1867" spc="-7" dirty="0">
                <a:latin typeface="Roboto"/>
                <a:cs typeface="Roboto"/>
              </a:rPr>
              <a:t> </a:t>
            </a:r>
            <a:r>
              <a:rPr sz="1867" spc="-13" dirty="0">
                <a:latin typeface="Roboto"/>
                <a:cs typeface="Roboto"/>
              </a:rPr>
              <a:t>images</a:t>
            </a:r>
            <a:r>
              <a:rPr sz="1867" spc="-7" dirty="0">
                <a:latin typeface="Roboto"/>
                <a:cs typeface="Roboto"/>
              </a:rPr>
              <a:t> </a:t>
            </a:r>
            <a:r>
              <a:rPr sz="1867" spc="-27" dirty="0">
                <a:latin typeface="Roboto"/>
                <a:cs typeface="Roboto"/>
              </a:rPr>
              <a:t>and</a:t>
            </a:r>
            <a:r>
              <a:rPr sz="1867" spc="-7" dirty="0">
                <a:latin typeface="Roboto"/>
                <a:cs typeface="Roboto"/>
              </a:rPr>
              <a:t> </a:t>
            </a:r>
            <a:r>
              <a:rPr sz="1867" spc="-13" dirty="0">
                <a:latin typeface="Roboto"/>
                <a:cs typeface="Roboto"/>
              </a:rPr>
              <a:t>image</a:t>
            </a:r>
            <a:r>
              <a:rPr sz="1867" spc="-7" dirty="0">
                <a:latin typeface="Roboto"/>
                <a:cs typeface="Roboto"/>
              </a:rPr>
              <a:t> </a:t>
            </a:r>
            <a:r>
              <a:rPr sz="1867" spc="-20" dirty="0">
                <a:latin typeface="Roboto"/>
                <a:cs typeface="Roboto"/>
              </a:rPr>
              <a:t>data</a:t>
            </a:r>
            <a:r>
              <a:rPr sz="1867" spc="-7" dirty="0">
                <a:latin typeface="Roboto"/>
                <a:cs typeface="Roboto"/>
              </a:rPr>
              <a:t> </a:t>
            </a:r>
            <a:r>
              <a:rPr sz="1867" spc="-27" dirty="0">
                <a:latin typeface="Roboto"/>
                <a:cs typeface="Roboto"/>
              </a:rPr>
              <a:t>manipulation</a:t>
            </a:r>
            <a:endParaRPr sz="1867">
              <a:latin typeface="Roboto"/>
              <a:cs typeface="Roboto"/>
            </a:endParaRPr>
          </a:p>
        </p:txBody>
      </p:sp>
      <p:sp>
        <p:nvSpPr>
          <p:cNvPr id="3" name="object 3"/>
          <p:cNvSpPr txBox="1">
            <a:spLocks noGrp="1"/>
          </p:cNvSpPr>
          <p:nvPr>
            <p:ph type="title"/>
          </p:nvPr>
        </p:nvSpPr>
        <p:spPr>
          <a:xfrm>
            <a:off x="3726757" y="581226"/>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054434"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 name="object 3"/>
          <p:cNvSpPr txBox="1"/>
          <p:nvPr/>
        </p:nvSpPr>
        <p:spPr>
          <a:xfrm>
            <a:off x="3844925" y="6163734"/>
            <a:ext cx="1116753" cy="393335"/>
          </a:xfrm>
          <a:prstGeom prst="rect">
            <a:avLst/>
          </a:prstGeom>
          <a:ln w="9524">
            <a:solidFill>
              <a:srgbClr val="FF0000"/>
            </a:solidFill>
          </a:ln>
        </p:spPr>
        <p:txBody>
          <a:bodyPr vert="horz" wrap="square" lIns="0" tIns="104987" rIns="0" bIns="0" rtlCol="0">
            <a:spAutoFit/>
          </a:bodyPr>
          <a:lstStyle/>
          <a:p>
            <a:pPr marL="114297">
              <a:spcBef>
                <a:spcPts val="827"/>
              </a:spcBef>
            </a:pPr>
            <a:r>
              <a:rPr sz="1867" spc="-7" dirty="0">
                <a:solidFill>
                  <a:srgbClr val="FF0000"/>
                </a:solidFill>
                <a:latin typeface="Arial MT"/>
                <a:cs typeface="Arial MT"/>
              </a:rPr>
              <a:t>Layer</a:t>
            </a:r>
            <a:r>
              <a:rPr sz="1867" spc="-67" dirty="0">
                <a:solidFill>
                  <a:srgbClr val="FF0000"/>
                </a:solidFill>
                <a:latin typeface="Arial MT"/>
                <a:cs typeface="Arial MT"/>
              </a:rPr>
              <a:t> </a:t>
            </a:r>
            <a:r>
              <a:rPr sz="1867" dirty="0">
                <a:solidFill>
                  <a:srgbClr val="FF0000"/>
                </a:solidFill>
                <a:latin typeface="Arial MT"/>
                <a:cs typeface="Arial MT"/>
              </a:rPr>
              <a:t>1</a:t>
            </a:r>
            <a:endParaRPr sz="1867">
              <a:latin typeface="Arial MT"/>
              <a:cs typeface="Arial MT"/>
            </a:endParaRPr>
          </a:p>
        </p:txBody>
      </p:sp>
      <p:sp>
        <p:nvSpPr>
          <p:cNvPr id="4" name="object 4"/>
          <p:cNvSpPr txBox="1"/>
          <p:nvPr/>
        </p:nvSpPr>
        <p:spPr>
          <a:xfrm>
            <a:off x="6035725" y="6163734"/>
            <a:ext cx="1116753" cy="393335"/>
          </a:xfrm>
          <a:prstGeom prst="rect">
            <a:avLst/>
          </a:prstGeom>
          <a:ln w="9524">
            <a:solidFill>
              <a:srgbClr val="FF0000"/>
            </a:solidFill>
          </a:ln>
        </p:spPr>
        <p:txBody>
          <a:bodyPr vert="horz" wrap="square" lIns="0" tIns="104987" rIns="0" bIns="0" rtlCol="0">
            <a:spAutoFit/>
          </a:bodyPr>
          <a:lstStyle/>
          <a:p>
            <a:pPr marL="114297">
              <a:spcBef>
                <a:spcPts val="827"/>
              </a:spcBef>
            </a:pPr>
            <a:r>
              <a:rPr sz="1867" spc="-7" dirty="0">
                <a:solidFill>
                  <a:srgbClr val="FF0000"/>
                </a:solidFill>
                <a:latin typeface="Arial MT"/>
                <a:cs typeface="Arial MT"/>
              </a:rPr>
              <a:t>Layer</a:t>
            </a:r>
            <a:r>
              <a:rPr sz="1867" spc="-67" dirty="0">
                <a:solidFill>
                  <a:srgbClr val="FF0000"/>
                </a:solidFill>
                <a:latin typeface="Arial MT"/>
                <a:cs typeface="Arial MT"/>
              </a:rPr>
              <a:t> </a:t>
            </a:r>
            <a:r>
              <a:rPr sz="1867" dirty="0">
                <a:solidFill>
                  <a:srgbClr val="FF0000"/>
                </a:solidFill>
                <a:latin typeface="Arial MT"/>
                <a:cs typeface="Arial MT"/>
              </a:rPr>
              <a:t>2</a:t>
            </a:r>
            <a:endParaRPr sz="1867">
              <a:latin typeface="Arial MT"/>
              <a:cs typeface="Arial MT"/>
            </a:endParaRPr>
          </a:p>
        </p:txBody>
      </p:sp>
      <p:grpSp>
        <p:nvGrpSpPr>
          <p:cNvPr id="5" name="object 5"/>
          <p:cNvGrpSpPr/>
          <p:nvPr/>
        </p:nvGrpSpPr>
        <p:grpSpPr>
          <a:xfrm>
            <a:off x="4316225" y="5328781"/>
            <a:ext cx="164252" cy="854287"/>
            <a:chOff x="3237168" y="3996585"/>
            <a:chExt cx="123189" cy="640715"/>
          </a:xfrm>
        </p:grpSpPr>
        <p:sp>
          <p:nvSpPr>
            <p:cNvPr id="6" name="object 6"/>
            <p:cNvSpPr/>
            <p:nvPr/>
          </p:nvSpPr>
          <p:spPr>
            <a:xfrm>
              <a:off x="3298652" y="4140545"/>
              <a:ext cx="3810" cy="482600"/>
            </a:xfrm>
            <a:custGeom>
              <a:avLst/>
              <a:gdLst/>
              <a:ahLst/>
              <a:cxnLst/>
              <a:rect l="l" t="t" r="r" b="b"/>
              <a:pathLst>
                <a:path w="3810" h="482600">
                  <a:moveTo>
                    <a:pt x="3540" y="482254"/>
                  </a:moveTo>
                  <a:lnTo>
                    <a:pt x="0" y="0"/>
                  </a:lnTo>
                </a:path>
              </a:pathLst>
            </a:custGeom>
            <a:ln w="28574">
              <a:solidFill>
                <a:srgbClr val="FF0000"/>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237168" y="3996585"/>
              <a:ext cx="122968" cy="158594"/>
            </a:xfrm>
            <a:prstGeom prst="rect">
              <a:avLst/>
            </a:prstGeom>
          </p:spPr>
        </p:pic>
      </p:grpSp>
      <p:grpSp>
        <p:nvGrpSpPr>
          <p:cNvPr id="8" name="object 8"/>
          <p:cNvGrpSpPr/>
          <p:nvPr/>
        </p:nvGrpSpPr>
        <p:grpSpPr>
          <a:xfrm>
            <a:off x="6512117" y="4242712"/>
            <a:ext cx="164252" cy="1940560"/>
            <a:chOff x="4884087" y="3182034"/>
            <a:chExt cx="123189" cy="1455420"/>
          </a:xfrm>
        </p:grpSpPr>
        <p:sp>
          <p:nvSpPr>
            <p:cNvPr id="9" name="object 9"/>
            <p:cNvSpPr/>
            <p:nvPr/>
          </p:nvSpPr>
          <p:spPr>
            <a:xfrm>
              <a:off x="4945573" y="3325997"/>
              <a:ext cx="2540" cy="1297305"/>
            </a:xfrm>
            <a:custGeom>
              <a:avLst/>
              <a:gdLst/>
              <a:ahLst/>
              <a:cxnLst/>
              <a:rect l="l" t="t" r="r" b="b"/>
              <a:pathLst>
                <a:path w="2539" h="1297304">
                  <a:moveTo>
                    <a:pt x="2119" y="1296749"/>
                  </a:moveTo>
                  <a:lnTo>
                    <a:pt x="0" y="0"/>
                  </a:lnTo>
                </a:path>
              </a:pathLst>
            </a:custGeom>
            <a:ln w="28574">
              <a:solidFill>
                <a:srgbClr val="FF0000"/>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4884087" y="3182034"/>
              <a:ext cx="122971" cy="158327"/>
            </a:xfrm>
            <a:prstGeom prst="rect">
              <a:avLst/>
            </a:prstGeom>
          </p:spPr>
        </p:pic>
      </p:grpSp>
      <p:sp>
        <p:nvSpPr>
          <p:cNvPr id="11" name="object 11"/>
          <p:cNvSpPr/>
          <p:nvPr/>
        </p:nvSpPr>
        <p:spPr>
          <a:xfrm>
            <a:off x="4724923" y="4051044"/>
            <a:ext cx="1444413" cy="724747"/>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grpSp>
        <p:nvGrpSpPr>
          <p:cNvPr id="12" name="object 12"/>
          <p:cNvGrpSpPr/>
          <p:nvPr/>
        </p:nvGrpSpPr>
        <p:grpSpPr>
          <a:xfrm>
            <a:off x="7026297" y="3629212"/>
            <a:ext cx="842433" cy="110067"/>
            <a:chOff x="5269722" y="2721909"/>
            <a:chExt cx="631825" cy="82550"/>
          </a:xfrm>
        </p:grpSpPr>
        <p:sp>
          <p:nvSpPr>
            <p:cNvPr id="13" name="object 13"/>
            <p:cNvSpPr/>
            <p:nvPr/>
          </p:nvSpPr>
          <p:spPr>
            <a:xfrm>
              <a:off x="5279247" y="27628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5795719" y="2721909"/>
              <a:ext cx="105704" cy="81979"/>
            </a:xfrm>
            <a:prstGeom prst="rect">
              <a:avLst/>
            </a:prstGeom>
          </p:spPr>
        </p:pic>
      </p:grpSp>
      <p:grpSp>
        <p:nvGrpSpPr>
          <p:cNvPr id="15" name="object 15"/>
          <p:cNvGrpSpPr/>
          <p:nvPr/>
        </p:nvGrpSpPr>
        <p:grpSpPr>
          <a:xfrm>
            <a:off x="3943249" y="2557680"/>
            <a:ext cx="2992120" cy="1559560"/>
            <a:chOff x="2957437" y="1918260"/>
            <a:chExt cx="2244090" cy="1169670"/>
          </a:xfrm>
        </p:grpSpPr>
        <p:sp>
          <p:nvSpPr>
            <p:cNvPr id="16" name="object 16"/>
            <p:cNvSpPr/>
            <p:nvPr/>
          </p:nvSpPr>
          <p:spPr>
            <a:xfrm>
              <a:off x="3543392" y="2218043"/>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5" cstate="print"/>
            <a:stretch>
              <a:fillRect/>
            </a:stretch>
          </p:blipFill>
          <p:spPr>
            <a:xfrm>
              <a:off x="4600915" y="2475899"/>
              <a:ext cx="110762" cy="79699"/>
            </a:xfrm>
            <a:prstGeom prst="rect">
              <a:avLst/>
            </a:prstGeom>
          </p:spPr>
        </p:pic>
        <p:pic>
          <p:nvPicPr>
            <p:cNvPr id="18" name="object 18"/>
            <p:cNvPicPr/>
            <p:nvPr/>
          </p:nvPicPr>
          <p:blipFill>
            <a:blip r:embed="rId6" cstate="print"/>
            <a:stretch>
              <a:fillRect/>
            </a:stretch>
          </p:blipFill>
          <p:spPr>
            <a:xfrm>
              <a:off x="4603188" y="2990010"/>
              <a:ext cx="110433" cy="85925"/>
            </a:xfrm>
            <a:prstGeom prst="rect">
              <a:avLst/>
            </a:prstGeom>
          </p:spPr>
        </p:pic>
        <p:sp>
          <p:nvSpPr>
            <p:cNvPr id="19" name="object 19"/>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sp>
          <p:nvSpPr>
            <p:cNvPr id="21" name="object 21"/>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2" name="object 22"/>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23" name="object 23"/>
          <p:cNvSpPr txBox="1"/>
          <p:nvPr/>
        </p:nvSpPr>
        <p:spPr>
          <a:xfrm>
            <a:off x="7125431" y="33503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(Z)</a:t>
            </a:r>
            <a:endParaRPr sz="1867">
              <a:latin typeface="Arial" panose="020B0604020202020204"/>
              <a:cs typeface="Arial" panose="020B0604020202020204"/>
            </a:endParaRPr>
          </a:p>
        </p:txBody>
      </p:sp>
      <p:sp>
        <p:nvSpPr>
          <p:cNvPr id="24" name="object 24"/>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25" name="object 25"/>
          <p:cNvSpPr txBox="1"/>
          <p:nvPr/>
        </p:nvSpPr>
        <p:spPr>
          <a:xfrm>
            <a:off x="494092" y="2061318"/>
            <a:ext cx="1772073" cy="595035"/>
          </a:xfrm>
          <a:prstGeom prst="rect">
            <a:avLst/>
          </a:prstGeom>
        </p:spPr>
        <p:txBody>
          <a:bodyPr vert="horz" wrap="square" lIns="0" tIns="30480" rIns="0" bIns="0" rtlCol="0">
            <a:spAutoFit/>
          </a:bodyPr>
          <a:lstStyle/>
          <a:p>
            <a:pPr marL="685783" marR="23706"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6" name="object 26"/>
          <p:cNvSpPr txBox="1"/>
          <p:nvPr/>
        </p:nvSpPr>
        <p:spPr>
          <a:xfrm>
            <a:off x="570751" y="4712216"/>
            <a:ext cx="3452707" cy="581355"/>
          </a:xfrm>
          <a:prstGeom prst="rect">
            <a:avLst/>
          </a:prstGeom>
        </p:spPr>
        <p:txBody>
          <a:bodyPr vert="horz" wrap="square" lIns="0" tIns="16933" rIns="0" bIns="0" rtlCol="0">
            <a:spAutoFit/>
          </a:bodyPr>
          <a:lstStyle/>
          <a:p>
            <a:pPr marL="67732">
              <a:lnSpc>
                <a:spcPts val="2220"/>
              </a:lnSpc>
              <a:spcBef>
                <a:spcPts val="133"/>
              </a:spcBef>
              <a:tabLst>
                <a:tab pos="1749170" algn="l"/>
                <a:tab pos="3400975" algn="l"/>
              </a:tabLst>
            </a:pPr>
            <a:r>
              <a:rPr sz="1867" spc="-20" dirty="0">
                <a:latin typeface="Roboto"/>
                <a:cs typeface="Roboto"/>
              </a:rPr>
              <a:t>Spouse</a:t>
            </a:r>
            <a:r>
              <a:rPr sz="1867" spc="-47" dirty="0">
                <a:latin typeface="Roboto"/>
                <a:cs typeface="Roboto"/>
              </a:rPr>
              <a:t> </a:t>
            </a:r>
            <a:r>
              <a:rPr sz="1867" spc="-33" dirty="0">
                <a:latin typeface="Roboto"/>
                <a:cs typeface="Roboto"/>
              </a:rPr>
              <a:t>Salary	</a:t>
            </a:r>
            <a:r>
              <a:rPr sz="1867" u="heavy" spc="-33"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L="614665">
              <a:lnSpc>
                <a:spcPts val="2220"/>
              </a:lnSpc>
            </a:pP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grpSp>
        <p:nvGrpSpPr>
          <p:cNvPr id="27" name="object 27"/>
          <p:cNvGrpSpPr/>
          <p:nvPr/>
        </p:nvGrpSpPr>
        <p:grpSpPr>
          <a:xfrm>
            <a:off x="2320066" y="2324533"/>
            <a:ext cx="2358813" cy="2872740"/>
            <a:chOff x="1740049" y="1743399"/>
            <a:chExt cx="1769110" cy="2154555"/>
          </a:xfrm>
        </p:grpSpPr>
        <p:sp>
          <p:nvSpPr>
            <p:cNvPr id="28" name="object 28"/>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7" cstate="print"/>
            <a:stretch>
              <a:fillRect/>
            </a:stretch>
          </p:blipFill>
          <p:spPr>
            <a:xfrm>
              <a:off x="2833723" y="2207931"/>
              <a:ext cx="110729" cy="79771"/>
            </a:xfrm>
            <a:prstGeom prst="rect">
              <a:avLst/>
            </a:prstGeom>
          </p:spPr>
        </p:pic>
        <p:sp>
          <p:nvSpPr>
            <p:cNvPr id="30" name="object 30"/>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8" cstate="print"/>
            <a:stretch>
              <a:fillRect/>
            </a:stretch>
          </p:blipFill>
          <p:spPr>
            <a:xfrm>
              <a:off x="2870482" y="1974333"/>
              <a:ext cx="110466" cy="80229"/>
            </a:xfrm>
            <a:prstGeom prst="rect">
              <a:avLst/>
            </a:prstGeom>
          </p:spPr>
        </p:pic>
        <p:sp>
          <p:nvSpPr>
            <p:cNvPr id="32" name="object 32"/>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9" cstate="print"/>
            <a:stretch>
              <a:fillRect/>
            </a:stretch>
          </p:blipFill>
          <p:spPr>
            <a:xfrm>
              <a:off x="2911003" y="2418838"/>
              <a:ext cx="100470" cy="104196"/>
            </a:xfrm>
            <a:prstGeom prst="rect">
              <a:avLst/>
            </a:prstGeom>
          </p:spPr>
        </p:pic>
        <p:sp>
          <p:nvSpPr>
            <p:cNvPr id="34" name="object 34"/>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5" name="object 35"/>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6" name="object 36"/>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0" cstate="print"/>
            <a:stretch>
              <a:fillRect/>
            </a:stretch>
          </p:blipFill>
          <p:spPr>
            <a:xfrm>
              <a:off x="2843704" y="3475865"/>
              <a:ext cx="106251" cy="97563"/>
            </a:xfrm>
            <a:prstGeom prst="rect">
              <a:avLst/>
            </a:prstGeom>
          </p:spPr>
        </p:pic>
        <p:sp>
          <p:nvSpPr>
            <p:cNvPr id="38" name="object 38"/>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1" cstate="print"/>
            <a:stretch>
              <a:fillRect/>
            </a:stretch>
          </p:blipFill>
          <p:spPr>
            <a:xfrm>
              <a:off x="2887917" y="3266843"/>
              <a:ext cx="95331" cy="107479"/>
            </a:xfrm>
            <a:prstGeom prst="rect">
              <a:avLst/>
            </a:prstGeom>
          </p:spPr>
        </p:pic>
        <p:pic>
          <p:nvPicPr>
            <p:cNvPr id="40" name="object 40"/>
            <p:cNvPicPr/>
            <p:nvPr/>
          </p:nvPicPr>
          <p:blipFill>
            <a:blip r:embed="rId12" cstate="print"/>
            <a:stretch>
              <a:fillRect/>
            </a:stretch>
          </p:blipFill>
          <p:spPr>
            <a:xfrm>
              <a:off x="2917719" y="3761037"/>
              <a:ext cx="105631" cy="81980"/>
            </a:xfrm>
            <a:prstGeom prst="rect">
              <a:avLst/>
            </a:prstGeom>
          </p:spPr>
        </p:pic>
      </p:grpSp>
      <p:sp>
        <p:nvSpPr>
          <p:cNvPr id="41" name="object 41"/>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42" name="object 42"/>
          <p:cNvSpPr txBox="1"/>
          <p:nvPr/>
        </p:nvSpPr>
        <p:spPr>
          <a:xfrm>
            <a:off x="4710634" y="2594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(F1)</a:t>
            </a:r>
            <a:endParaRPr sz="1867">
              <a:latin typeface="Arial" panose="020B0604020202020204"/>
              <a:cs typeface="Arial" panose="020B0604020202020204"/>
            </a:endParaRPr>
          </a:p>
        </p:txBody>
      </p:sp>
      <p:sp>
        <p:nvSpPr>
          <p:cNvPr id="43" name="object 43"/>
          <p:cNvSpPr txBox="1"/>
          <p:nvPr/>
        </p:nvSpPr>
        <p:spPr>
          <a:xfrm>
            <a:off x="4855533" y="48545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113" dirty="0">
                <a:latin typeface="Arial" panose="020B0604020202020204"/>
                <a:cs typeface="Arial" panose="020B0604020202020204"/>
              </a:rPr>
              <a:t> </a:t>
            </a:r>
            <a:r>
              <a:rPr sz="1867" b="1" dirty="0">
                <a:latin typeface="Arial" panose="020B0604020202020204"/>
                <a:cs typeface="Arial" panose="020B0604020202020204"/>
              </a:rPr>
              <a:t>(F2)</a:t>
            </a:r>
            <a:endParaRPr sz="1867">
              <a:latin typeface="Arial" panose="020B0604020202020204"/>
              <a:cs typeface="Arial" panose="020B0604020202020204"/>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192085"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 name="object 3"/>
          <p:cNvSpPr txBox="1"/>
          <p:nvPr/>
        </p:nvSpPr>
        <p:spPr>
          <a:xfrm>
            <a:off x="5736167" y="5345840"/>
            <a:ext cx="1757680" cy="386430"/>
          </a:xfrm>
          <a:prstGeom prst="rect">
            <a:avLst/>
          </a:prstGeom>
        </p:spPr>
        <p:txBody>
          <a:bodyPr vert="horz" wrap="square" lIns="0" tIns="16933" rIns="0" bIns="0" rtlCol="0">
            <a:spAutoFit/>
          </a:bodyPr>
          <a:lstStyle/>
          <a:p>
            <a:pPr marL="16933">
              <a:spcBef>
                <a:spcPts val="133"/>
              </a:spcBef>
            </a:pPr>
            <a:r>
              <a:rPr sz="2400" u="heavy" spc="-33" dirty="0">
                <a:solidFill>
                  <a:srgbClr val="FF0000"/>
                </a:solidFill>
                <a:uFill>
                  <a:solidFill>
                    <a:srgbClr val="FF0000"/>
                  </a:solidFill>
                </a:uFill>
                <a:latin typeface="Roboto"/>
                <a:cs typeface="Roboto"/>
              </a:rPr>
              <a:t>Output</a:t>
            </a:r>
            <a:r>
              <a:rPr sz="2400" u="heavy" spc="-80"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grpSp>
        <p:nvGrpSpPr>
          <p:cNvPr id="4" name="object 4"/>
          <p:cNvGrpSpPr/>
          <p:nvPr/>
        </p:nvGrpSpPr>
        <p:grpSpPr>
          <a:xfrm>
            <a:off x="4711823" y="2944690"/>
            <a:ext cx="3157220" cy="1843193"/>
            <a:chOff x="3533867" y="2208517"/>
            <a:chExt cx="2367915" cy="1382395"/>
          </a:xfrm>
        </p:grpSpPr>
        <p:sp>
          <p:nvSpPr>
            <p:cNvPr id="5" name="object 5"/>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4600915" y="2475898"/>
              <a:ext cx="110762" cy="79699"/>
            </a:xfrm>
            <a:prstGeom prst="rect">
              <a:avLst/>
            </a:prstGeom>
          </p:spPr>
        </p:pic>
        <p:sp>
          <p:nvSpPr>
            <p:cNvPr id="7" name="object 7"/>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4603188" y="2990010"/>
              <a:ext cx="110433" cy="85925"/>
            </a:xfrm>
            <a:prstGeom prst="rect">
              <a:avLst/>
            </a:prstGeom>
          </p:spPr>
        </p:pic>
        <p:sp>
          <p:nvSpPr>
            <p:cNvPr id="9" name="object 9"/>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4649647" y="2454948"/>
              <a:ext cx="1156335" cy="623570"/>
            </a:xfrm>
            <a:custGeom>
              <a:avLst/>
              <a:gdLst/>
              <a:ahLst/>
              <a:cxnLst/>
              <a:rect l="l" t="t" r="r" b="b"/>
              <a:pathLst>
                <a:path w="1156335"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 w="1156335" h="623569">
                  <a:moveTo>
                    <a:pt x="629600" y="311401"/>
                  </a:moveTo>
                  <a:lnTo>
                    <a:pt x="1155802" y="307951"/>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5795719" y="2721909"/>
              <a:ext cx="105704" cy="81979"/>
            </a:xfrm>
            <a:prstGeom prst="rect">
              <a:avLst/>
            </a:prstGeom>
          </p:spPr>
        </p:pic>
      </p:grpSp>
      <p:sp>
        <p:nvSpPr>
          <p:cNvPr id="12" name="object 12"/>
          <p:cNvSpPr txBox="1"/>
          <p:nvPr/>
        </p:nvSpPr>
        <p:spPr>
          <a:xfrm>
            <a:off x="7125431" y="33503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grpSp>
        <p:nvGrpSpPr>
          <p:cNvPr id="13" name="object 13"/>
          <p:cNvGrpSpPr/>
          <p:nvPr/>
        </p:nvGrpSpPr>
        <p:grpSpPr>
          <a:xfrm>
            <a:off x="3943250" y="2557681"/>
            <a:ext cx="735753" cy="844127"/>
            <a:chOff x="2957437" y="1918260"/>
            <a:chExt cx="551815" cy="633095"/>
          </a:xfrm>
        </p:grpSpPr>
        <p:sp>
          <p:nvSpPr>
            <p:cNvPr id="14" name="object 14"/>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6" name="object 16"/>
          <p:cNvSpPr txBox="1"/>
          <p:nvPr/>
        </p:nvSpPr>
        <p:spPr>
          <a:xfrm>
            <a:off x="494092" y="2061318"/>
            <a:ext cx="1772073" cy="595035"/>
          </a:xfrm>
          <a:prstGeom prst="rect">
            <a:avLst/>
          </a:prstGeom>
        </p:spPr>
        <p:txBody>
          <a:bodyPr vert="horz" wrap="square" lIns="0" tIns="30480" rIns="0" bIns="0" rtlCol="0">
            <a:spAutoFit/>
          </a:bodyPr>
          <a:lstStyle/>
          <a:p>
            <a:pPr marL="685783" marR="23706"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17" name="object 17"/>
          <p:cNvSpPr txBox="1"/>
          <p:nvPr/>
        </p:nvSpPr>
        <p:spPr>
          <a:xfrm>
            <a:off x="570751" y="4712216"/>
            <a:ext cx="3452707" cy="581355"/>
          </a:xfrm>
          <a:prstGeom prst="rect">
            <a:avLst/>
          </a:prstGeom>
        </p:spPr>
        <p:txBody>
          <a:bodyPr vert="horz" wrap="square" lIns="0" tIns="16933" rIns="0" bIns="0" rtlCol="0">
            <a:spAutoFit/>
          </a:bodyPr>
          <a:lstStyle/>
          <a:p>
            <a:pPr marL="67732">
              <a:lnSpc>
                <a:spcPts val="2220"/>
              </a:lnSpc>
              <a:spcBef>
                <a:spcPts val="133"/>
              </a:spcBef>
              <a:tabLst>
                <a:tab pos="1749170" algn="l"/>
                <a:tab pos="3400975" algn="l"/>
              </a:tabLst>
            </a:pPr>
            <a:r>
              <a:rPr sz="1867" spc="-20" dirty="0">
                <a:latin typeface="Roboto"/>
                <a:cs typeface="Roboto"/>
              </a:rPr>
              <a:t>Spouse</a:t>
            </a:r>
            <a:r>
              <a:rPr sz="1867" spc="-47" dirty="0">
                <a:latin typeface="Roboto"/>
                <a:cs typeface="Roboto"/>
              </a:rPr>
              <a:t> </a:t>
            </a:r>
            <a:r>
              <a:rPr sz="1867" spc="-33" dirty="0">
                <a:latin typeface="Roboto"/>
                <a:cs typeface="Roboto"/>
              </a:rPr>
              <a:t>Salary	</a:t>
            </a:r>
            <a:r>
              <a:rPr sz="1867" u="heavy" spc="-33"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L="614665">
              <a:lnSpc>
                <a:spcPts val="2220"/>
              </a:lnSpc>
            </a:pP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grpSp>
        <p:nvGrpSpPr>
          <p:cNvPr id="18" name="object 18"/>
          <p:cNvGrpSpPr/>
          <p:nvPr/>
        </p:nvGrpSpPr>
        <p:grpSpPr>
          <a:xfrm>
            <a:off x="2320065" y="2324533"/>
            <a:ext cx="4831080" cy="2872740"/>
            <a:chOff x="1740049" y="1743399"/>
            <a:chExt cx="3623310" cy="2154555"/>
          </a:xfrm>
        </p:grpSpPr>
        <p:sp>
          <p:nvSpPr>
            <p:cNvPr id="19" name="object 19"/>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2833723" y="2207931"/>
              <a:ext cx="110729" cy="79771"/>
            </a:xfrm>
            <a:prstGeom prst="rect">
              <a:avLst/>
            </a:prstGeom>
          </p:spPr>
        </p:pic>
        <p:sp>
          <p:nvSpPr>
            <p:cNvPr id="21" name="object 21"/>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6" cstate="print"/>
            <a:stretch>
              <a:fillRect/>
            </a:stretch>
          </p:blipFill>
          <p:spPr>
            <a:xfrm>
              <a:off x="2870482" y="1974333"/>
              <a:ext cx="110466" cy="80229"/>
            </a:xfrm>
            <a:prstGeom prst="rect">
              <a:avLst/>
            </a:prstGeom>
          </p:spPr>
        </p:pic>
        <p:sp>
          <p:nvSpPr>
            <p:cNvPr id="23" name="object 23"/>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7" cstate="print"/>
            <a:stretch>
              <a:fillRect/>
            </a:stretch>
          </p:blipFill>
          <p:spPr>
            <a:xfrm>
              <a:off x="2911003" y="2418838"/>
              <a:ext cx="100470" cy="104196"/>
            </a:xfrm>
            <a:prstGeom prst="rect">
              <a:avLst/>
            </a:prstGeom>
          </p:spPr>
        </p:pic>
        <p:sp>
          <p:nvSpPr>
            <p:cNvPr id="25" name="object 25"/>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8" cstate="print"/>
            <a:stretch>
              <a:fillRect/>
            </a:stretch>
          </p:blipFill>
          <p:spPr>
            <a:xfrm>
              <a:off x="2843704" y="3475865"/>
              <a:ext cx="106251" cy="97563"/>
            </a:xfrm>
            <a:prstGeom prst="rect">
              <a:avLst/>
            </a:prstGeom>
          </p:spPr>
        </p:pic>
        <p:sp>
          <p:nvSpPr>
            <p:cNvPr id="29" name="object 29"/>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9" cstate="print"/>
            <a:stretch>
              <a:fillRect/>
            </a:stretch>
          </p:blipFill>
          <p:spPr>
            <a:xfrm>
              <a:off x="2887917" y="3266843"/>
              <a:ext cx="95331" cy="107479"/>
            </a:xfrm>
            <a:prstGeom prst="rect">
              <a:avLst/>
            </a:prstGeom>
          </p:spPr>
        </p:pic>
        <p:pic>
          <p:nvPicPr>
            <p:cNvPr id="31" name="object 31"/>
            <p:cNvPicPr/>
            <p:nvPr/>
          </p:nvPicPr>
          <p:blipFill>
            <a:blip r:embed="rId10" cstate="print"/>
            <a:stretch>
              <a:fillRect/>
            </a:stretch>
          </p:blipFill>
          <p:spPr>
            <a:xfrm>
              <a:off x="2917719" y="3761037"/>
              <a:ext cx="105631" cy="81980"/>
            </a:xfrm>
            <a:prstGeom prst="rect">
              <a:avLst/>
            </a:prstGeom>
          </p:spPr>
        </p:pic>
        <p:sp>
          <p:nvSpPr>
            <p:cNvPr id="32" name="object 32"/>
            <p:cNvSpPr/>
            <p:nvPr/>
          </p:nvSpPr>
          <p:spPr>
            <a:xfrm>
              <a:off x="4384550" y="2085499"/>
              <a:ext cx="964565" cy="1489710"/>
            </a:xfrm>
            <a:custGeom>
              <a:avLst/>
              <a:gdLst/>
              <a:ahLst/>
              <a:cxnLst/>
              <a:rect l="l" t="t" r="r" b="b"/>
              <a:pathLst>
                <a:path w="964564" h="1489710">
                  <a:moveTo>
                    <a:pt x="0" y="0"/>
                  </a:moveTo>
                  <a:lnTo>
                    <a:pt x="964499" y="0"/>
                  </a:lnTo>
                  <a:lnTo>
                    <a:pt x="964499" y="1489499"/>
                  </a:lnTo>
                  <a:lnTo>
                    <a:pt x="0" y="1489499"/>
                  </a:lnTo>
                  <a:lnTo>
                    <a:pt x="0" y="0"/>
                  </a:lnTo>
                  <a:close/>
                </a:path>
              </a:pathLst>
            </a:custGeom>
            <a:ln w="28574">
              <a:solidFill>
                <a:srgbClr val="FF0000"/>
              </a:solidFill>
            </a:ln>
          </p:spPr>
          <p:txBody>
            <a:bodyPr wrap="square" lIns="0" tIns="0" rIns="0" bIns="0" rtlCol="0"/>
            <a:lstStyle/>
            <a:p>
              <a:endParaRPr sz="2400"/>
            </a:p>
          </p:txBody>
        </p:sp>
      </p:grpSp>
      <p:sp>
        <p:nvSpPr>
          <p:cNvPr id="33" name="object 33"/>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4" name="object 34"/>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4710633" y="25943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36" name="object 36"/>
          <p:cNvSpPr txBox="1"/>
          <p:nvPr/>
        </p:nvSpPr>
        <p:spPr>
          <a:xfrm>
            <a:off x="4855532" y="48545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sp>
        <p:nvSpPr>
          <p:cNvPr id="37" name="object 37"/>
          <p:cNvSpPr/>
          <p:nvPr/>
        </p:nvSpPr>
        <p:spPr>
          <a:xfrm>
            <a:off x="214732" y="1833439"/>
            <a:ext cx="5424593" cy="4457700"/>
          </a:xfrm>
          <a:custGeom>
            <a:avLst/>
            <a:gdLst/>
            <a:ahLst/>
            <a:cxnLst/>
            <a:rect l="l" t="t" r="r" b="b"/>
            <a:pathLst>
              <a:path w="4068445" h="3343275">
                <a:moveTo>
                  <a:pt x="4068051" y="121729"/>
                </a:moveTo>
                <a:lnTo>
                  <a:pt x="4068000" y="0"/>
                </a:lnTo>
                <a:lnTo>
                  <a:pt x="0" y="0"/>
                </a:lnTo>
                <a:lnTo>
                  <a:pt x="0" y="3221101"/>
                </a:lnTo>
                <a:lnTo>
                  <a:pt x="162344" y="3221101"/>
                </a:lnTo>
                <a:lnTo>
                  <a:pt x="162344" y="3342830"/>
                </a:lnTo>
                <a:lnTo>
                  <a:pt x="4068051" y="3342830"/>
                </a:lnTo>
                <a:lnTo>
                  <a:pt x="4068051" y="121729"/>
                </a:lnTo>
                <a:close/>
              </a:path>
            </a:pathLst>
          </a:custGeom>
          <a:solidFill>
            <a:srgbClr val="FFFFFF">
              <a:alpha val="67419"/>
            </a:srgbClr>
          </a:solidFill>
        </p:spPr>
        <p:txBody>
          <a:bodyPr wrap="square" lIns="0" tIns="0" rIns="0" bIns="0" rtlCol="0"/>
          <a:lstStyle/>
          <a:p>
            <a:endParaRPr sz="2400"/>
          </a:p>
        </p:txBody>
      </p:sp>
      <p:sp>
        <p:nvSpPr>
          <p:cNvPr id="38" name="object 38"/>
          <p:cNvSpPr/>
          <p:nvPr/>
        </p:nvSpPr>
        <p:spPr>
          <a:xfrm>
            <a:off x="8010066" y="2337233"/>
            <a:ext cx="2078567" cy="2738967"/>
          </a:xfrm>
          <a:custGeom>
            <a:avLst/>
            <a:gdLst/>
            <a:ahLst/>
            <a:cxnLst/>
            <a:rect l="l" t="t" r="r" b="b"/>
            <a:pathLst>
              <a:path w="1558925" h="2054225">
                <a:moveTo>
                  <a:pt x="1558799" y="2054099"/>
                </a:moveTo>
                <a:lnTo>
                  <a:pt x="0" y="2054099"/>
                </a:lnTo>
                <a:lnTo>
                  <a:pt x="0" y="0"/>
                </a:lnTo>
                <a:lnTo>
                  <a:pt x="1558799" y="0"/>
                </a:lnTo>
                <a:lnTo>
                  <a:pt x="1558799" y="20540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506718"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 name="object 3"/>
          <p:cNvSpPr txBox="1"/>
          <p:nvPr/>
        </p:nvSpPr>
        <p:spPr>
          <a:xfrm>
            <a:off x="3476100" y="5747308"/>
            <a:ext cx="1805093"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Hidden</a:t>
            </a:r>
            <a:r>
              <a:rPr sz="2400" u="heavy" spc="-107"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grpSp>
        <p:nvGrpSpPr>
          <p:cNvPr id="4" name="object 4"/>
          <p:cNvGrpSpPr/>
          <p:nvPr/>
        </p:nvGrpSpPr>
        <p:grpSpPr>
          <a:xfrm>
            <a:off x="2320066" y="2324533"/>
            <a:ext cx="4615180" cy="2872740"/>
            <a:chOff x="1740049" y="1743399"/>
            <a:chExt cx="3461385" cy="2154555"/>
          </a:xfrm>
        </p:grpSpPr>
        <p:sp>
          <p:nvSpPr>
            <p:cNvPr id="5" name="object 5"/>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4600915" y="2475898"/>
              <a:ext cx="110762" cy="79699"/>
            </a:xfrm>
            <a:prstGeom prst="rect">
              <a:avLst/>
            </a:prstGeom>
          </p:spPr>
        </p:pic>
        <p:sp>
          <p:nvSpPr>
            <p:cNvPr id="7" name="object 7"/>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4603188" y="2990010"/>
              <a:ext cx="110433" cy="85925"/>
            </a:xfrm>
            <a:prstGeom prst="rect">
              <a:avLst/>
            </a:prstGeom>
          </p:spPr>
        </p:pic>
        <p:sp>
          <p:nvSpPr>
            <p:cNvPr id="9" name="object 9"/>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sp>
          <p:nvSpPr>
            <p:cNvPr id="11" name="object 11"/>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33723" y="2207931"/>
              <a:ext cx="110729" cy="79771"/>
            </a:xfrm>
            <a:prstGeom prst="rect">
              <a:avLst/>
            </a:prstGeom>
          </p:spPr>
        </p:pic>
        <p:sp>
          <p:nvSpPr>
            <p:cNvPr id="15" name="object 15"/>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5" cstate="print"/>
            <a:stretch>
              <a:fillRect/>
            </a:stretch>
          </p:blipFill>
          <p:spPr>
            <a:xfrm>
              <a:off x="2870482" y="1974333"/>
              <a:ext cx="110466" cy="80229"/>
            </a:xfrm>
            <a:prstGeom prst="rect">
              <a:avLst/>
            </a:prstGeom>
          </p:spPr>
        </p:pic>
        <p:sp>
          <p:nvSpPr>
            <p:cNvPr id="17" name="object 17"/>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6" cstate="print"/>
            <a:stretch>
              <a:fillRect/>
            </a:stretch>
          </p:blipFill>
          <p:spPr>
            <a:xfrm>
              <a:off x="2911003" y="2418838"/>
              <a:ext cx="100470" cy="104196"/>
            </a:xfrm>
            <a:prstGeom prst="rect">
              <a:avLst/>
            </a:prstGeom>
          </p:spPr>
        </p:pic>
        <p:sp>
          <p:nvSpPr>
            <p:cNvPr id="19" name="object 19"/>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7" cstate="print"/>
            <a:stretch>
              <a:fillRect/>
            </a:stretch>
          </p:blipFill>
          <p:spPr>
            <a:xfrm>
              <a:off x="2843704" y="3475865"/>
              <a:ext cx="106251" cy="97563"/>
            </a:xfrm>
            <a:prstGeom prst="rect">
              <a:avLst/>
            </a:prstGeom>
          </p:spPr>
        </p:pic>
        <p:sp>
          <p:nvSpPr>
            <p:cNvPr id="23" name="object 23"/>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8" cstate="print"/>
            <a:stretch>
              <a:fillRect/>
            </a:stretch>
          </p:blipFill>
          <p:spPr>
            <a:xfrm>
              <a:off x="2887917" y="3266843"/>
              <a:ext cx="95331" cy="107479"/>
            </a:xfrm>
            <a:prstGeom prst="rect">
              <a:avLst/>
            </a:prstGeom>
          </p:spPr>
        </p:pic>
        <p:sp>
          <p:nvSpPr>
            <p:cNvPr id="25" name="object 25"/>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9" cstate="print"/>
            <a:stretch>
              <a:fillRect/>
            </a:stretch>
          </p:blipFill>
          <p:spPr>
            <a:xfrm>
              <a:off x="2917719" y="3761037"/>
              <a:ext cx="105631" cy="81980"/>
            </a:xfrm>
            <a:prstGeom prst="rect">
              <a:avLst/>
            </a:prstGeom>
          </p:spPr>
        </p:pic>
      </p:grpSp>
      <p:grpSp>
        <p:nvGrpSpPr>
          <p:cNvPr id="27" name="object 27"/>
          <p:cNvGrpSpPr/>
          <p:nvPr/>
        </p:nvGrpSpPr>
        <p:grpSpPr>
          <a:xfrm>
            <a:off x="7026297" y="3629212"/>
            <a:ext cx="842433" cy="110067"/>
            <a:chOff x="5269722" y="2721909"/>
            <a:chExt cx="631825" cy="82550"/>
          </a:xfrm>
        </p:grpSpPr>
        <p:sp>
          <p:nvSpPr>
            <p:cNvPr id="28" name="object 28"/>
            <p:cNvSpPr/>
            <p:nvPr/>
          </p:nvSpPr>
          <p:spPr>
            <a:xfrm>
              <a:off x="5279247" y="27628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10" cstate="print"/>
            <a:stretch>
              <a:fillRect/>
            </a:stretch>
          </p:blipFill>
          <p:spPr>
            <a:xfrm>
              <a:off x="5795719" y="2721909"/>
              <a:ext cx="105704" cy="81979"/>
            </a:xfrm>
            <a:prstGeom prst="rect">
              <a:avLst/>
            </a:prstGeom>
          </p:spPr>
        </p:pic>
      </p:grpSp>
      <p:sp>
        <p:nvSpPr>
          <p:cNvPr id="30" name="object 30"/>
          <p:cNvSpPr txBox="1"/>
          <p:nvPr/>
        </p:nvSpPr>
        <p:spPr>
          <a:xfrm>
            <a:off x="7125431" y="33503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sp>
        <p:nvSpPr>
          <p:cNvPr id="31" name="object 31"/>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2" name="object 32"/>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3" name="object 33"/>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4" name="object 34"/>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4710633" y="25943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36" name="object 36"/>
          <p:cNvSpPr txBox="1"/>
          <p:nvPr/>
        </p:nvSpPr>
        <p:spPr>
          <a:xfrm>
            <a:off x="4855532" y="48545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sp>
        <p:nvSpPr>
          <p:cNvPr id="37" name="object 37"/>
          <p:cNvSpPr/>
          <p:nvPr/>
        </p:nvSpPr>
        <p:spPr>
          <a:xfrm>
            <a:off x="3390201" y="2094933"/>
            <a:ext cx="2187785" cy="3261360"/>
          </a:xfrm>
          <a:custGeom>
            <a:avLst/>
            <a:gdLst/>
            <a:ahLst/>
            <a:cxnLst/>
            <a:rect l="l" t="t" r="r" b="b"/>
            <a:pathLst>
              <a:path w="1640839" h="2446020">
                <a:moveTo>
                  <a:pt x="0" y="0"/>
                </a:moveTo>
                <a:lnTo>
                  <a:pt x="1640399" y="0"/>
                </a:lnTo>
                <a:lnTo>
                  <a:pt x="1640399" y="2445599"/>
                </a:lnTo>
                <a:lnTo>
                  <a:pt x="0" y="2445599"/>
                </a:lnTo>
                <a:lnTo>
                  <a:pt x="0" y="0"/>
                </a:lnTo>
                <a:close/>
              </a:path>
            </a:pathLst>
          </a:custGeom>
          <a:ln w="28574">
            <a:solidFill>
              <a:srgbClr val="FF0000"/>
            </a:solidFill>
          </a:ln>
        </p:spPr>
        <p:txBody>
          <a:bodyPr wrap="square" lIns="0" tIns="0" rIns="0" bIns="0" rtlCol="0"/>
          <a:lstStyle/>
          <a:p>
            <a:endParaRPr sz="2400"/>
          </a:p>
        </p:txBody>
      </p:sp>
      <p:sp>
        <p:nvSpPr>
          <p:cNvPr id="38" name="object 38"/>
          <p:cNvSpPr/>
          <p:nvPr/>
        </p:nvSpPr>
        <p:spPr>
          <a:xfrm>
            <a:off x="431200" y="1995734"/>
            <a:ext cx="2719493" cy="4295140"/>
          </a:xfrm>
          <a:custGeom>
            <a:avLst/>
            <a:gdLst/>
            <a:ahLst/>
            <a:cxnLst/>
            <a:rect l="l" t="t" r="r" b="b"/>
            <a:pathLst>
              <a:path w="2039620" h="3221354">
                <a:moveTo>
                  <a:pt x="2039399" y="3221099"/>
                </a:moveTo>
                <a:lnTo>
                  <a:pt x="0" y="3221099"/>
                </a:lnTo>
                <a:lnTo>
                  <a:pt x="0" y="0"/>
                </a:lnTo>
                <a:lnTo>
                  <a:pt x="2039399" y="0"/>
                </a:lnTo>
                <a:lnTo>
                  <a:pt x="2039399" y="3221099"/>
                </a:lnTo>
                <a:close/>
              </a:path>
            </a:pathLst>
          </a:custGeom>
          <a:solidFill>
            <a:srgbClr val="FFFFFF">
              <a:alpha val="67419"/>
            </a:srgbClr>
          </a:solidFill>
        </p:spPr>
        <p:txBody>
          <a:bodyPr wrap="square" lIns="0" tIns="0" rIns="0" bIns="0" rtlCol="0"/>
          <a:lstStyle/>
          <a:p>
            <a:endParaRPr sz="2400"/>
          </a:p>
        </p:txBody>
      </p:sp>
      <p:sp>
        <p:nvSpPr>
          <p:cNvPr id="39" name="object 39"/>
          <p:cNvSpPr/>
          <p:nvPr/>
        </p:nvSpPr>
        <p:spPr>
          <a:xfrm>
            <a:off x="5766733" y="2337233"/>
            <a:ext cx="4322233" cy="2738967"/>
          </a:xfrm>
          <a:custGeom>
            <a:avLst/>
            <a:gdLst/>
            <a:ahLst/>
            <a:cxnLst/>
            <a:rect l="l" t="t" r="r" b="b"/>
            <a:pathLst>
              <a:path w="3241675" h="2054225">
                <a:moveTo>
                  <a:pt x="3241199" y="2054099"/>
                </a:moveTo>
                <a:lnTo>
                  <a:pt x="0" y="2054099"/>
                </a:lnTo>
                <a:lnTo>
                  <a:pt x="0" y="0"/>
                </a:lnTo>
                <a:lnTo>
                  <a:pt x="3241199" y="0"/>
                </a:lnTo>
                <a:lnTo>
                  <a:pt x="3241199" y="20540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4946279"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 name="object 3"/>
          <p:cNvSpPr txBox="1"/>
          <p:nvPr/>
        </p:nvSpPr>
        <p:spPr>
          <a:xfrm>
            <a:off x="631301" y="5747308"/>
            <a:ext cx="1533313" cy="386430"/>
          </a:xfrm>
          <a:prstGeom prst="rect">
            <a:avLst/>
          </a:prstGeom>
        </p:spPr>
        <p:txBody>
          <a:bodyPr vert="horz" wrap="square" lIns="0" tIns="16933" rIns="0" bIns="0" rtlCol="0">
            <a:spAutoFit/>
          </a:bodyPr>
          <a:lstStyle/>
          <a:p>
            <a:pPr marL="16933">
              <a:spcBef>
                <a:spcPts val="133"/>
              </a:spcBef>
            </a:pPr>
            <a:r>
              <a:rPr sz="2400" u="heavy" spc="-40" dirty="0">
                <a:solidFill>
                  <a:srgbClr val="FF0000"/>
                </a:solidFill>
                <a:uFill>
                  <a:solidFill>
                    <a:srgbClr val="FF0000"/>
                  </a:solidFill>
                </a:uFill>
                <a:latin typeface="Roboto"/>
                <a:cs typeface="Roboto"/>
              </a:rPr>
              <a:t>Input</a:t>
            </a:r>
            <a:r>
              <a:rPr sz="2400" u="heavy" spc="-73"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grpSp>
        <p:nvGrpSpPr>
          <p:cNvPr id="4" name="object 4"/>
          <p:cNvGrpSpPr/>
          <p:nvPr/>
        </p:nvGrpSpPr>
        <p:grpSpPr>
          <a:xfrm>
            <a:off x="2320066" y="2324533"/>
            <a:ext cx="4615180" cy="2872740"/>
            <a:chOff x="1740049" y="1743399"/>
            <a:chExt cx="3461385" cy="2154555"/>
          </a:xfrm>
        </p:grpSpPr>
        <p:sp>
          <p:nvSpPr>
            <p:cNvPr id="5" name="object 5"/>
            <p:cNvSpPr/>
            <p:nvPr/>
          </p:nvSpPr>
          <p:spPr>
            <a:xfrm>
              <a:off x="3543392" y="22180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4600915" y="2475898"/>
              <a:ext cx="110762" cy="79699"/>
            </a:xfrm>
            <a:prstGeom prst="rect">
              <a:avLst/>
            </a:prstGeom>
          </p:spPr>
        </p:pic>
        <p:sp>
          <p:nvSpPr>
            <p:cNvPr id="7" name="object 7"/>
            <p:cNvSpPr/>
            <p:nvPr/>
          </p:nvSpPr>
          <p:spPr>
            <a:xfrm>
              <a:off x="3543692" y="30382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4603188" y="2990010"/>
              <a:ext cx="110433" cy="85925"/>
            </a:xfrm>
            <a:prstGeom prst="rect">
              <a:avLst/>
            </a:prstGeom>
          </p:spPr>
        </p:pic>
        <p:sp>
          <p:nvSpPr>
            <p:cNvPr id="9" name="object 9"/>
            <p:cNvSpPr/>
            <p:nvPr/>
          </p:nvSpPr>
          <p:spPr>
            <a:xfrm>
              <a:off x="4649647" y="24549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4649647" y="24549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sp>
          <p:nvSpPr>
            <p:cNvPr id="11" name="object 11"/>
            <p:cNvSpPr/>
            <p:nvPr/>
          </p:nvSpPr>
          <p:spPr>
            <a:xfrm>
              <a:off x="2962199" y="19230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2962199" y="19230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1777999" y="2247817"/>
              <a:ext cx="1073785" cy="292735"/>
            </a:xfrm>
            <a:custGeom>
              <a:avLst/>
              <a:gdLst/>
              <a:ahLst/>
              <a:cxnLst/>
              <a:rect l="l" t="t" r="r" b="b"/>
              <a:pathLst>
                <a:path w="1073785" h="292735">
                  <a:moveTo>
                    <a:pt x="0" y="292182"/>
                  </a:moveTo>
                  <a:lnTo>
                    <a:pt x="1073512"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2833723" y="2207931"/>
              <a:ext cx="110729" cy="79771"/>
            </a:xfrm>
            <a:prstGeom prst="rect">
              <a:avLst/>
            </a:prstGeom>
          </p:spPr>
        </p:pic>
        <p:sp>
          <p:nvSpPr>
            <p:cNvPr id="15" name="object 15"/>
            <p:cNvSpPr/>
            <p:nvPr/>
          </p:nvSpPr>
          <p:spPr>
            <a:xfrm>
              <a:off x="1802098" y="17529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5" cstate="print"/>
            <a:stretch>
              <a:fillRect/>
            </a:stretch>
          </p:blipFill>
          <p:spPr>
            <a:xfrm>
              <a:off x="2870482" y="1974333"/>
              <a:ext cx="110466" cy="80229"/>
            </a:xfrm>
            <a:prstGeom prst="rect">
              <a:avLst/>
            </a:prstGeom>
          </p:spPr>
        </p:pic>
        <p:sp>
          <p:nvSpPr>
            <p:cNvPr id="17" name="object 17"/>
            <p:cNvSpPr/>
            <p:nvPr/>
          </p:nvSpPr>
          <p:spPr>
            <a:xfrm>
              <a:off x="1749574" y="24923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6" cstate="print"/>
            <a:stretch>
              <a:fillRect/>
            </a:stretch>
          </p:blipFill>
          <p:spPr>
            <a:xfrm>
              <a:off x="2911003" y="2418838"/>
              <a:ext cx="100470" cy="104196"/>
            </a:xfrm>
            <a:prstGeom prst="rect">
              <a:avLst/>
            </a:prstGeom>
          </p:spPr>
        </p:pic>
        <p:sp>
          <p:nvSpPr>
            <p:cNvPr id="19" name="object 19"/>
            <p:cNvSpPr/>
            <p:nvPr/>
          </p:nvSpPr>
          <p:spPr>
            <a:xfrm>
              <a:off x="2962199" y="32695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2962199" y="32695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1752599" y="26161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7" cstate="print"/>
            <a:stretch>
              <a:fillRect/>
            </a:stretch>
          </p:blipFill>
          <p:spPr>
            <a:xfrm>
              <a:off x="2843704" y="3475865"/>
              <a:ext cx="106251" cy="97563"/>
            </a:xfrm>
            <a:prstGeom prst="rect">
              <a:avLst/>
            </a:prstGeom>
          </p:spPr>
        </p:pic>
        <p:sp>
          <p:nvSpPr>
            <p:cNvPr id="23" name="object 23"/>
            <p:cNvSpPr/>
            <p:nvPr/>
          </p:nvSpPr>
          <p:spPr>
            <a:xfrm>
              <a:off x="1802098" y="1752924"/>
              <a:ext cx="1121410" cy="1542415"/>
            </a:xfrm>
            <a:custGeom>
              <a:avLst/>
              <a:gdLst/>
              <a:ahLst/>
              <a:cxnLst/>
              <a:rect l="l" t="t" r="r" b="b"/>
              <a:pathLst>
                <a:path w="1121410" h="1542414">
                  <a:moveTo>
                    <a:pt x="0" y="0"/>
                  </a:moveTo>
                  <a:lnTo>
                    <a:pt x="1120796" y="1541943"/>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8" cstate="print"/>
            <a:stretch>
              <a:fillRect/>
            </a:stretch>
          </p:blipFill>
          <p:spPr>
            <a:xfrm>
              <a:off x="2887917" y="3266843"/>
              <a:ext cx="95331" cy="107479"/>
            </a:xfrm>
            <a:prstGeom prst="rect">
              <a:avLst/>
            </a:prstGeom>
          </p:spPr>
        </p:pic>
        <p:sp>
          <p:nvSpPr>
            <p:cNvPr id="25" name="object 25"/>
            <p:cNvSpPr/>
            <p:nvPr/>
          </p:nvSpPr>
          <p:spPr>
            <a:xfrm>
              <a:off x="1749574" y="3802027"/>
              <a:ext cx="1177925" cy="5080"/>
            </a:xfrm>
            <a:custGeom>
              <a:avLst/>
              <a:gdLst/>
              <a:ahLst/>
              <a:cxnLst/>
              <a:rect l="l" t="t" r="r" b="b"/>
              <a:pathLst>
                <a:path w="1177925" h="5079">
                  <a:moveTo>
                    <a:pt x="0" y="4922"/>
                  </a:moveTo>
                  <a:lnTo>
                    <a:pt x="1177800"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9" cstate="print"/>
            <a:stretch>
              <a:fillRect/>
            </a:stretch>
          </p:blipFill>
          <p:spPr>
            <a:xfrm>
              <a:off x="2917719" y="3761037"/>
              <a:ext cx="105631" cy="81980"/>
            </a:xfrm>
            <a:prstGeom prst="rect">
              <a:avLst/>
            </a:prstGeom>
          </p:spPr>
        </p:pic>
      </p:grpSp>
      <p:grpSp>
        <p:nvGrpSpPr>
          <p:cNvPr id="27" name="object 27"/>
          <p:cNvGrpSpPr/>
          <p:nvPr/>
        </p:nvGrpSpPr>
        <p:grpSpPr>
          <a:xfrm>
            <a:off x="7026297" y="3629212"/>
            <a:ext cx="842433" cy="110067"/>
            <a:chOff x="5269722" y="2721909"/>
            <a:chExt cx="631825" cy="82550"/>
          </a:xfrm>
        </p:grpSpPr>
        <p:sp>
          <p:nvSpPr>
            <p:cNvPr id="28" name="object 28"/>
            <p:cNvSpPr/>
            <p:nvPr/>
          </p:nvSpPr>
          <p:spPr>
            <a:xfrm>
              <a:off x="5279247" y="27628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10" cstate="print"/>
            <a:stretch>
              <a:fillRect/>
            </a:stretch>
          </p:blipFill>
          <p:spPr>
            <a:xfrm>
              <a:off x="5795719" y="2721909"/>
              <a:ext cx="105704" cy="81979"/>
            </a:xfrm>
            <a:prstGeom prst="rect">
              <a:avLst/>
            </a:prstGeom>
          </p:spPr>
        </p:pic>
      </p:grpSp>
      <p:sp>
        <p:nvSpPr>
          <p:cNvPr id="30" name="object 30"/>
          <p:cNvSpPr txBox="1"/>
          <p:nvPr/>
        </p:nvSpPr>
        <p:spPr>
          <a:xfrm>
            <a:off x="7125431" y="33503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sp>
        <p:nvSpPr>
          <p:cNvPr id="31" name="object 31"/>
          <p:cNvSpPr txBox="1"/>
          <p:nvPr/>
        </p:nvSpPr>
        <p:spPr>
          <a:xfrm>
            <a:off x="477158" y="2061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2" name="object 32"/>
          <p:cNvSpPr txBox="1"/>
          <p:nvPr/>
        </p:nvSpPr>
        <p:spPr>
          <a:xfrm>
            <a:off x="587685" y="47122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3" name="object 33"/>
          <p:cNvSpPr txBox="1"/>
          <p:nvPr/>
        </p:nvSpPr>
        <p:spPr>
          <a:xfrm>
            <a:off x="638557" y="33694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4" name="object 34"/>
          <p:cNvSpPr txBox="1"/>
          <p:nvPr/>
        </p:nvSpPr>
        <p:spPr>
          <a:xfrm>
            <a:off x="8051781" y="33579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
        <p:nvSpPr>
          <p:cNvPr id="35" name="object 35"/>
          <p:cNvSpPr txBox="1"/>
          <p:nvPr/>
        </p:nvSpPr>
        <p:spPr>
          <a:xfrm>
            <a:off x="4710633" y="25943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36" name="object 36"/>
          <p:cNvSpPr txBox="1"/>
          <p:nvPr/>
        </p:nvSpPr>
        <p:spPr>
          <a:xfrm>
            <a:off x="4855532" y="4854518"/>
            <a:ext cx="680720"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grpSp>
        <p:nvGrpSpPr>
          <p:cNvPr id="37" name="object 37"/>
          <p:cNvGrpSpPr/>
          <p:nvPr/>
        </p:nvGrpSpPr>
        <p:grpSpPr>
          <a:xfrm>
            <a:off x="339350" y="1822450"/>
            <a:ext cx="9749367" cy="3669453"/>
            <a:chOff x="254512" y="1366837"/>
            <a:chExt cx="7312025" cy="2752090"/>
          </a:xfrm>
        </p:grpSpPr>
        <p:sp>
          <p:nvSpPr>
            <p:cNvPr id="38" name="object 38"/>
            <p:cNvSpPr/>
            <p:nvPr/>
          </p:nvSpPr>
          <p:spPr>
            <a:xfrm>
              <a:off x="1749575" y="1480075"/>
              <a:ext cx="5817235" cy="2624455"/>
            </a:xfrm>
            <a:custGeom>
              <a:avLst/>
              <a:gdLst/>
              <a:ahLst/>
              <a:cxnLst/>
              <a:rect l="l" t="t" r="r" b="b"/>
              <a:pathLst>
                <a:path w="5817234" h="2624454">
                  <a:moveTo>
                    <a:pt x="5816699" y="2624099"/>
                  </a:moveTo>
                  <a:lnTo>
                    <a:pt x="0" y="2624099"/>
                  </a:lnTo>
                  <a:lnTo>
                    <a:pt x="0" y="0"/>
                  </a:lnTo>
                  <a:lnTo>
                    <a:pt x="5816699" y="0"/>
                  </a:lnTo>
                  <a:lnTo>
                    <a:pt x="5816699" y="2624099"/>
                  </a:lnTo>
                  <a:close/>
                </a:path>
              </a:pathLst>
            </a:custGeom>
            <a:solidFill>
              <a:srgbClr val="FFFFFF">
                <a:alpha val="67419"/>
              </a:srgbClr>
            </a:solidFill>
          </p:spPr>
          <p:txBody>
            <a:bodyPr wrap="square" lIns="0" tIns="0" rIns="0" bIns="0" rtlCol="0"/>
            <a:lstStyle/>
            <a:p>
              <a:endParaRPr sz="2400"/>
            </a:p>
          </p:txBody>
        </p:sp>
        <p:sp>
          <p:nvSpPr>
            <p:cNvPr id="39" name="object 39"/>
            <p:cNvSpPr/>
            <p:nvPr/>
          </p:nvSpPr>
          <p:spPr>
            <a:xfrm>
              <a:off x="268799" y="1381125"/>
              <a:ext cx="1618615" cy="2723515"/>
            </a:xfrm>
            <a:custGeom>
              <a:avLst/>
              <a:gdLst/>
              <a:ahLst/>
              <a:cxnLst/>
              <a:rect l="l" t="t" r="r" b="b"/>
              <a:pathLst>
                <a:path w="1618614" h="2723515">
                  <a:moveTo>
                    <a:pt x="0" y="0"/>
                  </a:moveTo>
                  <a:lnTo>
                    <a:pt x="1618199" y="0"/>
                  </a:lnTo>
                  <a:lnTo>
                    <a:pt x="1618199" y="2723099"/>
                  </a:lnTo>
                  <a:lnTo>
                    <a:pt x="0" y="2723099"/>
                  </a:lnTo>
                  <a:lnTo>
                    <a:pt x="0" y="0"/>
                  </a:lnTo>
                  <a:close/>
                </a:path>
              </a:pathLst>
            </a:custGeom>
            <a:ln w="28574">
              <a:solidFill>
                <a:srgbClr val="FF0000"/>
              </a:solidFill>
            </a:ln>
          </p:spPr>
          <p:txBody>
            <a:bodyPr wrap="square" lIns="0" tIns="0" rIns="0" bIns="0" rtlCol="0"/>
            <a:lstStyle/>
            <a:p>
              <a:endParaRPr sz="2400"/>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192085"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grpSp>
        <p:nvGrpSpPr>
          <p:cNvPr id="3" name="object 3"/>
          <p:cNvGrpSpPr/>
          <p:nvPr/>
        </p:nvGrpSpPr>
        <p:grpSpPr>
          <a:xfrm>
            <a:off x="3943250" y="2514314"/>
            <a:ext cx="735753" cy="2452793"/>
            <a:chOff x="2957437" y="1885735"/>
            <a:chExt cx="551815" cy="1839595"/>
          </a:xfrm>
        </p:grpSpPr>
        <p:sp>
          <p:nvSpPr>
            <p:cNvPr id="4" name="object 4"/>
            <p:cNvSpPr/>
            <p:nvPr/>
          </p:nvSpPr>
          <p:spPr>
            <a:xfrm>
              <a:off x="2962199" y="18904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2962199" y="18904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9621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29621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8" name="object 8"/>
          <p:cNvSpPr txBox="1"/>
          <p:nvPr/>
        </p:nvSpPr>
        <p:spPr>
          <a:xfrm>
            <a:off x="492732" y="1399433"/>
            <a:ext cx="2023533" cy="4848144"/>
          </a:xfrm>
          <a:prstGeom prst="rect">
            <a:avLst/>
          </a:prstGeom>
          <a:ln w="28574">
            <a:solidFill>
              <a:srgbClr val="FF0000"/>
            </a:solidFill>
          </a:ln>
        </p:spPr>
        <p:txBody>
          <a:bodyPr vert="horz" wrap="square" lIns="0" tIns="183727" rIns="0" bIns="0" rtlCol="0">
            <a:spAutoFit/>
          </a:bodyPr>
          <a:lstStyle/>
          <a:p>
            <a:pPr marL="136310" marR="171869" algn="ctr">
              <a:lnSpc>
                <a:spcPts val="2200"/>
              </a:lnSpc>
              <a:spcBef>
                <a:spcPts val="1447"/>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a:p>
            <a:pPr>
              <a:spcBef>
                <a:spcPts val="20"/>
              </a:spcBef>
            </a:pPr>
            <a:endParaRPr sz="2533">
              <a:latin typeface="Roboto"/>
              <a:cs typeface="Roboto"/>
            </a:endParaRPr>
          </a:p>
          <a:p>
            <a:pPr marL="309872" marR="325959" algn="ctr">
              <a:lnSpc>
                <a:spcPts val="2200"/>
              </a:lnSpc>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a:p>
            <a:pPr>
              <a:spcBef>
                <a:spcPts val="53"/>
              </a:spcBef>
            </a:pPr>
            <a:endParaRPr sz="2800">
              <a:latin typeface="Roboto"/>
              <a:cs typeface="Roboto"/>
            </a:endParaRPr>
          </a:p>
          <a:p>
            <a:pPr marL="692556" marR="371677" indent="-547780">
              <a:lnSpc>
                <a:spcPts val="2200"/>
              </a:lnSpc>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a:p>
            <a:pPr>
              <a:spcBef>
                <a:spcPts val="33"/>
              </a:spcBef>
            </a:pPr>
            <a:endParaRPr sz="3533">
              <a:latin typeface="Roboto"/>
              <a:cs typeface="Roboto"/>
            </a:endParaRPr>
          </a:p>
          <a:p>
            <a:pPr marL="768754" marR="325959" indent="-518994">
              <a:lnSpc>
                <a:spcPts val="2200"/>
              </a:lnSpc>
              <a:spcBef>
                <a:spcPts val="7"/>
              </a:spcBef>
            </a:pPr>
            <a:r>
              <a:rPr sz="1867" dirty="0">
                <a:latin typeface="Roboto"/>
                <a:cs typeface="Roboto"/>
              </a:rPr>
              <a:t>C</a:t>
            </a:r>
            <a:r>
              <a:rPr sz="1867" spc="-20" dirty="0">
                <a:latin typeface="Roboto"/>
                <a:cs typeface="Roboto"/>
              </a:rPr>
              <a:t>redi</a:t>
            </a:r>
            <a:r>
              <a:rPr sz="1867" spc="-7" dirty="0">
                <a:latin typeface="Roboto"/>
                <a:cs typeface="Roboto"/>
              </a:rPr>
              <a:t>t </a:t>
            </a:r>
            <a:r>
              <a:rPr sz="1867" spc="-20" dirty="0">
                <a:latin typeface="Roboto"/>
                <a:cs typeface="Roboto"/>
              </a:rPr>
              <a:t>His</a:t>
            </a:r>
            <a:r>
              <a:rPr sz="1867" spc="-27" dirty="0">
                <a:latin typeface="Roboto"/>
                <a:cs typeface="Roboto"/>
              </a:rPr>
              <a:t>t</a:t>
            </a:r>
            <a:r>
              <a:rPr sz="1867" spc="-20" dirty="0">
                <a:latin typeface="Roboto"/>
                <a:cs typeface="Roboto"/>
              </a:rPr>
              <a:t>o</a:t>
            </a:r>
            <a:r>
              <a:rPr sz="1867" dirty="0">
                <a:latin typeface="Roboto"/>
                <a:cs typeface="Roboto"/>
              </a:rPr>
              <a:t>r</a:t>
            </a:r>
            <a:r>
              <a:rPr sz="1867" spc="-40" dirty="0">
                <a:latin typeface="Roboto"/>
                <a:cs typeface="Roboto"/>
              </a:rPr>
              <a:t>y  </a:t>
            </a:r>
            <a:r>
              <a:rPr sz="1867" spc="7" dirty="0">
                <a:latin typeface="Roboto"/>
                <a:cs typeface="Roboto"/>
              </a:rPr>
              <a:t>(X</a:t>
            </a:r>
            <a:r>
              <a:rPr spc="9" baseline="-34000" dirty="0">
                <a:latin typeface="Roboto"/>
                <a:cs typeface="Roboto"/>
              </a:rPr>
              <a:t>4</a:t>
            </a:r>
            <a:r>
              <a:rPr sz="1867" spc="7" dirty="0">
                <a:latin typeface="Roboto"/>
                <a:cs typeface="Roboto"/>
              </a:rPr>
              <a:t>)</a:t>
            </a:r>
            <a:endParaRPr sz="1867">
              <a:latin typeface="Roboto"/>
              <a:cs typeface="Roboto"/>
            </a:endParaRPr>
          </a:p>
          <a:p>
            <a:pPr>
              <a:spcBef>
                <a:spcPts val="67"/>
              </a:spcBef>
            </a:pPr>
            <a:endParaRPr sz="2933">
              <a:latin typeface="Roboto"/>
              <a:cs typeface="Roboto"/>
            </a:endParaRPr>
          </a:p>
          <a:p>
            <a:pPr marL="870352" marR="208275" indent="-534233">
              <a:lnSpc>
                <a:spcPts val="2200"/>
              </a:lnSpc>
            </a:pPr>
            <a:r>
              <a:rPr sz="1867" spc="-20" dirty="0">
                <a:latin typeface="Roboto"/>
                <a:cs typeface="Roboto"/>
              </a:rPr>
              <a:t>Applicant </a:t>
            </a:r>
            <a:r>
              <a:rPr sz="1867" dirty="0">
                <a:latin typeface="Roboto"/>
                <a:cs typeface="Roboto"/>
              </a:rPr>
              <a:t>Age </a:t>
            </a:r>
            <a:r>
              <a:rPr sz="1867" spc="-447" dirty="0">
                <a:latin typeface="Roboto"/>
                <a:cs typeface="Roboto"/>
              </a:rPr>
              <a:t> </a:t>
            </a:r>
            <a:r>
              <a:rPr sz="1867" spc="7" dirty="0">
                <a:latin typeface="Roboto"/>
                <a:cs typeface="Roboto"/>
              </a:rPr>
              <a:t>(X</a:t>
            </a:r>
            <a:r>
              <a:rPr spc="9" baseline="-34000" dirty="0">
                <a:latin typeface="Roboto"/>
                <a:cs typeface="Roboto"/>
              </a:rPr>
              <a:t>5</a:t>
            </a:r>
            <a:r>
              <a:rPr sz="1867" spc="7" dirty="0">
                <a:latin typeface="Roboto"/>
                <a:cs typeface="Roboto"/>
              </a:rPr>
              <a:t>)</a:t>
            </a:r>
            <a:endParaRPr sz="1867">
              <a:latin typeface="Roboto"/>
              <a:cs typeface="Roboto"/>
            </a:endParaRPr>
          </a:p>
        </p:txBody>
      </p:sp>
      <p:grpSp>
        <p:nvGrpSpPr>
          <p:cNvPr id="9" name="object 9"/>
          <p:cNvGrpSpPr/>
          <p:nvPr/>
        </p:nvGrpSpPr>
        <p:grpSpPr>
          <a:xfrm>
            <a:off x="2320065" y="1816533"/>
            <a:ext cx="3962400" cy="4169833"/>
            <a:chOff x="1740049" y="1362399"/>
            <a:chExt cx="2971800" cy="3127375"/>
          </a:xfrm>
        </p:grpSpPr>
        <p:sp>
          <p:nvSpPr>
            <p:cNvPr id="10" name="object 10"/>
            <p:cNvSpPr/>
            <p:nvPr/>
          </p:nvSpPr>
          <p:spPr>
            <a:xfrm>
              <a:off x="1749574" y="1371924"/>
              <a:ext cx="1212850" cy="3108325"/>
            </a:xfrm>
            <a:custGeom>
              <a:avLst/>
              <a:gdLst/>
              <a:ahLst/>
              <a:cxnLst/>
              <a:rect l="l" t="t" r="r" b="b"/>
              <a:pathLst>
                <a:path w="1212850" h="3108325">
                  <a:moveTo>
                    <a:pt x="34574" y="749049"/>
                  </a:moveTo>
                  <a:lnTo>
                    <a:pt x="1212674" y="830349"/>
                  </a:lnTo>
                </a:path>
                <a:path w="1212850" h="3108325">
                  <a:moveTo>
                    <a:pt x="128723" y="0"/>
                  </a:moveTo>
                  <a:lnTo>
                    <a:pt x="1212623" y="830399"/>
                  </a:lnTo>
                </a:path>
                <a:path w="1212850" h="3108325">
                  <a:moveTo>
                    <a:pt x="0" y="1520624"/>
                  </a:moveTo>
                  <a:lnTo>
                    <a:pt x="1212599" y="830324"/>
                  </a:lnTo>
                </a:path>
                <a:path w="1212850" h="3108325">
                  <a:moveTo>
                    <a:pt x="74" y="2320049"/>
                  </a:moveTo>
                  <a:lnTo>
                    <a:pt x="1212674" y="830249"/>
                  </a:lnTo>
                </a:path>
                <a:path w="1212850" h="3108325">
                  <a:moveTo>
                    <a:pt x="76274" y="3108124"/>
                  </a:moveTo>
                  <a:lnTo>
                    <a:pt x="1212674" y="830224"/>
                  </a:lnTo>
                </a:path>
                <a:path w="1212850" h="3108325">
                  <a:moveTo>
                    <a:pt x="128723" y="0"/>
                  </a:moveTo>
                  <a:lnTo>
                    <a:pt x="1212623" y="2036699"/>
                  </a:lnTo>
                </a:path>
                <a:path w="1212850" h="3108325">
                  <a:moveTo>
                    <a:pt x="34574" y="749049"/>
                  </a:moveTo>
                  <a:lnTo>
                    <a:pt x="1212674" y="2036649"/>
                  </a:lnTo>
                </a:path>
                <a:path w="1212850" h="3108325">
                  <a:moveTo>
                    <a:pt x="0" y="1520624"/>
                  </a:moveTo>
                  <a:lnTo>
                    <a:pt x="1212599" y="2036624"/>
                  </a:lnTo>
                </a:path>
                <a:path w="1212850" h="3108325">
                  <a:moveTo>
                    <a:pt x="74" y="2320049"/>
                  </a:moveTo>
                  <a:lnTo>
                    <a:pt x="1212674" y="2036849"/>
                  </a:lnTo>
                </a:path>
                <a:path w="1212850" h="3108325">
                  <a:moveTo>
                    <a:pt x="76274" y="3108124"/>
                  </a:moveTo>
                  <a:lnTo>
                    <a:pt x="1212674" y="2036824"/>
                  </a:lnTo>
                </a:path>
              </a:pathLst>
            </a:custGeom>
            <a:ln w="19049">
              <a:solidFill>
                <a:srgbClr val="595959"/>
              </a:solidFill>
            </a:ln>
          </p:spPr>
          <p:txBody>
            <a:bodyPr wrap="square" lIns="0" tIns="0" rIns="0" bIns="0" rtlCol="0"/>
            <a:lstStyle/>
            <a:p>
              <a:endParaRPr sz="2400"/>
            </a:p>
          </p:txBody>
        </p:sp>
        <p:sp>
          <p:nvSpPr>
            <p:cNvPr id="11" name="object 11"/>
            <p:cNvSpPr/>
            <p:nvPr/>
          </p:nvSpPr>
          <p:spPr>
            <a:xfrm>
              <a:off x="3543392" y="21418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600915" y="2399698"/>
              <a:ext cx="110762" cy="79699"/>
            </a:xfrm>
            <a:prstGeom prst="rect">
              <a:avLst/>
            </a:prstGeom>
          </p:spPr>
        </p:pic>
      </p:grpSp>
      <p:sp>
        <p:nvSpPr>
          <p:cNvPr id="13" name="object 13"/>
          <p:cNvSpPr txBox="1"/>
          <p:nvPr/>
        </p:nvSpPr>
        <p:spPr>
          <a:xfrm>
            <a:off x="631300" y="6386928"/>
            <a:ext cx="1530773" cy="386430"/>
          </a:xfrm>
          <a:prstGeom prst="rect">
            <a:avLst/>
          </a:prstGeom>
        </p:spPr>
        <p:txBody>
          <a:bodyPr vert="horz" wrap="square" lIns="0" tIns="16933" rIns="0" bIns="0" rtlCol="0">
            <a:spAutoFit/>
          </a:bodyPr>
          <a:lstStyle/>
          <a:p>
            <a:pPr marL="16933">
              <a:spcBef>
                <a:spcPts val="133"/>
              </a:spcBef>
            </a:pPr>
            <a:r>
              <a:rPr sz="2400" u="heavy" spc="-40"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sp>
        <p:nvSpPr>
          <p:cNvPr id="14" name="object 14"/>
          <p:cNvSpPr txBox="1"/>
          <p:nvPr/>
        </p:nvSpPr>
        <p:spPr>
          <a:xfrm>
            <a:off x="4763364" y="24927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grpSp>
        <p:nvGrpSpPr>
          <p:cNvPr id="15" name="object 15"/>
          <p:cNvGrpSpPr/>
          <p:nvPr/>
        </p:nvGrpSpPr>
        <p:grpSpPr>
          <a:xfrm>
            <a:off x="4712223" y="3158964"/>
            <a:ext cx="2222500" cy="1527387"/>
            <a:chOff x="3534167" y="2369223"/>
            <a:chExt cx="1666875" cy="1145540"/>
          </a:xfrm>
        </p:grpSpPr>
        <p:sp>
          <p:nvSpPr>
            <p:cNvPr id="16" name="object 16"/>
            <p:cNvSpPr/>
            <p:nvPr/>
          </p:nvSpPr>
          <p:spPr>
            <a:xfrm>
              <a:off x="3543692" y="29620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3" cstate="print"/>
            <a:stretch>
              <a:fillRect/>
            </a:stretch>
          </p:blipFill>
          <p:spPr>
            <a:xfrm>
              <a:off x="4603187" y="2913810"/>
              <a:ext cx="110433" cy="85925"/>
            </a:xfrm>
            <a:prstGeom prst="rect">
              <a:avLst/>
            </a:prstGeom>
          </p:spPr>
        </p:pic>
        <p:sp>
          <p:nvSpPr>
            <p:cNvPr id="18" name="object 18"/>
            <p:cNvSpPr/>
            <p:nvPr/>
          </p:nvSpPr>
          <p:spPr>
            <a:xfrm>
              <a:off x="4649647" y="23787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4649647" y="23787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1" y="495785"/>
                  </a:lnTo>
                  <a:lnTo>
                    <a:pt x="462455" y="532105"/>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grpSp>
      <p:grpSp>
        <p:nvGrpSpPr>
          <p:cNvPr id="20" name="object 20"/>
          <p:cNvGrpSpPr/>
          <p:nvPr/>
        </p:nvGrpSpPr>
        <p:grpSpPr>
          <a:xfrm>
            <a:off x="7026297" y="3527612"/>
            <a:ext cx="842433" cy="110067"/>
            <a:chOff x="5269722" y="2645709"/>
            <a:chExt cx="631825" cy="82550"/>
          </a:xfrm>
        </p:grpSpPr>
        <p:sp>
          <p:nvSpPr>
            <p:cNvPr id="21" name="object 21"/>
            <p:cNvSpPr/>
            <p:nvPr/>
          </p:nvSpPr>
          <p:spPr>
            <a:xfrm>
              <a:off x="5279247" y="26866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4" cstate="print"/>
            <a:stretch>
              <a:fillRect/>
            </a:stretch>
          </p:blipFill>
          <p:spPr>
            <a:xfrm>
              <a:off x="5795719" y="2645709"/>
              <a:ext cx="105704" cy="81979"/>
            </a:xfrm>
            <a:prstGeom prst="rect">
              <a:avLst/>
            </a:prstGeom>
          </p:spPr>
        </p:pic>
      </p:grpSp>
      <p:sp>
        <p:nvSpPr>
          <p:cNvPr id="23" name="object 23"/>
          <p:cNvSpPr txBox="1"/>
          <p:nvPr/>
        </p:nvSpPr>
        <p:spPr>
          <a:xfrm>
            <a:off x="4806664" y="46513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sp>
        <p:nvSpPr>
          <p:cNvPr id="24" name="object 24"/>
          <p:cNvSpPr txBox="1"/>
          <p:nvPr/>
        </p:nvSpPr>
        <p:spPr>
          <a:xfrm>
            <a:off x="7125431" y="3248718"/>
            <a:ext cx="562187" cy="304421"/>
          </a:xfrm>
          <a:prstGeom prst="rect">
            <a:avLst/>
          </a:prstGeom>
        </p:spPr>
        <p:txBody>
          <a:bodyPr vert="horz" wrap="square" lIns="0" tIns="16933" rIns="0" bIns="0" rtlCol="0">
            <a:spAutoFit/>
          </a:bodyPr>
          <a:lstStyle/>
          <a:p>
            <a:pPr marL="16933">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(Y)</a:t>
            </a:r>
            <a:endParaRPr sz="1867">
              <a:latin typeface="Arial MT"/>
              <a:cs typeface="Arial MT"/>
            </a:endParaRPr>
          </a:p>
        </p:txBody>
      </p:sp>
      <p:sp>
        <p:nvSpPr>
          <p:cNvPr id="25" name="object 25"/>
          <p:cNvSpPr txBox="1"/>
          <p:nvPr/>
        </p:nvSpPr>
        <p:spPr>
          <a:xfrm>
            <a:off x="8051781" y="3256365"/>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231414"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grpSp>
        <p:nvGrpSpPr>
          <p:cNvPr id="3" name="object 3"/>
          <p:cNvGrpSpPr/>
          <p:nvPr/>
        </p:nvGrpSpPr>
        <p:grpSpPr>
          <a:xfrm>
            <a:off x="4349649" y="1582914"/>
            <a:ext cx="735753" cy="4620260"/>
            <a:chOff x="3262236" y="1187185"/>
            <a:chExt cx="551815" cy="3465195"/>
          </a:xfrm>
        </p:grpSpPr>
        <p:sp>
          <p:nvSpPr>
            <p:cNvPr id="4" name="object 4"/>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9" name="object 9"/>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2" name="object 12"/>
          <p:cNvSpPr txBox="1"/>
          <p:nvPr/>
        </p:nvSpPr>
        <p:spPr>
          <a:xfrm>
            <a:off x="578758" y="1553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13" name="object 13"/>
          <p:cNvSpPr txBox="1"/>
          <p:nvPr/>
        </p:nvSpPr>
        <p:spPr>
          <a:xfrm>
            <a:off x="587685" y="34930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14" name="object 14"/>
          <p:cNvSpPr txBox="1"/>
          <p:nvPr/>
        </p:nvSpPr>
        <p:spPr>
          <a:xfrm>
            <a:off x="752297" y="2500251"/>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15" name="object 15"/>
          <p:cNvSpPr txBox="1"/>
          <p:nvPr/>
        </p:nvSpPr>
        <p:spPr>
          <a:xfrm>
            <a:off x="692649" y="4594918"/>
            <a:ext cx="1537547" cy="595035"/>
          </a:xfrm>
          <a:prstGeom prst="rect">
            <a:avLst/>
          </a:prstGeom>
        </p:spPr>
        <p:txBody>
          <a:bodyPr vert="horz" wrap="square" lIns="0" tIns="30480" rIns="0" bIns="0" rtlCol="0">
            <a:spAutoFit/>
          </a:bodyPr>
          <a:lstStyle/>
          <a:p>
            <a:pPr marL="568946" marR="40639" indent="-518994">
              <a:lnSpc>
                <a:spcPts val="2200"/>
              </a:lnSpc>
              <a:spcBef>
                <a:spcPts val="240"/>
              </a:spcBef>
            </a:pPr>
            <a:r>
              <a:rPr sz="1867" dirty="0">
                <a:latin typeface="Roboto"/>
                <a:cs typeface="Roboto"/>
              </a:rPr>
              <a:t>C</a:t>
            </a:r>
            <a:r>
              <a:rPr sz="1867" spc="-20" dirty="0">
                <a:latin typeface="Roboto"/>
                <a:cs typeface="Roboto"/>
              </a:rPr>
              <a:t>redi</a:t>
            </a:r>
            <a:r>
              <a:rPr sz="1867" spc="-7" dirty="0">
                <a:latin typeface="Roboto"/>
                <a:cs typeface="Roboto"/>
              </a:rPr>
              <a:t>t </a:t>
            </a:r>
            <a:r>
              <a:rPr sz="1867" spc="-20" dirty="0">
                <a:latin typeface="Roboto"/>
                <a:cs typeface="Roboto"/>
              </a:rPr>
              <a:t>His</a:t>
            </a:r>
            <a:r>
              <a:rPr sz="1867" spc="-27" dirty="0">
                <a:latin typeface="Roboto"/>
                <a:cs typeface="Roboto"/>
              </a:rPr>
              <a:t>t</a:t>
            </a:r>
            <a:r>
              <a:rPr sz="1867" spc="-20" dirty="0">
                <a:latin typeface="Roboto"/>
                <a:cs typeface="Roboto"/>
              </a:rPr>
              <a:t>o</a:t>
            </a:r>
            <a:r>
              <a:rPr sz="1867" dirty="0">
                <a:latin typeface="Roboto"/>
                <a:cs typeface="Roboto"/>
              </a:rPr>
              <a:t>r</a:t>
            </a:r>
            <a:r>
              <a:rPr sz="1867" spc="-40" dirty="0">
                <a:latin typeface="Roboto"/>
                <a:cs typeface="Roboto"/>
              </a:rPr>
              <a:t>y  </a:t>
            </a:r>
            <a:r>
              <a:rPr sz="1867" spc="7" dirty="0">
                <a:latin typeface="Roboto"/>
                <a:cs typeface="Roboto"/>
              </a:rPr>
              <a:t>(X</a:t>
            </a:r>
            <a:r>
              <a:rPr spc="9" baseline="-34000" dirty="0">
                <a:latin typeface="Roboto"/>
                <a:cs typeface="Roboto"/>
              </a:rPr>
              <a:t>4</a:t>
            </a:r>
            <a:r>
              <a:rPr sz="1867" spc="7" dirty="0">
                <a:latin typeface="Roboto"/>
                <a:cs typeface="Roboto"/>
              </a:rPr>
              <a:t>)</a:t>
            </a:r>
            <a:endParaRPr sz="1867">
              <a:latin typeface="Roboto"/>
              <a:cs typeface="Roboto"/>
            </a:endParaRPr>
          </a:p>
        </p:txBody>
      </p:sp>
      <p:sp>
        <p:nvSpPr>
          <p:cNvPr id="16" name="object 16"/>
          <p:cNvSpPr txBox="1"/>
          <p:nvPr/>
        </p:nvSpPr>
        <p:spPr>
          <a:xfrm>
            <a:off x="779210" y="5609683"/>
            <a:ext cx="1568873" cy="595035"/>
          </a:xfrm>
          <a:prstGeom prst="rect">
            <a:avLst/>
          </a:prstGeom>
        </p:spPr>
        <p:txBody>
          <a:bodyPr vert="horz" wrap="square" lIns="0" tIns="30480" rIns="0" bIns="0" rtlCol="0">
            <a:spAutoFit/>
          </a:bodyPr>
          <a:lstStyle/>
          <a:p>
            <a:pPr marL="584185" marR="40639" indent="-534233">
              <a:lnSpc>
                <a:spcPts val="2200"/>
              </a:lnSpc>
              <a:spcBef>
                <a:spcPts val="240"/>
              </a:spcBef>
            </a:pPr>
            <a:r>
              <a:rPr sz="1867" spc="-20" dirty="0">
                <a:latin typeface="Roboto"/>
                <a:cs typeface="Roboto"/>
              </a:rPr>
              <a:t>Applicant </a:t>
            </a:r>
            <a:r>
              <a:rPr sz="1867" dirty="0">
                <a:latin typeface="Roboto"/>
                <a:cs typeface="Roboto"/>
              </a:rPr>
              <a:t>Age </a:t>
            </a:r>
            <a:r>
              <a:rPr sz="1867" spc="-447" dirty="0">
                <a:latin typeface="Roboto"/>
                <a:cs typeface="Roboto"/>
              </a:rPr>
              <a:t> </a:t>
            </a:r>
            <a:r>
              <a:rPr sz="1867" spc="7" dirty="0">
                <a:latin typeface="Roboto"/>
                <a:cs typeface="Roboto"/>
              </a:rPr>
              <a:t>(X</a:t>
            </a:r>
            <a:r>
              <a:rPr spc="9" baseline="-34000" dirty="0">
                <a:latin typeface="Roboto"/>
                <a:cs typeface="Roboto"/>
              </a:rPr>
              <a:t>5</a:t>
            </a:r>
            <a:r>
              <a:rPr sz="1867" spc="7" dirty="0">
                <a:latin typeface="Roboto"/>
                <a:cs typeface="Roboto"/>
              </a:rPr>
              <a:t>)</a:t>
            </a:r>
            <a:endParaRPr sz="1867">
              <a:latin typeface="Roboto"/>
              <a:cs typeface="Roboto"/>
            </a:endParaRPr>
          </a:p>
        </p:txBody>
      </p:sp>
      <p:sp>
        <p:nvSpPr>
          <p:cNvPr id="17" name="object 17"/>
          <p:cNvSpPr/>
          <p:nvPr/>
        </p:nvSpPr>
        <p:spPr>
          <a:xfrm>
            <a:off x="2332766" y="1829233"/>
            <a:ext cx="2023533" cy="4144433"/>
          </a:xfrm>
          <a:custGeom>
            <a:avLst/>
            <a:gdLst/>
            <a:ahLst/>
            <a:cxnLst/>
            <a:rect l="l" t="t" r="r" b="b"/>
            <a:pathLst>
              <a:path w="1517650" h="3108325">
                <a:moveTo>
                  <a:pt x="128723" y="0"/>
                </a:moveTo>
                <a:lnTo>
                  <a:pt x="1517423" y="131699"/>
                </a:lnTo>
              </a:path>
              <a:path w="1517650" h="3108325">
                <a:moveTo>
                  <a:pt x="74" y="2320049"/>
                </a:moveTo>
                <a:lnTo>
                  <a:pt x="1517474" y="131849"/>
                </a:lnTo>
              </a:path>
              <a:path w="1517650" h="3108325">
                <a:moveTo>
                  <a:pt x="34574" y="749049"/>
                </a:moveTo>
                <a:lnTo>
                  <a:pt x="1517474" y="131649"/>
                </a:lnTo>
              </a:path>
              <a:path w="1517650" h="3108325">
                <a:moveTo>
                  <a:pt x="0" y="1520624"/>
                </a:moveTo>
                <a:lnTo>
                  <a:pt x="1517399" y="131624"/>
                </a:lnTo>
              </a:path>
              <a:path w="1517650" h="3108325">
                <a:moveTo>
                  <a:pt x="76274" y="3108124"/>
                </a:moveTo>
                <a:lnTo>
                  <a:pt x="1517474" y="131824"/>
                </a:lnTo>
              </a:path>
              <a:path w="1517650" h="3108325">
                <a:moveTo>
                  <a:pt x="34574" y="749049"/>
                </a:moveTo>
                <a:lnTo>
                  <a:pt x="1517474" y="1058949"/>
                </a:lnTo>
              </a:path>
              <a:path w="1517650" h="3108325">
                <a:moveTo>
                  <a:pt x="128723" y="0"/>
                </a:moveTo>
                <a:lnTo>
                  <a:pt x="1517423" y="1058999"/>
                </a:lnTo>
              </a:path>
              <a:path w="1517650" h="3108325">
                <a:moveTo>
                  <a:pt x="0" y="1520624"/>
                </a:moveTo>
                <a:lnTo>
                  <a:pt x="1517399" y="1058924"/>
                </a:lnTo>
              </a:path>
              <a:path w="1517650" h="3108325">
                <a:moveTo>
                  <a:pt x="74" y="2320049"/>
                </a:moveTo>
                <a:lnTo>
                  <a:pt x="1517474" y="1058849"/>
                </a:lnTo>
              </a:path>
              <a:path w="1517650" h="3108325">
                <a:moveTo>
                  <a:pt x="76274" y="3108124"/>
                </a:moveTo>
                <a:lnTo>
                  <a:pt x="1517474" y="1058824"/>
                </a:lnTo>
              </a:path>
              <a:path w="1517650" h="3108325">
                <a:moveTo>
                  <a:pt x="128723" y="0"/>
                </a:moveTo>
                <a:lnTo>
                  <a:pt x="1517423" y="2036699"/>
                </a:lnTo>
              </a:path>
              <a:path w="1517650" h="3108325">
                <a:moveTo>
                  <a:pt x="128723" y="0"/>
                </a:moveTo>
                <a:lnTo>
                  <a:pt x="1517423" y="2963999"/>
                </a:lnTo>
              </a:path>
              <a:path w="1517650" h="3108325">
                <a:moveTo>
                  <a:pt x="34574" y="749049"/>
                </a:moveTo>
                <a:lnTo>
                  <a:pt x="1517474" y="2963949"/>
                </a:lnTo>
              </a:path>
              <a:path w="1517650" h="3108325">
                <a:moveTo>
                  <a:pt x="34574" y="749049"/>
                </a:moveTo>
                <a:lnTo>
                  <a:pt x="1517474" y="2036649"/>
                </a:lnTo>
              </a:path>
              <a:path w="1517650" h="3108325">
                <a:moveTo>
                  <a:pt x="0" y="1520624"/>
                </a:moveTo>
                <a:lnTo>
                  <a:pt x="1517399" y="2963924"/>
                </a:lnTo>
              </a:path>
              <a:path w="1517650" h="3108325">
                <a:moveTo>
                  <a:pt x="0" y="1520624"/>
                </a:moveTo>
                <a:lnTo>
                  <a:pt x="1517399" y="2036624"/>
                </a:lnTo>
              </a:path>
              <a:path w="1517650" h="3108325">
                <a:moveTo>
                  <a:pt x="74" y="2320049"/>
                </a:moveTo>
                <a:lnTo>
                  <a:pt x="1517474" y="2963849"/>
                </a:lnTo>
              </a:path>
              <a:path w="1517650" h="3108325">
                <a:moveTo>
                  <a:pt x="74" y="2320049"/>
                </a:moveTo>
                <a:lnTo>
                  <a:pt x="1517474" y="2036849"/>
                </a:lnTo>
              </a:path>
              <a:path w="1517650" h="3108325">
                <a:moveTo>
                  <a:pt x="76274" y="3108124"/>
                </a:moveTo>
                <a:lnTo>
                  <a:pt x="1517474" y="2036824"/>
                </a:lnTo>
              </a:path>
              <a:path w="1517650" h="3108325">
                <a:moveTo>
                  <a:pt x="76274" y="3108124"/>
                </a:moveTo>
                <a:lnTo>
                  <a:pt x="1517474" y="2963824"/>
                </a:lnTo>
              </a:path>
            </a:pathLst>
          </a:custGeom>
          <a:ln w="19049">
            <a:solidFill>
              <a:srgbClr val="595959"/>
            </a:solidFill>
          </a:ln>
        </p:spPr>
        <p:txBody>
          <a:bodyPr wrap="square" lIns="0" tIns="0" rIns="0" bIns="0" rtlCol="0"/>
          <a:lstStyle/>
          <a:p>
            <a:endParaRPr sz="2400"/>
          </a:p>
        </p:txBody>
      </p:sp>
      <p:sp>
        <p:nvSpPr>
          <p:cNvPr id="18" name="object 18"/>
          <p:cNvSpPr txBox="1"/>
          <p:nvPr/>
        </p:nvSpPr>
        <p:spPr>
          <a:xfrm>
            <a:off x="4567530" y="1340463"/>
            <a:ext cx="281093" cy="304421"/>
          </a:xfrm>
          <a:prstGeom prst="rect">
            <a:avLst/>
          </a:prstGeom>
        </p:spPr>
        <p:txBody>
          <a:bodyPr vert="horz" wrap="square" lIns="0" tIns="16933" rIns="0" bIns="0" rtlCol="0">
            <a:spAutoFit/>
          </a:bodyPr>
          <a:lstStyle/>
          <a:p>
            <a:pPr>
              <a:spcBef>
                <a:spcPts val="133"/>
              </a:spcBef>
            </a:pPr>
            <a:r>
              <a:rPr sz="1867" spc="-13" dirty="0">
                <a:solidFill>
                  <a:srgbClr val="0000FF"/>
                </a:solidFill>
                <a:latin typeface="Roboto"/>
                <a:cs typeface="Roboto"/>
              </a:rPr>
              <a:t>F1</a:t>
            </a:r>
            <a:endParaRPr sz="1867">
              <a:latin typeface="Roboto"/>
              <a:cs typeface="Roboto"/>
            </a:endParaRPr>
          </a:p>
        </p:txBody>
      </p:sp>
      <p:sp>
        <p:nvSpPr>
          <p:cNvPr id="19" name="object 19"/>
          <p:cNvSpPr txBox="1"/>
          <p:nvPr/>
        </p:nvSpPr>
        <p:spPr>
          <a:xfrm>
            <a:off x="4612396" y="2543389"/>
            <a:ext cx="281093" cy="304421"/>
          </a:xfrm>
          <a:prstGeom prst="rect">
            <a:avLst/>
          </a:prstGeom>
        </p:spPr>
        <p:txBody>
          <a:bodyPr vert="horz" wrap="square" lIns="0" tIns="16933" rIns="0" bIns="0" rtlCol="0">
            <a:spAutoFit/>
          </a:bodyPr>
          <a:lstStyle/>
          <a:p>
            <a:pPr>
              <a:spcBef>
                <a:spcPts val="133"/>
              </a:spcBef>
            </a:pPr>
            <a:r>
              <a:rPr sz="1867" spc="-13" dirty="0">
                <a:solidFill>
                  <a:srgbClr val="0000FF"/>
                </a:solidFill>
                <a:latin typeface="Roboto"/>
                <a:cs typeface="Roboto"/>
              </a:rPr>
              <a:t>F2</a:t>
            </a:r>
            <a:endParaRPr sz="1867">
              <a:latin typeface="Roboto"/>
              <a:cs typeface="Roboto"/>
            </a:endParaRPr>
          </a:p>
        </p:txBody>
      </p:sp>
      <p:sp>
        <p:nvSpPr>
          <p:cNvPr id="20" name="object 20"/>
          <p:cNvSpPr txBox="1"/>
          <p:nvPr/>
        </p:nvSpPr>
        <p:spPr>
          <a:xfrm>
            <a:off x="4619330" y="3880451"/>
            <a:ext cx="281093" cy="304421"/>
          </a:xfrm>
          <a:prstGeom prst="rect">
            <a:avLst/>
          </a:prstGeom>
        </p:spPr>
        <p:txBody>
          <a:bodyPr vert="horz" wrap="square" lIns="0" tIns="16933" rIns="0" bIns="0" rtlCol="0">
            <a:spAutoFit/>
          </a:bodyPr>
          <a:lstStyle/>
          <a:p>
            <a:pPr>
              <a:spcBef>
                <a:spcPts val="133"/>
              </a:spcBef>
            </a:pPr>
            <a:r>
              <a:rPr sz="1867" spc="-13" dirty="0">
                <a:solidFill>
                  <a:srgbClr val="0000FF"/>
                </a:solidFill>
                <a:latin typeface="Roboto"/>
                <a:cs typeface="Roboto"/>
              </a:rPr>
              <a:t>F3</a:t>
            </a:r>
            <a:endParaRPr sz="1867">
              <a:latin typeface="Roboto"/>
              <a:cs typeface="Roboto"/>
            </a:endParaRPr>
          </a:p>
        </p:txBody>
      </p:sp>
      <p:sp>
        <p:nvSpPr>
          <p:cNvPr id="21" name="object 21"/>
          <p:cNvSpPr txBox="1"/>
          <p:nvPr/>
        </p:nvSpPr>
        <p:spPr>
          <a:xfrm>
            <a:off x="4543460" y="5071207"/>
            <a:ext cx="281093" cy="304421"/>
          </a:xfrm>
          <a:prstGeom prst="rect">
            <a:avLst/>
          </a:prstGeom>
        </p:spPr>
        <p:txBody>
          <a:bodyPr vert="horz" wrap="square" lIns="0" tIns="16933" rIns="0" bIns="0" rtlCol="0">
            <a:spAutoFit/>
          </a:bodyPr>
          <a:lstStyle/>
          <a:p>
            <a:pPr>
              <a:spcBef>
                <a:spcPts val="133"/>
              </a:spcBef>
            </a:pPr>
            <a:r>
              <a:rPr sz="1867" spc="-13" dirty="0">
                <a:solidFill>
                  <a:srgbClr val="0000FF"/>
                </a:solidFill>
                <a:latin typeface="Roboto"/>
                <a:cs typeface="Roboto"/>
              </a:rPr>
              <a:t>F4</a:t>
            </a:r>
            <a:endParaRPr sz="1867">
              <a:latin typeface="Roboto"/>
              <a:cs typeface="Roboto"/>
            </a:endParaRPr>
          </a:p>
        </p:txBody>
      </p:sp>
      <p:sp>
        <p:nvSpPr>
          <p:cNvPr id="22" name="object 22"/>
          <p:cNvSpPr txBox="1"/>
          <p:nvPr/>
        </p:nvSpPr>
        <p:spPr>
          <a:xfrm>
            <a:off x="7927834" y="3462764"/>
            <a:ext cx="2737273" cy="581355"/>
          </a:xfrm>
          <a:prstGeom prst="rect">
            <a:avLst/>
          </a:prstGeom>
        </p:spPr>
        <p:txBody>
          <a:bodyPr vert="horz" wrap="square" lIns="0" tIns="16933" rIns="0" bIns="0" rtlCol="0">
            <a:spAutoFit/>
          </a:bodyPr>
          <a:lstStyle/>
          <a:p>
            <a:pPr marL="16933">
              <a:lnSpc>
                <a:spcPts val="2220"/>
              </a:lnSpc>
              <a:spcBef>
                <a:spcPts val="133"/>
              </a:spcBef>
              <a:tabLst>
                <a:tab pos="799233" algn="l"/>
                <a:tab pos="1021901"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20" dirty="0">
                <a:latin typeface="Roboto"/>
                <a:cs typeface="Roboto"/>
              </a:rPr>
              <a:t>Loan</a:t>
            </a:r>
            <a:r>
              <a:rPr sz="1867" spc="-73" dirty="0">
                <a:latin typeface="Roboto"/>
                <a:cs typeface="Roboto"/>
              </a:rPr>
              <a:t> </a:t>
            </a:r>
            <a:r>
              <a:rPr sz="1867" spc="-20" dirty="0">
                <a:latin typeface="Roboto"/>
                <a:cs typeface="Roboto"/>
              </a:rPr>
              <a:t>Approved?</a:t>
            </a:r>
            <a:endParaRPr sz="1867">
              <a:latin typeface="Roboto"/>
              <a:cs typeface="Roboto"/>
            </a:endParaRPr>
          </a:p>
          <a:p>
            <a:pPr marL="1715304">
              <a:lnSpc>
                <a:spcPts val="2220"/>
              </a:lnSpc>
            </a:pPr>
            <a:r>
              <a:rPr sz="1867" dirty="0">
                <a:latin typeface="Roboto"/>
                <a:cs typeface="Roboto"/>
              </a:rPr>
              <a:t>(Y)</a:t>
            </a:r>
            <a:endParaRPr sz="1867">
              <a:latin typeface="Roboto"/>
              <a:cs typeface="Roboto"/>
            </a:endParaRPr>
          </a:p>
        </p:txBody>
      </p:sp>
      <p:pic>
        <p:nvPicPr>
          <p:cNvPr id="23" name="object 23"/>
          <p:cNvPicPr/>
          <p:nvPr/>
        </p:nvPicPr>
        <p:blipFill>
          <a:blip r:embed="rId2" cstate="print"/>
          <a:stretch>
            <a:fillRect/>
          </a:stretch>
        </p:blipFill>
        <p:spPr>
          <a:xfrm>
            <a:off x="8646094" y="3712213"/>
            <a:ext cx="140940" cy="109305"/>
          </a:xfrm>
          <a:prstGeom prst="rect">
            <a:avLst/>
          </a:prstGeom>
        </p:spPr>
      </p:pic>
      <p:grpSp>
        <p:nvGrpSpPr>
          <p:cNvPr id="24" name="object 24"/>
          <p:cNvGrpSpPr/>
          <p:nvPr/>
        </p:nvGrpSpPr>
        <p:grpSpPr>
          <a:xfrm>
            <a:off x="5065633" y="2191891"/>
            <a:ext cx="2667847" cy="3649980"/>
            <a:chOff x="3799224" y="1643918"/>
            <a:chExt cx="2000885" cy="2737485"/>
          </a:xfrm>
        </p:grpSpPr>
        <p:sp>
          <p:nvSpPr>
            <p:cNvPr id="25" name="object 25"/>
            <p:cNvSpPr/>
            <p:nvPr/>
          </p:nvSpPr>
          <p:spPr>
            <a:xfrm>
              <a:off x="3808749" y="2619948"/>
              <a:ext cx="1331595" cy="205740"/>
            </a:xfrm>
            <a:custGeom>
              <a:avLst/>
              <a:gdLst/>
              <a:ahLst/>
              <a:cxnLst/>
              <a:rect l="l" t="t" r="r" b="b"/>
              <a:pathLst>
                <a:path w="1331595" h="205739">
                  <a:moveTo>
                    <a:pt x="0" y="0"/>
                  </a:moveTo>
                  <a:lnTo>
                    <a:pt x="1331537" y="205468"/>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3" cstate="print"/>
            <a:stretch>
              <a:fillRect/>
            </a:stretch>
          </p:blipFill>
          <p:spPr>
            <a:xfrm>
              <a:off x="5125962" y="2784794"/>
              <a:ext cx="109288" cy="81244"/>
            </a:xfrm>
            <a:prstGeom prst="rect">
              <a:avLst/>
            </a:prstGeom>
          </p:spPr>
        </p:pic>
        <p:sp>
          <p:nvSpPr>
            <p:cNvPr id="27" name="object 27"/>
            <p:cNvSpPr/>
            <p:nvPr/>
          </p:nvSpPr>
          <p:spPr>
            <a:xfrm>
              <a:off x="3859149" y="3222000"/>
              <a:ext cx="1572895" cy="1149985"/>
            </a:xfrm>
            <a:custGeom>
              <a:avLst/>
              <a:gdLst/>
              <a:ahLst/>
              <a:cxnLst/>
              <a:rect l="l" t="t" r="r" b="b"/>
              <a:pathLst>
                <a:path w="1572895" h="1149985">
                  <a:moveTo>
                    <a:pt x="0" y="1149647"/>
                  </a:moveTo>
                  <a:lnTo>
                    <a:pt x="1572724" y="0"/>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4" cstate="print"/>
            <a:stretch>
              <a:fillRect/>
            </a:stretch>
          </p:blipFill>
          <p:spPr>
            <a:xfrm>
              <a:off x="5403780" y="3161458"/>
              <a:ext cx="107410" cy="95469"/>
            </a:xfrm>
            <a:prstGeom prst="rect">
              <a:avLst/>
            </a:prstGeom>
          </p:spPr>
        </p:pic>
        <p:sp>
          <p:nvSpPr>
            <p:cNvPr id="29" name="object 29"/>
            <p:cNvSpPr/>
            <p:nvPr/>
          </p:nvSpPr>
          <p:spPr>
            <a:xfrm>
              <a:off x="3840094" y="1653443"/>
              <a:ext cx="1397000" cy="906780"/>
            </a:xfrm>
            <a:custGeom>
              <a:avLst/>
              <a:gdLst/>
              <a:ahLst/>
              <a:cxnLst/>
              <a:rect l="l" t="t" r="r" b="b"/>
              <a:pathLst>
                <a:path w="1397000" h="906780">
                  <a:moveTo>
                    <a:pt x="0" y="0"/>
                  </a:moveTo>
                  <a:lnTo>
                    <a:pt x="1396632" y="906758"/>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5" cstate="print"/>
            <a:stretch>
              <a:fillRect/>
            </a:stretch>
          </p:blipFill>
          <p:spPr>
            <a:xfrm>
              <a:off x="5210067" y="2524285"/>
              <a:ext cx="108693" cy="92517"/>
            </a:xfrm>
            <a:prstGeom prst="rect">
              <a:avLst/>
            </a:prstGeom>
          </p:spPr>
        </p:pic>
        <p:sp>
          <p:nvSpPr>
            <p:cNvPr id="31" name="object 31"/>
            <p:cNvSpPr/>
            <p:nvPr/>
          </p:nvSpPr>
          <p:spPr>
            <a:xfrm>
              <a:off x="5253249" y="25311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2" name="object 32"/>
            <p:cNvSpPr/>
            <p:nvPr/>
          </p:nvSpPr>
          <p:spPr>
            <a:xfrm>
              <a:off x="5253249" y="25311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3" name="object 33"/>
            <p:cNvSpPr/>
            <p:nvPr/>
          </p:nvSpPr>
          <p:spPr>
            <a:xfrm>
              <a:off x="3894394" y="3089784"/>
              <a:ext cx="1327150" cy="316865"/>
            </a:xfrm>
            <a:custGeom>
              <a:avLst/>
              <a:gdLst/>
              <a:ahLst/>
              <a:cxnLst/>
              <a:rect l="l" t="t" r="r" b="b"/>
              <a:pathLst>
                <a:path w="1327150" h="316864">
                  <a:moveTo>
                    <a:pt x="0" y="316669"/>
                  </a:moveTo>
                  <a:lnTo>
                    <a:pt x="1327021" y="0"/>
                  </a:lnTo>
                </a:path>
              </a:pathLst>
            </a:custGeom>
            <a:ln w="19049">
              <a:solidFill>
                <a:srgbClr val="595959"/>
              </a:solidFill>
            </a:ln>
          </p:spPr>
          <p:txBody>
            <a:bodyPr wrap="square" lIns="0" tIns="0" rIns="0" bIns="0" rtlCol="0"/>
            <a:lstStyle/>
            <a:p>
              <a:endParaRPr sz="2400"/>
            </a:p>
          </p:txBody>
        </p:sp>
        <p:pic>
          <p:nvPicPr>
            <p:cNvPr id="34" name="object 34"/>
            <p:cNvPicPr/>
            <p:nvPr/>
          </p:nvPicPr>
          <p:blipFill>
            <a:blip r:embed="rId6" cstate="print"/>
            <a:stretch>
              <a:fillRect/>
            </a:stretch>
          </p:blipFill>
          <p:spPr>
            <a:xfrm>
              <a:off x="5204586" y="3049653"/>
              <a:ext cx="110443" cy="80261"/>
            </a:xfrm>
            <a:prstGeom prst="rect">
              <a:avLst/>
            </a:prstGeom>
          </p:spPr>
        </p:pic>
      </p:grpSp>
      <p:sp>
        <p:nvSpPr>
          <p:cNvPr id="35" name="object 35"/>
          <p:cNvSpPr txBox="1"/>
          <p:nvPr/>
        </p:nvSpPr>
        <p:spPr>
          <a:xfrm>
            <a:off x="3882500" y="6385483"/>
            <a:ext cx="1805093"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Hidden</a:t>
            </a:r>
            <a:r>
              <a:rPr sz="2400" u="heavy" spc="-107"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a:t>
            </a:r>
            <a:endParaRPr sz="2400">
              <a:latin typeface="Roboto"/>
              <a:cs typeface="Roboto"/>
            </a:endParaRPr>
          </a:p>
        </p:txBody>
      </p:sp>
      <p:sp>
        <p:nvSpPr>
          <p:cNvPr id="36" name="object 36"/>
          <p:cNvSpPr txBox="1"/>
          <p:nvPr/>
        </p:nvSpPr>
        <p:spPr>
          <a:xfrm>
            <a:off x="5133967" y="1781517"/>
            <a:ext cx="663787" cy="304421"/>
          </a:xfrm>
          <a:prstGeom prst="rect">
            <a:avLst/>
          </a:prstGeom>
        </p:spPr>
        <p:txBody>
          <a:bodyPr vert="horz" wrap="square" lIns="0" tIns="16933" rIns="0" bIns="0" rtlCol="0">
            <a:spAutoFit/>
          </a:bodyPr>
          <a:lstStyle/>
          <a:p>
            <a:pPr>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(F1)</a:t>
            </a:r>
            <a:endParaRPr sz="1867">
              <a:latin typeface="Arial MT"/>
              <a:cs typeface="Arial MT"/>
            </a:endParaRPr>
          </a:p>
        </p:txBody>
      </p:sp>
      <p:sp>
        <p:nvSpPr>
          <p:cNvPr id="37" name="object 37"/>
          <p:cNvSpPr txBox="1"/>
          <p:nvPr/>
        </p:nvSpPr>
        <p:spPr>
          <a:xfrm>
            <a:off x="5278867" y="3127318"/>
            <a:ext cx="663787" cy="304421"/>
          </a:xfrm>
          <a:prstGeom prst="rect">
            <a:avLst/>
          </a:prstGeom>
        </p:spPr>
        <p:txBody>
          <a:bodyPr vert="horz" wrap="square" lIns="0" tIns="16933" rIns="0" bIns="0" rtlCol="0">
            <a:spAutoFit/>
          </a:bodyPr>
          <a:lstStyle/>
          <a:p>
            <a:pPr>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(F2)</a:t>
            </a:r>
            <a:endParaRPr sz="1867">
              <a:latin typeface="Arial MT"/>
              <a:cs typeface="Arial MT"/>
            </a:endParaRPr>
          </a:p>
        </p:txBody>
      </p:sp>
      <p:sp>
        <p:nvSpPr>
          <p:cNvPr id="38" name="object 38"/>
          <p:cNvSpPr txBox="1"/>
          <p:nvPr/>
        </p:nvSpPr>
        <p:spPr>
          <a:xfrm>
            <a:off x="5278867" y="4041718"/>
            <a:ext cx="663787" cy="304421"/>
          </a:xfrm>
          <a:prstGeom prst="rect">
            <a:avLst/>
          </a:prstGeom>
        </p:spPr>
        <p:txBody>
          <a:bodyPr vert="horz" wrap="square" lIns="0" tIns="16933" rIns="0" bIns="0" rtlCol="0">
            <a:spAutoFit/>
          </a:bodyPr>
          <a:lstStyle/>
          <a:p>
            <a:pPr>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(F3)</a:t>
            </a:r>
            <a:endParaRPr sz="1867">
              <a:latin typeface="Arial MT"/>
              <a:cs typeface="Arial MT"/>
            </a:endParaRPr>
          </a:p>
        </p:txBody>
      </p:sp>
      <p:sp>
        <p:nvSpPr>
          <p:cNvPr id="39" name="object 39"/>
          <p:cNvSpPr txBox="1"/>
          <p:nvPr/>
        </p:nvSpPr>
        <p:spPr>
          <a:xfrm>
            <a:off x="5278867" y="5057718"/>
            <a:ext cx="663787" cy="304421"/>
          </a:xfrm>
          <a:prstGeom prst="rect">
            <a:avLst/>
          </a:prstGeom>
        </p:spPr>
        <p:txBody>
          <a:bodyPr vert="horz" wrap="square" lIns="0" tIns="16933" rIns="0" bIns="0" rtlCol="0">
            <a:spAutoFit/>
          </a:bodyPr>
          <a:lstStyle/>
          <a:p>
            <a:pPr>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(F4)</a:t>
            </a:r>
            <a:endParaRPr sz="1867">
              <a:latin typeface="Arial MT"/>
              <a:cs typeface="Arial MT"/>
            </a:endParaRPr>
          </a:p>
        </p:txBody>
      </p:sp>
      <p:sp>
        <p:nvSpPr>
          <p:cNvPr id="40" name="object 40"/>
          <p:cNvSpPr/>
          <p:nvPr/>
        </p:nvSpPr>
        <p:spPr>
          <a:xfrm>
            <a:off x="3676233" y="1069165"/>
            <a:ext cx="2388447" cy="5234939"/>
          </a:xfrm>
          <a:custGeom>
            <a:avLst/>
            <a:gdLst/>
            <a:ahLst/>
            <a:cxnLst/>
            <a:rect l="l" t="t" r="r" b="b"/>
            <a:pathLst>
              <a:path w="1791335" h="3926204">
                <a:moveTo>
                  <a:pt x="0" y="0"/>
                </a:moveTo>
                <a:lnTo>
                  <a:pt x="1790999" y="0"/>
                </a:lnTo>
                <a:lnTo>
                  <a:pt x="1790999" y="3925799"/>
                </a:lnTo>
                <a:lnTo>
                  <a:pt x="0" y="3925799"/>
                </a:lnTo>
                <a:lnTo>
                  <a:pt x="0" y="0"/>
                </a:lnTo>
                <a:close/>
              </a:path>
            </a:pathLst>
          </a:custGeom>
          <a:ln w="28574">
            <a:solidFill>
              <a:srgbClr val="FF0000"/>
            </a:solidFill>
          </a:ln>
        </p:spPr>
        <p:txBody>
          <a:bodyPr wrap="square" lIns="0" tIns="0" rIns="0" bIns="0" rtlCol="0"/>
          <a:lstStyle/>
          <a:p>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015105"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grpSp>
        <p:nvGrpSpPr>
          <p:cNvPr id="3" name="object 3"/>
          <p:cNvGrpSpPr/>
          <p:nvPr/>
        </p:nvGrpSpPr>
        <p:grpSpPr>
          <a:xfrm>
            <a:off x="4349649" y="1582914"/>
            <a:ext cx="2920153" cy="4620260"/>
            <a:chOff x="3262236" y="1187185"/>
            <a:chExt cx="2190115" cy="3465195"/>
          </a:xfrm>
        </p:grpSpPr>
        <p:sp>
          <p:nvSpPr>
            <p:cNvPr id="4" name="object 4"/>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808799" y="1503648"/>
              <a:ext cx="1096645" cy="469900"/>
            </a:xfrm>
            <a:custGeom>
              <a:avLst/>
              <a:gdLst/>
              <a:ahLst/>
              <a:cxnLst/>
              <a:rect l="l" t="t" r="r" b="b"/>
              <a:pathLst>
                <a:path w="1096645" h="469900">
                  <a:moveTo>
                    <a:pt x="0" y="0"/>
                  </a:moveTo>
                  <a:lnTo>
                    <a:pt x="1096499" y="469800"/>
                  </a:lnTo>
                </a:path>
              </a:pathLst>
            </a:custGeom>
            <a:ln w="19049">
              <a:solidFill>
                <a:srgbClr val="595959"/>
              </a:solidFill>
            </a:ln>
          </p:spPr>
          <p:txBody>
            <a:bodyPr wrap="square" lIns="0" tIns="0" rIns="0" bIns="0" rtlCol="0"/>
            <a:lstStyle/>
            <a:p>
              <a:endParaRPr sz="2400"/>
            </a:p>
          </p:txBody>
        </p:sp>
        <p:sp>
          <p:nvSpPr>
            <p:cNvPr id="7" name="object 7"/>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1371600"/>
            </a:xfrm>
            <a:custGeom>
              <a:avLst/>
              <a:gdLst/>
              <a:ahLst/>
              <a:cxnLst/>
              <a:rect l="l" t="t" r="r" b="b"/>
              <a:pathLst>
                <a:path w="1096645" h="1371600">
                  <a:moveTo>
                    <a:pt x="0" y="0"/>
                  </a:moveTo>
                  <a:lnTo>
                    <a:pt x="1096499" y="1371600"/>
                  </a:lnTo>
                </a:path>
              </a:pathLst>
            </a:custGeom>
            <a:ln w="19049">
              <a:solidFill>
                <a:srgbClr val="595959"/>
              </a:solidFill>
            </a:ln>
          </p:spPr>
          <p:txBody>
            <a:bodyPr wrap="square" lIns="0" tIns="0" rIns="0" bIns="0" rtlCol="0"/>
            <a:lstStyle/>
            <a:p>
              <a:endParaRPr sz="2400"/>
            </a:p>
          </p:txBody>
        </p:sp>
        <p:sp>
          <p:nvSpPr>
            <p:cNvPr id="10" name="object 10"/>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3808799" y="1503648"/>
              <a:ext cx="1096645" cy="2832100"/>
            </a:xfrm>
            <a:custGeom>
              <a:avLst/>
              <a:gdLst/>
              <a:ahLst/>
              <a:cxnLst/>
              <a:rect l="l" t="t" r="r" b="b"/>
              <a:pathLst>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150"/>
                  </a:moveTo>
                  <a:lnTo>
                    <a:pt x="1096499" y="1371750"/>
                  </a:lnTo>
                </a:path>
                <a:path w="1096645" h="2832100">
                  <a:moveTo>
                    <a:pt x="0" y="927150"/>
                  </a:moveTo>
                  <a:lnTo>
                    <a:pt x="1096499" y="228614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9445834" y="3481364"/>
            <a:ext cx="2737273" cy="581355"/>
          </a:xfrm>
          <a:prstGeom prst="rect">
            <a:avLst/>
          </a:prstGeom>
        </p:spPr>
        <p:txBody>
          <a:bodyPr vert="horz" wrap="square" lIns="0" tIns="16933" rIns="0" bIns="0" rtlCol="0">
            <a:spAutoFit/>
          </a:bodyPr>
          <a:lstStyle/>
          <a:p>
            <a:pPr marL="16933">
              <a:lnSpc>
                <a:spcPts val="2220"/>
              </a:lnSpc>
              <a:spcBef>
                <a:spcPts val="133"/>
              </a:spcBef>
              <a:tabLst>
                <a:tab pos="799233" algn="l"/>
                <a:tab pos="1021901"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20" dirty="0">
                <a:latin typeface="Roboto"/>
                <a:cs typeface="Roboto"/>
              </a:rPr>
              <a:t>Loan</a:t>
            </a:r>
            <a:r>
              <a:rPr sz="1867" spc="-73" dirty="0">
                <a:latin typeface="Roboto"/>
                <a:cs typeface="Roboto"/>
              </a:rPr>
              <a:t> </a:t>
            </a:r>
            <a:r>
              <a:rPr sz="1867" spc="-20" dirty="0">
                <a:latin typeface="Roboto"/>
                <a:cs typeface="Roboto"/>
              </a:rPr>
              <a:t>Approved?</a:t>
            </a:r>
            <a:endParaRPr sz="1867">
              <a:latin typeface="Roboto"/>
              <a:cs typeface="Roboto"/>
            </a:endParaRPr>
          </a:p>
          <a:p>
            <a:pPr marL="1715304">
              <a:lnSpc>
                <a:spcPts val="2220"/>
              </a:lnSpc>
            </a:pPr>
            <a:r>
              <a:rPr sz="1867" dirty="0">
                <a:latin typeface="Roboto"/>
                <a:cs typeface="Roboto"/>
              </a:rPr>
              <a:t>(Y)</a:t>
            </a:r>
            <a:endParaRPr sz="1867">
              <a:latin typeface="Roboto"/>
              <a:cs typeface="Roboto"/>
            </a:endParaRPr>
          </a:p>
        </p:txBody>
      </p:sp>
      <p:grpSp>
        <p:nvGrpSpPr>
          <p:cNvPr id="22" name="object 22"/>
          <p:cNvGrpSpPr/>
          <p:nvPr/>
        </p:nvGrpSpPr>
        <p:grpSpPr>
          <a:xfrm>
            <a:off x="7396899" y="3817139"/>
            <a:ext cx="1131147" cy="110067"/>
            <a:chOff x="5547674" y="2862854"/>
            <a:chExt cx="848360" cy="82550"/>
          </a:xfrm>
        </p:grpSpPr>
        <p:sp>
          <p:nvSpPr>
            <p:cNvPr id="23" name="object 23"/>
            <p:cNvSpPr/>
            <p:nvPr/>
          </p:nvSpPr>
          <p:spPr>
            <a:xfrm>
              <a:off x="5557199" y="2903325"/>
              <a:ext cx="742950" cy="635"/>
            </a:xfrm>
            <a:custGeom>
              <a:avLst/>
              <a:gdLst/>
              <a:ahLst/>
              <a:cxnLst/>
              <a:rect l="l" t="t" r="r" b="b"/>
              <a:pathLst>
                <a:path w="742950" h="635">
                  <a:moveTo>
                    <a:pt x="0" y="0"/>
                  </a:moveTo>
                  <a:lnTo>
                    <a:pt x="742499" y="519"/>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2" cstate="print"/>
            <a:stretch>
              <a:fillRect/>
            </a:stretch>
          </p:blipFill>
          <p:spPr>
            <a:xfrm>
              <a:off x="6290152" y="2862854"/>
              <a:ext cx="105522" cy="81980"/>
            </a:xfrm>
            <a:prstGeom prst="rect">
              <a:avLst/>
            </a:prstGeom>
          </p:spPr>
        </p:pic>
      </p:grpSp>
      <p:grpSp>
        <p:nvGrpSpPr>
          <p:cNvPr id="25" name="object 25"/>
          <p:cNvGrpSpPr/>
          <p:nvPr/>
        </p:nvGrpSpPr>
        <p:grpSpPr>
          <a:xfrm>
            <a:off x="7396899" y="4309859"/>
            <a:ext cx="1221740" cy="866987"/>
            <a:chOff x="5547674" y="3232394"/>
            <a:chExt cx="916305" cy="650240"/>
          </a:xfrm>
        </p:grpSpPr>
        <p:sp>
          <p:nvSpPr>
            <p:cNvPr id="26" name="object 26"/>
            <p:cNvSpPr/>
            <p:nvPr/>
          </p:nvSpPr>
          <p:spPr>
            <a:xfrm>
              <a:off x="5557199" y="3291647"/>
              <a:ext cx="826769" cy="581660"/>
            </a:xfrm>
            <a:custGeom>
              <a:avLst/>
              <a:gdLst/>
              <a:ahLst/>
              <a:cxnLst/>
              <a:rect l="l" t="t" r="r" b="b"/>
              <a:pathLst>
                <a:path w="826770" h="581660">
                  <a:moveTo>
                    <a:pt x="0" y="581052"/>
                  </a:moveTo>
                  <a:lnTo>
                    <a:pt x="826302" y="0"/>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6355877" y="3232394"/>
              <a:ext cx="107866" cy="94516"/>
            </a:xfrm>
            <a:prstGeom prst="rect">
              <a:avLst/>
            </a:prstGeom>
          </p:spPr>
        </p:pic>
      </p:grpSp>
      <p:grpSp>
        <p:nvGrpSpPr>
          <p:cNvPr id="28" name="object 28"/>
          <p:cNvGrpSpPr/>
          <p:nvPr/>
        </p:nvGrpSpPr>
        <p:grpSpPr>
          <a:xfrm>
            <a:off x="7396899" y="2537599"/>
            <a:ext cx="1170092" cy="757767"/>
            <a:chOff x="5547674" y="1903199"/>
            <a:chExt cx="877569" cy="568325"/>
          </a:xfrm>
        </p:grpSpPr>
        <p:sp>
          <p:nvSpPr>
            <p:cNvPr id="29" name="object 29"/>
            <p:cNvSpPr/>
            <p:nvPr/>
          </p:nvSpPr>
          <p:spPr>
            <a:xfrm>
              <a:off x="5557199" y="1912724"/>
              <a:ext cx="785495" cy="502284"/>
            </a:xfrm>
            <a:custGeom>
              <a:avLst/>
              <a:gdLst/>
              <a:ahLst/>
              <a:cxnLst/>
              <a:rect l="l" t="t" r="r" b="b"/>
              <a:pathLst>
                <a:path w="785495" h="502285">
                  <a:moveTo>
                    <a:pt x="0" y="0"/>
                  </a:moveTo>
                  <a:lnTo>
                    <a:pt x="785399" y="502131"/>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4" cstate="print"/>
            <a:stretch>
              <a:fillRect/>
            </a:stretch>
          </p:blipFill>
          <p:spPr>
            <a:xfrm>
              <a:off x="6316124" y="2378821"/>
              <a:ext cx="108836" cy="92127"/>
            </a:xfrm>
            <a:prstGeom prst="rect">
              <a:avLst/>
            </a:prstGeom>
          </p:spPr>
        </p:pic>
      </p:grpSp>
      <p:grpSp>
        <p:nvGrpSpPr>
          <p:cNvPr id="31" name="object 31"/>
          <p:cNvGrpSpPr/>
          <p:nvPr/>
        </p:nvGrpSpPr>
        <p:grpSpPr>
          <a:xfrm>
            <a:off x="8629650" y="3368514"/>
            <a:ext cx="735753" cy="844127"/>
            <a:chOff x="6472237" y="2526385"/>
            <a:chExt cx="551815" cy="633095"/>
          </a:xfrm>
        </p:grpSpPr>
        <p:sp>
          <p:nvSpPr>
            <p:cNvPr id="32" name="object 32"/>
            <p:cNvSpPr/>
            <p:nvPr/>
          </p:nvSpPr>
          <p:spPr>
            <a:xfrm>
              <a:off x="6476999" y="2531148"/>
              <a:ext cx="542290" cy="623570"/>
            </a:xfrm>
            <a:custGeom>
              <a:avLst/>
              <a:gdLst/>
              <a:ahLst/>
              <a:cxnLst/>
              <a:rect l="l" t="t" r="r" b="b"/>
              <a:pathLst>
                <a:path w="542290" h="623569">
                  <a:moveTo>
                    <a:pt x="270899" y="623399"/>
                  </a:moveTo>
                  <a:lnTo>
                    <a:pt x="226958" y="619320"/>
                  </a:lnTo>
                  <a:lnTo>
                    <a:pt x="185274" y="607509"/>
                  </a:lnTo>
                  <a:lnTo>
                    <a:pt x="146405" y="588608"/>
                  </a:lnTo>
                  <a:lnTo>
                    <a:pt x="110910" y="563259"/>
                  </a:lnTo>
                  <a:lnTo>
                    <a:pt x="79344" y="532105"/>
                  </a:lnTo>
                  <a:lnTo>
                    <a:pt x="52268" y="495785"/>
                  </a:lnTo>
                  <a:lnTo>
                    <a:pt x="30237" y="454944"/>
                  </a:lnTo>
                  <a:lnTo>
                    <a:pt x="13810" y="410221"/>
                  </a:lnTo>
                  <a:lnTo>
                    <a:pt x="3545" y="362259"/>
                  </a:lnTo>
                  <a:lnTo>
                    <a:pt x="0" y="311699"/>
                  </a:lnTo>
                  <a:lnTo>
                    <a:pt x="3545" y="261140"/>
                  </a:lnTo>
                  <a:lnTo>
                    <a:pt x="13810" y="213178"/>
                  </a:lnTo>
                  <a:lnTo>
                    <a:pt x="30237" y="168455"/>
                  </a:lnTo>
                  <a:lnTo>
                    <a:pt x="52268" y="127613"/>
                  </a:lnTo>
                  <a:lnTo>
                    <a:pt x="79344" y="91294"/>
                  </a:lnTo>
                  <a:lnTo>
                    <a:pt x="110910"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1" y="495785"/>
                  </a:lnTo>
                  <a:lnTo>
                    <a:pt x="462454" y="532105"/>
                  </a:lnTo>
                  <a:lnTo>
                    <a:pt x="430889" y="563259"/>
                  </a:lnTo>
                  <a:lnTo>
                    <a:pt x="395393"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3" name="object 33"/>
            <p:cNvSpPr/>
            <p:nvPr/>
          </p:nvSpPr>
          <p:spPr>
            <a:xfrm>
              <a:off x="6476999" y="2531148"/>
              <a:ext cx="542290" cy="623570"/>
            </a:xfrm>
            <a:custGeom>
              <a:avLst/>
              <a:gdLst/>
              <a:ahLst/>
              <a:cxnLst/>
              <a:rect l="l" t="t" r="r" b="b"/>
              <a:pathLst>
                <a:path w="542290" h="623569">
                  <a:moveTo>
                    <a:pt x="0" y="311699"/>
                  </a:moveTo>
                  <a:lnTo>
                    <a:pt x="3545" y="261140"/>
                  </a:lnTo>
                  <a:lnTo>
                    <a:pt x="13810" y="213178"/>
                  </a:lnTo>
                  <a:lnTo>
                    <a:pt x="30237" y="168455"/>
                  </a:lnTo>
                  <a:lnTo>
                    <a:pt x="52268" y="127613"/>
                  </a:lnTo>
                  <a:lnTo>
                    <a:pt x="79344" y="91294"/>
                  </a:lnTo>
                  <a:lnTo>
                    <a:pt x="110910"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1" y="495785"/>
                  </a:lnTo>
                  <a:lnTo>
                    <a:pt x="462454" y="532105"/>
                  </a:lnTo>
                  <a:lnTo>
                    <a:pt x="430889" y="563259"/>
                  </a:lnTo>
                  <a:lnTo>
                    <a:pt x="395393" y="588608"/>
                  </a:lnTo>
                  <a:lnTo>
                    <a:pt x="356525" y="607509"/>
                  </a:lnTo>
                  <a:lnTo>
                    <a:pt x="314841" y="619320"/>
                  </a:lnTo>
                  <a:lnTo>
                    <a:pt x="270899" y="623399"/>
                  </a:lnTo>
                  <a:lnTo>
                    <a:pt x="226958" y="619320"/>
                  </a:lnTo>
                  <a:lnTo>
                    <a:pt x="185274" y="607509"/>
                  </a:lnTo>
                  <a:lnTo>
                    <a:pt x="146405" y="588608"/>
                  </a:lnTo>
                  <a:lnTo>
                    <a:pt x="110910" y="563259"/>
                  </a:lnTo>
                  <a:lnTo>
                    <a:pt x="79344" y="532105"/>
                  </a:lnTo>
                  <a:lnTo>
                    <a:pt x="52268"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pic>
        <p:nvPicPr>
          <p:cNvPr id="34" name="object 34"/>
          <p:cNvPicPr/>
          <p:nvPr/>
        </p:nvPicPr>
        <p:blipFill>
          <a:blip r:embed="rId5" cstate="print"/>
          <a:stretch>
            <a:fillRect/>
          </a:stretch>
        </p:blipFill>
        <p:spPr>
          <a:xfrm>
            <a:off x="10164095" y="3730813"/>
            <a:ext cx="140940" cy="109305"/>
          </a:xfrm>
          <a:prstGeom prst="rect">
            <a:avLst/>
          </a:prstGeom>
        </p:spPr>
      </p:pic>
      <p:sp>
        <p:nvSpPr>
          <p:cNvPr id="35" name="object 35"/>
          <p:cNvSpPr txBox="1"/>
          <p:nvPr/>
        </p:nvSpPr>
        <p:spPr>
          <a:xfrm>
            <a:off x="578758" y="1553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6" name="object 36"/>
          <p:cNvSpPr txBox="1"/>
          <p:nvPr/>
        </p:nvSpPr>
        <p:spPr>
          <a:xfrm>
            <a:off x="587685" y="34930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7" name="object 37"/>
          <p:cNvSpPr txBox="1"/>
          <p:nvPr/>
        </p:nvSpPr>
        <p:spPr>
          <a:xfrm>
            <a:off x="752297" y="2500251"/>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8" name="object 38"/>
          <p:cNvSpPr txBox="1"/>
          <p:nvPr/>
        </p:nvSpPr>
        <p:spPr>
          <a:xfrm>
            <a:off x="692649" y="4594918"/>
            <a:ext cx="1537547" cy="595035"/>
          </a:xfrm>
          <a:prstGeom prst="rect">
            <a:avLst/>
          </a:prstGeom>
        </p:spPr>
        <p:txBody>
          <a:bodyPr vert="horz" wrap="square" lIns="0" tIns="30480" rIns="0" bIns="0" rtlCol="0">
            <a:spAutoFit/>
          </a:bodyPr>
          <a:lstStyle/>
          <a:p>
            <a:pPr marL="568946" marR="40639" indent="-518994">
              <a:lnSpc>
                <a:spcPts val="2200"/>
              </a:lnSpc>
              <a:spcBef>
                <a:spcPts val="240"/>
              </a:spcBef>
            </a:pPr>
            <a:r>
              <a:rPr sz="1867" dirty="0">
                <a:latin typeface="Roboto"/>
                <a:cs typeface="Roboto"/>
              </a:rPr>
              <a:t>C</a:t>
            </a:r>
            <a:r>
              <a:rPr sz="1867" spc="-20" dirty="0">
                <a:latin typeface="Roboto"/>
                <a:cs typeface="Roboto"/>
              </a:rPr>
              <a:t>redi</a:t>
            </a:r>
            <a:r>
              <a:rPr sz="1867" spc="-7" dirty="0">
                <a:latin typeface="Roboto"/>
                <a:cs typeface="Roboto"/>
              </a:rPr>
              <a:t>t </a:t>
            </a:r>
            <a:r>
              <a:rPr sz="1867" spc="-20" dirty="0">
                <a:latin typeface="Roboto"/>
                <a:cs typeface="Roboto"/>
              </a:rPr>
              <a:t>His</a:t>
            </a:r>
            <a:r>
              <a:rPr sz="1867" spc="-27" dirty="0">
                <a:latin typeface="Roboto"/>
                <a:cs typeface="Roboto"/>
              </a:rPr>
              <a:t>t</a:t>
            </a:r>
            <a:r>
              <a:rPr sz="1867" spc="-20" dirty="0">
                <a:latin typeface="Roboto"/>
                <a:cs typeface="Roboto"/>
              </a:rPr>
              <a:t>o</a:t>
            </a:r>
            <a:r>
              <a:rPr sz="1867" dirty="0">
                <a:latin typeface="Roboto"/>
                <a:cs typeface="Roboto"/>
              </a:rPr>
              <a:t>r</a:t>
            </a:r>
            <a:r>
              <a:rPr sz="1867" spc="-40" dirty="0">
                <a:latin typeface="Roboto"/>
                <a:cs typeface="Roboto"/>
              </a:rPr>
              <a:t>y  </a:t>
            </a:r>
            <a:r>
              <a:rPr sz="1867" spc="7" dirty="0">
                <a:latin typeface="Roboto"/>
                <a:cs typeface="Roboto"/>
              </a:rPr>
              <a:t>(X</a:t>
            </a:r>
            <a:r>
              <a:rPr spc="9" baseline="-34000" dirty="0">
                <a:latin typeface="Roboto"/>
                <a:cs typeface="Roboto"/>
              </a:rPr>
              <a:t>4</a:t>
            </a:r>
            <a:r>
              <a:rPr sz="1867" spc="7" dirty="0">
                <a:latin typeface="Roboto"/>
                <a:cs typeface="Roboto"/>
              </a:rPr>
              <a:t>)</a:t>
            </a:r>
            <a:endParaRPr sz="1867">
              <a:latin typeface="Roboto"/>
              <a:cs typeface="Roboto"/>
            </a:endParaRPr>
          </a:p>
        </p:txBody>
      </p:sp>
      <p:sp>
        <p:nvSpPr>
          <p:cNvPr id="39" name="object 39"/>
          <p:cNvSpPr txBox="1"/>
          <p:nvPr/>
        </p:nvSpPr>
        <p:spPr>
          <a:xfrm>
            <a:off x="779210" y="5609683"/>
            <a:ext cx="1568873" cy="595035"/>
          </a:xfrm>
          <a:prstGeom prst="rect">
            <a:avLst/>
          </a:prstGeom>
        </p:spPr>
        <p:txBody>
          <a:bodyPr vert="horz" wrap="square" lIns="0" tIns="30480" rIns="0" bIns="0" rtlCol="0">
            <a:spAutoFit/>
          </a:bodyPr>
          <a:lstStyle/>
          <a:p>
            <a:pPr marL="584185" marR="40639" indent="-534233">
              <a:lnSpc>
                <a:spcPts val="2200"/>
              </a:lnSpc>
              <a:spcBef>
                <a:spcPts val="240"/>
              </a:spcBef>
            </a:pPr>
            <a:r>
              <a:rPr sz="1867" spc="-20" dirty="0">
                <a:latin typeface="Roboto"/>
                <a:cs typeface="Roboto"/>
              </a:rPr>
              <a:t>Applicant </a:t>
            </a:r>
            <a:r>
              <a:rPr sz="1867" dirty="0">
                <a:latin typeface="Roboto"/>
                <a:cs typeface="Roboto"/>
              </a:rPr>
              <a:t>Age </a:t>
            </a:r>
            <a:r>
              <a:rPr sz="1867" spc="-447" dirty="0">
                <a:latin typeface="Roboto"/>
                <a:cs typeface="Roboto"/>
              </a:rPr>
              <a:t> </a:t>
            </a:r>
            <a:r>
              <a:rPr sz="1867" spc="7" dirty="0">
                <a:latin typeface="Roboto"/>
                <a:cs typeface="Roboto"/>
              </a:rPr>
              <a:t>(X</a:t>
            </a:r>
            <a:r>
              <a:rPr spc="9" baseline="-34000" dirty="0">
                <a:latin typeface="Roboto"/>
                <a:cs typeface="Roboto"/>
              </a:rPr>
              <a:t>5</a:t>
            </a:r>
            <a:r>
              <a:rPr sz="1867" spc="7" dirty="0">
                <a:latin typeface="Roboto"/>
                <a:cs typeface="Roboto"/>
              </a:rPr>
              <a:t>)</a:t>
            </a:r>
            <a:endParaRPr sz="1867">
              <a:latin typeface="Roboto"/>
              <a:cs typeface="Roboto"/>
            </a:endParaRPr>
          </a:p>
        </p:txBody>
      </p:sp>
      <p:sp>
        <p:nvSpPr>
          <p:cNvPr id="40" name="object 40"/>
          <p:cNvSpPr/>
          <p:nvPr/>
        </p:nvSpPr>
        <p:spPr>
          <a:xfrm>
            <a:off x="2332766" y="1829233"/>
            <a:ext cx="2023533" cy="4144433"/>
          </a:xfrm>
          <a:custGeom>
            <a:avLst/>
            <a:gdLst/>
            <a:ahLst/>
            <a:cxnLst/>
            <a:rect l="l" t="t" r="r" b="b"/>
            <a:pathLst>
              <a:path w="1517650" h="3108325">
                <a:moveTo>
                  <a:pt x="128723" y="0"/>
                </a:moveTo>
                <a:lnTo>
                  <a:pt x="1517423" y="131699"/>
                </a:lnTo>
              </a:path>
              <a:path w="1517650" h="3108325">
                <a:moveTo>
                  <a:pt x="74" y="2320049"/>
                </a:moveTo>
                <a:lnTo>
                  <a:pt x="1517474" y="131849"/>
                </a:lnTo>
              </a:path>
              <a:path w="1517650" h="3108325">
                <a:moveTo>
                  <a:pt x="34574" y="749049"/>
                </a:moveTo>
                <a:lnTo>
                  <a:pt x="1517474" y="131649"/>
                </a:lnTo>
              </a:path>
              <a:path w="1517650" h="3108325">
                <a:moveTo>
                  <a:pt x="0" y="1520624"/>
                </a:moveTo>
                <a:lnTo>
                  <a:pt x="1517399" y="131624"/>
                </a:lnTo>
              </a:path>
              <a:path w="1517650" h="3108325">
                <a:moveTo>
                  <a:pt x="76274" y="3108124"/>
                </a:moveTo>
                <a:lnTo>
                  <a:pt x="1517474" y="131824"/>
                </a:lnTo>
              </a:path>
              <a:path w="1517650" h="3108325">
                <a:moveTo>
                  <a:pt x="34574" y="749049"/>
                </a:moveTo>
                <a:lnTo>
                  <a:pt x="1517474" y="1058949"/>
                </a:lnTo>
              </a:path>
              <a:path w="1517650" h="3108325">
                <a:moveTo>
                  <a:pt x="128723" y="0"/>
                </a:moveTo>
                <a:lnTo>
                  <a:pt x="1517423" y="1058999"/>
                </a:lnTo>
              </a:path>
              <a:path w="1517650" h="3108325">
                <a:moveTo>
                  <a:pt x="0" y="1520624"/>
                </a:moveTo>
                <a:lnTo>
                  <a:pt x="1517399" y="1058924"/>
                </a:lnTo>
              </a:path>
              <a:path w="1517650" h="3108325">
                <a:moveTo>
                  <a:pt x="74" y="2320049"/>
                </a:moveTo>
                <a:lnTo>
                  <a:pt x="1517474" y="1058849"/>
                </a:lnTo>
              </a:path>
              <a:path w="1517650" h="3108325">
                <a:moveTo>
                  <a:pt x="76274" y="3108124"/>
                </a:moveTo>
                <a:lnTo>
                  <a:pt x="1517474" y="1058824"/>
                </a:lnTo>
              </a:path>
              <a:path w="1517650" h="3108325">
                <a:moveTo>
                  <a:pt x="128723" y="0"/>
                </a:moveTo>
                <a:lnTo>
                  <a:pt x="1517423" y="2036699"/>
                </a:lnTo>
              </a:path>
              <a:path w="1517650" h="3108325">
                <a:moveTo>
                  <a:pt x="128723" y="0"/>
                </a:moveTo>
                <a:lnTo>
                  <a:pt x="1517423" y="2963999"/>
                </a:lnTo>
              </a:path>
              <a:path w="1517650" h="3108325">
                <a:moveTo>
                  <a:pt x="34574" y="749049"/>
                </a:moveTo>
                <a:lnTo>
                  <a:pt x="1517474" y="2963949"/>
                </a:lnTo>
              </a:path>
              <a:path w="1517650" h="3108325">
                <a:moveTo>
                  <a:pt x="34574" y="749049"/>
                </a:moveTo>
                <a:lnTo>
                  <a:pt x="1517474" y="2036649"/>
                </a:lnTo>
              </a:path>
              <a:path w="1517650" h="3108325">
                <a:moveTo>
                  <a:pt x="0" y="1520624"/>
                </a:moveTo>
                <a:lnTo>
                  <a:pt x="1517399" y="2963924"/>
                </a:lnTo>
              </a:path>
              <a:path w="1517650" h="3108325">
                <a:moveTo>
                  <a:pt x="0" y="1520624"/>
                </a:moveTo>
                <a:lnTo>
                  <a:pt x="1517399" y="2036624"/>
                </a:lnTo>
              </a:path>
              <a:path w="1517650" h="3108325">
                <a:moveTo>
                  <a:pt x="74" y="2320049"/>
                </a:moveTo>
                <a:lnTo>
                  <a:pt x="1517474" y="2963849"/>
                </a:lnTo>
              </a:path>
              <a:path w="1517650" h="3108325">
                <a:moveTo>
                  <a:pt x="74" y="2320049"/>
                </a:moveTo>
                <a:lnTo>
                  <a:pt x="1517474" y="2036849"/>
                </a:lnTo>
              </a:path>
              <a:path w="1517650" h="3108325">
                <a:moveTo>
                  <a:pt x="76274" y="3108124"/>
                </a:moveTo>
                <a:lnTo>
                  <a:pt x="1517474" y="2036824"/>
                </a:lnTo>
              </a:path>
              <a:path w="1517650" h="3108325">
                <a:moveTo>
                  <a:pt x="76274" y="3108124"/>
                </a:moveTo>
                <a:lnTo>
                  <a:pt x="1517474" y="2963824"/>
                </a:lnTo>
              </a:path>
            </a:pathLst>
          </a:custGeom>
          <a:ln w="19049">
            <a:solidFill>
              <a:srgbClr val="595959"/>
            </a:solidFill>
          </a:ln>
        </p:spPr>
        <p:txBody>
          <a:bodyPr wrap="square" lIns="0" tIns="0" rIns="0" bIns="0" rtlCol="0"/>
          <a:lstStyle/>
          <a:p>
            <a:endParaRPr sz="2400"/>
          </a:p>
        </p:txBody>
      </p:sp>
      <p:sp>
        <p:nvSpPr>
          <p:cNvPr id="41" name="object 41"/>
          <p:cNvSpPr txBox="1"/>
          <p:nvPr/>
        </p:nvSpPr>
        <p:spPr>
          <a:xfrm>
            <a:off x="4593699" y="6385483"/>
            <a:ext cx="1961727"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Hidden</a:t>
            </a:r>
            <a:r>
              <a:rPr sz="2400" u="heavy" spc="-93"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Layers</a:t>
            </a:r>
            <a:endParaRPr sz="2400">
              <a:latin typeface="Roboto"/>
              <a:cs typeface="Roboto"/>
            </a:endParaRPr>
          </a:p>
        </p:txBody>
      </p:sp>
      <p:sp>
        <p:nvSpPr>
          <p:cNvPr id="42" name="object 42"/>
          <p:cNvSpPr txBox="1"/>
          <p:nvPr/>
        </p:nvSpPr>
        <p:spPr>
          <a:xfrm>
            <a:off x="3544799" y="1239534"/>
            <a:ext cx="3718560" cy="4168984"/>
          </a:xfrm>
          <a:prstGeom prst="rect">
            <a:avLst/>
          </a:prstGeom>
          <a:ln w="28574">
            <a:solidFill>
              <a:srgbClr val="FF0000"/>
            </a:solidFill>
          </a:ln>
        </p:spPr>
        <p:txBody>
          <a:bodyPr vert="horz" wrap="square" lIns="0" tIns="117687" rIns="0" bIns="0" rtlCol="0">
            <a:spAutoFit/>
          </a:bodyPr>
          <a:lstStyle/>
          <a:p>
            <a:pPr marL="1021901">
              <a:spcBef>
                <a:spcPts val="927"/>
              </a:spcBef>
            </a:pPr>
            <a:r>
              <a:rPr sz="1867" spc="-13" dirty="0">
                <a:solidFill>
                  <a:srgbClr val="0000FF"/>
                </a:solidFill>
                <a:latin typeface="Roboto"/>
                <a:cs typeface="Roboto"/>
              </a:rPr>
              <a:t>F1</a:t>
            </a:r>
            <a:endParaRPr sz="1867">
              <a:latin typeface="Roboto"/>
              <a:cs typeface="Roboto"/>
            </a:endParaRPr>
          </a:p>
          <a:p>
            <a:pPr marR="287013" algn="r">
              <a:spcBef>
                <a:spcPts val="1593"/>
              </a:spcBef>
            </a:pPr>
            <a:r>
              <a:rPr sz="1867" spc="-13" dirty="0">
                <a:solidFill>
                  <a:srgbClr val="0000FF"/>
                </a:solidFill>
                <a:latin typeface="Roboto"/>
                <a:cs typeface="Roboto"/>
              </a:rPr>
              <a:t>F5</a:t>
            </a:r>
            <a:endParaRPr sz="1867">
              <a:latin typeface="Roboto"/>
              <a:cs typeface="Roboto"/>
            </a:endParaRPr>
          </a:p>
          <a:p>
            <a:pPr>
              <a:spcBef>
                <a:spcPts val="33"/>
              </a:spcBef>
            </a:pPr>
            <a:endParaRPr sz="2800">
              <a:latin typeface="Roboto"/>
              <a:cs typeface="Roboto"/>
            </a:endParaRPr>
          </a:p>
          <a:p>
            <a:pPr marL="1066773">
              <a:spcBef>
                <a:spcPts val="7"/>
              </a:spcBef>
            </a:pPr>
            <a:r>
              <a:rPr sz="1867" spc="-13" dirty="0">
                <a:solidFill>
                  <a:srgbClr val="0000FF"/>
                </a:solidFill>
                <a:latin typeface="Roboto"/>
                <a:cs typeface="Roboto"/>
              </a:rPr>
              <a:t>F2</a:t>
            </a:r>
            <a:endParaRPr sz="1867">
              <a:latin typeface="Roboto"/>
              <a:cs typeface="Roboto"/>
            </a:endParaRPr>
          </a:p>
          <a:p>
            <a:pPr marR="242141" algn="r">
              <a:spcBef>
                <a:spcPts val="1593"/>
              </a:spcBef>
            </a:pPr>
            <a:r>
              <a:rPr sz="1867" spc="-13" dirty="0">
                <a:solidFill>
                  <a:srgbClr val="0000FF"/>
                </a:solidFill>
                <a:latin typeface="Roboto"/>
                <a:cs typeface="Roboto"/>
              </a:rPr>
              <a:t>F6</a:t>
            </a:r>
            <a:endParaRPr sz="1867">
              <a:latin typeface="Roboto"/>
              <a:cs typeface="Roboto"/>
            </a:endParaRPr>
          </a:p>
          <a:p>
            <a:pPr>
              <a:lnSpc>
                <a:spcPct val="100000"/>
              </a:lnSpc>
            </a:pPr>
            <a:endParaRPr sz="2133">
              <a:latin typeface="Roboto"/>
              <a:cs typeface="Roboto"/>
            </a:endParaRPr>
          </a:p>
          <a:p>
            <a:pPr marL="1074393">
              <a:spcBef>
                <a:spcPts val="1893"/>
              </a:spcBef>
            </a:pPr>
            <a:r>
              <a:rPr sz="1867" spc="-13" dirty="0">
                <a:solidFill>
                  <a:srgbClr val="0000FF"/>
                </a:solidFill>
                <a:latin typeface="Roboto"/>
                <a:cs typeface="Roboto"/>
              </a:rPr>
              <a:t>F3</a:t>
            </a:r>
            <a:endParaRPr sz="1867">
              <a:latin typeface="Roboto"/>
              <a:cs typeface="Roboto"/>
            </a:endParaRPr>
          </a:p>
          <a:p>
            <a:pPr marR="235367" algn="r">
              <a:spcBef>
                <a:spcPts val="1593"/>
              </a:spcBef>
            </a:pPr>
            <a:r>
              <a:rPr sz="1867" spc="-13" dirty="0">
                <a:solidFill>
                  <a:srgbClr val="0000FF"/>
                </a:solidFill>
                <a:latin typeface="Roboto"/>
                <a:cs typeface="Roboto"/>
              </a:rPr>
              <a:t>F7</a:t>
            </a:r>
            <a:endParaRPr sz="1867">
              <a:latin typeface="Roboto"/>
              <a:cs typeface="Roboto"/>
            </a:endParaRPr>
          </a:p>
          <a:p>
            <a:pPr>
              <a:spcBef>
                <a:spcPts val="20"/>
              </a:spcBef>
            </a:pPr>
            <a:endParaRPr sz="2733">
              <a:latin typeface="Roboto"/>
              <a:cs typeface="Roboto"/>
            </a:endParaRPr>
          </a:p>
          <a:p>
            <a:pPr marL="998195"/>
            <a:r>
              <a:rPr sz="1867" spc="-13" dirty="0">
                <a:solidFill>
                  <a:srgbClr val="0000FF"/>
                </a:solidFill>
                <a:latin typeface="Roboto"/>
                <a:cs typeface="Roboto"/>
              </a:rPr>
              <a:t>F4</a:t>
            </a:r>
            <a:endParaRPr sz="1867">
              <a:latin typeface="Roboto"/>
              <a:cs typeface="Roboto"/>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Simple Overview of Multilayer Perceptron (MLP) Deep Learning">
            <a:extLst>
              <a:ext uri="{FF2B5EF4-FFF2-40B4-BE49-F238E27FC236}">
                <a16:creationId xmlns:a16="http://schemas.microsoft.com/office/drawing/2014/main" id="{A6F5E061-06A2-4FBD-9E8D-D7E6E68D92F5}"/>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4541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4834C1-DFD0-4EF3-98C8-8873D73F3FDA}"/>
              </a:ext>
            </a:extLst>
          </p:cNvPr>
          <p:cNvPicPr>
            <a:picLocks noChangeAspect="1"/>
          </p:cNvPicPr>
          <p:nvPr/>
        </p:nvPicPr>
        <p:blipFill>
          <a:blip r:embed="rId2"/>
          <a:stretch>
            <a:fillRect/>
          </a:stretch>
        </p:blipFill>
        <p:spPr>
          <a:xfrm>
            <a:off x="270232" y="442640"/>
            <a:ext cx="4570878" cy="3421914"/>
          </a:xfrm>
          <a:prstGeom prst="rect">
            <a:avLst/>
          </a:prstGeom>
        </p:spPr>
      </p:pic>
      <p:pic>
        <p:nvPicPr>
          <p:cNvPr id="7" name="Picture 6">
            <a:extLst>
              <a:ext uri="{FF2B5EF4-FFF2-40B4-BE49-F238E27FC236}">
                <a16:creationId xmlns:a16="http://schemas.microsoft.com/office/drawing/2014/main" id="{B039B2EE-F01C-4C88-A7AE-2AB6061A1499}"/>
              </a:ext>
            </a:extLst>
          </p:cNvPr>
          <p:cNvPicPr>
            <a:picLocks noChangeAspect="1"/>
          </p:cNvPicPr>
          <p:nvPr/>
        </p:nvPicPr>
        <p:blipFill>
          <a:blip r:embed="rId3"/>
          <a:stretch>
            <a:fillRect/>
          </a:stretch>
        </p:blipFill>
        <p:spPr>
          <a:xfrm>
            <a:off x="5028730" y="315269"/>
            <a:ext cx="6421267" cy="3421914"/>
          </a:xfrm>
          <a:prstGeom prst="rect">
            <a:avLst/>
          </a:prstGeom>
        </p:spPr>
      </p:pic>
    </p:spTree>
    <p:extLst>
      <p:ext uri="{BB962C8B-B14F-4D97-AF65-F5344CB8AC3E}">
        <p14:creationId xmlns:p14="http://schemas.microsoft.com/office/powerpoint/2010/main" val="93751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9F3504-9577-4722-99FF-6370DE4B0DD4}"/>
              </a:ext>
            </a:extLst>
          </p:cNvPr>
          <p:cNvPicPr>
            <a:picLocks noChangeAspect="1"/>
          </p:cNvPicPr>
          <p:nvPr/>
        </p:nvPicPr>
        <p:blipFill>
          <a:blip r:embed="rId2"/>
          <a:stretch>
            <a:fillRect/>
          </a:stretch>
        </p:blipFill>
        <p:spPr>
          <a:xfrm>
            <a:off x="2356915" y="1452286"/>
            <a:ext cx="7478169" cy="3953427"/>
          </a:xfrm>
          <a:prstGeom prst="rect">
            <a:avLst/>
          </a:prstGeom>
        </p:spPr>
      </p:pic>
      <p:sp>
        <p:nvSpPr>
          <p:cNvPr id="7" name="TextBox 6">
            <a:extLst>
              <a:ext uri="{FF2B5EF4-FFF2-40B4-BE49-F238E27FC236}">
                <a16:creationId xmlns:a16="http://schemas.microsoft.com/office/drawing/2014/main" id="{E69B2A51-62F9-4294-96EC-5FC95FEBC4C9}"/>
              </a:ext>
            </a:extLst>
          </p:cNvPr>
          <p:cNvSpPr txBox="1"/>
          <p:nvPr/>
        </p:nvSpPr>
        <p:spPr>
          <a:xfrm>
            <a:off x="3047134" y="6008315"/>
            <a:ext cx="6094268" cy="369332"/>
          </a:xfrm>
          <a:prstGeom prst="rect">
            <a:avLst/>
          </a:prstGeom>
          <a:noFill/>
        </p:spPr>
        <p:txBody>
          <a:bodyPr wrap="square">
            <a:spAutoFit/>
          </a:bodyPr>
          <a:lstStyle/>
          <a:p>
            <a:r>
              <a:rPr lang="en-IN" dirty="0">
                <a:hlinkClick r:id="rId3"/>
              </a:rPr>
              <a:t>https://www.asimovinstitute.org/neural-network-zoo/</a:t>
            </a:r>
            <a:r>
              <a:rPr lang="en-IN" dirty="0"/>
              <a:t> </a:t>
            </a:r>
          </a:p>
        </p:txBody>
      </p:sp>
    </p:spTree>
    <p:extLst>
      <p:ext uri="{BB962C8B-B14F-4D97-AF65-F5344CB8AC3E}">
        <p14:creationId xmlns:p14="http://schemas.microsoft.com/office/powerpoint/2010/main" val="1974799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6" y="1841874"/>
            <a:ext cx="5470313"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How</a:t>
            </a:r>
            <a:r>
              <a:rPr sz="1867" spc="-27" dirty="0">
                <a:latin typeface="Roboto"/>
                <a:cs typeface="Roboto"/>
              </a:rPr>
              <a:t> </a:t>
            </a:r>
            <a:r>
              <a:rPr sz="1867" spc="-20" dirty="0">
                <a:latin typeface="Roboto"/>
                <a:cs typeface="Roboto"/>
              </a:rPr>
              <a:t>are</a:t>
            </a:r>
            <a:r>
              <a:rPr sz="1867" spc="-27" dirty="0">
                <a:latin typeface="Roboto"/>
                <a:cs typeface="Roboto"/>
              </a:rPr>
              <a:t> </a:t>
            </a:r>
            <a:r>
              <a:rPr sz="1867" spc="-13" dirty="0">
                <a:latin typeface="Roboto"/>
                <a:cs typeface="Roboto"/>
              </a:rPr>
              <a:t>images</a:t>
            </a:r>
            <a:r>
              <a:rPr sz="1867" spc="-27" dirty="0">
                <a:latin typeface="Roboto"/>
                <a:cs typeface="Roboto"/>
              </a:rPr>
              <a:t> </a:t>
            </a:r>
            <a:r>
              <a:rPr sz="1867" spc="-20" dirty="0">
                <a:latin typeface="Roboto"/>
                <a:cs typeface="Roboto"/>
              </a:rPr>
              <a:t>stored?</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Various</a:t>
            </a:r>
            <a:r>
              <a:rPr sz="1867" spc="-33" dirty="0">
                <a:latin typeface="Roboto"/>
                <a:cs typeface="Roboto"/>
              </a:rPr>
              <a:t> </a:t>
            </a:r>
            <a:r>
              <a:rPr sz="1867" spc="-13" dirty="0">
                <a:latin typeface="Roboto"/>
                <a:cs typeface="Roboto"/>
              </a:rPr>
              <a:t>image</a:t>
            </a:r>
            <a:r>
              <a:rPr sz="1867" spc="-27" dirty="0">
                <a:latin typeface="Roboto"/>
                <a:cs typeface="Roboto"/>
              </a:rPr>
              <a:t> </a:t>
            </a:r>
            <a:r>
              <a:rPr sz="1867" spc="-13" dirty="0">
                <a:latin typeface="Roboto"/>
                <a:cs typeface="Roboto"/>
              </a:rPr>
              <a:t>formats</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Reading</a:t>
            </a:r>
            <a:r>
              <a:rPr sz="1867" spc="-7" dirty="0">
                <a:latin typeface="Roboto"/>
                <a:cs typeface="Roboto"/>
              </a:rPr>
              <a:t> </a:t>
            </a:r>
            <a:r>
              <a:rPr sz="1867" spc="-13" dirty="0">
                <a:latin typeface="Roboto"/>
                <a:cs typeface="Roboto"/>
              </a:rPr>
              <a:t>images</a:t>
            </a:r>
            <a:r>
              <a:rPr sz="1867" spc="-7" dirty="0">
                <a:latin typeface="Roboto"/>
                <a:cs typeface="Roboto"/>
              </a:rPr>
              <a:t> </a:t>
            </a:r>
            <a:r>
              <a:rPr sz="1867" spc="-27" dirty="0">
                <a:latin typeface="Roboto"/>
                <a:cs typeface="Roboto"/>
              </a:rPr>
              <a:t>and</a:t>
            </a:r>
            <a:r>
              <a:rPr sz="1867" spc="-7" dirty="0">
                <a:latin typeface="Roboto"/>
                <a:cs typeface="Roboto"/>
              </a:rPr>
              <a:t> </a:t>
            </a:r>
            <a:r>
              <a:rPr sz="1867" spc="-13" dirty="0">
                <a:latin typeface="Roboto"/>
                <a:cs typeface="Roboto"/>
              </a:rPr>
              <a:t>image</a:t>
            </a:r>
            <a:r>
              <a:rPr sz="1867" spc="-7" dirty="0">
                <a:latin typeface="Roboto"/>
                <a:cs typeface="Roboto"/>
              </a:rPr>
              <a:t> </a:t>
            </a:r>
            <a:r>
              <a:rPr sz="1867" spc="-20" dirty="0">
                <a:latin typeface="Roboto"/>
                <a:cs typeface="Roboto"/>
              </a:rPr>
              <a:t>data</a:t>
            </a:r>
            <a:r>
              <a:rPr sz="1867" spc="-7" dirty="0">
                <a:latin typeface="Roboto"/>
                <a:cs typeface="Roboto"/>
              </a:rPr>
              <a:t> </a:t>
            </a:r>
            <a:r>
              <a:rPr sz="1867" spc="-27" dirty="0">
                <a:latin typeface="Roboto"/>
                <a:cs typeface="Roboto"/>
              </a:rPr>
              <a:t>manipulation</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Apply</a:t>
            </a:r>
            <a:r>
              <a:rPr sz="1867" spc="-7" dirty="0">
                <a:latin typeface="Roboto"/>
                <a:cs typeface="Roboto"/>
              </a:rPr>
              <a:t> </a:t>
            </a:r>
            <a:r>
              <a:rPr sz="1867" spc="-27" dirty="0">
                <a:latin typeface="Roboto"/>
                <a:cs typeface="Roboto"/>
              </a:rPr>
              <a:t>Neural</a:t>
            </a:r>
            <a:r>
              <a:rPr sz="1867" spc="-7" dirty="0">
                <a:latin typeface="Roboto"/>
                <a:cs typeface="Roboto"/>
              </a:rPr>
              <a:t> </a:t>
            </a:r>
            <a:r>
              <a:rPr sz="1867" spc="-13" dirty="0">
                <a:latin typeface="Roboto"/>
                <a:cs typeface="Roboto"/>
              </a:rPr>
              <a:t>Networks</a:t>
            </a:r>
            <a:r>
              <a:rPr sz="1867" spc="-7" dirty="0">
                <a:latin typeface="Roboto"/>
                <a:cs typeface="Roboto"/>
              </a:rPr>
              <a:t> </a:t>
            </a:r>
            <a:r>
              <a:rPr sz="1867" spc="-20" dirty="0">
                <a:latin typeface="Roboto"/>
                <a:cs typeface="Roboto"/>
              </a:rPr>
              <a:t>to</a:t>
            </a:r>
            <a:r>
              <a:rPr sz="1867" spc="-7" dirty="0">
                <a:latin typeface="Roboto"/>
                <a:cs typeface="Roboto"/>
              </a:rPr>
              <a:t> </a:t>
            </a:r>
            <a:r>
              <a:rPr sz="1867" spc="-20" dirty="0">
                <a:latin typeface="Roboto"/>
                <a:cs typeface="Roboto"/>
              </a:rPr>
              <a:t>work</a:t>
            </a:r>
            <a:r>
              <a:rPr sz="1867" spc="-7" dirty="0">
                <a:latin typeface="Roboto"/>
                <a:cs typeface="Roboto"/>
              </a:rPr>
              <a:t> </a:t>
            </a:r>
            <a:r>
              <a:rPr sz="1867" spc="-20" dirty="0">
                <a:latin typeface="Roboto"/>
                <a:cs typeface="Roboto"/>
              </a:rPr>
              <a:t>on</a:t>
            </a:r>
            <a:r>
              <a:rPr sz="1867" spc="-7" dirty="0">
                <a:latin typeface="Roboto"/>
                <a:cs typeface="Roboto"/>
              </a:rPr>
              <a:t> </a:t>
            </a:r>
            <a:r>
              <a:rPr sz="1867" spc="-13" dirty="0">
                <a:latin typeface="Roboto"/>
                <a:cs typeface="Roboto"/>
              </a:rPr>
              <a:t>Image</a:t>
            </a:r>
            <a:r>
              <a:rPr sz="1867" spc="-7" dirty="0">
                <a:latin typeface="Roboto"/>
                <a:cs typeface="Roboto"/>
              </a:rPr>
              <a:t> </a:t>
            </a:r>
            <a:r>
              <a:rPr sz="1867" spc="-33" dirty="0">
                <a:latin typeface="Roboto"/>
                <a:cs typeface="Roboto"/>
              </a:rPr>
              <a:t>Data</a:t>
            </a:r>
            <a:endParaRPr sz="1867">
              <a:latin typeface="Roboto"/>
              <a:cs typeface="Roboto"/>
            </a:endParaRPr>
          </a:p>
        </p:txBody>
      </p:sp>
      <p:sp>
        <p:nvSpPr>
          <p:cNvPr id="3" name="object 3"/>
          <p:cNvSpPr txBox="1">
            <a:spLocks noGrp="1"/>
          </p:cNvSpPr>
          <p:nvPr>
            <p:ph type="title"/>
          </p:nvPr>
        </p:nvSpPr>
        <p:spPr>
          <a:xfrm>
            <a:off x="3726757" y="581226"/>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a:extLst>
              <a:ext uri="{FF2B5EF4-FFF2-40B4-BE49-F238E27FC236}">
                <a16:creationId xmlns:a16="http://schemas.microsoft.com/office/drawing/2014/main" id="{C0252E03-5CFA-4256-A814-960F65EA9D0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39657" b="2730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6892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9D01AE-BFC2-421D-ADDA-6C99615997AF}"/>
              </a:ext>
            </a:extLst>
          </p:cNvPr>
          <p:cNvPicPr>
            <a:picLocks noChangeAspect="1"/>
          </p:cNvPicPr>
          <p:nvPr/>
        </p:nvPicPr>
        <p:blipFill>
          <a:blip r:embed="rId2"/>
          <a:stretch>
            <a:fillRect/>
          </a:stretch>
        </p:blipFill>
        <p:spPr>
          <a:xfrm>
            <a:off x="2294994" y="761628"/>
            <a:ext cx="7602011" cy="5334744"/>
          </a:xfrm>
          <a:prstGeom prst="rect">
            <a:avLst/>
          </a:prstGeom>
        </p:spPr>
      </p:pic>
    </p:spTree>
    <p:extLst>
      <p:ext uri="{BB962C8B-B14F-4D97-AF65-F5344CB8AC3E}">
        <p14:creationId xmlns:p14="http://schemas.microsoft.com/office/powerpoint/2010/main" val="3622640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A17B3-3D79-45D2-9B72-F587DA796DB5}"/>
              </a:ext>
            </a:extLst>
          </p:cNvPr>
          <p:cNvPicPr>
            <a:picLocks noChangeAspect="1"/>
          </p:cNvPicPr>
          <p:nvPr/>
        </p:nvPicPr>
        <p:blipFill>
          <a:blip r:embed="rId2"/>
          <a:stretch>
            <a:fillRect/>
          </a:stretch>
        </p:blipFill>
        <p:spPr>
          <a:xfrm>
            <a:off x="2252126" y="452022"/>
            <a:ext cx="7687748" cy="5953956"/>
          </a:xfrm>
          <a:prstGeom prst="rect">
            <a:avLst/>
          </a:prstGeom>
        </p:spPr>
      </p:pic>
    </p:spTree>
    <p:extLst>
      <p:ext uri="{BB962C8B-B14F-4D97-AF65-F5344CB8AC3E}">
        <p14:creationId xmlns:p14="http://schemas.microsoft.com/office/powerpoint/2010/main" val="2287198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9C11C8-C8F1-4E50-AE5F-53733B10FD97}"/>
              </a:ext>
            </a:extLst>
          </p:cNvPr>
          <p:cNvPicPr>
            <a:picLocks noChangeAspect="1"/>
          </p:cNvPicPr>
          <p:nvPr/>
        </p:nvPicPr>
        <p:blipFill>
          <a:blip r:embed="rId2"/>
          <a:stretch>
            <a:fillRect/>
          </a:stretch>
        </p:blipFill>
        <p:spPr>
          <a:xfrm>
            <a:off x="2256889" y="575864"/>
            <a:ext cx="7678222" cy="5706271"/>
          </a:xfrm>
          <a:prstGeom prst="rect">
            <a:avLst/>
          </a:prstGeom>
        </p:spPr>
      </p:pic>
    </p:spTree>
    <p:extLst>
      <p:ext uri="{BB962C8B-B14F-4D97-AF65-F5344CB8AC3E}">
        <p14:creationId xmlns:p14="http://schemas.microsoft.com/office/powerpoint/2010/main" val="186578135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955180-8DC6-4BEA-9736-E34B682A24AA}"/>
              </a:ext>
            </a:extLst>
          </p:cNvPr>
          <p:cNvPicPr>
            <a:picLocks noChangeAspect="1"/>
          </p:cNvPicPr>
          <p:nvPr/>
        </p:nvPicPr>
        <p:blipFill>
          <a:blip r:embed="rId2"/>
          <a:stretch>
            <a:fillRect/>
          </a:stretch>
        </p:blipFill>
        <p:spPr>
          <a:xfrm>
            <a:off x="2304521" y="704470"/>
            <a:ext cx="7582958" cy="5449060"/>
          </a:xfrm>
          <a:prstGeom prst="rect">
            <a:avLst/>
          </a:prstGeom>
        </p:spPr>
      </p:pic>
    </p:spTree>
    <p:extLst>
      <p:ext uri="{BB962C8B-B14F-4D97-AF65-F5344CB8AC3E}">
        <p14:creationId xmlns:p14="http://schemas.microsoft.com/office/powerpoint/2010/main" val="41294202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0EE0C-025E-4F98-B0B1-058FC241D6B3}"/>
              </a:ext>
            </a:extLst>
          </p:cNvPr>
          <p:cNvPicPr>
            <a:picLocks noChangeAspect="1"/>
          </p:cNvPicPr>
          <p:nvPr/>
        </p:nvPicPr>
        <p:blipFill>
          <a:blip r:embed="rId2"/>
          <a:stretch>
            <a:fillRect/>
          </a:stretch>
        </p:blipFill>
        <p:spPr>
          <a:xfrm>
            <a:off x="1219667" y="0"/>
            <a:ext cx="9752666" cy="6858000"/>
          </a:xfrm>
          <a:prstGeom prst="rect">
            <a:avLst/>
          </a:prstGeom>
        </p:spPr>
      </p:pic>
    </p:spTree>
    <p:extLst>
      <p:ext uri="{BB962C8B-B14F-4D97-AF65-F5344CB8AC3E}">
        <p14:creationId xmlns:p14="http://schemas.microsoft.com/office/powerpoint/2010/main" val="2983206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8069D1-7A13-4E28-9A0E-B072297A9B08}"/>
              </a:ext>
            </a:extLst>
          </p:cNvPr>
          <p:cNvPicPr>
            <a:picLocks noChangeAspect="1"/>
          </p:cNvPicPr>
          <p:nvPr/>
        </p:nvPicPr>
        <p:blipFill>
          <a:blip r:embed="rId2"/>
          <a:stretch>
            <a:fillRect/>
          </a:stretch>
        </p:blipFill>
        <p:spPr>
          <a:xfrm>
            <a:off x="944116" y="0"/>
            <a:ext cx="10303768" cy="6858000"/>
          </a:xfrm>
          <a:prstGeom prst="rect">
            <a:avLst/>
          </a:prstGeom>
        </p:spPr>
      </p:pic>
    </p:spTree>
    <p:extLst>
      <p:ext uri="{BB962C8B-B14F-4D97-AF65-F5344CB8AC3E}">
        <p14:creationId xmlns:p14="http://schemas.microsoft.com/office/powerpoint/2010/main" val="16550932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934" y="316528"/>
            <a:ext cx="5015105" cy="694207"/>
          </a:xfrm>
          <a:prstGeom prst="rect">
            <a:avLst/>
          </a:prstGeom>
        </p:spPr>
        <p:txBody>
          <a:bodyPr vert="horz" wrap="square" lIns="0" tIns="16933" rIns="0" bIns="0" rtlCol="0" anchor="ctr">
            <a:spAutoFit/>
          </a:bodyPr>
          <a:lstStyle/>
          <a:p>
            <a:pPr marL="16933">
              <a:lnSpc>
                <a:spcPct val="100000"/>
              </a:lnSpc>
              <a:spcBef>
                <a:spcPts val="133"/>
              </a:spcBef>
            </a:pPr>
            <a:r>
              <a:rPr spc="-40" dirty="0"/>
              <a:t>Multi</a:t>
            </a:r>
            <a:r>
              <a:rPr spc="-60" dirty="0"/>
              <a:t> </a:t>
            </a:r>
            <a:r>
              <a:rPr spc="-53" dirty="0"/>
              <a:t>layer</a:t>
            </a:r>
            <a:r>
              <a:rPr spc="-60" dirty="0"/>
              <a:t> </a:t>
            </a:r>
            <a:r>
              <a:rPr spc="-33" dirty="0"/>
              <a:t>Perceptron</a:t>
            </a:r>
          </a:p>
        </p:txBody>
      </p:sp>
      <p:sp>
        <p:nvSpPr>
          <p:cNvPr id="35" name="object 35"/>
          <p:cNvSpPr txBox="1"/>
          <p:nvPr/>
        </p:nvSpPr>
        <p:spPr>
          <a:xfrm>
            <a:off x="578758" y="15533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6" name="object 36"/>
          <p:cNvSpPr txBox="1"/>
          <p:nvPr/>
        </p:nvSpPr>
        <p:spPr>
          <a:xfrm>
            <a:off x="587685" y="34930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7" name="object 37"/>
          <p:cNvSpPr txBox="1"/>
          <p:nvPr/>
        </p:nvSpPr>
        <p:spPr>
          <a:xfrm>
            <a:off x="752297" y="2500251"/>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8" name="object 38"/>
          <p:cNvSpPr txBox="1"/>
          <p:nvPr/>
        </p:nvSpPr>
        <p:spPr>
          <a:xfrm>
            <a:off x="692649" y="4594918"/>
            <a:ext cx="1537547" cy="595035"/>
          </a:xfrm>
          <a:prstGeom prst="rect">
            <a:avLst/>
          </a:prstGeom>
        </p:spPr>
        <p:txBody>
          <a:bodyPr vert="horz" wrap="square" lIns="0" tIns="30480" rIns="0" bIns="0" rtlCol="0">
            <a:spAutoFit/>
          </a:bodyPr>
          <a:lstStyle/>
          <a:p>
            <a:pPr marL="568946" marR="40639" indent="-518994">
              <a:lnSpc>
                <a:spcPts val="2200"/>
              </a:lnSpc>
              <a:spcBef>
                <a:spcPts val="240"/>
              </a:spcBef>
            </a:pPr>
            <a:r>
              <a:rPr sz="1867" dirty="0">
                <a:latin typeface="Roboto"/>
                <a:cs typeface="Roboto"/>
              </a:rPr>
              <a:t>C</a:t>
            </a:r>
            <a:r>
              <a:rPr sz="1867" spc="-20" dirty="0">
                <a:latin typeface="Roboto"/>
                <a:cs typeface="Roboto"/>
              </a:rPr>
              <a:t>redi</a:t>
            </a:r>
            <a:r>
              <a:rPr sz="1867" spc="-7" dirty="0">
                <a:latin typeface="Roboto"/>
                <a:cs typeface="Roboto"/>
              </a:rPr>
              <a:t>t </a:t>
            </a:r>
            <a:r>
              <a:rPr sz="1867" spc="-20" dirty="0">
                <a:latin typeface="Roboto"/>
                <a:cs typeface="Roboto"/>
              </a:rPr>
              <a:t>His</a:t>
            </a:r>
            <a:r>
              <a:rPr sz="1867" spc="-27" dirty="0">
                <a:latin typeface="Roboto"/>
                <a:cs typeface="Roboto"/>
              </a:rPr>
              <a:t>t</a:t>
            </a:r>
            <a:r>
              <a:rPr sz="1867" spc="-20" dirty="0">
                <a:latin typeface="Roboto"/>
                <a:cs typeface="Roboto"/>
              </a:rPr>
              <a:t>o</a:t>
            </a:r>
            <a:r>
              <a:rPr sz="1867" dirty="0">
                <a:latin typeface="Roboto"/>
                <a:cs typeface="Roboto"/>
              </a:rPr>
              <a:t>r</a:t>
            </a:r>
            <a:r>
              <a:rPr sz="1867" spc="-40" dirty="0">
                <a:latin typeface="Roboto"/>
                <a:cs typeface="Roboto"/>
              </a:rPr>
              <a:t>y  </a:t>
            </a:r>
            <a:r>
              <a:rPr sz="1867" spc="7" dirty="0">
                <a:latin typeface="Roboto"/>
                <a:cs typeface="Roboto"/>
              </a:rPr>
              <a:t>(X</a:t>
            </a:r>
            <a:r>
              <a:rPr spc="9" baseline="-34000" dirty="0">
                <a:latin typeface="Roboto"/>
                <a:cs typeface="Roboto"/>
              </a:rPr>
              <a:t>4</a:t>
            </a:r>
            <a:r>
              <a:rPr sz="1867" spc="7" dirty="0">
                <a:latin typeface="Roboto"/>
                <a:cs typeface="Roboto"/>
              </a:rPr>
              <a:t>)</a:t>
            </a:r>
            <a:endParaRPr sz="1867">
              <a:latin typeface="Roboto"/>
              <a:cs typeface="Roboto"/>
            </a:endParaRPr>
          </a:p>
        </p:txBody>
      </p:sp>
      <p:sp>
        <p:nvSpPr>
          <p:cNvPr id="39" name="object 39"/>
          <p:cNvSpPr txBox="1"/>
          <p:nvPr/>
        </p:nvSpPr>
        <p:spPr>
          <a:xfrm>
            <a:off x="779210" y="5609683"/>
            <a:ext cx="1568873" cy="595035"/>
          </a:xfrm>
          <a:prstGeom prst="rect">
            <a:avLst/>
          </a:prstGeom>
        </p:spPr>
        <p:txBody>
          <a:bodyPr vert="horz" wrap="square" lIns="0" tIns="30480" rIns="0" bIns="0" rtlCol="0">
            <a:spAutoFit/>
          </a:bodyPr>
          <a:lstStyle/>
          <a:p>
            <a:pPr marL="584185" marR="40639" indent="-534233">
              <a:lnSpc>
                <a:spcPts val="2200"/>
              </a:lnSpc>
              <a:spcBef>
                <a:spcPts val="240"/>
              </a:spcBef>
            </a:pPr>
            <a:r>
              <a:rPr sz="1867" spc="-20" dirty="0">
                <a:latin typeface="Roboto"/>
                <a:cs typeface="Roboto"/>
              </a:rPr>
              <a:t>Applicant </a:t>
            </a:r>
            <a:r>
              <a:rPr sz="1867" dirty="0">
                <a:latin typeface="Roboto"/>
                <a:cs typeface="Roboto"/>
              </a:rPr>
              <a:t>Age </a:t>
            </a:r>
            <a:r>
              <a:rPr sz="1867" spc="-447" dirty="0">
                <a:latin typeface="Roboto"/>
                <a:cs typeface="Roboto"/>
              </a:rPr>
              <a:t> </a:t>
            </a:r>
            <a:r>
              <a:rPr sz="1867" spc="7" dirty="0">
                <a:latin typeface="Roboto"/>
                <a:cs typeface="Roboto"/>
              </a:rPr>
              <a:t>(X</a:t>
            </a:r>
            <a:r>
              <a:rPr spc="9" baseline="-34000" dirty="0">
                <a:latin typeface="Roboto"/>
                <a:cs typeface="Roboto"/>
              </a:rPr>
              <a:t>5</a:t>
            </a:r>
            <a:r>
              <a:rPr sz="1867" spc="7" dirty="0">
                <a:latin typeface="Roboto"/>
                <a:cs typeface="Roboto"/>
              </a:rPr>
              <a:t>)</a:t>
            </a:r>
            <a:endParaRPr sz="1867">
              <a:latin typeface="Roboto"/>
              <a:cs typeface="Roboto"/>
            </a:endParaRPr>
          </a:p>
        </p:txBody>
      </p:sp>
      <p:sp>
        <p:nvSpPr>
          <p:cNvPr id="41" name="object 41"/>
          <p:cNvSpPr txBox="1"/>
          <p:nvPr/>
        </p:nvSpPr>
        <p:spPr>
          <a:xfrm>
            <a:off x="4593699" y="6385483"/>
            <a:ext cx="1961727"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Hidden</a:t>
            </a:r>
            <a:r>
              <a:rPr sz="2400" u="heavy" spc="-93" dirty="0">
                <a:solidFill>
                  <a:srgbClr val="FF0000"/>
                </a:solidFill>
                <a:uFill>
                  <a:solidFill>
                    <a:srgbClr val="FF0000"/>
                  </a:solidFill>
                </a:uFill>
                <a:latin typeface="Roboto"/>
                <a:cs typeface="Roboto"/>
              </a:rPr>
              <a:t> </a:t>
            </a:r>
            <a:r>
              <a:rPr sz="2400" u="heavy" spc="-40" dirty="0">
                <a:solidFill>
                  <a:srgbClr val="FF0000"/>
                </a:solidFill>
                <a:uFill>
                  <a:solidFill>
                    <a:srgbClr val="FF0000"/>
                  </a:solidFill>
                </a:uFill>
                <a:latin typeface="Roboto"/>
                <a:cs typeface="Roboto"/>
              </a:rPr>
              <a:t>Layers</a:t>
            </a:r>
            <a:endParaRPr sz="2400">
              <a:latin typeface="Roboto"/>
              <a:cs typeface="Roboto"/>
            </a:endParaRPr>
          </a:p>
        </p:txBody>
      </p:sp>
      <p:sp>
        <p:nvSpPr>
          <p:cNvPr id="43" name="Rectangle 42">
            <a:extLst>
              <a:ext uri="{FF2B5EF4-FFF2-40B4-BE49-F238E27FC236}">
                <a16:creationId xmlns:a16="http://schemas.microsoft.com/office/drawing/2014/main" id="{9DDEFC3A-1268-4E0E-BB66-0CB3D6443344}"/>
              </a:ext>
            </a:extLst>
          </p:cNvPr>
          <p:cNvSpPr/>
          <p:nvPr/>
        </p:nvSpPr>
        <p:spPr>
          <a:xfrm>
            <a:off x="3106993" y="1700977"/>
            <a:ext cx="1805940" cy="595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Total Family Income</a:t>
            </a:r>
          </a:p>
        </p:txBody>
      </p:sp>
      <p:sp>
        <p:nvSpPr>
          <p:cNvPr id="44" name="Rectangle 43">
            <a:extLst>
              <a:ext uri="{FF2B5EF4-FFF2-40B4-BE49-F238E27FC236}">
                <a16:creationId xmlns:a16="http://schemas.microsoft.com/office/drawing/2014/main" id="{8960E450-366C-46C0-A2AC-26F9B1F096E1}"/>
              </a:ext>
            </a:extLst>
          </p:cNvPr>
          <p:cNvSpPr/>
          <p:nvPr/>
        </p:nvSpPr>
        <p:spPr>
          <a:xfrm>
            <a:off x="3072580" y="2915262"/>
            <a:ext cx="1805940" cy="5950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Income Stability Score</a:t>
            </a:r>
          </a:p>
        </p:txBody>
      </p:sp>
      <p:sp>
        <p:nvSpPr>
          <p:cNvPr id="45" name="Rectangle 44">
            <a:extLst>
              <a:ext uri="{FF2B5EF4-FFF2-40B4-BE49-F238E27FC236}">
                <a16:creationId xmlns:a16="http://schemas.microsoft.com/office/drawing/2014/main" id="{80CAE196-F941-4BAD-A5F7-C76D8E90589C}"/>
              </a:ext>
            </a:extLst>
          </p:cNvPr>
          <p:cNvSpPr/>
          <p:nvPr/>
        </p:nvSpPr>
        <p:spPr>
          <a:xfrm>
            <a:off x="3021482" y="3940270"/>
            <a:ext cx="2129624" cy="7179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Family Dependency Factor(score)</a:t>
            </a:r>
          </a:p>
        </p:txBody>
      </p:sp>
      <p:sp>
        <p:nvSpPr>
          <p:cNvPr id="46" name="Rectangle 45">
            <a:extLst>
              <a:ext uri="{FF2B5EF4-FFF2-40B4-BE49-F238E27FC236}">
                <a16:creationId xmlns:a16="http://schemas.microsoft.com/office/drawing/2014/main" id="{FBF258E1-E529-4AA5-A002-2C8594B78622}"/>
              </a:ext>
            </a:extLst>
          </p:cNvPr>
          <p:cNvSpPr/>
          <p:nvPr/>
        </p:nvSpPr>
        <p:spPr>
          <a:xfrm>
            <a:off x="3002928" y="4861480"/>
            <a:ext cx="2148178" cy="12248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Applicant Age Factor</a:t>
            </a:r>
          </a:p>
          <a:p>
            <a:pPr algn="ctr"/>
            <a:r>
              <a:rPr lang="en-US" dirty="0">
                <a:solidFill>
                  <a:schemeClr val="tx1"/>
                </a:solidFill>
              </a:rPr>
              <a:t>Impact of the </a:t>
            </a:r>
          </a:p>
          <a:p>
            <a:pPr algn="ctr"/>
            <a:r>
              <a:rPr lang="en-US" dirty="0">
                <a:solidFill>
                  <a:schemeClr val="tx1"/>
                </a:solidFill>
              </a:rPr>
              <a:t>applicant’s </a:t>
            </a:r>
          </a:p>
          <a:p>
            <a:pPr algn="ctr"/>
            <a:r>
              <a:rPr lang="en-US" dirty="0">
                <a:solidFill>
                  <a:schemeClr val="tx1"/>
                </a:solidFill>
              </a:rPr>
              <a:t>age on their creditworthiness</a:t>
            </a:r>
            <a:r>
              <a:rPr lang="en-US" dirty="0"/>
              <a:t>.</a:t>
            </a:r>
            <a:endParaRPr lang="en-IN" dirty="0">
              <a:solidFill>
                <a:schemeClr val="tx1"/>
              </a:solidFill>
            </a:endParaRPr>
          </a:p>
        </p:txBody>
      </p:sp>
      <p:sp>
        <p:nvSpPr>
          <p:cNvPr id="47" name="Rectangle 46">
            <a:extLst>
              <a:ext uri="{FF2B5EF4-FFF2-40B4-BE49-F238E27FC236}">
                <a16:creationId xmlns:a16="http://schemas.microsoft.com/office/drawing/2014/main" id="{283CA97E-AE8B-4B86-9C57-BEC94FE6B50E}"/>
              </a:ext>
            </a:extLst>
          </p:cNvPr>
          <p:cNvSpPr/>
          <p:nvPr/>
        </p:nvSpPr>
        <p:spPr>
          <a:xfrm>
            <a:off x="5609310" y="2099181"/>
            <a:ext cx="1805940" cy="595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Creditworthiness Score</a:t>
            </a:r>
          </a:p>
        </p:txBody>
      </p:sp>
      <p:sp>
        <p:nvSpPr>
          <p:cNvPr id="50" name="Rectangle 49">
            <a:extLst>
              <a:ext uri="{FF2B5EF4-FFF2-40B4-BE49-F238E27FC236}">
                <a16:creationId xmlns:a16="http://schemas.microsoft.com/office/drawing/2014/main" id="{65256BDB-4DF2-48F9-9BCA-5D49B3F71611}"/>
              </a:ext>
            </a:extLst>
          </p:cNvPr>
          <p:cNvSpPr/>
          <p:nvPr/>
        </p:nvSpPr>
        <p:spPr>
          <a:xfrm>
            <a:off x="5584730" y="3043565"/>
            <a:ext cx="1805940" cy="776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Financial Independence Indicator</a:t>
            </a:r>
          </a:p>
        </p:txBody>
      </p:sp>
      <p:sp>
        <p:nvSpPr>
          <p:cNvPr id="51" name="Rectangle 50">
            <a:extLst>
              <a:ext uri="{FF2B5EF4-FFF2-40B4-BE49-F238E27FC236}">
                <a16:creationId xmlns:a16="http://schemas.microsoft.com/office/drawing/2014/main" id="{51CF91C5-43A0-4DC2-87A2-6955ABBA093C}"/>
              </a:ext>
            </a:extLst>
          </p:cNvPr>
          <p:cNvSpPr/>
          <p:nvPr/>
        </p:nvSpPr>
        <p:spPr>
          <a:xfrm>
            <a:off x="5619137" y="4356173"/>
            <a:ext cx="1805940" cy="776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Risk Age Adjusted Score</a:t>
            </a:r>
          </a:p>
        </p:txBody>
      </p:sp>
      <p:sp>
        <p:nvSpPr>
          <p:cNvPr id="52" name="Rectangle 51">
            <a:extLst>
              <a:ext uri="{FF2B5EF4-FFF2-40B4-BE49-F238E27FC236}">
                <a16:creationId xmlns:a16="http://schemas.microsoft.com/office/drawing/2014/main" id="{897F11C8-0B6E-4ED0-9C23-A82E6AEDADA7}"/>
              </a:ext>
            </a:extLst>
          </p:cNvPr>
          <p:cNvSpPr/>
          <p:nvPr/>
        </p:nvSpPr>
        <p:spPr>
          <a:xfrm>
            <a:off x="7924811" y="2723530"/>
            <a:ext cx="1805940" cy="59503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Loan Approval Likelihood</a:t>
            </a:r>
          </a:p>
        </p:txBody>
      </p:sp>
      <p:sp>
        <p:nvSpPr>
          <p:cNvPr id="53" name="Rectangle 52">
            <a:extLst>
              <a:ext uri="{FF2B5EF4-FFF2-40B4-BE49-F238E27FC236}">
                <a16:creationId xmlns:a16="http://schemas.microsoft.com/office/drawing/2014/main" id="{5497F690-389A-49C0-9DDE-DEDA4120419F}"/>
              </a:ext>
            </a:extLst>
          </p:cNvPr>
          <p:cNvSpPr/>
          <p:nvPr/>
        </p:nvSpPr>
        <p:spPr>
          <a:xfrm>
            <a:off x="7934642" y="4001724"/>
            <a:ext cx="1805940" cy="59503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Applicant Risk Assessment</a:t>
            </a:r>
          </a:p>
        </p:txBody>
      </p:sp>
      <p:sp>
        <p:nvSpPr>
          <p:cNvPr id="63" name="TextBox 62">
            <a:extLst>
              <a:ext uri="{FF2B5EF4-FFF2-40B4-BE49-F238E27FC236}">
                <a16:creationId xmlns:a16="http://schemas.microsoft.com/office/drawing/2014/main" id="{A1B5662A-7E2C-4D23-993B-2094D274D026}"/>
              </a:ext>
            </a:extLst>
          </p:cNvPr>
          <p:cNvSpPr txBox="1"/>
          <p:nvPr/>
        </p:nvSpPr>
        <p:spPr>
          <a:xfrm>
            <a:off x="10006655" y="3291037"/>
            <a:ext cx="1597660" cy="646331"/>
          </a:xfrm>
          <a:prstGeom prst="rect">
            <a:avLst/>
          </a:prstGeom>
          <a:noFill/>
        </p:spPr>
        <p:txBody>
          <a:bodyPr wrap="square">
            <a:spAutoFit/>
          </a:bodyPr>
          <a:lstStyle/>
          <a:p>
            <a:r>
              <a:rPr lang="en-IN" dirty="0"/>
              <a:t>Loan Approval Probability</a:t>
            </a:r>
          </a:p>
        </p:txBody>
      </p:sp>
      <p:sp>
        <p:nvSpPr>
          <p:cNvPr id="64" name="Rectangle 63">
            <a:extLst>
              <a:ext uri="{FF2B5EF4-FFF2-40B4-BE49-F238E27FC236}">
                <a16:creationId xmlns:a16="http://schemas.microsoft.com/office/drawing/2014/main" id="{1454A8A7-51AF-4723-AFDD-323DFFAA4CD1}"/>
              </a:ext>
            </a:extLst>
          </p:cNvPr>
          <p:cNvSpPr/>
          <p:nvPr/>
        </p:nvSpPr>
        <p:spPr>
          <a:xfrm>
            <a:off x="10006655" y="3291037"/>
            <a:ext cx="1597660" cy="646331"/>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6" name="Straight Arrow Connector 65">
            <a:extLst>
              <a:ext uri="{FF2B5EF4-FFF2-40B4-BE49-F238E27FC236}">
                <a16:creationId xmlns:a16="http://schemas.microsoft.com/office/drawing/2014/main" id="{1E5FA94F-2C0A-40B2-8CA5-9BD363A42843}"/>
              </a:ext>
            </a:extLst>
          </p:cNvPr>
          <p:cNvCxnSpPr>
            <a:cxnSpLocks/>
            <a:stCxn id="35" idx="3"/>
            <a:endCxn id="43" idx="1"/>
          </p:cNvCxnSpPr>
          <p:nvPr/>
        </p:nvCxnSpPr>
        <p:spPr>
          <a:xfrm>
            <a:off x="2384698" y="1850836"/>
            <a:ext cx="722295" cy="1476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989B36B-60E1-46B8-986E-8BD9C46B4043}"/>
              </a:ext>
            </a:extLst>
          </p:cNvPr>
          <p:cNvCxnSpPr>
            <a:cxnSpLocks/>
            <a:stCxn id="37" idx="3"/>
            <a:endCxn id="43" idx="1"/>
          </p:cNvCxnSpPr>
          <p:nvPr/>
        </p:nvCxnSpPr>
        <p:spPr>
          <a:xfrm flipV="1">
            <a:off x="2230577" y="1998495"/>
            <a:ext cx="876416" cy="7992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07665AC-07E6-4287-9F6E-28A0FCBF9F70}"/>
              </a:ext>
            </a:extLst>
          </p:cNvPr>
          <p:cNvCxnSpPr>
            <a:cxnSpLocks/>
            <a:stCxn id="36" idx="3"/>
            <a:endCxn id="43" idx="1"/>
          </p:cNvCxnSpPr>
          <p:nvPr/>
        </p:nvCxnSpPr>
        <p:spPr>
          <a:xfrm flipV="1">
            <a:off x="2185345" y="1998495"/>
            <a:ext cx="921648" cy="17920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A8A3FEE-B55E-427C-9FFB-DC56547A1A16}"/>
              </a:ext>
            </a:extLst>
          </p:cNvPr>
          <p:cNvCxnSpPr>
            <a:cxnSpLocks/>
            <a:stCxn id="38" idx="3"/>
            <a:endCxn id="43" idx="1"/>
          </p:cNvCxnSpPr>
          <p:nvPr/>
        </p:nvCxnSpPr>
        <p:spPr>
          <a:xfrm flipV="1">
            <a:off x="2230196" y="1998495"/>
            <a:ext cx="876797" cy="2893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4A66A21-0F59-4605-93B7-A520F5F4C43D}"/>
              </a:ext>
            </a:extLst>
          </p:cNvPr>
          <p:cNvCxnSpPr>
            <a:cxnSpLocks/>
            <a:stCxn id="39" idx="3"/>
            <a:endCxn id="43" idx="1"/>
          </p:cNvCxnSpPr>
          <p:nvPr/>
        </p:nvCxnSpPr>
        <p:spPr>
          <a:xfrm flipV="1">
            <a:off x="2348083" y="1998495"/>
            <a:ext cx="758910" cy="3908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40BBEF5-A82D-421C-8C6C-134410311F2D}"/>
              </a:ext>
            </a:extLst>
          </p:cNvPr>
          <p:cNvCxnSpPr>
            <a:cxnSpLocks/>
            <a:stCxn id="35" idx="3"/>
            <a:endCxn id="44" idx="1"/>
          </p:cNvCxnSpPr>
          <p:nvPr/>
        </p:nvCxnSpPr>
        <p:spPr>
          <a:xfrm>
            <a:off x="2384698" y="1850836"/>
            <a:ext cx="687882" cy="136194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3FE717C-6DF0-41F5-867C-1404C7F5BDDD}"/>
              </a:ext>
            </a:extLst>
          </p:cNvPr>
          <p:cNvCxnSpPr>
            <a:cxnSpLocks/>
            <a:stCxn id="35" idx="3"/>
            <a:endCxn id="45" idx="1"/>
          </p:cNvCxnSpPr>
          <p:nvPr/>
        </p:nvCxnSpPr>
        <p:spPr>
          <a:xfrm>
            <a:off x="2384698" y="1850836"/>
            <a:ext cx="636784" cy="2448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9BF79DD-7764-42A3-917D-7A31D8EDAE73}"/>
              </a:ext>
            </a:extLst>
          </p:cNvPr>
          <p:cNvCxnSpPr>
            <a:cxnSpLocks/>
            <a:stCxn id="35" idx="3"/>
          </p:cNvCxnSpPr>
          <p:nvPr/>
        </p:nvCxnSpPr>
        <p:spPr>
          <a:xfrm>
            <a:off x="2384698" y="1850836"/>
            <a:ext cx="618230" cy="3758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F0F96BD-FA6F-4C9F-A2AD-4FF6AC135DB6}"/>
              </a:ext>
            </a:extLst>
          </p:cNvPr>
          <p:cNvCxnSpPr>
            <a:cxnSpLocks/>
            <a:stCxn id="37" idx="3"/>
            <a:endCxn id="44" idx="1"/>
          </p:cNvCxnSpPr>
          <p:nvPr/>
        </p:nvCxnSpPr>
        <p:spPr>
          <a:xfrm>
            <a:off x="2230577" y="2797769"/>
            <a:ext cx="842003" cy="415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79CE1A8-CE3C-44E3-B7D8-E3114FE610D7}"/>
              </a:ext>
            </a:extLst>
          </p:cNvPr>
          <p:cNvCxnSpPr>
            <a:cxnSpLocks/>
            <a:stCxn id="37" idx="3"/>
            <a:endCxn id="45" idx="1"/>
          </p:cNvCxnSpPr>
          <p:nvPr/>
        </p:nvCxnSpPr>
        <p:spPr>
          <a:xfrm>
            <a:off x="2230577" y="2797769"/>
            <a:ext cx="790905" cy="150147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630D5F0-DEC8-452B-BA7A-2139E9709845}"/>
              </a:ext>
            </a:extLst>
          </p:cNvPr>
          <p:cNvCxnSpPr>
            <a:cxnSpLocks/>
            <a:stCxn id="37" idx="3"/>
          </p:cNvCxnSpPr>
          <p:nvPr/>
        </p:nvCxnSpPr>
        <p:spPr>
          <a:xfrm>
            <a:off x="2230577" y="2797769"/>
            <a:ext cx="772351" cy="282215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2BD1E22-1023-4F44-8500-0B524388C9EC}"/>
              </a:ext>
            </a:extLst>
          </p:cNvPr>
          <p:cNvCxnSpPr>
            <a:cxnSpLocks/>
            <a:stCxn id="36" idx="3"/>
            <a:endCxn id="44" idx="1"/>
          </p:cNvCxnSpPr>
          <p:nvPr/>
        </p:nvCxnSpPr>
        <p:spPr>
          <a:xfrm flipV="1">
            <a:off x="2185345" y="3212780"/>
            <a:ext cx="887235" cy="577755"/>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E34988E-A0A8-4389-855C-32549FF08ABF}"/>
              </a:ext>
            </a:extLst>
          </p:cNvPr>
          <p:cNvCxnSpPr>
            <a:cxnSpLocks/>
            <a:stCxn id="36" idx="3"/>
            <a:endCxn id="45" idx="1"/>
          </p:cNvCxnSpPr>
          <p:nvPr/>
        </p:nvCxnSpPr>
        <p:spPr>
          <a:xfrm>
            <a:off x="2185345" y="3790535"/>
            <a:ext cx="836137" cy="50870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6CA63AFF-22BE-4C27-9931-C5C0ACDF914B}"/>
              </a:ext>
            </a:extLst>
          </p:cNvPr>
          <p:cNvCxnSpPr>
            <a:cxnSpLocks/>
            <a:stCxn id="36" idx="3"/>
          </p:cNvCxnSpPr>
          <p:nvPr/>
        </p:nvCxnSpPr>
        <p:spPr>
          <a:xfrm>
            <a:off x="2185345" y="3790535"/>
            <a:ext cx="836137" cy="18445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C62EB861-E44A-496B-B118-8C24E2A523AC}"/>
              </a:ext>
            </a:extLst>
          </p:cNvPr>
          <p:cNvCxnSpPr>
            <a:cxnSpLocks/>
            <a:stCxn id="38" idx="3"/>
            <a:endCxn id="44" idx="1"/>
          </p:cNvCxnSpPr>
          <p:nvPr/>
        </p:nvCxnSpPr>
        <p:spPr>
          <a:xfrm flipV="1">
            <a:off x="2230196" y="3212780"/>
            <a:ext cx="842384" cy="167965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8DB62AD-8726-44A5-93A6-6ABAD5AF0D02}"/>
              </a:ext>
            </a:extLst>
          </p:cNvPr>
          <p:cNvCxnSpPr>
            <a:cxnSpLocks/>
            <a:stCxn id="38" idx="3"/>
            <a:endCxn id="45" idx="1"/>
          </p:cNvCxnSpPr>
          <p:nvPr/>
        </p:nvCxnSpPr>
        <p:spPr>
          <a:xfrm flipV="1">
            <a:off x="2230196" y="4299241"/>
            <a:ext cx="791286" cy="593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0B9AA7EB-1084-4AC2-981D-A3E0FE78399B}"/>
              </a:ext>
            </a:extLst>
          </p:cNvPr>
          <p:cNvCxnSpPr>
            <a:cxnSpLocks/>
            <a:stCxn id="38" idx="3"/>
          </p:cNvCxnSpPr>
          <p:nvPr/>
        </p:nvCxnSpPr>
        <p:spPr>
          <a:xfrm>
            <a:off x="2230196" y="4892436"/>
            <a:ext cx="758910" cy="717247"/>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4FA97522-E02D-432F-8614-2A9DCA0B72BE}"/>
              </a:ext>
            </a:extLst>
          </p:cNvPr>
          <p:cNvCxnSpPr>
            <a:cxnSpLocks/>
            <a:stCxn id="39" idx="3"/>
            <a:endCxn id="44" idx="1"/>
          </p:cNvCxnSpPr>
          <p:nvPr/>
        </p:nvCxnSpPr>
        <p:spPr>
          <a:xfrm flipV="1">
            <a:off x="2348083" y="3212780"/>
            <a:ext cx="724497" cy="2694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8B6580B-FFC4-4B24-8E29-EBA254304A92}"/>
              </a:ext>
            </a:extLst>
          </p:cNvPr>
          <p:cNvCxnSpPr>
            <a:cxnSpLocks/>
            <a:stCxn id="39" idx="3"/>
            <a:endCxn id="45" idx="1"/>
          </p:cNvCxnSpPr>
          <p:nvPr/>
        </p:nvCxnSpPr>
        <p:spPr>
          <a:xfrm flipV="1">
            <a:off x="2348083" y="4299241"/>
            <a:ext cx="673399" cy="160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52900F2D-B385-41CF-857A-B3870AF8A7AE}"/>
              </a:ext>
            </a:extLst>
          </p:cNvPr>
          <p:cNvCxnSpPr>
            <a:cxnSpLocks/>
            <a:stCxn id="39" idx="3"/>
          </p:cNvCxnSpPr>
          <p:nvPr/>
        </p:nvCxnSpPr>
        <p:spPr>
          <a:xfrm flipV="1">
            <a:off x="2348083" y="5609683"/>
            <a:ext cx="636784" cy="29751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9EA7A0F-08EC-4B75-8E27-40BBC19A9AEB}"/>
              </a:ext>
            </a:extLst>
          </p:cNvPr>
          <p:cNvCxnSpPr>
            <a:cxnSpLocks/>
            <a:endCxn id="47" idx="1"/>
          </p:cNvCxnSpPr>
          <p:nvPr/>
        </p:nvCxnSpPr>
        <p:spPr>
          <a:xfrm>
            <a:off x="4912933" y="2099181"/>
            <a:ext cx="696377" cy="29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9C2BE40-216A-4D39-9145-525958B25FE8}"/>
              </a:ext>
            </a:extLst>
          </p:cNvPr>
          <p:cNvCxnSpPr>
            <a:cxnSpLocks/>
            <a:endCxn id="50" idx="1"/>
          </p:cNvCxnSpPr>
          <p:nvPr/>
        </p:nvCxnSpPr>
        <p:spPr>
          <a:xfrm>
            <a:off x="4925223" y="2118906"/>
            <a:ext cx="659507" cy="1312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7CE7F011-F7BB-4A8E-AA64-79EB7AF2648E}"/>
              </a:ext>
            </a:extLst>
          </p:cNvPr>
          <p:cNvCxnSpPr>
            <a:cxnSpLocks/>
            <a:endCxn id="51" idx="1"/>
          </p:cNvCxnSpPr>
          <p:nvPr/>
        </p:nvCxnSpPr>
        <p:spPr>
          <a:xfrm>
            <a:off x="4925223" y="2118906"/>
            <a:ext cx="693914" cy="2625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20E6EA3-C124-4970-A944-704180447E30}"/>
              </a:ext>
            </a:extLst>
          </p:cNvPr>
          <p:cNvCxnSpPr>
            <a:cxnSpLocks/>
            <a:stCxn id="44" idx="3"/>
            <a:endCxn id="47" idx="1"/>
          </p:cNvCxnSpPr>
          <p:nvPr/>
        </p:nvCxnSpPr>
        <p:spPr>
          <a:xfrm flipV="1">
            <a:off x="4878520" y="2396699"/>
            <a:ext cx="730790" cy="816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E608AC0-032F-44D2-A478-24E0EFD0490B}"/>
              </a:ext>
            </a:extLst>
          </p:cNvPr>
          <p:cNvCxnSpPr>
            <a:cxnSpLocks/>
            <a:stCxn id="44" idx="3"/>
            <a:endCxn id="50" idx="1"/>
          </p:cNvCxnSpPr>
          <p:nvPr/>
        </p:nvCxnSpPr>
        <p:spPr>
          <a:xfrm>
            <a:off x="4878520" y="3212780"/>
            <a:ext cx="706210" cy="219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CA617A5-91E5-48BE-93F2-CE87406AF9CB}"/>
              </a:ext>
            </a:extLst>
          </p:cNvPr>
          <p:cNvCxnSpPr>
            <a:cxnSpLocks/>
            <a:stCxn id="44" idx="3"/>
            <a:endCxn id="51" idx="1"/>
          </p:cNvCxnSpPr>
          <p:nvPr/>
        </p:nvCxnSpPr>
        <p:spPr>
          <a:xfrm>
            <a:off x="4878520" y="3212780"/>
            <a:ext cx="740617" cy="1531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4AFFA3D7-2DAA-407F-BD21-A120B9AF49AC}"/>
              </a:ext>
            </a:extLst>
          </p:cNvPr>
          <p:cNvCxnSpPr>
            <a:cxnSpLocks/>
            <a:stCxn id="45" idx="3"/>
            <a:endCxn id="47" idx="1"/>
          </p:cNvCxnSpPr>
          <p:nvPr/>
        </p:nvCxnSpPr>
        <p:spPr>
          <a:xfrm flipV="1">
            <a:off x="5151106" y="2396699"/>
            <a:ext cx="458204" cy="1902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B20E65F-2C25-4C65-8335-4EDE10D920C6}"/>
              </a:ext>
            </a:extLst>
          </p:cNvPr>
          <p:cNvCxnSpPr>
            <a:cxnSpLocks/>
            <a:stCxn id="45" idx="3"/>
            <a:endCxn id="50" idx="1"/>
          </p:cNvCxnSpPr>
          <p:nvPr/>
        </p:nvCxnSpPr>
        <p:spPr>
          <a:xfrm flipV="1">
            <a:off x="5151106" y="3431790"/>
            <a:ext cx="433624" cy="867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4E490423-024A-4A5E-BAA6-252487D52AC7}"/>
              </a:ext>
            </a:extLst>
          </p:cNvPr>
          <p:cNvCxnSpPr>
            <a:cxnSpLocks/>
            <a:stCxn id="45" idx="3"/>
            <a:endCxn id="51" idx="1"/>
          </p:cNvCxnSpPr>
          <p:nvPr/>
        </p:nvCxnSpPr>
        <p:spPr>
          <a:xfrm>
            <a:off x="5151106" y="4299241"/>
            <a:ext cx="468031" cy="44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7AF5BA1-613B-448B-9AC2-835BC3C5E63B}"/>
              </a:ext>
            </a:extLst>
          </p:cNvPr>
          <p:cNvCxnSpPr>
            <a:cxnSpLocks/>
            <a:stCxn id="46" idx="3"/>
            <a:endCxn id="47" idx="1"/>
          </p:cNvCxnSpPr>
          <p:nvPr/>
        </p:nvCxnSpPr>
        <p:spPr>
          <a:xfrm flipV="1">
            <a:off x="5151106" y="2396699"/>
            <a:ext cx="458204" cy="3077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EE20E69-3D39-4C44-A6C2-FDC1C6F29FE4}"/>
              </a:ext>
            </a:extLst>
          </p:cNvPr>
          <p:cNvCxnSpPr>
            <a:cxnSpLocks/>
            <a:endCxn id="50" idx="1"/>
          </p:cNvCxnSpPr>
          <p:nvPr/>
        </p:nvCxnSpPr>
        <p:spPr>
          <a:xfrm flipV="1">
            <a:off x="5151106" y="3431790"/>
            <a:ext cx="433624" cy="191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7DB3083-E643-40F9-9023-EBA442CCE552}"/>
              </a:ext>
            </a:extLst>
          </p:cNvPr>
          <p:cNvCxnSpPr>
            <a:cxnSpLocks/>
            <a:stCxn id="46" idx="3"/>
            <a:endCxn id="51" idx="1"/>
          </p:cNvCxnSpPr>
          <p:nvPr/>
        </p:nvCxnSpPr>
        <p:spPr>
          <a:xfrm flipV="1">
            <a:off x="5151106" y="4744398"/>
            <a:ext cx="468031" cy="729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9214D1D-7E10-4FFF-9A28-44FC24B2A9D8}"/>
              </a:ext>
            </a:extLst>
          </p:cNvPr>
          <p:cNvCxnSpPr>
            <a:cxnSpLocks/>
            <a:endCxn id="52" idx="1"/>
          </p:cNvCxnSpPr>
          <p:nvPr/>
        </p:nvCxnSpPr>
        <p:spPr>
          <a:xfrm>
            <a:off x="7395220" y="2497953"/>
            <a:ext cx="529591" cy="52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D843855-637F-49B3-B3D1-081FA2DEE72D}"/>
              </a:ext>
            </a:extLst>
          </p:cNvPr>
          <p:cNvCxnSpPr>
            <a:cxnSpLocks/>
            <a:endCxn id="53" idx="1"/>
          </p:cNvCxnSpPr>
          <p:nvPr/>
        </p:nvCxnSpPr>
        <p:spPr>
          <a:xfrm>
            <a:off x="7425077" y="2531808"/>
            <a:ext cx="509565" cy="17674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4A93E527-948B-464F-AB1D-27DE7E115CD3}"/>
              </a:ext>
            </a:extLst>
          </p:cNvPr>
          <p:cNvCxnSpPr>
            <a:cxnSpLocks/>
            <a:stCxn id="50" idx="3"/>
            <a:endCxn id="52" idx="1"/>
          </p:cNvCxnSpPr>
          <p:nvPr/>
        </p:nvCxnSpPr>
        <p:spPr>
          <a:xfrm flipV="1">
            <a:off x="7390670" y="3021048"/>
            <a:ext cx="534141" cy="41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2096A0B4-9227-41CD-A968-F4A587CC4201}"/>
              </a:ext>
            </a:extLst>
          </p:cNvPr>
          <p:cNvCxnSpPr>
            <a:cxnSpLocks/>
            <a:stCxn id="50" idx="3"/>
            <a:endCxn id="53" idx="1"/>
          </p:cNvCxnSpPr>
          <p:nvPr/>
        </p:nvCxnSpPr>
        <p:spPr>
          <a:xfrm>
            <a:off x="7390670" y="3431790"/>
            <a:ext cx="543972" cy="867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3029F78-2F81-4D95-8F49-C6F8D4358F62}"/>
              </a:ext>
            </a:extLst>
          </p:cNvPr>
          <p:cNvCxnSpPr>
            <a:cxnSpLocks/>
            <a:stCxn id="51" idx="3"/>
            <a:endCxn id="52" idx="1"/>
          </p:cNvCxnSpPr>
          <p:nvPr/>
        </p:nvCxnSpPr>
        <p:spPr>
          <a:xfrm flipV="1">
            <a:off x="7425077" y="3021048"/>
            <a:ext cx="499734" cy="1723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A795C9D-9C05-46B9-93CF-54ED148F1131}"/>
              </a:ext>
            </a:extLst>
          </p:cNvPr>
          <p:cNvCxnSpPr>
            <a:cxnSpLocks/>
            <a:stCxn id="51" idx="3"/>
            <a:endCxn id="53" idx="1"/>
          </p:cNvCxnSpPr>
          <p:nvPr/>
        </p:nvCxnSpPr>
        <p:spPr>
          <a:xfrm flipV="1">
            <a:off x="7425077" y="4299242"/>
            <a:ext cx="509565" cy="445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8499A0BA-E042-4142-8C44-0519BE31E358}"/>
              </a:ext>
            </a:extLst>
          </p:cNvPr>
          <p:cNvCxnSpPr>
            <a:cxnSpLocks/>
            <a:stCxn id="52" idx="3"/>
            <a:endCxn id="63" idx="1"/>
          </p:cNvCxnSpPr>
          <p:nvPr/>
        </p:nvCxnSpPr>
        <p:spPr>
          <a:xfrm>
            <a:off x="9730751" y="3021048"/>
            <a:ext cx="275904" cy="593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344ED5E-83B9-4FBB-BB9B-E8C0D52437CB}"/>
              </a:ext>
            </a:extLst>
          </p:cNvPr>
          <p:cNvCxnSpPr>
            <a:cxnSpLocks/>
            <a:stCxn id="53" idx="3"/>
            <a:endCxn id="64" idx="1"/>
          </p:cNvCxnSpPr>
          <p:nvPr/>
        </p:nvCxnSpPr>
        <p:spPr>
          <a:xfrm flipV="1">
            <a:off x="9740582" y="3614203"/>
            <a:ext cx="266073" cy="685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567FA48E-84A3-4D54-B278-4EE0710B6686}"/>
              </a:ext>
            </a:extLst>
          </p:cNvPr>
          <p:cNvSpPr/>
          <p:nvPr/>
        </p:nvSpPr>
        <p:spPr>
          <a:xfrm>
            <a:off x="3004461" y="1671483"/>
            <a:ext cx="6972698" cy="4464036"/>
          </a:xfrm>
          <a:prstGeom prst="rect">
            <a:avLst/>
          </a:prstGeom>
          <a:solidFill>
            <a:schemeClr val="tx1">
              <a:alpha val="92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92666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5030A-E1DF-43EE-9565-D531B5BE2F31}"/>
              </a:ext>
            </a:extLst>
          </p:cNvPr>
          <p:cNvSpPr>
            <a:spLocks noGrp="1"/>
          </p:cNvSpPr>
          <p:nvPr>
            <p:ph type="title"/>
          </p:nvPr>
        </p:nvSpPr>
        <p:spPr>
          <a:xfrm>
            <a:off x="838200" y="138983"/>
            <a:ext cx="10515600" cy="745920"/>
          </a:xfrm>
        </p:spPr>
        <p:txBody>
          <a:bodyPr/>
          <a:lstStyle/>
          <a:p>
            <a:r>
              <a:rPr lang="en-IN" dirty="0"/>
              <a:t>                     Decision Boundary</a:t>
            </a:r>
          </a:p>
        </p:txBody>
      </p:sp>
      <p:pic>
        <p:nvPicPr>
          <p:cNvPr id="4" name="Picture 3" descr="A screenshot of a computer screen&#10;&#10;Description automatically generated">
            <a:extLst>
              <a:ext uri="{FF2B5EF4-FFF2-40B4-BE49-F238E27FC236}">
                <a16:creationId xmlns:a16="http://schemas.microsoft.com/office/drawing/2014/main" id="{60080975-C1F8-4D74-B913-4F778050CEDC}"/>
              </a:ext>
            </a:extLst>
          </p:cNvPr>
          <p:cNvPicPr>
            <a:picLocks noChangeAspect="1"/>
          </p:cNvPicPr>
          <p:nvPr/>
        </p:nvPicPr>
        <p:blipFill>
          <a:blip r:embed="rId2"/>
          <a:stretch>
            <a:fillRect/>
          </a:stretch>
        </p:blipFill>
        <p:spPr>
          <a:xfrm>
            <a:off x="3893854" y="983227"/>
            <a:ext cx="3906799" cy="5568739"/>
          </a:xfrm>
          <a:prstGeom prst="rect">
            <a:avLst/>
          </a:prstGeom>
        </p:spPr>
      </p:pic>
      <p:sp>
        <p:nvSpPr>
          <p:cNvPr id="5" name="Freeform: Shape 4">
            <a:extLst>
              <a:ext uri="{FF2B5EF4-FFF2-40B4-BE49-F238E27FC236}">
                <a16:creationId xmlns:a16="http://schemas.microsoft.com/office/drawing/2014/main" id="{7F38D849-1F0C-45F4-AEA9-23DC0C0AD2B2}"/>
              </a:ext>
            </a:extLst>
          </p:cNvPr>
          <p:cNvSpPr/>
          <p:nvPr/>
        </p:nvSpPr>
        <p:spPr>
          <a:xfrm>
            <a:off x="5827746" y="983226"/>
            <a:ext cx="671377" cy="5584722"/>
          </a:xfrm>
          <a:custGeom>
            <a:avLst/>
            <a:gdLst>
              <a:gd name="connsiteX0" fmla="*/ 671377 w 671377"/>
              <a:gd name="connsiteY0" fmla="*/ 0 h 5584722"/>
              <a:gd name="connsiteX1" fmla="*/ 386241 w 671377"/>
              <a:gd name="connsiteY1" fmla="*/ 845574 h 5584722"/>
              <a:gd name="connsiteX2" fmla="*/ 396073 w 671377"/>
              <a:gd name="connsiteY2" fmla="*/ 1445342 h 5584722"/>
              <a:gd name="connsiteX3" fmla="*/ 51944 w 671377"/>
              <a:gd name="connsiteY3" fmla="*/ 1661651 h 5584722"/>
              <a:gd name="connsiteX4" fmla="*/ 42112 w 671377"/>
              <a:gd name="connsiteY4" fmla="*/ 2035277 h 5584722"/>
              <a:gd name="connsiteX5" fmla="*/ 130602 w 671377"/>
              <a:gd name="connsiteY5" fmla="*/ 2428568 h 5584722"/>
              <a:gd name="connsiteX6" fmla="*/ 346912 w 671377"/>
              <a:gd name="connsiteY6" fmla="*/ 2939845 h 5584722"/>
              <a:gd name="connsiteX7" fmla="*/ 297751 w 671377"/>
              <a:gd name="connsiteY7" fmla="*/ 3087329 h 5584722"/>
              <a:gd name="connsiteX8" fmla="*/ 140435 w 671377"/>
              <a:gd name="connsiteY8" fmla="*/ 3165987 h 5584722"/>
              <a:gd name="connsiteX9" fmla="*/ 12615 w 671377"/>
              <a:gd name="connsiteY9" fmla="*/ 3205316 h 5584722"/>
              <a:gd name="connsiteX10" fmla="*/ 464899 w 671377"/>
              <a:gd name="connsiteY10" fmla="*/ 5584722 h 558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1377" h="5584722">
                <a:moveTo>
                  <a:pt x="671377" y="0"/>
                </a:moveTo>
                <a:cubicBezTo>
                  <a:pt x="551751" y="302342"/>
                  <a:pt x="432125" y="604684"/>
                  <a:pt x="386241" y="845574"/>
                </a:cubicBezTo>
                <a:cubicBezTo>
                  <a:pt x="340357" y="1086464"/>
                  <a:pt x="451789" y="1309329"/>
                  <a:pt x="396073" y="1445342"/>
                </a:cubicBezTo>
                <a:cubicBezTo>
                  <a:pt x="340357" y="1581355"/>
                  <a:pt x="110937" y="1563329"/>
                  <a:pt x="51944" y="1661651"/>
                </a:cubicBezTo>
                <a:cubicBezTo>
                  <a:pt x="-7050" y="1759974"/>
                  <a:pt x="29002" y="1907458"/>
                  <a:pt x="42112" y="2035277"/>
                </a:cubicBezTo>
                <a:cubicBezTo>
                  <a:pt x="55222" y="2163096"/>
                  <a:pt x="79802" y="2277807"/>
                  <a:pt x="130602" y="2428568"/>
                </a:cubicBezTo>
                <a:cubicBezTo>
                  <a:pt x="181402" y="2579329"/>
                  <a:pt x="319054" y="2830052"/>
                  <a:pt x="346912" y="2939845"/>
                </a:cubicBezTo>
                <a:cubicBezTo>
                  <a:pt x="374770" y="3049638"/>
                  <a:pt x="332164" y="3049639"/>
                  <a:pt x="297751" y="3087329"/>
                </a:cubicBezTo>
                <a:cubicBezTo>
                  <a:pt x="263338" y="3125019"/>
                  <a:pt x="187958" y="3146323"/>
                  <a:pt x="140435" y="3165987"/>
                </a:cubicBezTo>
                <a:cubicBezTo>
                  <a:pt x="92912" y="3185651"/>
                  <a:pt x="-41462" y="2802194"/>
                  <a:pt x="12615" y="3205316"/>
                </a:cubicBezTo>
                <a:cubicBezTo>
                  <a:pt x="66692" y="3608438"/>
                  <a:pt x="265795" y="4596580"/>
                  <a:pt x="464899" y="5584722"/>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30844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684DA0-8ADD-4429-A549-D0FEB878B514}"/>
              </a:ext>
            </a:extLst>
          </p:cNvPr>
          <p:cNvPicPr>
            <a:picLocks noChangeAspect="1"/>
          </p:cNvPicPr>
          <p:nvPr/>
        </p:nvPicPr>
        <p:blipFill>
          <a:blip r:embed="rId2"/>
          <a:stretch>
            <a:fillRect/>
          </a:stretch>
        </p:blipFill>
        <p:spPr>
          <a:xfrm>
            <a:off x="617252" y="1359909"/>
            <a:ext cx="2619741" cy="4629796"/>
          </a:xfrm>
          <a:prstGeom prst="rect">
            <a:avLst/>
          </a:prstGeom>
        </p:spPr>
      </p:pic>
      <p:sp>
        <p:nvSpPr>
          <p:cNvPr id="6" name="Rectangle 5">
            <a:extLst>
              <a:ext uri="{FF2B5EF4-FFF2-40B4-BE49-F238E27FC236}">
                <a16:creationId xmlns:a16="http://schemas.microsoft.com/office/drawing/2014/main" id="{FF6E04F9-4EC1-4AAE-80F0-85283E1A6E92}"/>
              </a:ext>
            </a:extLst>
          </p:cNvPr>
          <p:cNvSpPr/>
          <p:nvPr/>
        </p:nvSpPr>
        <p:spPr>
          <a:xfrm>
            <a:off x="3129671" y="1345160"/>
            <a:ext cx="3101522" cy="447061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4DD58924-E438-4862-92A3-7BB0A514C8B7}"/>
              </a:ext>
            </a:extLst>
          </p:cNvPr>
          <p:cNvSpPr/>
          <p:nvPr/>
        </p:nvSpPr>
        <p:spPr>
          <a:xfrm>
            <a:off x="3721513" y="1964589"/>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2768BB2-8194-49E9-9088-4760617FC055}"/>
              </a:ext>
            </a:extLst>
          </p:cNvPr>
          <p:cNvSpPr/>
          <p:nvPr/>
        </p:nvSpPr>
        <p:spPr>
          <a:xfrm>
            <a:off x="3986981" y="22761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F9A11A09-F6A3-4E15-8053-27E648E2D310}"/>
              </a:ext>
            </a:extLst>
          </p:cNvPr>
          <p:cNvSpPr/>
          <p:nvPr/>
        </p:nvSpPr>
        <p:spPr>
          <a:xfrm>
            <a:off x="4385187" y="2113937"/>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a:extLst>
              <a:ext uri="{FF2B5EF4-FFF2-40B4-BE49-F238E27FC236}">
                <a16:creationId xmlns:a16="http://schemas.microsoft.com/office/drawing/2014/main" id="{BA3A425E-A7FF-410D-BE85-3A18401280CD}"/>
              </a:ext>
            </a:extLst>
          </p:cNvPr>
          <p:cNvSpPr/>
          <p:nvPr/>
        </p:nvSpPr>
        <p:spPr>
          <a:xfrm>
            <a:off x="4060722" y="2718620"/>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0A7F890F-2427-495E-8807-6F0A8ED13860}"/>
              </a:ext>
            </a:extLst>
          </p:cNvPr>
          <p:cNvSpPr/>
          <p:nvPr/>
        </p:nvSpPr>
        <p:spPr>
          <a:xfrm>
            <a:off x="4163961" y="3025280"/>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E4259B1D-08E9-4090-A8FE-0817F484E696}"/>
              </a:ext>
            </a:extLst>
          </p:cNvPr>
          <p:cNvSpPr/>
          <p:nvPr/>
        </p:nvSpPr>
        <p:spPr>
          <a:xfrm>
            <a:off x="3752097" y="304002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4B27D3D1-6378-4B24-B175-F4244826C7B3}"/>
              </a:ext>
            </a:extLst>
          </p:cNvPr>
          <p:cNvSpPr/>
          <p:nvPr/>
        </p:nvSpPr>
        <p:spPr>
          <a:xfrm>
            <a:off x="3797711" y="2531807"/>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508ACBCC-4055-40F1-A4CC-396D1294003E}"/>
              </a:ext>
            </a:extLst>
          </p:cNvPr>
          <p:cNvSpPr/>
          <p:nvPr/>
        </p:nvSpPr>
        <p:spPr>
          <a:xfrm>
            <a:off x="3834581" y="21237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EC5C5E6A-840C-4819-8165-75C69D3B6E81}"/>
              </a:ext>
            </a:extLst>
          </p:cNvPr>
          <p:cNvSpPr/>
          <p:nvPr/>
        </p:nvSpPr>
        <p:spPr>
          <a:xfrm>
            <a:off x="3574027" y="240398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31947952-58A2-4E28-9692-92B02E3BB2D6}"/>
              </a:ext>
            </a:extLst>
          </p:cNvPr>
          <p:cNvSpPr/>
          <p:nvPr/>
        </p:nvSpPr>
        <p:spPr>
          <a:xfrm>
            <a:off x="4139381" y="24285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9BA53FE3-D587-41B2-BFE2-B06D96464E11}"/>
              </a:ext>
            </a:extLst>
          </p:cNvPr>
          <p:cNvSpPr/>
          <p:nvPr/>
        </p:nvSpPr>
        <p:spPr>
          <a:xfrm>
            <a:off x="3620731" y="2848300"/>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13623D7B-BA87-4002-B19B-D0ABF5315884}"/>
              </a:ext>
            </a:extLst>
          </p:cNvPr>
          <p:cNvSpPr/>
          <p:nvPr/>
        </p:nvSpPr>
        <p:spPr>
          <a:xfrm>
            <a:off x="3549168" y="331838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8A8BBD7F-3664-4544-84A5-A26C3B339C4B}"/>
              </a:ext>
            </a:extLst>
          </p:cNvPr>
          <p:cNvSpPr/>
          <p:nvPr/>
        </p:nvSpPr>
        <p:spPr>
          <a:xfrm>
            <a:off x="4044607" y="327905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a:extLst>
              <a:ext uri="{FF2B5EF4-FFF2-40B4-BE49-F238E27FC236}">
                <a16:creationId xmlns:a16="http://schemas.microsoft.com/office/drawing/2014/main" id="{555FEAF1-A88C-476F-81D8-DE689B83FD37}"/>
              </a:ext>
            </a:extLst>
          </p:cNvPr>
          <p:cNvSpPr/>
          <p:nvPr/>
        </p:nvSpPr>
        <p:spPr>
          <a:xfrm>
            <a:off x="4640827" y="240398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a:extLst>
              <a:ext uri="{FF2B5EF4-FFF2-40B4-BE49-F238E27FC236}">
                <a16:creationId xmlns:a16="http://schemas.microsoft.com/office/drawing/2014/main" id="{3C63FB6B-E240-4FF1-93A9-5731F75B0077}"/>
              </a:ext>
            </a:extLst>
          </p:cNvPr>
          <p:cNvSpPr/>
          <p:nvPr/>
        </p:nvSpPr>
        <p:spPr>
          <a:xfrm>
            <a:off x="3544533" y="4117854"/>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Oval 21">
            <a:extLst>
              <a:ext uri="{FF2B5EF4-FFF2-40B4-BE49-F238E27FC236}">
                <a16:creationId xmlns:a16="http://schemas.microsoft.com/office/drawing/2014/main" id="{523CB95C-DFFD-4359-BA6F-C34CF052D8DF}"/>
              </a:ext>
            </a:extLst>
          </p:cNvPr>
          <p:cNvSpPr/>
          <p:nvPr/>
        </p:nvSpPr>
        <p:spPr>
          <a:xfrm>
            <a:off x="3834581" y="3556817"/>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Oval 22">
            <a:extLst>
              <a:ext uri="{FF2B5EF4-FFF2-40B4-BE49-F238E27FC236}">
                <a16:creationId xmlns:a16="http://schemas.microsoft.com/office/drawing/2014/main" id="{8EBB7223-168D-4CBE-88A3-174A98156B20}"/>
              </a:ext>
            </a:extLst>
          </p:cNvPr>
          <p:cNvSpPr/>
          <p:nvPr/>
        </p:nvSpPr>
        <p:spPr>
          <a:xfrm>
            <a:off x="4530211" y="310207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B799798-63BA-43EC-B9A1-3BC26927E6F6}"/>
              </a:ext>
            </a:extLst>
          </p:cNvPr>
          <p:cNvSpPr/>
          <p:nvPr/>
        </p:nvSpPr>
        <p:spPr>
          <a:xfrm>
            <a:off x="3986981" y="22761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4CB346B4-054A-473D-B6C0-50D63100EA9B}"/>
              </a:ext>
            </a:extLst>
          </p:cNvPr>
          <p:cNvSpPr/>
          <p:nvPr/>
        </p:nvSpPr>
        <p:spPr>
          <a:xfrm>
            <a:off x="4139381" y="24285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8490EAC4-C62F-4CB7-AEF0-B779D02B1ADC}"/>
              </a:ext>
            </a:extLst>
          </p:cNvPr>
          <p:cNvSpPr/>
          <p:nvPr/>
        </p:nvSpPr>
        <p:spPr>
          <a:xfrm>
            <a:off x="3544533" y="3718121"/>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66E5A180-463F-4D16-B007-3EB470801BB1}"/>
              </a:ext>
            </a:extLst>
          </p:cNvPr>
          <p:cNvSpPr/>
          <p:nvPr/>
        </p:nvSpPr>
        <p:spPr>
          <a:xfrm>
            <a:off x="4444181" y="27333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21C8898E-AC11-4326-9F89-DC2948B88F58}"/>
              </a:ext>
            </a:extLst>
          </p:cNvPr>
          <p:cNvSpPr/>
          <p:nvPr/>
        </p:nvSpPr>
        <p:spPr>
          <a:xfrm>
            <a:off x="3886481" y="378787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5C5D44D1-691A-4503-A130-EB450796AB3C}"/>
              </a:ext>
            </a:extLst>
          </p:cNvPr>
          <p:cNvSpPr/>
          <p:nvPr/>
        </p:nvSpPr>
        <p:spPr>
          <a:xfrm>
            <a:off x="3340514" y="272353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CBE268AB-E4F8-43B9-A8A8-D003ACA157B9}"/>
              </a:ext>
            </a:extLst>
          </p:cNvPr>
          <p:cNvSpPr/>
          <p:nvPr/>
        </p:nvSpPr>
        <p:spPr>
          <a:xfrm>
            <a:off x="4210667" y="353316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AFAC1CEC-39B0-48E3-912B-D39F5CC92217}"/>
              </a:ext>
            </a:extLst>
          </p:cNvPr>
          <p:cNvSpPr/>
          <p:nvPr/>
        </p:nvSpPr>
        <p:spPr>
          <a:xfrm>
            <a:off x="4097594" y="1761672"/>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C60446B1-6921-4003-947F-C90990034744}"/>
              </a:ext>
            </a:extLst>
          </p:cNvPr>
          <p:cNvSpPr/>
          <p:nvPr/>
        </p:nvSpPr>
        <p:spPr>
          <a:xfrm>
            <a:off x="4377812" y="3352799"/>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AC12BAB9-D664-483B-8652-91794C2D002E}"/>
              </a:ext>
            </a:extLst>
          </p:cNvPr>
          <p:cNvSpPr/>
          <p:nvPr/>
        </p:nvSpPr>
        <p:spPr>
          <a:xfrm>
            <a:off x="3302273" y="4084702"/>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C6E49B76-1534-4459-9F2C-0DFCF5F40A80}"/>
              </a:ext>
            </a:extLst>
          </p:cNvPr>
          <p:cNvSpPr/>
          <p:nvPr/>
        </p:nvSpPr>
        <p:spPr>
          <a:xfrm>
            <a:off x="4291781" y="2580968"/>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E24D3CEC-E536-48C7-A0E5-B16A01640845}"/>
              </a:ext>
            </a:extLst>
          </p:cNvPr>
          <p:cNvSpPr/>
          <p:nvPr/>
        </p:nvSpPr>
        <p:spPr>
          <a:xfrm>
            <a:off x="4340941" y="1685304"/>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615CE133-77E3-47DA-B612-00ACA8834792}"/>
              </a:ext>
            </a:extLst>
          </p:cNvPr>
          <p:cNvSpPr/>
          <p:nvPr/>
        </p:nvSpPr>
        <p:spPr>
          <a:xfrm>
            <a:off x="4664176" y="3595217"/>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Oval 36">
            <a:extLst>
              <a:ext uri="{FF2B5EF4-FFF2-40B4-BE49-F238E27FC236}">
                <a16:creationId xmlns:a16="http://schemas.microsoft.com/office/drawing/2014/main" id="{8A7B2E4B-43AE-41CE-ADE2-C213C7EBA56E}"/>
              </a:ext>
            </a:extLst>
          </p:cNvPr>
          <p:cNvSpPr/>
          <p:nvPr/>
        </p:nvSpPr>
        <p:spPr>
          <a:xfrm>
            <a:off x="4748981" y="3038168"/>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Oval 37">
            <a:extLst>
              <a:ext uri="{FF2B5EF4-FFF2-40B4-BE49-F238E27FC236}">
                <a16:creationId xmlns:a16="http://schemas.microsoft.com/office/drawing/2014/main" id="{802578FE-788B-48B2-8A40-C1E3038C539F}"/>
              </a:ext>
            </a:extLst>
          </p:cNvPr>
          <p:cNvSpPr/>
          <p:nvPr/>
        </p:nvSpPr>
        <p:spPr>
          <a:xfrm>
            <a:off x="4377812" y="3855770"/>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2E7A8E44-EE9A-4C60-B143-E49B8CFFA771}"/>
              </a:ext>
            </a:extLst>
          </p:cNvPr>
          <p:cNvSpPr/>
          <p:nvPr/>
        </p:nvSpPr>
        <p:spPr>
          <a:xfrm>
            <a:off x="3898491" y="4187941"/>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a:extLst>
              <a:ext uri="{FF2B5EF4-FFF2-40B4-BE49-F238E27FC236}">
                <a16:creationId xmlns:a16="http://schemas.microsoft.com/office/drawing/2014/main" id="{38DE6FF2-A225-4B17-91F8-168D5FD81613}"/>
              </a:ext>
            </a:extLst>
          </p:cNvPr>
          <p:cNvSpPr/>
          <p:nvPr/>
        </p:nvSpPr>
        <p:spPr>
          <a:xfrm>
            <a:off x="3340514" y="4567084"/>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Oval 40">
            <a:extLst>
              <a:ext uri="{FF2B5EF4-FFF2-40B4-BE49-F238E27FC236}">
                <a16:creationId xmlns:a16="http://schemas.microsoft.com/office/drawing/2014/main" id="{27DADFE1-8F89-44EC-BC5D-4066DEE453D3}"/>
              </a:ext>
            </a:extLst>
          </p:cNvPr>
          <p:cNvSpPr/>
          <p:nvPr/>
        </p:nvSpPr>
        <p:spPr>
          <a:xfrm>
            <a:off x="4764009" y="2669458"/>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Oval 41">
            <a:extLst>
              <a:ext uri="{FF2B5EF4-FFF2-40B4-BE49-F238E27FC236}">
                <a16:creationId xmlns:a16="http://schemas.microsoft.com/office/drawing/2014/main" id="{2B2B21EF-F5A9-4C45-8969-2533EF8707F0}"/>
              </a:ext>
            </a:extLst>
          </p:cNvPr>
          <p:cNvSpPr/>
          <p:nvPr/>
        </p:nvSpPr>
        <p:spPr>
          <a:xfrm>
            <a:off x="4810432" y="3876366"/>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Oval 42">
            <a:extLst>
              <a:ext uri="{FF2B5EF4-FFF2-40B4-BE49-F238E27FC236}">
                <a16:creationId xmlns:a16="http://schemas.microsoft.com/office/drawing/2014/main" id="{C733A4CC-0D96-424A-92F2-4D818799F0FE}"/>
              </a:ext>
            </a:extLst>
          </p:cNvPr>
          <p:cNvSpPr/>
          <p:nvPr/>
        </p:nvSpPr>
        <p:spPr>
          <a:xfrm>
            <a:off x="5255343" y="2764728"/>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Oval 43">
            <a:extLst>
              <a:ext uri="{FF2B5EF4-FFF2-40B4-BE49-F238E27FC236}">
                <a16:creationId xmlns:a16="http://schemas.microsoft.com/office/drawing/2014/main" id="{16FC7031-8215-475F-9605-C97574B5CD9C}"/>
              </a:ext>
            </a:extLst>
          </p:cNvPr>
          <p:cNvSpPr/>
          <p:nvPr/>
        </p:nvSpPr>
        <p:spPr>
          <a:xfrm>
            <a:off x="5206183" y="2371100"/>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Oval 44">
            <a:extLst>
              <a:ext uri="{FF2B5EF4-FFF2-40B4-BE49-F238E27FC236}">
                <a16:creationId xmlns:a16="http://schemas.microsoft.com/office/drawing/2014/main" id="{7D73E719-196C-4FBB-A4B0-539693886701}"/>
              </a:ext>
            </a:extLst>
          </p:cNvPr>
          <p:cNvSpPr/>
          <p:nvPr/>
        </p:nvSpPr>
        <p:spPr>
          <a:xfrm>
            <a:off x="5751871" y="1936957"/>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Oval 45">
            <a:extLst>
              <a:ext uri="{FF2B5EF4-FFF2-40B4-BE49-F238E27FC236}">
                <a16:creationId xmlns:a16="http://schemas.microsoft.com/office/drawing/2014/main" id="{E66F9E34-66E7-42F4-84FD-268C3EC66397}"/>
              </a:ext>
            </a:extLst>
          </p:cNvPr>
          <p:cNvSpPr/>
          <p:nvPr/>
        </p:nvSpPr>
        <p:spPr>
          <a:xfrm>
            <a:off x="5803490" y="2587409"/>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3636053E-E710-4A88-B04F-2E3650870884}"/>
              </a:ext>
            </a:extLst>
          </p:cNvPr>
          <p:cNvSpPr/>
          <p:nvPr/>
        </p:nvSpPr>
        <p:spPr>
          <a:xfrm>
            <a:off x="5101991" y="3202260"/>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6114A897-B123-4CEF-B829-9A6EFF62A441}"/>
              </a:ext>
            </a:extLst>
          </p:cNvPr>
          <p:cNvSpPr/>
          <p:nvPr/>
        </p:nvSpPr>
        <p:spPr>
          <a:xfrm>
            <a:off x="5078363" y="3693242"/>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A29E2387-DA79-48D5-B658-962107BE21B6}"/>
              </a:ext>
            </a:extLst>
          </p:cNvPr>
          <p:cNvSpPr/>
          <p:nvPr/>
        </p:nvSpPr>
        <p:spPr>
          <a:xfrm>
            <a:off x="5446456" y="3556817"/>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C5860D0F-8D74-49AF-869B-F3429847CAEE}"/>
              </a:ext>
            </a:extLst>
          </p:cNvPr>
          <p:cNvSpPr/>
          <p:nvPr/>
        </p:nvSpPr>
        <p:spPr>
          <a:xfrm>
            <a:off x="5587595" y="3025279"/>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9C8F872E-5E12-47DF-B2AB-D9C2810EA4EB}"/>
              </a:ext>
            </a:extLst>
          </p:cNvPr>
          <p:cNvSpPr/>
          <p:nvPr/>
        </p:nvSpPr>
        <p:spPr>
          <a:xfrm>
            <a:off x="5117693" y="4560473"/>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4D64409F-0FA8-46AE-8CA5-399A64F4BABE}"/>
              </a:ext>
            </a:extLst>
          </p:cNvPr>
          <p:cNvSpPr/>
          <p:nvPr/>
        </p:nvSpPr>
        <p:spPr>
          <a:xfrm>
            <a:off x="4898922" y="3175819"/>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Oval 52">
            <a:extLst>
              <a:ext uri="{FF2B5EF4-FFF2-40B4-BE49-F238E27FC236}">
                <a16:creationId xmlns:a16="http://schemas.microsoft.com/office/drawing/2014/main" id="{6539F59E-97AE-4FDE-9622-CE8233A8E04E}"/>
              </a:ext>
            </a:extLst>
          </p:cNvPr>
          <p:cNvSpPr/>
          <p:nvPr/>
        </p:nvSpPr>
        <p:spPr>
          <a:xfrm>
            <a:off x="5413072" y="4196513"/>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Oval 53">
            <a:extLst>
              <a:ext uri="{FF2B5EF4-FFF2-40B4-BE49-F238E27FC236}">
                <a16:creationId xmlns:a16="http://schemas.microsoft.com/office/drawing/2014/main" id="{69349DB0-2108-4039-8692-366740DDC122}"/>
              </a:ext>
            </a:extLst>
          </p:cNvPr>
          <p:cNvSpPr/>
          <p:nvPr/>
        </p:nvSpPr>
        <p:spPr>
          <a:xfrm>
            <a:off x="5717457" y="3895101"/>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Oval 54">
            <a:extLst>
              <a:ext uri="{FF2B5EF4-FFF2-40B4-BE49-F238E27FC236}">
                <a16:creationId xmlns:a16="http://schemas.microsoft.com/office/drawing/2014/main" id="{329E39CD-7DB0-4372-8D65-E386473AD5A0}"/>
              </a:ext>
            </a:extLst>
          </p:cNvPr>
          <p:cNvSpPr/>
          <p:nvPr/>
        </p:nvSpPr>
        <p:spPr>
          <a:xfrm>
            <a:off x="5324582" y="5008266"/>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Oval 55">
            <a:extLst>
              <a:ext uri="{FF2B5EF4-FFF2-40B4-BE49-F238E27FC236}">
                <a16:creationId xmlns:a16="http://schemas.microsoft.com/office/drawing/2014/main" id="{62B3DFAB-8599-4C27-B95C-0087658EA580}"/>
              </a:ext>
            </a:extLst>
          </p:cNvPr>
          <p:cNvSpPr/>
          <p:nvPr/>
        </p:nvSpPr>
        <p:spPr>
          <a:xfrm>
            <a:off x="5777887" y="5103532"/>
            <a:ext cx="176980" cy="1769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CB44F5CE-95A1-48CD-8627-C46FC1013874}"/>
              </a:ext>
            </a:extLst>
          </p:cNvPr>
          <p:cNvSpPr/>
          <p:nvPr/>
        </p:nvSpPr>
        <p:spPr>
          <a:xfrm>
            <a:off x="3986981" y="4713336"/>
            <a:ext cx="176980" cy="17698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9" name="Straight Connector 58">
            <a:extLst>
              <a:ext uri="{FF2B5EF4-FFF2-40B4-BE49-F238E27FC236}">
                <a16:creationId xmlns:a16="http://schemas.microsoft.com/office/drawing/2014/main" id="{D3215B8A-6DF0-4447-932E-B7683583562D}"/>
              </a:ext>
            </a:extLst>
          </p:cNvPr>
          <p:cNvCxnSpPr>
            <a:cxnSpLocks/>
          </p:cNvCxnSpPr>
          <p:nvPr/>
        </p:nvCxnSpPr>
        <p:spPr>
          <a:xfrm flipH="1">
            <a:off x="4921323" y="1399237"/>
            <a:ext cx="629401" cy="11168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ECD04B1-345D-4A0E-86E7-0FB7568EB2E4}"/>
              </a:ext>
            </a:extLst>
          </p:cNvPr>
          <p:cNvCxnSpPr>
            <a:cxnSpLocks/>
          </p:cNvCxnSpPr>
          <p:nvPr/>
        </p:nvCxnSpPr>
        <p:spPr>
          <a:xfrm>
            <a:off x="4935794" y="2517058"/>
            <a:ext cx="401078" cy="126467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C188FAC-91D9-4D7A-B3CD-F41350B5AE31}"/>
              </a:ext>
            </a:extLst>
          </p:cNvPr>
          <p:cNvCxnSpPr>
            <a:cxnSpLocks/>
          </p:cNvCxnSpPr>
          <p:nvPr/>
        </p:nvCxnSpPr>
        <p:spPr>
          <a:xfrm flipH="1">
            <a:off x="4532671" y="3806611"/>
            <a:ext cx="789594" cy="903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10F338F-3D78-448A-B7C9-788A420FEEE8}"/>
              </a:ext>
            </a:extLst>
          </p:cNvPr>
          <p:cNvCxnSpPr>
            <a:cxnSpLocks/>
          </p:cNvCxnSpPr>
          <p:nvPr/>
        </p:nvCxnSpPr>
        <p:spPr>
          <a:xfrm flipH="1">
            <a:off x="4483787" y="4675767"/>
            <a:ext cx="52970" cy="11400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3FF72924-13E1-4141-9AA7-E9B3F880090B}"/>
              </a:ext>
            </a:extLst>
          </p:cNvPr>
          <p:cNvPicPr>
            <a:picLocks noChangeAspect="1"/>
          </p:cNvPicPr>
          <p:nvPr/>
        </p:nvPicPr>
        <p:blipFill>
          <a:blip r:embed="rId3"/>
          <a:stretch>
            <a:fillRect/>
          </a:stretch>
        </p:blipFill>
        <p:spPr>
          <a:xfrm>
            <a:off x="6317032" y="1313837"/>
            <a:ext cx="3077004" cy="4363059"/>
          </a:xfrm>
          <a:prstGeom prst="rect">
            <a:avLst/>
          </a:prstGeom>
        </p:spPr>
      </p:pic>
      <p:pic>
        <p:nvPicPr>
          <p:cNvPr id="103" name="Picture 102">
            <a:extLst>
              <a:ext uri="{FF2B5EF4-FFF2-40B4-BE49-F238E27FC236}">
                <a16:creationId xmlns:a16="http://schemas.microsoft.com/office/drawing/2014/main" id="{7EAA29F9-8F2B-476F-A440-B28172FCBF21}"/>
              </a:ext>
            </a:extLst>
          </p:cNvPr>
          <p:cNvPicPr>
            <a:picLocks noChangeAspect="1"/>
          </p:cNvPicPr>
          <p:nvPr/>
        </p:nvPicPr>
        <p:blipFill>
          <a:blip r:embed="rId4"/>
          <a:stretch>
            <a:fillRect/>
          </a:stretch>
        </p:blipFill>
        <p:spPr>
          <a:xfrm>
            <a:off x="9394036" y="1591527"/>
            <a:ext cx="2638582" cy="3807678"/>
          </a:xfrm>
          <a:prstGeom prst="rect">
            <a:avLst/>
          </a:prstGeom>
        </p:spPr>
      </p:pic>
      <p:sp>
        <p:nvSpPr>
          <p:cNvPr id="104" name="Freeform: Shape 103">
            <a:extLst>
              <a:ext uri="{FF2B5EF4-FFF2-40B4-BE49-F238E27FC236}">
                <a16:creationId xmlns:a16="http://schemas.microsoft.com/office/drawing/2014/main" id="{8613255D-E8A6-4D96-BF33-04FE193AC240}"/>
              </a:ext>
            </a:extLst>
          </p:cNvPr>
          <p:cNvSpPr/>
          <p:nvPr/>
        </p:nvSpPr>
        <p:spPr>
          <a:xfrm>
            <a:off x="10671391" y="1769806"/>
            <a:ext cx="651622" cy="3677069"/>
          </a:xfrm>
          <a:custGeom>
            <a:avLst/>
            <a:gdLst>
              <a:gd name="connsiteX0" fmla="*/ 527551 w 651622"/>
              <a:gd name="connsiteY0" fmla="*/ 0 h 3677069"/>
              <a:gd name="connsiteX1" fmla="*/ 65435 w 651622"/>
              <a:gd name="connsiteY1" fmla="*/ 1199536 h 3677069"/>
              <a:gd name="connsiteX2" fmla="*/ 429228 w 651622"/>
              <a:gd name="connsiteY2" fmla="*/ 1779639 h 3677069"/>
              <a:gd name="connsiteX3" fmla="*/ 16274 w 651622"/>
              <a:gd name="connsiteY3" fmla="*/ 2094271 h 3677069"/>
              <a:gd name="connsiteX4" fmla="*/ 134261 w 651622"/>
              <a:gd name="connsiteY4" fmla="*/ 2576052 h 3677069"/>
              <a:gd name="connsiteX5" fmla="*/ 606209 w 651622"/>
              <a:gd name="connsiteY5" fmla="*/ 3588775 h 3677069"/>
              <a:gd name="connsiteX6" fmla="*/ 606209 w 651622"/>
              <a:gd name="connsiteY6" fmla="*/ 3559278 h 367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622" h="3677069">
                <a:moveTo>
                  <a:pt x="527551" y="0"/>
                </a:moveTo>
                <a:cubicBezTo>
                  <a:pt x="304686" y="451465"/>
                  <a:pt x="81822" y="902930"/>
                  <a:pt x="65435" y="1199536"/>
                </a:cubicBezTo>
                <a:cubicBezTo>
                  <a:pt x="49048" y="1496143"/>
                  <a:pt x="437421" y="1630517"/>
                  <a:pt x="429228" y="1779639"/>
                </a:cubicBezTo>
                <a:cubicBezTo>
                  <a:pt x="421034" y="1928762"/>
                  <a:pt x="65435" y="1961536"/>
                  <a:pt x="16274" y="2094271"/>
                </a:cubicBezTo>
                <a:cubicBezTo>
                  <a:pt x="-32887" y="2227006"/>
                  <a:pt x="35938" y="2326968"/>
                  <a:pt x="134261" y="2576052"/>
                </a:cubicBezTo>
                <a:cubicBezTo>
                  <a:pt x="232584" y="2825136"/>
                  <a:pt x="527551" y="3424904"/>
                  <a:pt x="606209" y="3588775"/>
                </a:cubicBezTo>
                <a:cubicBezTo>
                  <a:pt x="684867" y="3752646"/>
                  <a:pt x="645538" y="3655962"/>
                  <a:pt x="606209" y="3559278"/>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07961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5" y="1844584"/>
            <a:ext cx="4625339" cy="879066"/>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Project</a:t>
            </a:r>
            <a:r>
              <a:rPr sz="1867" b="1" spc="-27" dirty="0">
                <a:latin typeface="Arial" panose="020B0604020202020204"/>
                <a:cs typeface="Arial" panose="020B0604020202020204"/>
              </a:rPr>
              <a:t> </a:t>
            </a:r>
            <a:r>
              <a:rPr sz="1867" dirty="0">
                <a:latin typeface="Arial MT"/>
                <a:cs typeface="Arial MT"/>
              </a:rPr>
              <a:t>-</a:t>
            </a:r>
            <a:r>
              <a:rPr sz="1867" spc="-33" dirty="0">
                <a:latin typeface="Arial MT"/>
                <a:cs typeface="Arial MT"/>
              </a:rPr>
              <a:t> </a:t>
            </a:r>
            <a:r>
              <a:rPr sz="1867" spc="-7" dirty="0">
                <a:latin typeface="Arial MT"/>
                <a:cs typeface="Arial MT"/>
              </a:rPr>
              <a:t>Emergency</a:t>
            </a:r>
            <a:r>
              <a:rPr sz="1867" spc="-27" dirty="0">
                <a:latin typeface="Arial MT"/>
                <a:cs typeface="Arial MT"/>
              </a:rPr>
              <a:t> </a:t>
            </a:r>
            <a:r>
              <a:rPr sz="1867" spc="-7" dirty="0">
                <a:latin typeface="Arial MT"/>
                <a:cs typeface="Arial MT"/>
              </a:rPr>
              <a:t>Classification</a:t>
            </a:r>
            <a:r>
              <a:rPr sz="1867" spc="-33" dirty="0">
                <a:latin typeface="Arial MT"/>
                <a:cs typeface="Arial MT"/>
              </a:rPr>
              <a:t> </a:t>
            </a:r>
            <a:r>
              <a:rPr sz="1867" spc="-7" dirty="0">
                <a:latin typeface="Arial MT"/>
                <a:cs typeface="Arial MT"/>
              </a:rPr>
              <a:t>problem</a:t>
            </a:r>
            <a:endParaRPr sz="1867" dirty="0">
              <a:latin typeface="Arial MT"/>
              <a:cs typeface="Arial MT"/>
            </a:endParaRPr>
          </a:p>
          <a:p>
            <a:pPr>
              <a:spcBef>
                <a:spcPts val="13"/>
              </a:spcBef>
            </a:pPr>
            <a:endParaRPr sz="1867" dirty="0">
              <a:latin typeface="Arial MT"/>
              <a:cs typeface="Arial MT"/>
            </a:endParaRPr>
          </a:p>
          <a:p>
            <a:pPr marL="16933"/>
            <a:r>
              <a:rPr sz="1867" b="1" spc="-7" dirty="0">
                <a:latin typeface="Arial" panose="020B0604020202020204"/>
                <a:cs typeface="Arial" panose="020B0604020202020204"/>
              </a:rPr>
              <a:t>Assignment</a:t>
            </a:r>
            <a:r>
              <a:rPr sz="1867" b="1" spc="-40" dirty="0">
                <a:latin typeface="Arial" panose="020B0604020202020204"/>
                <a:cs typeface="Arial" panose="020B0604020202020204"/>
              </a:rPr>
              <a:t> </a:t>
            </a:r>
            <a:r>
              <a:rPr sz="1867" dirty="0">
                <a:latin typeface="Arial MT"/>
                <a:cs typeface="Arial MT"/>
              </a:rPr>
              <a:t>-</a:t>
            </a:r>
            <a:r>
              <a:rPr sz="1867" spc="-33" dirty="0">
                <a:latin typeface="Arial MT"/>
                <a:cs typeface="Arial MT"/>
              </a:rPr>
              <a:t> </a:t>
            </a:r>
            <a:r>
              <a:rPr sz="1867" spc="-7" dirty="0">
                <a:latin typeface="Arial MT"/>
                <a:cs typeface="Arial MT"/>
              </a:rPr>
              <a:t>Gender</a:t>
            </a:r>
            <a:r>
              <a:rPr sz="1867" spc="-33" dirty="0">
                <a:latin typeface="Arial MT"/>
                <a:cs typeface="Arial MT"/>
              </a:rPr>
              <a:t> </a:t>
            </a:r>
            <a:r>
              <a:rPr sz="1867" spc="-7" dirty="0">
                <a:latin typeface="Arial MT"/>
                <a:cs typeface="Arial MT"/>
              </a:rPr>
              <a:t>Classification</a:t>
            </a:r>
            <a:endParaRPr sz="1867" dirty="0">
              <a:latin typeface="Arial MT"/>
              <a:cs typeface="Arial MT"/>
            </a:endParaRPr>
          </a:p>
        </p:txBody>
      </p:sp>
      <p:sp>
        <p:nvSpPr>
          <p:cNvPr id="3" name="object 3"/>
          <p:cNvSpPr txBox="1">
            <a:spLocks noGrp="1"/>
          </p:cNvSpPr>
          <p:nvPr>
            <p:ph type="title"/>
          </p:nvPr>
        </p:nvSpPr>
        <p:spPr>
          <a:xfrm>
            <a:off x="3726757" y="581226"/>
            <a:ext cx="47540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7" dirty="0"/>
              <a:t>Image</a:t>
            </a:r>
            <a:r>
              <a:rPr spc="-47" dirty="0"/>
              <a:t> </a:t>
            </a:r>
            <a:r>
              <a:rPr spc="-53" dirty="0"/>
              <a:t>Data</a:t>
            </a:r>
          </a:p>
        </p:txBody>
      </p:sp>
      <p:pic>
        <p:nvPicPr>
          <p:cNvPr id="4" name="object 4"/>
          <p:cNvPicPr/>
          <p:nvPr/>
        </p:nvPicPr>
        <p:blipFill>
          <a:blip r:embed="rId2" cstate="print"/>
          <a:stretch>
            <a:fillRect/>
          </a:stretch>
        </p:blipFill>
        <p:spPr>
          <a:xfrm>
            <a:off x="5690234" y="2426332"/>
            <a:ext cx="4289399" cy="3217032"/>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28700" y="1967266"/>
            <a:ext cx="2628900" cy="2547257"/>
          </a:xfrm>
          <a:prstGeom prst="rect">
            <a:avLst/>
          </a:prstGeom>
          <a:noFill/>
        </p:spPr>
        <p:txBody>
          <a:bodyPr vert="horz" lIns="0" tIns="16933" rIns="0" bIns="0" rtlCol="0" anchor="ctr">
            <a:normAutofit/>
          </a:bodyPr>
          <a:lstStyle/>
          <a:p>
            <a:pPr marL="16933" algn="ctr">
              <a:spcBef>
                <a:spcPts val="133"/>
              </a:spcBef>
            </a:pPr>
            <a:r>
              <a:rPr lang="en-IN" sz="3600" spc="-47">
                <a:solidFill>
                  <a:srgbClr val="FFFFFF"/>
                </a:solidFill>
              </a:rPr>
              <a:t>Tensorﬂow</a:t>
            </a:r>
            <a:r>
              <a:rPr lang="en-IN" sz="3600" spc="-60">
                <a:solidFill>
                  <a:srgbClr val="FFFFFF"/>
                </a:solidFill>
              </a:rPr>
              <a:t> </a:t>
            </a:r>
            <a:r>
              <a:rPr lang="en-IN" sz="3600" spc="-53">
                <a:solidFill>
                  <a:srgbClr val="FFFFFF"/>
                </a:solidFill>
              </a:rPr>
              <a:t>Playground </a:t>
            </a:r>
            <a:r>
              <a:rPr lang="en-IN" sz="3600" spc="-40">
                <a:solidFill>
                  <a:srgbClr val="FFFFFF"/>
                </a:solidFill>
              </a:rPr>
              <a:t>summary</a:t>
            </a:r>
          </a:p>
        </p:txBody>
      </p:sp>
      <p:pic>
        <p:nvPicPr>
          <p:cNvPr id="3" name="Picture 2" descr="A screenshot of a computer screen&#10;&#10;Description automatically generated">
            <a:extLst>
              <a:ext uri="{FF2B5EF4-FFF2-40B4-BE49-F238E27FC236}">
                <a16:creationId xmlns:a16="http://schemas.microsoft.com/office/drawing/2014/main" id="{3A656903-3CAD-4280-BCD1-6E912DEC863B}"/>
              </a:ext>
            </a:extLst>
          </p:cNvPr>
          <p:cNvPicPr>
            <a:picLocks noChangeAspect="1"/>
          </p:cNvPicPr>
          <p:nvPr/>
        </p:nvPicPr>
        <p:blipFill>
          <a:blip r:embed="rId2"/>
          <a:stretch>
            <a:fillRect/>
          </a:stretch>
        </p:blipFill>
        <p:spPr>
          <a:xfrm>
            <a:off x="6214266" y="643466"/>
            <a:ext cx="3906799" cy="5568739"/>
          </a:xfrm>
          <a:prstGeom prst="rect">
            <a:avLst/>
          </a:prstGeom>
        </p:spPr>
      </p:pic>
      <p:sp>
        <p:nvSpPr>
          <p:cNvPr id="4" name="Freeform: Shape 3">
            <a:extLst>
              <a:ext uri="{FF2B5EF4-FFF2-40B4-BE49-F238E27FC236}">
                <a16:creationId xmlns:a16="http://schemas.microsoft.com/office/drawing/2014/main" id="{4CD2C26C-F7E7-48C8-8484-D987C41F2AEF}"/>
              </a:ext>
            </a:extLst>
          </p:cNvPr>
          <p:cNvSpPr/>
          <p:nvPr/>
        </p:nvSpPr>
        <p:spPr>
          <a:xfrm>
            <a:off x="8005719" y="668594"/>
            <a:ext cx="990797" cy="5486400"/>
          </a:xfrm>
          <a:custGeom>
            <a:avLst/>
            <a:gdLst>
              <a:gd name="connsiteX0" fmla="*/ 902307 w 990797"/>
              <a:gd name="connsiteY0" fmla="*/ 0 h 5486400"/>
              <a:gd name="connsiteX1" fmla="*/ 568010 w 990797"/>
              <a:gd name="connsiteY1" fmla="*/ 1297858 h 5486400"/>
              <a:gd name="connsiteX2" fmla="*/ 174720 w 990797"/>
              <a:gd name="connsiteY2" fmla="*/ 1592825 h 5486400"/>
              <a:gd name="connsiteX3" fmla="*/ 292707 w 990797"/>
              <a:gd name="connsiteY3" fmla="*/ 2546554 h 5486400"/>
              <a:gd name="connsiteX4" fmla="*/ 509016 w 990797"/>
              <a:gd name="connsiteY4" fmla="*/ 2841522 h 5486400"/>
              <a:gd name="connsiteX5" fmla="*/ 499184 w 990797"/>
              <a:gd name="connsiteY5" fmla="*/ 3087329 h 5486400"/>
              <a:gd name="connsiteX6" fmla="*/ 223881 w 990797"/>
              <a:gd name="connsiteY6" fmla="*/ 3195483 h 5486400"/>
              <a:gd name="connsiteX7" fmla="*/ 37068 w 990797"/>
              <a:gd name="connsiteY7" fmla="*/ 3559277 h 5486400"/>
              <a:gd name="connsiteX8" fmla="*/ 990797 w 990797"/>
              <a:gd name="connsiteY8" fmla="*/ 5486400 h 548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0797" h="5486400">
                <a:moveTo>
                  <a:pt x="902307" y="0"/>
                </a:moveTo>
                <a:cubicBezTo>
                  <a:pt x="795790" y="516193"/>
                  <a:pt x="689274" y="1032387"/>
                  <a:pt x="568010" y="1297858"/>
                </a:cubicBezTo>
                <a:cubicBezTo>
                  <a:pt x="446746" y="1563329"/>
                  <a:pt x="220604" y="1384709"/>
                  <a:pt x="174720" y="1592825"/>
                </a:cubicBezTo>
                <a:cubicBezTo>
                  <a:pt x="128836" y="1800941"/>
                  <a:pt x="236991" y="2338438"/>
                  <a:pt x="292707" y="2546554"/>
                </a:cubicBezTo>
                <a:cubicBezTo>
                  <a:pt x="348423" y="2754670"/>
                  <a:pt x="474603" y="2751393"/>
                  <a:pt x="509016" y="2841522"/>
                </a:cubicBezTo>
                <a:cubicBezTo>
                  <a:pt x="543429" y="2931651"/>
                  <a:pt x="546706" y="3028336"/>
                  <a:pt x="499184" y="3087329"/>
                </a:cubicBezTo>
                <a:cubicBezTo>
                  <a:pt x="451662" y="3146322"/>
                  <a:pt x="300900" y="3116825"/>
                  <a:pt x="223881" y="3195483"/>
                </a:cubicBezTo>
                <a:cubicBezTo>
                  <a:pt x="146862" y="3274141"/>
                  <a:pt x="-90751" y="3177458"/>
                  <a:pt x="37068" y="3559277"/>
                </a:cubicBezTo>
                <a:cubicBezTo>
                  <a:pt x="164887" y="3941096"/>
                  <a:pt x="577842" y="4713748"/>
                  <a:pt x="990797" y="548640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1F051A-2D31-42BF-8B10-A82F1085086A}"/>
              </a:ext>
            </a:extLst>
          </p:cNvPr>
          <p:cNvPicPr>
            <a:picLocks noChangeAspect="1"/>
          </p:cNvPicPr>
          <p:nvPr/>
        </p:nvPicPr>
        <p:blipFill>
          <a:blip r:embed="rId2"/>
          <a:stretch>
            <a:fillRect/>
          </a:stretch>
        </p:blipFill>
        <p:spPr>
          <a:xfrm>
            <a:off x="1347124" y="1533260"/>
            <a:ext cx="9511375" cy="3791479"/>
          </a:xfrm>
          <a:prstGeom prst="rect">
            <a:avLst/>
          </a:prstGeom>
        </p:spPr>
      </p:pic>
      <p:sp>
        <p:nvSpPr>
          <p:cNvPr id="6" name="TextBox 5">
            <a:extLst>
              <a:ext uri="{FF2B5EF4-FFF2-40B4-BE49-F238E27FC236}">
                <a16:creationId xmlns:a16="http://schemas.microsoft.com/office/drawing/2014/main" id="{E72D4804-BC2D-46B6-B72C-295C98CD221A}"/>
              </a:ext>
            </a:extLst>
          </p:cNvPr>
          <p:cNvSpPr txBox="1"/>
          <p:nvPr/>
        </p:nvSpPr>
        <p:spPr>
          <a:xfrm>
            <a:off x="3047134" y="5696588"/>
            <a:ext cx="6094268" cy="369332"/>
          </a:xfrm>
          <a:prstGeom prst="rect">
            <a:avLst/>
          </a:prstGeom>
          <a:noFill/>
        </p:spPr>
        <p:txBody>
          <a:bodyPr wrap="square">
            <a:spAutoFit/>
          </a:bodyPr>
          <a:lstStyle/>
          <a:p>
            <a:r>
              <a:rPr lang="en-IN" dirty="0">
                <a:hlinkClick r:id="rId3"/>
              </a:rPr>
              <a:t>https://alexlenail.me/NN-SVG/index.html</a:t>
            </a:r>
            <a:r>
              <a:rPr lang="en-IN" dirty="0"/>
              <a:t> </a:t>
            </a:r>
          </a:p>
        </p:txBody>
      </p:sp>
    </p:spTree>
    <p:extLst>
      <p:ext uri="{BB962C8B-B14F-4D97-AF65-F5344CB8AC3E}">
        <p14:creationId xmlns:p14="http://schemas.microsoft.com/office/powerpoint/2010/main" val="19867072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94B39D-247A-4C18-A996-2486CA6D71AE}"/>
              </a:ext>
            </a:extLst>
          </p:cNvPr>
          <p:cNvPicPr>
            <a:picLocks noChangeAspect="1"/>
          </p:cNvPicPr>
          <p:nvPr/>
        </p:nvPicPr>
        <p:blipFill>
          <a:blip r:embed="rId2"/>
          <a:stretch>
            <a:fillRect/>
          </a:stretch>
        </p:blipFill>
        <p:spPr>
          <a:xfrm>
            <a:off x="75360" y="861654"/>
            <a:ext cx="12041280" cy="5134692"/>
          </a:xfrm>
          <a:prstGeom prst="rect">
            <a:avLst/>
          </a:prstGeom>
        </p:spPr>
      </p:pic>
    </p:spTree>
    <p:extLst>
      <p:ext uri="{BB962C8B-B14F-4D97-AF65-F5344CB8AC3E}">
        <p14:creationId xmlns:p14="http://schemas.microsoft.com/office/powerpoint/2010/main" val="35088906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49EE01-0210-4588-A9AA-89141923FE8D}"/>
              </a:ext>
            </a:extLst>
          </p:cNvPr>
          <p:cNvPicPr>
            <a:picLocks noChangeAspect="1"/>
          </p:cNvPicPr>
          <p:nvPr/>
        </p:nvPicPr>
        <p:blipFill>
          <a:blip r:embed="rId2"/>
          <a:stretch>
            <a:fillRect/>
          </a:stretch>
        </p:blipFill>
        <p:spPr>
          <a:xfrm>
            <a:off x="379507" y="0"/>
            <a:ext cx="11432985" cy="6858000"/>
          </a:xfrm>
          <a:prstGeom prst="rect">
            <a:avLst/>
          </a:prstGeom>
        </p:spPr>
      </p:pic>
    </p:spTree>
    <p:extLst>
      <p:ext uri="{BB962C8B-B14F-4D97-AF65-F5344CB8AC3E}">
        <p14:creationId xmlns:p14="http://schemas.microsoft.com/office/powerpoint/2010/main" val="3689603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55F943-D50D-4BF6-836D-4668B70413E5}"/>
              </a:ext>
            </a:extLst>
          </p:cNvPr>
          <p:cNvPicPr>
            <a:picLocks noChangeAspect="1"/>
          </p:cNvPicPr>
          <p:nvPr/>
        </p:nvPicPr>
        <p:blipFill>
          <a:blip r:embed="rId2"/>
          <a:stretch>
            <a:fillRect/>
          </a:stretch>
        </p:blipFill>
        <p:spPr>
          <a:xfrm>
            <a:off x="2877626" y="0"/>
            <a:ext cx="6436747" cy="6858000"/>
          </a:xfrm>
          <a:prstGeom prst="rect">
            <a:avLst/>
          </a:prstGeom>
        </p:spPr>
      </p:pic>
    </p:spTree>
    <p:extLst>
      <p:ext uri="{BB962C8B-B14F-4D97-AF65-F5344CB8AC3E}">
        <p14:creationId xmlns:p14="http://schemas.microsoft.com/office/powerpoint/2010/main" val="575196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MachineLearning - [D] Best Way to Draw Neural Network Diagrams">
            <a:extLst>
              <a:ext uri="{FF2B5EF4-FFF2-40B4-BE49-F238E27FC236}">
                <a16:creationId xmlns:a16="http://schemas.microsoft.com/office/drawing/2014/main" id="{2B72A54B-867E-483B-91C3-92E11049D7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455" y="1097973"/>
            <a:ext cx="8265562" cy="4856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90799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9131" y="316528"/>
            <a:ext cx="6229166"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9131" y="316528"/>
            <a:ext cx="6268495"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 name="object 3"/>
          <p:cNvSpPr txBox="1"/>
          <p:nvPr/>
        </p:nvSpPr>
        <p:spPr>
          <a:xfrm>
            <a:off x="759932" y="1490640"/>
            <a:ext cx="3362960" cy="386430"/>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latin typeface="Roboto"/>
                <a:cs typeface="Roboto"/>
              </a:rPr>
              <a:t>Forward</a:t>
            </a:r>
            <a:r>
              <a:rPr sz="2400" spc="-67" dirty="0">
                <a:latin typeface="Roboto"/>
                <a:cs typeface="Roboto"/>
              </a:rPr>
              <a:t> </a:t>
            </a:r>
            <a:r>
              <a:rPr sz="2400" spc="-27" dirty="0">
                <a:latin typeface="Roboto"/>
                <a:cs typeface="Roboto"/>
              </a:rPr>
              <a:t>Propagation</a:t>
            </a:r>
            <a:endParaRPr sz="2400">
              <a:latin typeface="Roboto"/>
              <a:cs typeface="Roboto"/>
            </a:endParaRPr>
          </a:p>
        </p:txBody>
      </p:sp>
      <p:grpSp>
        <p:nvGrpSpPr>
          <p:cNvPr id="4" name="object 4"/>
          <p:cNvGrpSpPr/>
          <p:nvPr/>
        </p:nvGrpSpPr>
        <p:grpSpPr>
          <a:xfrm>
            <a:off x="4903999" y="1457633"/>
            <a:ext cx="7084907" cy="3884507"/>
            <a:chOff x="3677999" y="1093225"/>
            <a:chExt cx="5313680" cy="2913380"/>
          </a:xfrm>
        </p:grpSpPr>
        <p:pic>
          <p:nvPicPr>
            <p:cNvPr id="5" name="object 5"/>
            <p:cNvPicPr/>
            <p:nvPr/>
          </p:nvPicPr>
          <p:blipFill>
            <a:blip r:embed="rId2" cstate="print"/>
            <a:stretch>
              <a:fillRect/>
            </a:stretch>
          </p:blipFill>
          <p:spPr>
            <a:xfrm>
              <a:off x="3677999" y="1093225"/>
              <a:ext cx="5313600" cy="2913012"/>
            </a:xfrm>
            <a:prstGeom prst="rect">
              <a:avLst/>
            </a:prstGeom>
          </p:spPr>
        </p:pic>
        <p:sp>
          <p:nvSpPr>
            <p:cNvPr id="6" name="object 6"/>
            <p:cNvSpPr/>
            <p:nvPr/>
          </p:nvSpPr>
          <p:spPr>
            <a:xfrm>
              <a:off x="4813300" y="2172617"/>
              <a:ext cx="2470150" cy="12065"/>
            </a:xfrm>
            <a:custGeom>
              <a:avLst/>
              <a:gdLst/>
              <a:ahLst/>
              <a:cxnLst/>
              <a:rect l="l" t="t" r="r" b="b"/>
              <a:pathLst>
                <a:path w="2470150" h="12064">
                  <a:moveTo>
                    <a:pt x="0" y="11782"/>
                  </a:moveTo>
                  <a:lnTo>
                    <a:pt x="2470052" y="0"/>
                  </a:lnTo>
                </a:path>
              </a:pathLst>
            </a:custGeom>
            <a:ln w="28574">
              <a:solidFill>
                <a:srgbClr val="FF0000"/>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7268838" y="2111132"/>
              <a:ext cx="158474" cy="122970"/>
            </a:xfrm>
            <a:prstGeom prst="rect">
              <a:avLst/>
            </a:prstGeom>
          </p:spPr>
        </p:pic>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9932" y="1490640"/>
            <a:ext cx="3362960" cy="1125094"/>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solidFill>
                  <a:srgbClr val="666666"/>
                </a:solidFill>
                <a:latin typeface="Roboto"/>
                <a:cs typeface="Roboto"/>
              </a:rPr>
              <a:t>Forward</a:t>
            </a:r>
            <a:r>
              <a:rPr sz="2400" spc="-67" dirty="0">
                <a:solidFill>
                  <a:srgbClr val="666666"/>
                </a:solidFill>
                <a:latin typeface="Roboto"/>
                <a:cs typeface="Roboto"/>
              </a:rPr>
              <a:t> </a:t>
            </a:r>
            <a:r>
              <a:rPr sz="2400" spc="-27" dirty="0">
                <a:solidFill>
                  <a:srgbClr val="666666"/>
                </a:solidFill>
                <a:latin typeface="Roboto"/>
                <a:cs typeface="Roboto"/>
              </a:rPr>
              <a:t>Propagation</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latin typeface="Roboto"/>
                <a:cs typeface="Roboto"/>
              </a:rPr>
              <a:t>Loss</a:t>
            </a:r>
            <a:endParaRPr sz="2400">
              <a:latin typeface="Roboto"/>
              <a:cs typeface="Roboto"/>
            </a:endParaRPr>
          </a:p>
        </p:txBody>
      </p:sp>
      <p:sp>
        <p:nvSpPr>
          <p:cNvPr id="3" name="object 3"/>
          <p:cNvSpPr txBox="1">
            <a:spLocks noGrp="1"/>
          </p:cNvSpPr>
          <p:nvPr>
            <p:ph type="title"/>
          </p:nvPr>
        </p:nvSpPr>
        <p:spPr>
          <a:xfrm>
            <a:off x="2379407" y="316528"/>
            <a:ext cx="6555092"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4" name="object 4"/>
          <p:cNvGrpSpPr/>
          <p:nvPr/>
        </p:nvGrpSpPr>
        <p:grpSpPr>
          <a:xfrm>
            <a:off x="4903999" y="1457633"/>
            <a:ext cx="7084907" cy="3884507"/>
            <a:chOff x="3677999" y="1093225"/>
            <a:chExt cx="5313680" cy="2913380"/>
          </a:xfrm>
        </p:grpSpPr>
        <p:pic>
          <p:nvPicPr>
            <p:cNvPr id="5" name="object 5"/>
            <p:cNvPicPr/>
            <p:nvPr/>
          </p:nvPicPr>
          <p:blipFill>
            <a:blip r:embed="rId2" cstate="print"/>
            <a:stretch>
              <a:fillRect/>
            </a:stretch>
          </p:blipFill>
          <p:spPr>
            <a:xfrm>
              <a:off x="3677999" y="1093225"/>
              <a:ext cx="5313600" cy="2913012"/>
            </a:xfrm>
            <a:prstGeom prst="rect">
              <a:avLst/>
            </a:prstGeom>
          </p:spPr>
        </p:pic>
        <p:sp>
          <p:nvSpPr>
            <p:cNvPr id="6" name="object 6"/>
            <p:cNvSpPr/>
            <p:nvPr/>
          </p:nvSpPr>
          <p:spPr>
            <a:xfrm>
              <a:off x="7454900" y="1784350"/>
              <a:ext cx="774700" cy="457200"/>
            </a:xfrm>
            <a:custGeom>
              <a:avLst/>
              <a:gdLst/>
              <a:ahLst/>
              <a:cxnLst/>
              <a:rect l="l" t="t" r="r" b="b"/>
              <a:pathLst>
                <a:path w="774700" h="457200">
                  <a:moveTo>
                    <a:pt x="0" y="0"/>
                  </a:moveTo>
                  <a:lnTo>
                    <a:pt x="774599" y="0"/>
                  </a:lnTo>
                  <a:lnTo>
                    <a:pt x="774599" y="457199"/>
                  </a:lnTo>
                  <a:lnTo>
                    <a:pt x="0" y="457199"/>
                  </a:lnTo>
                  <a:lnTo>
                    <a:pt x="0" y="0"/>
                  </a:lnTo>
                  <a:close/>
                </a:path>
              </a:pathLst>
            </a:custGeom>
            <a:ln w="28574">
              <a:solidFill>
                <a:srgbClr val="FF0000"/>
              </a:solidFill>
            </a:ln>
          </p:spPr>
          <p:txBody>
            <a:bodyPr wrap="square" lIns="0" tIns="0" rIns="0" bIns="0" rtlCol="0"/>
            <a:lstStyle/>
            <a:p>
              <a:endParaRPr sz="2400"/>
            </a:p>
          </p:txBody>
        </p:sp>
      </p:gr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9131" y="316528"/>
            <a:ext cx="7084799"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 name="object 3"/>
          <p:cNvSpPr txBox="1"/>
          <p:nvPr/>
        </p:nvSpPr>
        <p:spPr>
          <a:xfrm>
            <a:off x="759933" y="1490641"/>
            <a:ext cx="3587327" cy="1863758"/>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solidFill>
                  <a:srgbClr val="666666"/>
                </a:solidFill>
                <a:latin typeface="Roboto"/>
                <a:cs typeface="Roboto"/>
              </a:rPr>
              <a:t>Forward</a:t>
            </a:r>
            <a:r>
              <a:rPr sz="2400" spc="-47" dirty="0">
                <a:solidFill>
                  <a:srgbClr val="666666"/>
                </a:solidFill>
                <a:latin typeface="Roboto"/>
                <a:cs typeface="Roboto"/>
              </a:rPr>
              <a:t> </a:t>
            </a:r>
            <a:r>
              <a:rPr sz="2400" spc="-27" dirty="0">
                <a:solidFill>
                  <a:srgbClr val="666666"/>
                </a:solidFill>
                <a:latin typeface="Roboto"/>
                <a:cs typeface="Roboto"/>
              </a:rPr>
              <a:t>Propagation</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solidFill>
                  <a:srgbClr val="666666"/>
                </a:solidFill>
                <a:latin typeface="Roboto"/>
                <a:cs typeface="Roboto"/>
              </a:rPr>
              <a:t>Loss</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latin typeface="Roboto"/>
                <a:cs typeface="Roboto"/>
              </a:rPr>
              <a:t>Backward</a:t>
            </a:r>
            <a:r>
              <a:rPr sz="2400" spc="-80" dirty="0">
                <a:latin typeface="Roboto"/>
                <a:cs typeface="Roboto"/>
              </a:rPr>
              <a:t> </a:t>
            </a:r>
            <a:r>
              <a:rPr sz="2400" spc="-27" dirty="0">
                <a:latin typeface="Roboto"/>
                <a:cs typeface="Roboto"/>
              </a:rPr>
              <a:t>Propagation</a:t>
            </a:r>
            <a:endParaRPr sz="2400">
              <a:latin typeface="Roboto"/>
              <a:cs typeface="Roboto"/>
            </a:endParaRPr>
          </a:p>
        </p:txBody>
      </p:sp>
      <p:grpSp>
        <p:nvGrpSpPr>
          <p:cNvPr id="4" name="object 4"/>
          <p:cNvGrpSpPr/>
          <p:nvPr/>
        </p:nvGrpSpPr>
        <p:grpSpPr>
          <a:xfrm>
            <a:off x="4819332" y="1507067"/>
            <a:ext cx="7084907" cy="3846407"/>
            <a:chOff x="3614499" y="1130300"/>
            <a:chExt cx="5313680" cy="2884805"/>
          </a:xfrm>
        </p:grpSpPr>
        <p:pic>
          <p:nvPicPr>
            <p:cNvPr id="5" name="object 5"/>
            <p:cNvPicPr/>
            <p:nvPr/>
          </p:nvPicPr>
          <p:blipFill>
            <a:blip r:embed="rId2" cstate="print"/>
            <a:stretch>
              <a:fillRect/>
            </a:stretch>
          </p:blipFill>
          <p:spPr>
            <a:xfrm>
              <a:off x="3614499" y="1130300"/>
              <a:ext cx="5313599" cy="2884705"/>
            </a:xfrm>
            <a:prstGeom prst="rect">
              <a:avLst/>
            </a:prstGeom>
          </p:spPr>
        </p:pic>
        <p:sp>
          <p:nvSpPr>
            <p:cNvPr id="6" name="object 6"/>
            <p:cNvSpPr/>
            <p:nvPr/>
          </p:nvSpPr>
          <p:spPr>
            <a:xfrm>
              <a:off x="4984747" y="2171799"/>
              <a:ext cx="2470150" cy="12065"/>
            </a:xfrm>
            <a:custGeom>
              <a:avLst/>
              <a:gdLst/>
              <a:ahLst/>
              <a:cxnLst/>
              <a:rect l="l" t="t" r="r" b="b"/>
              <a:pathLst>
                <a:path w="2470150" h="12064">
                  <a:moveTo>
                    <a:pt x="0" y="11782"/>
                  </a:moveTo>
                  <a:lnTo>
                    <a:pt x="2470051" y="0"/>
                  </a:lnTo>
                </a:path>
              </a:pathLst>
            </a:custGeom>
            <a:ln w="28574">
              <a:solidFill>
                <a:srgbClr val="FF0000"/>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4840785" y="2122096"/>
              <a:ext cx="158474" cy="122970"/>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84166" y="581226"/>
            <a:ext cx="5244253" cy="694207"/>
          </a:xfrm>
          <a:prstGeom prst="rect">
            <a:avLst/>
          </a:prstGeom>
        </p:spPr>
        <p:txBody>
          <a:bodyPr vert="horz" wrap="square" lIns="0" tIns="16933" rIns="0" bIns="0" rtlCol="0" anchor="ctr">
            <a:spAutoFit/>
          </a:bodyPr>
          <a:lstStyle/>
          <a:p>
            <a:pPr marL="16933">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694644" y="3215724"/>
            <a:ext cx="801793" cy="386430"/>
          </a:xfrm>
          <a:prstGeom prst="rect">
            <a:avLst/>
          </a:prstGeom>
        </p:spPr>
        <p:txBody>
          <a:bodyPr vert="horz" wrap="square" lIns="0" tIns="16933" rIns="0" bIns="0" rtlCol="0">
            <a:spAutoFit/>
          </a:bodyPr>
          <a:lstStyle/>
          <a:p>
            <a:pPr marL="16933">
              <a:spcBef>
                <a:spcPts val="133"/>
              </a:spcBef>
            </a:pPr>
            <a:r>
              <a:rPr sz="2400" spc="-60" dirty="0">
                <a:latin typeface="Roboto"/>
                <a:cs typeface="Roboto"/>
              </a:rPr>
              <a:t>K</a:t>
            </a:r>
            <a:r>
              <a:rPr sz="2400" spc="-20" dirty="0">
                <a:latin typeface="Roboto"/>
                <a:cs typeface="Roboto"/>
              </a:rPr>
              <a:t>e</a:t>
            </a:r>
            <a:r>
              <a:rPr sz="2400" spc="-60" dirty="0">
                <a:latin typeface="Roboto"/>
                <a:cs typeface="Roboto"/>
              </a:rPr>
              <a:t>r</a:t>
            </a:r>
            <a:r>
              <a:rPr sz="2400" spc="-27" dirty="0">
                <a:latin typeface="Roboto"/>
                <a:cs typeface="Roboto"/>
              </a:rPr>
              <a:t>as</a:t>
            </a:r>
            <a:endParaRPr sz="2400">
              <a:latin typeface="Roboto"/>
              <a:cs typeface="Roboto"/>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49131" y="316528"/>
            <a:ext cx="6337321"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4819332" y="1507067"/>
            <a:ext cx="7084907" cy="3846407"/>
            <a:chOff x="3614499" y="1130300"/>
            <a:chExt cx="5313680" cy="2884805"/>
          </a:xfrm>
        </p:grpSpPr>
        <p:pic>
          <p:nvPicPr>
            <p:cNvPr id="4" name="object 4"/>
            <p:cNvPicPr/>
            <p:nvPr/>
          </p:nvPicPr>
          <p:blipFill>
            <a:blip r:embed="rId2" cstate="print"/>
            <a:stretch>
              <a:fillRect/>
            </a:stretch>
          </p:blipFill>
          <p:spPr>
            <a:xfrm>
              <a:off x="3614499" y="1130300"/>
              <a:ext cx="5313599" cy="2884705"/>
            </a:xfrm>
            <a:prstGeom prst="rect">
              <a:avLst/>
            </a:prstGeom>
          </p:spPr>
        </p:pic>
        <p:sp>
          <p:nvSpPr>
            <p:cNvPr id="5" name="object 5"/>
            <p:cNvSpPr/>
            <p:nvPr/>
          </p:nvSpPr>
          <p:spPr>
            <a:xfrm>
              <a:off x="4495799" y="1314450"/>
              <a:ext cx="774700" cy="457200"/>
            </a:xfrm>
            <a:custGeom>
              <a:avLst/>
              <a:gdLst/>
              <a:ahLst/>
              <a:cxnLst/>
              <a:rect l="l" t="t" r="r" b="b"/>
              <a:pathLst>
                <a:path w="774700" h="457200">
                  <a:moveTo>
                    <a:pt x="0" y="0"/>
                  </a:moveTo>
                  <a:lnTo>
                    <a:pt x="774599" y="0"/>
                  </a:lnTo>
                  <a:lnTo>
                    <a:pt x="774599" y="457199"/>
                  </a:lnTo>
                  <a:lnTo>
                    <a:pt x="0" y="457199"/>
                  </a:lnTo>
                  <a:lnTo>
                    <a:pt x="0" y="0"/>
                  </a:lnTo>
                  <a:close/>
                </a:path>
              </a:pathLst>
            </a:custGeom>
            <a:ln w="28574">
              <a:solidFill>
                <a:srgbClr val="FF0000"/>
              </a:solidFill>
            </a:ln>
          </p:spPr>
          <p:txBody>
            <a:bodyPr wrap="square" lIns="0" tIns="0" rIns="0" bIns="0" rtlCol="0"/>
            <a:lstStyle/>
            <a:p>
              <a:endParaRPr sz="2400"/>
            </a:p>
          </p:txBody>
        </p:sp>
      </p:grpSp>
      <p:sp>
        <p:nvSpPr>
          <p:cNvPr id="6" name="object 6"/>
          <p:cNvSpPr txBox="1"/>
          <p:nvPr/>
        </p:nvSpPr>
        <p:spPr>
          <a:xfrm>
            <a:off x="759933" y="1490641"/>
            <a:ext cx="3587327" cy="2602421"/>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solidFill>
                  <a:srgbClr val="666666"/>
                </a:solidFill>
                <a:latin typeface="Roboto"/>
                <a:cs typeface="Roboto"/>
              </a:rPr>
              <a:t>Forward</a:t>
            </a:r>
            <a:r>
              <a:rPr sz="2400" spc="-47" dirty="0">
                <a:solidFill>
                  <a:srgbClr val="666666"/>
                </a:solidFill>
                <a:latin typeface="Roboto"/>
                <a:cs typeface="Roboto"/>
              </a:rPr>
              <a:t> </a:t>
            </a:r>
            <a:r>
              <a:rPr sz="2400" spc="-27" dirty="0">
                <a:solidFill>
                  <a:srgbClr val="666666"/>
                </a:solidFill>
                <a:latin typeface="Roboto"/>
                <a:cs typeface="Roboto"/>
              </a:rPr>
              <a:t>Propagation</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solidFill>
                  <a:srgbClr val="666666"/>
                </a:solidFill>
                <a:latin typeface="Roboto"/>
                <a:cs typeface="Roboto"/>
              </a:rPr>
              <a:t>Loss</a:t>
            </a:r>
            <a:endParaRPr sz="2400">
              <a:latin typeface="Roboto"/>
              <a:cs typeface="Roboto"/>
            </a:endParaRPr>
          </a:p>
          <a:p>
            <a:pPr>
              <a:spcBef>
                <a:spcPts val="33"/>
              </a:spcBef>
              <a:buChar char="●"/>
            </a:pPr>
            <a:endParaRPr sz="2400">
              <a:latin typeface="Roboto"/>
              <a:cs typeface="Roboto"/>
            </a:endParaRPr>
          </a:p>
          <a:p>
            <a:pPr marL="505447" indent="-489361">
              <a:spcBef>
                <a:spcPts val="7"/>
              </a:spcBef>
              <a:buFont typeface="Arial MT"/>
              <a:buChar char="●"/>
              <a:tabLst>
                <a:tab pos="505447" algn="l"/>
                <a:tab pos="506294" algn="l"/>
              </a:tabLst>
            </a:pPr>
            <a:r>
              <a:rPr sz="2400" spc="-27" dirty="0">
                <a:solidFill>
                  <a:srgbClr val="666666"/>
                </a:solidFill>
                <a:latin typeface="Roboto"/>
                <a:cs typeface="Roboto"/>
              </a:rPr>
              <a:t>Backward</a:t>
            </a:r>
            <a:r>
              <a:rPr sz="2400" spc="-80" dirty="0">
                <a:solidFill>
                  <a:srgbClr val="666666"/>
                </a:solidFill>
                <a:latin typeface="Roboto"/>
                <a:cs typeface="Roboto"/>
              </a:rPr>
              <a:t> </a:t>
            </a:r>
            <a:r>
              <a:rPr sz="2400" spc="-27" dirty="0">
                <a:solidFill>
                  <a:srgbClr val="666666"/>
                </a:solidFill>
                <a:latin typeface="Roboto"/>
                <a:cs typeface="Roboto"/>
              </a:rPr>
              <a:t>Propagation</a:t>
            </a:r>
            <a:endParaRPr sz="2400">
              <a:latin typeface="Roboto"/>
              <a:cs typeface="Roboto"/>
            </a:endParaRPr>
          </a:p>
          <a:p>
            <a:pPr>
              <a:spcBef>
                <a:spcPts val="33"/>
              </a:spcBef>
              <a:buChar char="●"/>
            </a:pPr>
            <a:endParaRPr sz="2400">
              <a:latin typeface="Roboto"/>
              <a:cs typeface="Roboto"/>
            </a:endParaRPr>
          </a:p>
          <a:p>
            <a:pPr marL="505447" indent="-489361">
              <a:buFont typeface="Arial MT"/>
              <a:buChar char="●"/>
              <a:tabLst>
                <a:tab pos="505447" algn="l"/>
                <a:tab pos="506294" algn="l"/>
              </a:tabLst>
            </a:pPr>
            <a:r>
              <a:rPr sz="2400" spc="-13" dirty="0">
                <a:latin typeface="Roboto"/>
                <a:cs typeface="Roboto"/>
              </a:rPr>
              <a:t>Epoch</a:t>
            </a:r>
            <a:endParaRPr sz="2400">
              <a:latin typeface="Roboto"/>
              <a:cs typeface="Roboto"/>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4755" y="2840319"/>
            <a:ext cx="10021000" cy="694207"/>
          </a:xfrm>
          <a:prstGeom prst="rect">
            <a:avLst/>
          </a:prstGeom>
        </p:spPr>
        <p:txBody>
          <a:bodyPr vert="horz" wrap="square" lIns="0" tIns="16933" rIns="0" bIns="0" rtlCol="0" anchor="ctr">
            <a:spAutoFit/>
          </a:bodyPr>
          <a:lstStyle/>
          <a:p>
            <a:pPr marL="16933">
              <a:lnSpc>
                <a:spcPct val="100000"/>
              </a:lnSpc>
              <a:spcBef>
                <a:spcPts val="133"/>
              </a:spcBef>
            </a:pPr>
            <a:r>
              <a:rPr spc="-33" dirty="0"/>
              <a:t>Forward</a:t>
            </a:r>
            <a:r>
              <a:rPr spc="-7" dirty="0"/>
              <a:t> </a:t>
            </a:r>
            <a:r>
              <a:rPr spc="-47" dirty="0"/>
              <a:t>and</a:t>
            </a:r>
            <a:r>
              <a:rPr dirty="0"/>
              <a:t> </a:t>
            </a:r>
            <a:r>
              <a:rPr spc="-40" dirty="0"/>
              <a:t>Backward</a:t>
            </a:r>
            <a:r>
              <a:rPr dirty="0"/>
              <a:t> </a:t>
            </a:r>
            <a:r>
              <a:rPr spc="-40" dirty="0"/>
              <a:t>Propagation:</a:t>
            </a:r>
            <a:r>
              <a:rPr dirty="0"/>
              <a:t> </a:t>
            </a:r>
            <a:r>
              <a:rPr spc="-53" dirty="0"/>
              <a:t>Intuition</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6723" y="316528"/>
            <a:ext cx="6397775"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 name="object 3"/>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4" name="object 4"/>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5" name="object 5"/>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6" name="object 6"/>
          <p:cNvSpPr txBox="1"/>
          <p:nvPr/>
        </p:nvSpPr>
        <p:spPr>
          <a:xfrm>
            <a:off x="1473201" y="6112934"/>
            <a:ext cx="2044700" cy="359137"/>
          </a:xfrm>
          <a:prstGeom prst="rect">
            <a:avLst/>
          </a:prstGeom>
          <a:ln w="9524">
            <a:solidFill>
              <a:srgbClr val="000000"/>
            </a:solidFill>
          </a:ln>
        </p:spPr>
        <p:txBody>
          <a:bodyPr vert="horz" wrap="square" lIns="0" tIns="71120" rIns="0" bIns="0" rtlCol="0">
            <a:spAutoFit/>
          </a:bodyPr>
          <a:lstStyle/>
          <a:p>
            <a:pPr marL="438562">
              <a:spcBef>
                <a:spcPts val="560"/>
              </a:spcBef>
            </a:pPr>
            <a:r>
              <a:rPr sz="1867" spc="-33" dirty="0">
                <a:latin typeface="Roboto"/>
                <a:cs typeface="Roboto"/>
              </a:rPr>
              <a:t>Input</a:t>
            </a:r>
            <a:r>
              <a:rPr sz="1867" spc="-47" dirty="0">
                <a:latin typeface="Roboto"/>
                <a:cs typeface="Roboto"/>
              </a:rPr>
              <a:t> </a:t>
            </a:r>
            <a:r>
              <a:rPr sz="1867" spc="-33" dirty="0">
                <a:latin typeface="Roboto"/>
                <a:cs typeface="Roboto"/>
              </a:rPr>
              <a:t>Layer</a:t>
            </a:r>
            <a:endParaRPr sz="1867">
              <a:latin typeface="Roboto"/>
              <a:cs typeface="Roboto"/>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5885" y="316528"/>
            <a:ext cx="6348614"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7666" y="2222933"/>
            <a:ext cx="2358813" cy="2872740"/>
            <a:chOff x="2578249" y="1667199"/>
            <a:chExt cx="1769110"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671923" y="2131731"/>
              <a:ext cx="110729" cy="79771"/>
            </a:xfrm>
            <a:prstGeom prst="rect">
              <a:avLst/>
            </a:prstGeom>
          </p:spPr>
        </p:pic>
        <p:sp>
          <p:nvSpPr>
            <p:cNvPr id="8" name="object 8"/>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708682" y="1898133"/>
              <a:ext cx="110466" cy="80229"/>
            </a:xfrm>
            <a:prstGeom prst="rect">
              <a:avLst/>
            </a:prstGeom>
          </p:spPr>
        </p:pic>
        <p:sp>
          <p:nvSpPr>
            <p:cNvPr id="10" name="object 10"/>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49203" y="2342638"/>
              <a:ext cx="100470" cy="104196"/>
            </a:xfrm>
            <a:prstGeom prst="rect">
              <a:avLst/>
            </a:prstGeom>
          </p:spPr>
        </p:pic>
        <p:sp>
          <p:nvSpPr>
            <p:cNvPr id="12" name="object 12"/>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681903" y="3399665"/>
              <a:ext cx="106251" cy="97563"/>
            </a:xfrm>
            <a:prstGeom prst="rect">
              <a:avLst/>
            </a:prstGeom>
          </p:spPr>
        </p:pic>
        <p:sp>
          <p:nvSpPr>
            <p:cNvPr id="16" name="object 16"/>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726117" y="3190643"/>
              <a:ext cx="95331" cy="107479"/>
            </a:xfrm>
            <a:prstGeom prst="rect">
              <a:avLst/>
            </a:prstGeom>
          </p:spPr>
        </p:pic>
        <p:sp>
          <p:nvSpPr>
            <p:cNvPr id="18" name="object 18"/>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55919" y="3684837"/>
              <a:ext cx="105631" cy="81980"/>
            </a:xfrm>
            <a:prstGeom prst="rect">
              <a:avLst/>
            </a:prstGeom>
          </p:spPr>
        </p:pic>
      </p:grpSp>
      <p:sp>
        <p:nvSpPr>
          <p:cNvPr id="20" name="object 20"/>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24" name="object 24"/>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25" name="object 25"/>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26" name="object 26"/>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61419" y="316528"/>
            <a:ext cx="6673079"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 name="object 3"/>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4" name="object 4"/>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5" name="object 5"/>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6" name="object 6"/>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7" name="object 7"/>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8" name="object 8"/>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grpSp>
        <p:nvGrpSpPr>
          <p:cNvPr id="9" name="object 9"/>
          <p:cNvGrpSpPr/>
          <p:nvPr/>
        </p:nvGrpSpPr>
        <p:grpSpPr>
          <a:xfrm>
            <a:off x="3437666" y="1725399"/>
            <a:ext cx="2358813" cy="3987800"/>
            <a:chOff x="2578249" y="1294049"/>
            <a:chExt cx="1769110" cy="2990850"/>
          </a:xfrm>
        </p:grpSpPr>
        <p:sp>
          <p:nvSpPr>
            <p:cNvPr id="10" name="object 10"/>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671923" y="2131731"/>
              <a:ext cx="110729" cy="79771"/>
            </a:xfrm>
            <a:prstGeom prst="rect">
              <a:avLst/>
            </a:prstGeom>
          </p:spPr>
        </p:pic>
        <p:sp>
          <p:nvSpPr>
            <p:cNvPr id="14" name="object 14"/>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708682" y="1898133"/>
              <a:ext cx="110466" cy="80229"/>
            </a:xfrm>
            <a:prstGeom prst="rect">
              <a:avLst/>
            </a:prstGeom>
          </p:spPr>
        </p:pic>
        <p:sp>
          <p:nvSpPr>
            <p:cNvPr id="16" name="object 16"/>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3749203" y="2342638"/>
              <a:ext cx="100470" cy="104196"/>
            </a:xfrm>
            <a:prstGeom prst="rect">
              <a:avLst/>
            </a:prstGeom>
          </p:spPr>
        </p:pic>
        <p:sp>
          <p:nvSpPr>
            <p:cNvPr id="18" name="object 18"/>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3681903" y="3399665"/>
              <a:ext cx="106251" cy="97563"/>
            </a:xfrm>
            <a:prstGeom prst="rect">
              <a:avLst/>
            </a:prstGeom>
          </p:spPr>
        </p:pic>
        <p:sp>
          <p:nvSpPr>
            <p:cNvPr id="22" name="object 22"/>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6" cstate="print"/>
            <a:stretch>
              <a:fillRect/>
            </a:stretch>
          </p:blipFill>
          <p:spPr>
            <a:xfrm>
              <a:off x="3726117" y="3190643"/>
              <a:ext cx="95331" cy="107479"/>
            </a:xfrm>
            <a:prstGeom prst="rect">
              <a:avLst/>
            </a:prstGeom>
          </p:spPr>
        </p:pic>
        <p:sp>
          <p:nvSpPr>
            <p:cNvPr id="24" name="object 24"/>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7" cstate="print"/>
            <a:stretch>
              <a:fillRect/>
            </a:stretch>
          </p:blipFill>
          <p:spPr>
            <a:xfrm>
              <a:off x="3755919" y="3684837"/>
              <a:ext cx="105631" cy="81980"/>
            </a:xfrm>
            <a:prstGeom prst="rect">
              <a:avLst/>
            </a:prstGeom>
          </p:spPr>
        </p:pic>
        <p:sp>
          <p:nvSpPr>
            <p:cNvPr id="26" name="object 26"/>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8" cstate="print"/>
            <a:stretch>
              <a:fillRect/>
            </a:stretch>
          </p:blipFill>
          <p:spPr>
            <a:xfrm>
              <a:off x="3974627" y="1752229"/>
              <a:ext cx="101345" cy="103452"/>
            </a:xfrm>
            <a:prstGeom prst="rect">
              <a:avLst/>
            </a:prstGeom>
          </p:spPr>
        </p:pic>
        <p:sp>
          <p:nvSpPr>
            <p:cNvPr id="28" name="object 28"/>
            <p:cNvSpPr/>
            <p:nvPr/>
          </p:nvSpPr>
          <p:spPr>
            <a:xfrm>
              <a:off x="3243824"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9" cstate="print"/>
            <a:stretch>
              <a:fillRect/>
            </a:stretch>
          </p:blipFill>
          <p:spPr>
            <a:xfrm>
              <a:off x="3908510" y="3806286"/>
              <a:ext cx="109363" cy="90529"/>
            </a:xfrm>
            <a:prstGeom prst="rect">
              <a:avLst/>
            </a:prstGeom>
          </p:spPr>
        </p:pic>
      </p:grpSp>
      <p:sp>
        <p:nvSpPr>
          <p:cNvPr id="30" name="object 30"/>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34" name="object 34"/>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35" name="object 35"/>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6" name="object 36"/>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
        <p:nvSpPr>
          <p:cNvPr id="31" name="object 3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32" name="object 3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3" name="object 33"/>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0965" y="316528"/>
            <a:ext cx="6653533"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1317" y="2216584"/>
            <a:ext cx="2364740" cy="2879513"/>
            <a:chOff x="2573487" y="1662437"/>
            <a:chExt cx="1773555" cy="215963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5" name="object 5"/>
            <p:cNvSpPr/>
            <p:nvPr/>
          </p:nvSpPr>
          <p:spPr>
            <a:xfrm>
              <a:off x="2616199" y="2186626"/>
              <a:ext cx="1018540" cy="277495"/>
            </a:xfrm>
            <a:custGeom>
              <a:avLst/>
              <a:gdLst/>
              <a:ahLst/>
              <a:cxnLst/>
              <a:rect l="l" t="t" r="r" b="b"/>
              <a:pathLst>
                <a:path w="1018539" h="277494">
                  <a:moveTo>
                    <a:pt x="0" y="277173"/>
                  </a:moveTo>
                  <a:lnTo>
                    <a:pt x="1018367" y="0"/>
                  </a:lnTo>
                </a:path>
              </a:pathLst>
            </a:custGeom>
            <a:ln w="28574">
              <a:solidFill>
                <a:srgbClr val="37761C"/>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07885" y="2126797"/>
              <a:ext cx="166094" cy="119658"/>
            </a:xfrm>
            <a:prstGeom prst="rect">
              <a:avLst/>
            </a:prstGeom>
          </p:spPr>
        </p:pic>
        <p:sp>
          <p:nvSpPr>
            <p:cNvPr id="7" name="object 7"/>
            <p:cNvSpPr/>
            <p:nvPr/>
          </p:nvSpPr>
          <p:spPr>
            <a:xfrm>
              <a:off x="2640298" y="1676724"/>
              <a:ext cx="1029969" cy="248285"/>
            </a:xfrm>
            <a:custGeom>
              <a:avLst/>
              <a:gdLst/>
              <a:ahLst/>
              <a:cxnLst/>
              <a:rect l="l" t="t" r="r" b="b"/>
              <a:pathLst>
                <a:path w="1029970" h="248285">
                  <a:moveTo>
                    <a:pt x="0" y="0"/>
                  </a:moveTo>
                  <a:lnTo>
                    <a:pt x="1029720" y="248134"/>
                  </a:lnTo>
                </a:path>
              </a:pathLst>
            </a:custGeom>
            <a:ln w="28574">
              <a:solidFill>
                <a:srgbClr val="37761C"/>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644675" y="1864687"/>
              <a:ext cx="165699" cy="120344"/>
            </a:xfrm>
            <a:prstGeom prst="rect">
              <a:avLst/>
            </a:prstGeom>
          </p:spPr>
        </p:pic>
        <p:sp>
          <p:nvSpPr>
            <p:cNvPr id="9" name="object 9"/>
            <p:cNvSpPr/>
            <p:nvPr/>
          </p:nvSpPr>
          <p:spPr>
            <a:xfrm>
              <a:off x="2587774" y="2458453"/>
              <a:ext cx="1156335" cy="1272540"/>
            </a:xfrm>
            <a:custGeom>
              <a:avLst/>
              <a:gdLst/>
              <a:ahLst/>
              <a:cxnLst/>
              <a:rect l="l" t="t" r="r" b="b"/>
              <a:pathLst>
                <a:path w="1156335" h="1272539">
                  <a:moveTo>
                    <a:pt x="0" y="1272296"/>
                  </a:moveTo>
                  <a:lnTo>
                    <a:pt x="1155814" y="0"/>
                  </a:lnTo>
                </a:path>
              </a:pathLst>
            </a:custGeom>
            <a:ln w="28574">
              <a:solidFill>
                <a:srgbClr val="37761C"/>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694367" y="2348182"/>
              <a:ext cx="150705" cy="156294"/>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2510497" y="2407040"/>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1</a:t>
            </a:r>
            <a:endParaRPr sz="1200">
              <a:latin typeface="Roboto"/>
              <a:cs typeface="Roboto"/>
            </a:endParaRPr>
          </a:p>
        </p:txBody>
      </p:sp>
      <p:sp>
        <p:nvSpPr>
          <p:cNvPr id="20" name="object 20"/>
          <p:cNvSpPr txBox="1"/>
          <p:nvPr/>
        </p:nvSpPr>
        <p:spPr>
          <a:xfrm>
            <a:off x="2280965" y="2239118"/>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4" name="object 24"/>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25" name="object 25"/>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6" name="object 26"/>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27" name="object 27"/>
          <p:cNvSpPr txBox="1"/>
          <p:nvPr/>
        </p:nvSpPr>
        <p:spPr>
          <a:xfrm>
            <a:off x="6833866" y="2169617"/>
            <a:ext cx="3656753" cy="886695"/>
          </a:xfrm>
          <a:prstGeom prst="rect">
            <a:avLst/>
          </a:prstGeom>
        </p:spPr>
        <p:txBody>
          <a:bodyPr vert="horz" wrap="square" lIns="0" tIns="16933" rIns="0" bIns="0" rtlCol="0">
            <a:spAutoFit/>
          </a:bodyPr>
          <a:lstStyle/>
          <a:p>
            <a:pPr marL="50799">
              <a:spcBef>
                <a:spcPts val="133"/>
              </a:spcBef>
            </a:pPr>
            <a:r>
              <a:rPr sz="1867" spc="7" dirty="0">
                <a:latin typeface="Roboto"/>
                <a:cs typeface="Roboto"/>
              </a:rPr>
              <a:t>Z</a:t>
            </a:r>
            <a:r>
              <a:rPr spc="9" baseline="-34000" dirty="0">
                <a:latin typeface="Roboto"/>
                <a:cs typeface="Roboto"/>
              </a:rPr>
              <a:t>11</a:t>
            </a:r>
            <a:r>
              <a:rPr spc="229" baseline="-34000" dirty="0">
                <a:latin typeface="Roboto"/>
                <a:cs typeface="Roboto"/>
              </a:rPr>
              <a:t> </a:t>
            </a:r>
            <a:r>
              <a:rPr sz="1867" spc="-2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1</a:t>
            </a:r>
            <a:r>
              <a:rPr sz="1867" dirty="0">
                <a:latin typeface="Roboto"/>
                <a:cs typeface="Roboto"/>
              </a:rPr>
              <a:t>*</a:t>
            </a:r>
            <a:r>
              <a:rPr sz="1867" spc="-7" dirty="0">
                <a:latin typeface="Roboto"/>
                <a:cs typeface="Roboto"/>
              </a:rPr>
              <a:t> </a:t>
            </a:r>
            <a:r>
              <a:rPr sz="1867" dirty="0">
                <a:latin typeface="Roboto"/>
                <a:cs typeface="Roboto"/>
              </a:rPr>
              <a:t>w</a:t>
            </a:r>
            <a:r>
              <a:rPr baseline="-34000" dirty="0">
                <a:latin typeface="Roboto"/>
                <a:cs typeface="Roboto"/>
              </a:rPr>
              <a:t>1</a:t>
            </a:r>
            <a:r>
              <a:rPr spc="229" baseline="-34000" dirty="0">
                <a:latin typeface="Roboto"/>
                <a:cs typeface="Roboto"/>
              </a:rPr>
              <a:t> </a:t>
            </a:r>
            <a:r>
              <a:rPr sz="1867" spc="-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2</a:t>
            </a:r>
            <a:r>
              <a:rPr sz="1867" dirty="0">
                <a:latin typeface="Roboto"/>
                <a:cs typeface="Roboto"/>
              </a:rPr>
              <a:t>*</a:t>
            </a:r>
            <a:r>
              <a:rPr sz="1867" spc="-7" dirty="0">
                <a:latin typeface="Roboto"/>
                <a:cs typeface="Roboto"/>
              </a:rPr>
              <a:t> </a:t>
            </a:r>
            <a:r>
              <a:rPr sz="1867" dirty="0">
                <a:latin typeface="Roboto"/>
                <a:cs typeface="Roboto"/>
              </a:rPr>
              <a:t>w</a:t>
            </a:r>
            <a:r>
              <a:rPr baseline="-34000" dirty="0">
                <a:latin typeface="Roboto"/>
                <a:cs typeface="Roboto"/>
              </a:rPr>
              <a:t>2</a:t>
            </a:r>
            <a:r>
              <a:rPr spc="229" baseline="-34000" dirty="0">
                <a:latin typeface="Roboto"/>
                <a:cs typeface="Roboto"/>
              </a:rPr>
              <a:t> </a:t>
            </a:r>
            <a:r>
              <a:rPr sz="1867" spc="-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3</a:t>
            </a:r>
            <a:r>
              <a:rPr sz="1867" dirty="0">
                <a:latin typeface="Roboto"/>
                <a:cs typeface="Roboto"/>
              </a:rPr>
              <a:t>*</a:t>
            </a:r>
            <a:r>
              <a:rPr sz="1867" spc="-7" dirty="0">
                <a:latin typeface="Roboto"/>
                <a:cs typeface="Roboto"/>
              </a:rPr>
              <a:t> </a:t>
            </a:r>
            <a:r>
              <a:rPr sz="1867" dirty="0">
                <a:latin typeface="Roboto"/>
                <a:cs typeface="Roboto"/>
              </a:rPr>
              <a:t>w</a:t>
            </a:r>
            <a:r>
              <a:rPr baseline="-34000" dirty="0">
                <a:latin typeface="Roboto"/>
                <a:cs typeface="Roboto"/>
              </a:rPr>
              <a:t>3</a:t>
            </a:r>
            <a:r>
              <a:rPr spc="320" baseline="-34000" dirty="0">
                <a:latin typeface="Roboto"/>
                <a:cs typeface="Roboto"/>
              </a:rPr>
              <a:t> </a:t>
            </a:r>
            <a:r>
              <a:rPr sz="1867" dirty="0">
                <a:latin typeface="Arial MT"/>
                <a:cs typeface="Arial MT"/>
              </a:rPr>
              <a:t>+</a:t>
            </a:r>
            <a:r>
              <a:rPr sz="1867" spc="-13" dirty="0">
                <a:latin typeface="Arial MT"/>
                <a:cs typeface="Arial MT"/>
              </a:rPr>
              <a:t> </a:t>
            </a:r>
            <a:r>
              <a:rPr sz="1867" spc="7" dirty="0">
                <a:latin typeface="Arial MT"/>
                <a:cs typeface="Arial MT"/>
              </a:rPr>
              <a:t>b</a:t>
            </a:r>
            <a:r>
              <a:rPr spc="9" baseline="-34000" dirty="0">
                <a:latin typeface="Roboto"/>
                <a:cs typeface="Roboto"/>
              </a:rPr>
              <a:t>1</a:t>
            </a:r>
            <a:endParaRPr baseline="-34000">
              <a:latin typeface="Roboto"/>
              <a:cs typeface="Roboto"/>
            </a:endParaRPr>
          </a:p>
          <a:p>
            <a:pPr marL="50799">
              <a:spcBef>
                <a:spcPts val="2260"/>
              </a:spcBef>
            </a:pPr>
            <a:r>
              <a:rPr sz="1867" spc="-7" dirty="0">
                <a:latin typeface="Roboto"/>
                <a:cs typeface="Roboto"/>
              </a:rPr>
              <a:t>Z</a:t>
            </a:r>
            <a:r>
              <a:rPr spc="20" baseline="-34000" dirty="0">
                <a:latin typeface="Roboto"/>
                <a:cs typeface="Roboto"/>
              </a:rPr>
              <a:t>1</a:t>
            </a:r>
            <a:r>
              <a:rPr spc="29" baseline="-34000" dirty="0">
                <a:latin typeface="Roboto"/>
                <a:cs typeface="Roboto"/>
              </a:rPr>
              <a:t>1</a:t>
            </a:r>
            <a:r>
              <a:rPr baseline="-34000" dirty="0">
                <a:latin typeface="Roboto"/>
                <a:cs typeface="Roboto"/>
              </a:rPr>
              <a:t> </a:t>
            </a:r>
            <a:r>
              <a:rPr spc="-209" baseline="-34000" dirty="0">
                <a:latin typeface="Roboto"/>
                <a:cs typeface="Roboto"/>
              </a:rPr>
              <a:t> </a:t>
            </a:r>
            <a:r>
              <a:rPr sz="1867" spc="-27" dirty="0">
                <a:latin typeface="Roboto"/>
                <a:cs typeface="Roboto"/>
              </a:rPr>
              <a:t>=</a:t>
            </a:r>
            <a:r>
              <a:rPr sz="1867" spc="-7" dirty="0">
                <a:latin typeface="Roboto"/>
                <a:cs typeface="Roboto"/>
              </a:rPr>
              <a:t> </a:t>
            </a:r>
            <a:r>
              <a:rPr sz="1867" spc="-13" dirty="0">
                <a:latin typeface="Roboto"/>
                <a:cs typeface="Roboto"/>
              </a:rPr>
              <a:t>X</a:t>
            </a:r>
            <a:r>
              <a:rPr spc="20" baseline="-34000" dirty="0">
                <a:latin typeface="Roboto"/>
                <a:cs typeface="Roboto"/>
              </a:rPr>
              <a:t>1</a:t>
            </a:r>
            <a:r>
              <a:rPr sz="1867" spc="-13" dirty="0">
                <a:latin typeface="Roboto"/>
                <a:cs typeface="Roboto"/>
              </a:rPr>
              <a:t>*</a:t>
            </a:r>
            <a:r>
              <a:rPr sz="1867" spc="-7" dirty="0">
                <a:latin typeface="Roboto"/>
                <a:cs typeface="Roboto"/>
              </a:rPr>
              <a:t>3 + X</a:t>
            </a:r>
            <a:r>
              <a:rPr spc="20" baseline="-34000" dirty="0">
                <a:latin typeface="Roboto"/>
                <a:cs typeface="Roboto"/>
              </a:rPr>
              <a:t>2</a:t>
            </a:r>
            <a:r>
              <a:rPr sz="1867" spc="-13" dirty="0">
                <a:latin typeface="Roboto"/>
                <a:cs typeface="Roboto"/>
              </a:rPr>
              <a:t>*</a:t>
            </a:r>
            <a:r>
              <a:rPr sz="1867" spc="-7" dirty="0">
                <a:latin typeface="Roboto"/>
                <a:cs typeface="Roboto"/>
              </a:rPr>
              <a:t>7 + X</a:t>
            </a:r>
            <a:r>
              <a:rPr spc="20" baseline="-34000" dirty="0">
                <a:latin typeface="Roboto"/>
                <a:cs typeface="Roboto"/>
              </a:rPr>
              <a:t>3</a:t>
            </a:r>
            <a:r>
              <a:rPr sz="1867" spc="-7" dirty="0">
                <a:latin typeface="Roboto"/>
                <a:cs typeface="Roboto"/>
              </a:rPr>
              <a:t>* 2 </a:t>
            </a:r>
            <a:r>
              <a:rPr sz="1867" spc="-327" dirty="0">
                <a:latin typeface="Roboto"/>
                <a:cs typeface="Roboto"/>
              </a:rPr>
              <a:t>-</a:t>
            </a:r>
            <a:r>
              <a:rPr sz="1867" spc="-7" dirty="0">
                <a:latin typeface="Roboto"/>
                <a:cs typeface="Roboto"/>
              </a:rPr>
              <a:t> </a:t>
            </a:r>
            <a:r>
              <a:rPr sz="1867" spc="-13" dirty="0">
                <a:latin typeface="Roboto"/>
                <a:cs typeface="Roboto"/>
              </a:rPr>
              <a:t>40000</a:t>
            </a:r>
            <a:endParaRPr sz="1867">
              <a:latin typeface="Roboto"/>
              <a:cs typeface="Roboto"/>
            </a:endParaRPr>
          </a:p>
        </p:txBody>
      </p:sp>
      <p:sp>
        <p:nvSpPr>
          <p:cNvPr id="28" name="object 28"/>
          <p:cNvSpPr txBox="1"/>
          <p:nvPr/>
        </p:nvSpPr>
        <p:spPr>
          <a:xfrm>
            <a:off x="1628624" y="1342350"/>
            <a:ext cx="3092027" cy="940621"/>
          </a:xfrm>
          <a:prstGeom prst="rect">
            <a:avLst/>
          </a:prstGeom>
        </p:spPr>
        <p:txBody>
          <a:bodyPr vert="horz" wrap="square" lIns="0" tIns="16933" rIns="0" bIns="0" rtlCol="0">
            <a:spAutoFit/>
          </a:bodyPr>
          <a:lstStyle/>
          <a:p>
            <a:pPr marR="6773" algn="r">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a:p>
            <a:pPr>
              <a:spcBef>
                <a:spcPts val="13"/>
              </a:spcBef>
            </a:pPr>
            <a:endParaRPr sz="2267">
              <a:latin typeface="Arial" panose="020B0604020202020204"/>
              <a:cs typeface="Arial" panose="020B0604020202020204"/>
            </a:endParaRPr>
          </a:p>
          <a:p>
            <a:pPr marL="16933"/>
            <a:r>
              <a:rPr sz="1867" spc="-20" dirty="0">
                <a:latin typeface="Roboto"/>
                <a:cs typeface="Roboto"/>
              </a:rPr>
              <a:t>Applicant</a:t>
            </a:r>
            <a:r>
              <a:rPr sz="1867" spc="-33" dirty="0">
                <a:latin typeface="Roboto"/>
                <a:cs typeface="Roboto"/>
              </a:rPr>
              <a:t> Salary</a:t>
            </a:r>
            <a:endParaRPr sz="1867">
              <a:latin typeface="Roboto"/>
              <a:cs typeface="Roboto"/>
            </a:endParaRPr>
          </a:p>
        </p:txBody>
      </p:sp>
      <p:grpSp>
        <p:nvGrpSpPr>
          <p:cNvPr id="29" name="object 29"/>
          <p:cNvGrpSpPr/>
          <p:nvPr/>
        </p:nvGrpSpPr>
        <p:grpSpPr>
          <a:xfrm>
            <a:off x="4312400" y="1719050"/>
            <a:ext cx="1115907" cy="3993727"/>
            <a:chOff x="3234300" y="1289287"/>
            <a:chExt cx="836930" cy="2995295"/>
          </a:xfrm>
        </p:grpSpPr>
        <p:sp>
          <p:nvSpPr>
            <p:cNvPr id="30" name="object 30"/>
            <p:cNvSpPr/>
            <p:nvPr/>
          </p:nvSpPr>
          <p:spPr>
            <a:xfrm>
              <a:off x="3552500" y="1303574"/>
              <a:ext cx="415290" cy="438784"/>
            </a:xfrm>
            <a:custGeom>
              <a:avLst/>
              <a:gdLst/>
              <a:ahLst/>
              <a:cxnLst/>
              <a:rect l="l" t="t" r="r" b="b"/>
              <a:pathLst>
                <a:path w="415289" h="438785">
                  <a:moveTo>
                    <a:pt x="0" y="0"/>
                  </a:moveTo>
                  <a:lnTo>
                    <a:pt x="415195" y="438326"/>
                  </a:lnTo>
                </a:path>
              </a:pathLst>
            </a:custGeom>
            <a:ln w="28574">
              <a:solidFill>
                <a:srgbClr val="37761C"/>
              </a:solidFill>
            </a:ln>
          </p:spPr>
          <p:txBody>
            <a:bodyPr wrap="square" lIns="0" tIns="0" rIns="0" bIns="0" rtlCol="0"/>
            <a:lstStyle/>
            <a:p>
              <a:endParaRPr sz="2400"/>
            </a:p>
          </p:txBody>
        </p:sp>
        <p:pic>
          <p:nvPicPr>
            <p:cNvPr id="31" name="object 31"/>
            <p:cNvPicPr/>
            <p:nvPr/>
          </p:nvPicPr>
          <p:blipFill>
            <a:blip r:embed="rId8" cstate="print"/>
            <a:stretch>
              <a:fillRect/>
            </a:stretch>
          </p:blipFill>
          <p:spPr>
            <a:xfrm>
              <a:off x="3919141" y="1695156"/>
              <a:ext cx="152018" cy="155177"/>
            </a:xfrm>
            <a:prstGeom prst="rect">
              <a:avLst/>
            </a:prstGeom>
          </p:spPr>
        </p:pic>
        <p:sp>
          <p:nvSpPr>
            <p:cNvPr id="32" name="object 3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9" cstate="print"/>
            <a:stretch>
              <a:fillRect/>
            </a:stretch>
          </p:blipFill>
          <p:spPr>
            <a:xfrm>
              <a:off x="3908510" y="3806286"/>
              <a:ext cx="109363" cy="90529"/>
            </a:xfrm>
            <a:prstGeom prst="rect">
              <a:avLst/>
            </a:prstGeom>
          </p:spPr>
        </p:pic>
      </p:grpSp>
      <p:sp>
        <p:nvSpPr>
          <p:cNvPr id="34" name="object 34"/>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5" name="object 35"/>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6" name="object 36"/>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37" name="object 37"/>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8" name="object 38"/>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0965" y="316528"/>
            <a:ext cx="6653533"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7666" y="2222933"/>
            <a:ext cx="2358813" cy="2872740"/>
            <a:chOff x="2578249" y="1667199"/>
            <a:chExt cx="1769110"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2510497" y="2407040"/>
            <a:ext cx="122767" cy="206894"/>
          </a:xfrm>
          <a:prstGeom prst="rect">
            <a:avLst/>
          </a:prstGeom>
        </p:spPr>
        <p:txBody>
          <a:bodyPr vert="horz" wrap="square" lIns="0" tIns="22013" rIns="0" bIns="0" rtlCol="0">
            <a:spAutoFit/>
          </a:bodyPr>
          <a:lstStyle/>
          <a:p>
            <a:pPr marL="16933">
              <a:spcBef>
                <a:spcPts val="173"/>
              </a:spcBef>
            </a:pPr>
            <a:r>
              <a:rPr sz="1200" spc="20" dirty="0">
                <a:latin typeface="Roboto"/>
                <a:cs typeface="Roboto"/>
              </a:rPr>
              <a:t>1</a:t>
            </a:r>
            <a:endParaRPr sz="1200">
              <a:latin typeface="Roboto"/>
              <a:cs typeface="Roboto"/>
            </a:endParaRPr>
          </a:p>
        </p:txBody>
      </p:sp>
      <p:sp>
        <p:nvSpPr>
          <p:cNvPr id="20" name="object 20"/>
          <p:cNvSpPr txBox="1"/>
          <p:nvPr/>
        </p:nvSpPr>
        <p:spPr>
          <a:xfrm>
            <a:off x="2280965" y="2239118"/>
            <a:ext cx="43518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(X</a:t>
            </a:r>
            <a:r>
              <a:rPr sz="1867" spc="120" dirty="0">
                <a:latin typeface="Roboto"/>
                <a:cs typeface="Roboto"/>
              </a:rPr>
              <a:t> </a:t>
            </a:r>
            <a:r>
              <a:rPr sz="1867" spc="20"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4" name="object 24"/>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25" name="object 25"/>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6" name="object 26"/>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27" name="object 27"/>
          <p:cNvSpPr txBox="1"/>
          <p:nvPr/>
        </p:nvSpPr>
        <p:spPr>
          <a:xfrm>
            <a:off x="6833866" y="2169618"/>
            <a:ext cx="3656753" cy="1468971"/>
          </a:xfrm>
          <a:prstGeom prst="rect">
            <a:avLst/>
          </a:prstGeom>
        </p:spPr>
        <p:txBody>
          <a:bodyPr vert="horz" wrap="square" lIns="0" tIns="16933" rIns="0" bIns="0" rtlCol="0">
            <a:spAutoFit/>
          </a:bodyPr>
          <a:lstStyle/>
          <a:p>
            <a:pPr marL="50799">
              <a:spcBef>
                <a:spcPts val="133"/>
              </a:spcBef>
            </a:pPr>
            <a:r>
              <a:rPr sz="1867" spc="7" dirty="0">
                <a:solidFill>
                  <a:srgbClr val="595959"/>
                </a:solidFill>
                <a:latin typeface="Roboto"/>
                <a:cs typeface="Roboto"/>
              </a:rPr>
              <a:t>Z</a:t>
            </a:r>
            <a:r>
              <a:rPr spc="9" baseline="-34000" dirty="0">
                <a:solidFill>
                  <a:srgbClr val="595959"/>
                </a:solidFill>
                <a:latin typeface="Roboto"/>
                <a:cs typeface="Roboto"/>
              </a:rPr>
              <a:t>11</a:t>
            </a:r>
            <a:r>
              <a:rPr spc="229" baseline="-34000" dirty="0">
                <a:solidFill>
                  <a:srgbClr val="595959"/>
                </a:solidFill>
                <a:latin typeface="Roboto"/>
                <a:cs typeface="Roboto"/>
              </a:rPr>
              <a:t> </a:t>
            </a:r>
            <a:r>
              <a:rPr sz="1867" spc="-2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1</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1</a:t>
            </a:r>
            <a:r>
              <a:rPr spc="229" baseline="-3400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2</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2</a:t>
            </a:r>
            <a:r>
              <a:rPr spc="229" baseline="-3400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3</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3</a:t>
            </a:r>
            <a:r>
              <a:rPr spc="320" baseline="-34000" dirty="0">
                <a:solidFill>
                  <a:srgbClr val="595959"/>
                </a:solidFill>
                <a:latin typeface="Roboto"/>
                <a:cs typeface="Roboto"/>
              </a:rPr>
              <a:t> </a:t>
            </a:r>
            <a:r>
              <a:rPr sz="1867" dirty="0">
                <a:solidFill>
                  <a:srgbClr val="595959"/>
                </a:solidFill>
                <a:latin typeface="Arial MT"/>
                <a:cs typeface="Arial MT"/>
              </a:rPr>
              <a:t>+</a:t>
            </a:r>
            <a:r>
              <a:rPr sz="1867" spc="-13" dirty="0">
                <a:solidFill>
                  <a:srgbClr val="595959"/>
                </a:solidFill>
                <a:latin typeface="Arial MT"/>
                <a:cs typeface="Arial MT"/>
              </a:rPr>
              <a:t> </a:t>
            </a:r>
            <a:r>
              <a:rPr sz="1867" spc="7" dirty="0">
                <a:solidFill>
                  <a:srgbClr val="595959"/>
                </a:solidFill>
                <a:latin typeface="Arial MT"/>
                <a:cs typeface="Arial MT"/>
              </a:rPr>
              <a:t>b</a:t>
            </a:r>
            <a:r>
              <a:rPr spc="9" baseline="-34000" dirty="0">
                <a:solidFill>
                  <a:srgbClr val="595959"/>
                </a:solidFill>
                <a:latin typeface="Roboto"/>
                <a:cs typeface="Roboto"/>
              </a:rPr>
              <a:t>1</a:t>
            </a:r>
            <a:endParaRPr baseline="-34000">
              <a:latin typeface="Roboto"/>
              <a:cs typeface="Roboto"/>
            </a:endParaRPr>
          </a:p>
          <a:p>
            <a:pPr marL="50799">
              <a:spcBef>
                <a:spcPts val="2260"/>
              </a:spcBef>
            </a:pPr>
            <a:r>
              <a:rPr sz="1867" spc="-7" dirty="0">
                <a:solidFill>
                  <a:srgbClr val="595959"/>
                </a:solidFill>
                <a:latin typeface="Roboto"/>
                <a:cs typeface="Roboto"/>
              </a:rPr>
              <a:t>Z</a:t>
            </a:r>
            <a:r>
              <a:rPr spc="20" baseline="-34000" dirty="0">
                <a:solidFill>
                  <a:srgbClr val="595959"/>
                </a:solidFill>
                <a:latin typeface="Roboto"/>
                <a:cs typeface="Roboto"/>
              </a:rPr>
              <a:t>1</a:t>
            </a:r>
            <a:r>
              <a:rPr spc="29" baseline="-34000" dirty="0">
                <a:solidFill>
                  <a:srgbClr val="595959"/>
                </a:solidFill>
                <a:latin typeface="Roboto"/>
                <a:cs typeface="Roboto"/>
              </a:rPr>
              <a:t>1</a:t>
            </a:r>
            <a:r>
              <a:rPr baseline="-34000" dirty="0">
                <a:solidFill>
                  <a:srgbClr val="595959"/>
                </a:solidFill>
                <a:latin typeface="Roboto"/>
                <a:cs typeface="Roboto"/>
              </a:rPr>
              <a:t> </a:t>
            </a:r>
            <a:r>
              <a:rPr spc="-209" baseline="-34000" dirty="0">
                <a:solidFill>
                  <a:srgbClr val="595959"/>
                </a:solidFill>
                <a:latin typeface="Roboto"/>
                <a:cs typeface="Roboto"/>
              </a:rPr>
              <a:t> </a:t>
            </a:r>
            <a:r>
              <a:rPr sz="1867" spc="-27" dirty="0">
                <a:solidFill>
                  <a:srgbClr val="595959"/>
                </a:solidFill>
                <a:latin typeface="Roboto"/>
                <a:cs typeface="Roboto"/>
              </a:rPr>
              <a:t>=</a:t>
            </a:r>
            <a:r>
              <a:rPr sz="1867" spc="-7" dirty="0">
                <a:solidFill>
                  <a:srgbClr val="595959"/>
                </a:solidFill>
                <a:latin typeface="Roboto"/>
                <a:cs typeface="Roboto"/>
              </a:rPr>
              <a:t> </a:t>
            </a:r>
            <a:r>
              <a:rPr sz="1867" spc="-13" dirty="0">
                <a:solidFill>
                  <a:srgbClr val="595959"/>
                </a:solidFill>
                <a:latin typeface="Roboto"/>
                <a:cs typeface="Roboto"/>
              </a:rPr>
              <a:t>X</a:t>
            </a:r>
            <a:r>
              <a:rPr spc="20" baseline="-34000" dirty="0">
                <a:solidFill>
                  <a:srgbClr val="595959"/>
                </a:solidFill>
                <a:latin typeface="Roboto"/>
                <a:cs typeface="Roboto"/>
              </a:rPr>
              <a:t>1</a:t>
            </a:r>
            <a:r>
              <a:rPr sz="1867" spc="-13" dirty="0">
                <a:solidFill>
                  <a:srgbClr val="595959"/>
                </a:solidFill>
                <a:latin typeface="Roboto"/>
                <a:cs typeface="Roboto"/>
              </a:rPr>
              <a:t>*</a:t>
            </a:r>
            <a:r>
              <a:rPr sz="1867" spc="-7" dirty="0">
                <a:solidFill>
                  <a:srgbClr val="595959"/>
                </a:solidFill>
                <a:latin typeface="Roboto"/>
                <a:cs typeface="Roboto"/>
              </a:rPr>
              <a:t>3 + X</a:t>
            </a:r>
            <a:r>
              <a:rPr spc="20" baseline="-34000" dirty="0">
                <a:solidFill>
                  <a:srgbClr val="595959"/>
                </a:solidFill>
                <a:latin typeface="Roboto"/>
                <a:cs typeface="Roboto"/>
              </a:rPr>
              <a:t>2</a:t>
            </a:r>
            <a:r>
              <a:rPr sz="1867" spc="-13" dirty="0">
                <a:solidFill>
                  <a:srgbClr val="595959"/>
                </a:solidFill>
                <a:latin typeface="Roboto"/>
                <a:cs typeface="Roboto"/>
              </a:rPr>
              <a:t>*</a:t>
            </a:r>
            <a:r>
              <a:rPr sz="1867" spc="-7" dirty="0">
                <a:solidFill>
                  <a:srgbClr val="595959"/>
                </a:solidFill>
                <a:latin typeface="Roboto"/>
                <a:cs typeface="Roboto"/>
              </a:rPr>
              <a:t>7 + X</a:t>
            </a:r>
            <a:r>
              <a:rPr spc="20" baseline="-34000" dirty="0">
                <a:solidFill>
                  <a:srgbClr val="595959"/>
                </a:solidFill>
                <a:latin typeface="Roboto"/>
                <a:cs typeface="Roboto"/>
              </a:rPr>
              <a:t>3</a:t>
            </a:r>
            <a:r>
              <a:rPr sz="1867" spc="-7" dirty="0">
                <a:solidFill>
                  <a:srgbClr val="595959"/>
                </a:solidFill>
                <a:latin typeface="Roboto"/>
                <a:cs typeface="Roboto"/>
              </a:rPr>
              <a:t>* 2 </a:t>
            </a:r>
            <a:r>
              <a:rPr sz="1867" spc="-327" dirty="0">
                <a:solidFill>
                  <a:srgbClr val="595959"/>
                </a:solidFill>
                <a:latin typeface="Roboto"/>
                <a:cs typeface="Roboto"/>
              </a:rPr>
              <a:t>-</a:t>
            </a:r>
            <a:r>
              <a:rPr sz="1867" spc="-7" dirty="0">
                <a:solidFill>
                  <a:srgbClr val="595959"/>
                </a:solidFill>
                <a:latin typeface="Roboto"/>
                <a:cs typeface="Roboto"/>
              </a:rPr>
              <a:t> </a:t>
            </a:r>
            <a:r>
              <a:rPr sz="1867" spc="-13" dirty="0">
                <a:solidFill>
                  <a:srgbClr val="595959"/>
                </a:solidFill>
                <a:latin typeface="Roboto"/>
                <a:cs typeface="Roboto"/>
              </a:rPr>
              <a:t>40000</a:t>
            </a:r>
            <a:endParaRPr sz="1867">
              <a:latin typeface="Roboto"/>
              <a:cs typeface="Roboto"/>
            </a:endParaRPr>
          </a:p>
          <a:p>
            <a:pPr marL="50799">
              <a:spcBef>
                <a:spcPts val="2260"/>
              </a:spcBef>
            </a:pPr>
            <a:r>
              <a:rPr sz="1867" b="1" spc="7" dirty="0">
                <a:latin typeface="Roboto"/>
                <a:cs typeface="Roboto"/>
              </a:rPr>
              <a:t>H</a:t>
            </a:r>
            <a:r>
              <a:rPr b="1" spc="9" baseline="-34000" dirty="0">
                <a:latin typeface="Roboto"/>
                <a:cs typeface="Roboto"/>
              </a:rPr>
              <a:t>11</a:t>
            </a:r>
            <a:r>
              <a:rPr b="1" spc="209" baseline="-34000" dirty="0">
                <a:latin typeface="Roboto"/>
                <a:cs typeface="Roboto"/>
              </a:rPr>
              <a:t> </a:t>
            </a:r>
            <a:r>
              <a:rPr sz="1867" b="1" spc="-13" dirty="0">
                <a:latin typeface="Roboto"/>
                <a:cs typeface="Roboto"/>
              </a:rPr>
              <a:t>=</a:t>
            </a:r>
            <a:r>
              <a:rPr sz="1867" b="1" spc="-33" dirty="0">
                <a:latin typeface="Roboto"/>
                <a:cs typeface="Roboto"/>
              </a:rPr>
              <a:t> </a:t>
            </a:r>
            <a:r>
              <a:rPr sz="1867" b="1" spc="13" dirty="0">
                <a:latin typeface="Roboto"/>
                <a:cs typeface="Roboto"/>
              </a:rPr>
              <a:t>σ(Z</a:t>
            </a:r>
            <a:r>
              <a:rPr b="1" spc="20" baseline="-34000" dirty="0">
                <a:latin typeface="Roboto"/>
                <a:cs typeface="Roboto"/>
              </a:rPr>
              <a:t>11</a:t>
            </a:r>
            <a:r>
              <a:rPr sz="1867" b="1" spc="13" dirty="0">
                <a:latin typeface="Roboto"/>
                <a:cs typeface="Roboto"/>
              </a:rPr>
              <a:t>)</a:t>
            </a:r>
            <a:endParaRPr sz="1867">
              <a:latin typeface="Roboto"/>
              <a:cs typeface="Roboto"/>
            </a:endParaRPr>
          </a:p>
        </p:txBody>
      </p:sp>
      <p:grpSp>
        <p:nvGrpSpPr>
          <p:cNvPr id="28" name="object 28"/>
          <p:cNvGrpSpPr/>
          <p:nvPr/>
        </p:nvGrpSpPr>
        <p:grpSpPr>
          <a:xfrm>
            <a:off x="5704949" y="2812863"/>
            <a:ext cx="836507" cy="164252"/>
            <a:chOff x="4278712" y="2109647"/>
            <a:chExt cx="627380" cy="123189"/>
          </a:xfrm>
        </p:grpSpPr>
        <p:sp>
          <p:nvSpPr>
            <p:cNvPr id="29" name="object 29"/>
            <p:cNvSpPr/>
            <p:nvPr/>
          </p:nvSpPr>
          <p:spPr>
            <a:xfrm>
              <a:off x="4292999" y="2171131"/>
              <a:ext cx="469265" cy="3175"/>
            </a:xfrm>
            <a:custGeom>
              <a:avLst/>
              <a:gdLst/>
              <a:ahLst/>
              <a:cxnLst/>
              <a:rect l="l" t="t" r="r" b="b"/>
              <a:pathLst>
                <a:path w="469264" h="3175">
                  <a:moveTo>
                    <a:pt x="0" y="3075"/>
                  </a:moveTo>
                  <a:lnTo>
                    <a:pt x="469053" y="0"/>
                  </a:lnTo>
                </a:path>
              </a:pathLst>
            </a:custGeom>
            <a:ln w="28574">
              <a:solidFill>
                <a:srgbClr val="6AA84F"/>
              </a:solidFill>
            </a:ln>
          </p:spPr>
          <p:txBody>
            <a:bodyPr wrap="square" lIns="0" tIns="0" rIns="0" bIns="0" rtlCol="0"/>
            <a:lstStyle/>
            <a:p>
              <a:endParaRPr sz="2400"/>
            </a:p>
          </p:txBody>
        </p:sp>
        <p:pic>
          <p:nvPicPr>
            <p:cNvPr id="30" name="object 30"/>
            <p:cNvPicPr/>
            <p:nvPr/>
          </p:nvPicPr>
          <p:blipFill>
            <a:blip r:embed="rId8" cstate="print"/>
            <a:stretch>
              <a:fillRect/>
            </a:stretch>
          </p:blipFill>
          <p:spPr>
            <a:xfrm>
              <a:off x="4747456" y="2109647"/>
              <a:ext cx="158557" cy="122969"/>
            </a:xfrm>
            <a:prstGeom prst="rect">
              <a:avLst/>
            </a:prstGeom>
          </p:spPr>
        </p:pic>
      </p:grpSp>
      <p:sp>
        <p:nvSpPr>
          <p:cNvPr id="31" name="object 31"/>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32" name="object 32"/>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33" name="object 33"/>
          <p:cNvSpPr txBox="1"/>
          <p:nvPr/>
        </p:nvSpPr>
        <p:spPr>
          <a:xfrm>
            <a:off x="1628624" y="1342350"/>
            <a:ext cx="3092027" cy="940621"/>
          </a:xfrm>
          <a:prstGeom prst="rect">
            <a:avLst/>
          </a:prstGeom>
        </p:spPr>
        <p:txBody>
          <a:bodyPr vert="horz" wrap="square" lIns="0" tIns="16933" rIns="0" bIns="0" rtlCol="0">
            <a:spAutoFit/>
          </a:bodyPr>
          <a:lstStyle/>
          <a:p>
            <a:pPr marR="6773" algn="r">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a:p>
            <a:pPr>
              <a:spcBef>
                <a:spcPts val="13"/>
              </a:spcBef>
            </a:pPr>
            <a:endParaRPr sz="2267">
              <a:latin typeface="Arial" panose="020B0604020202020204"/>
              <a:cs typeface="Arial" panose="020B0604020202020204"/>
            </a:endParaRPr>
          </a:p>
          <a:p>
            <a:pPr marL="16933"/>
            <a:r>
              <a:rPr sz="1867" spc="-20" dirty="0">
                <a:latin typeface="Roboto"/>
                <a:cs typeface="Roboto"/>
              </a:rPr>
              <a:t>Applicant</a:t>
            </a:r>
            <a:r>
              <a:rPr sz="1867" spc="-33" dirty="0">
                <a:latin typeface="Roboto"/>
                <a:cs typeface="Roboto"/>
              </a:rPr>
              <a:t> Salary</a:t>
            </a:r>
            <a:endParaRPr sz="1867">
              <a:latin typeface="Roboto"/>
              <a:cs typeface="Roboto"/>
            </a:endParaRPr>
          </a:p>
        </p:txBody>
      </p:sp>
      <p:sp>
        <p:nvSpPr>
          <p:cNvPr id="34" name="object 34"/>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5" name="object 35"/>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grpSp>
        <p:nvGrpSpPr>
          <p:cNvPr id="36" name="object 36"/>
          <p:cNvGrpSpPr/>
          <p:nvPr/>
        </p:nvGrpSpPr>
        <p:grpSpPr>
          <a:xfrm>
            <a:off x="4312400" y="1725399"/>
            <a:ext cx="1122680" cy="3987800"/>
            <a:chOff x="3234300" y="1294049"/>
            <a:chExt cx="842010" cy="2990850"/>
          </a:xfrm>
        </p:grpSpPr>
        <p:sp>
          <p:nvSpPr>
            <p:cNvPr id="37" name="object 37"/>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8" name="object 38"/>
            <p:cNvPicPr/>
            <p:nvPr/>
          </p:nvPicPr>
          <p:blipFill>
            <a:blip r:embed="rId9" cstate="print"/>
            <a:stretch>
              <a:fillRect/>
            </a:stretch>
          </p:blipFill>
          <p:spPr>
            <a:xfrm>
              <a:off x="3974627" y="1752229"/>
              <a:ext cx="101345" cy="103452"/>
            </a:xfrm>
            <a:prstGeom prst="rect">
              <a:avLst/>
            </a:prstGeom>
          </p:spPr>
        </p:pic>
        <p:sp>
          <p:nvSpPr>
            <p:cNvPr id="39" name="object 39"/>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0" name="object 40"/>
            <p:cNvPicPr/>
            <p:nvPr/>
          </p:nvPicPr>
          <p:blipFill>
            <a:blip r:embed="rId10" cstate="print"/>
            <a:stretch>
              <a:fillRect/>
            </a:stretch>
          </p:blipFill>
          <p:spPr>
            <a:xfrm>
              <a:off x="3908510" y="3806286"/>
              <a:ext cx="109363" cy="90529"/>
            </a:xfrm>
            <a:prstGeom prst="rect">
              <a:avLst/>
            </a:prstGeom>
          </p:spPr>
        </p:pic>
      </p:grpSp>
      <p:sp>
        <p:nvSpPr>
          <p:cNvPr id="41" name="object 41"/>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42" name="object 42"/>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43" name="object 43"/>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35466" y="3998417"/>
            <a:ext cx="3619500" cy="886695"/>
          </a:xfrm>
          <a:prstGeom prst="rect">
            <a:avLst/>
          </a:prstGeom>
        </p:spPr>
        <p:txBody>
          <a:bodyPr vert="horz" wrap="square" lIns="0" tIns="16933" rIns="0" bIns="0" rtlCol="0">
            <a:spAutoFit/>
          </a:bodyPr>
          <a:lstStyle/>
          <a:p>
            <a:pPr marL="50799">
              <a:spcBef>
                <a:spcPts val="133"/>
              </a:spcBef>
            </a:pPr>
            <a:r>
              <a:rPr sz="1867" spc="7" dirty="0">
                <a:latin typeface="Roboto"/>
                <a:cs typeface="Roboto"/>
              </a:rPr>
              <a:t>Z</a:t>
            </a:r>
            <a:r>
              <a:rPr spc="9" baseline="-34000" dirty="0">
                <a:latin typeface="Roboto"/>
                <a:cs typeface="Roboto"/>
              </a:rPr>
              <a:t>12</a:t>
            </a:r>
            <a:r>
              <a:rPr spc="229" baseline="-34000" dirty="0">
                <a:latin typeface="Roboto"/>
                <a:cs typeface="Roboto"/>
              </a:rPr>
              <a:t> </a:t>
            </a:r>
            <a:r>
              <a:rPr sz="1867" spc="-2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1</a:t>
            </a:r>
            <a:r>
              <a:rPr sz="1867" dirty="0">
                <a:latin typeface="Roboto"/>
                <a:cs typeface="Roboto"/>
              </a:rPr>
              <a:t>*</a:t>
            </a:r>
            <a:r>
              <a:rPr sz="1867" spc="-7" dirty="0">
                <a:latin typeface="Roboto"/>
                <a:cs typeface="Roboto"/>
              </a:rPr>
              <a:t> </a:t>
            </a:r>
            <a:r>
              <a:rPr sz="1867" dirty="0">
                <a:latin typeface="Roboto"/>
                <a:cs typeface="Roboto"/>
              </a:rPr>
              <a:t>w</a:t>
            </a:r>
            <a:r>
              <a:rPr baseline="-34000" dirty="0">
                <a:latin typeface="Roboto"/>
                <a:cs typeface="Roboto"/>
              </a:rPr>
              <a:t>4</a:t>
            </a:r>
            <a:r>
              <a:rPr spc="229" baseline="-34000" dirty="0">
                <a:latin typeface="Roboto"/>
                <a:cs typeface="Roboto"/>
              </a:rPr>
              <a:t> </a:t>
            </a:r>
            <a:r>
              <a:rPr sz="1867" spc="-7" dirty="0">
                <a:latin typeface="Roboto"/>
                <a:cs typeface="Roboto"/>
              </a:rPr>
              <a:t>+ </a:t>
            </a:r>
            <a:r>
              <a:rPr sz="1867" dirty="0">
                <a:latin typeface="Roboto"/>
                <a:cs typeface="Roboto"/>
              </a:rPr>
              <a:t>X</a:t>
            </a:r>
            <a:r>
              <a:rPr baseline="-34000" dirty="0">
                <a:latin typeface="Roboto"/>
                <a:cs typeface="Roboto"/>
              </a:rPr>
              <a:t>2</a:t>
            </a:r>
            <a:r>
              <a:rPr sz="1867" dirty="0">
                <a:latin typeface="Roboto"/>
                <a:cs typeface="Roboto"/>
              </a:rPr>
              <a:t>*</a:t>
            </a:r>
            <a:r>
              <a:rPr sz="1867" spc="-13" dirty="0">
                <a:latin typeface="Roboto"/>
                <a:cs typeface="Roboto"/>
              </a:rPr>
              <a:t> </a:t>
            </a:r>
            <a:r>
              <a:rPr sz="1867" dirty="0">
                <a:latin typeface="Roboto"/>
                <a:cs typeface="Roboto"/>
              </a:rPr>
              <a:t>w</a:t>
            </a:r>
            <a:r>
              <a:rPr baseline="-34000" dirty="0">
                <a:latin typeface="Roboto"/>
                <a:cs typeface="Roboto"/>
              </a:rPr>
              <a:t>5</a:t>
            </a:r>
            <a:r>
              <a:rPr spc="229" baseline="-34000" dirty="0">
                <a:latin typeface="Roboto"/>
                <a:cs typeface="Roboto"/>
              </a:rPr>
              <a:t> </a:t>
            </a:r>
            <a:r>
              <a:rPr sz="1867" spc="-7" dirty="0">
                <a:latin typeface="Roboto"/>
                <a:cs typeface="Roboto"/>
              </a:rPr>
              <a:t>+ </a:t>
            </a:r>
            <a:r>
              <a:rPr sz="1867" dirty="0">
                <a:latin typeface="Roboto"/>
                <a:cs typeface="Roboto"/>
              </a:rPr>
              <a:t>X</a:t>
            </a:r>
            <a:r>
              <a:rPr baseline="-34000" dirty="0">
                <a:latin typeface="Roboto"/>
                <a:cs typeface="Roboto"/>
              </a:rPr>
              <a:t>3</a:t>
            </a:r>
            <a:r>
              <a:rPr sz="1867" dirty="0">
                <a:latin typeface="Roboto"/>
                <a:cs typeface="Roboto"/>
              </a:rPr>
              <a:t>*</a:t>
            </a:r>
            <a:r>
              <a:rPr sz="1867" spc="-13" dirty="0">
                <a:latin typeface="Roboto"/>
                <a:cs typeface="Roboto"/>
              </a:rPr>
              <a:t> </a:t>
            </a:r>
            <a:r>
              <a:rPr sz="1867" dirty="0">
                <a:latin typeface="Roboto"/>
                <a:cs typeface="Roboto"/>
              </a:rPr>
              <a:t>w</a:t>
            </a:r>
            <a:r>
              <a:rPr baseline="-34000" dirty="0">
                <a:latin typeface="Roboto"/>
                <a:cs typeface="Roboto"/>
              </a:rPr>
              <a:t>6</a:t>
            </a:r>
            <a:r>
              <a:rPr spc="9" baseline="-34000" dirty="0">
                <a:latin typeface="Roboto"/>
                <a:cs typeface="Roboto"/>
              </a:rPr>
              <a:t> </a:t>
            </a:r>
            <a:r>
              <a:rPr sz="1867" spc="-7" dirty="0">
                <a:latin typeface="Roboto"/>
                <a:cs typeface="Roboto"/>
              </a:rPr>
              <a:t>+</a:t>
            </a:r>
            <a:r>
              <a:rPr sz="1867" spc="-13" dirty="0">
                <a:latin typeface="Roboto"/>
                <a:cs typeface="Roboto"/>
              </a:rPr>
              <a:t> </a:t>
            </a:r>
            <a:r>
              <a:rPr sz="1867" dirty="0">
                <a:latin typeface="Roboto"/>
                <a:cs typeface="Roboto"/>
              </a:rPr>
              <a:t>b</a:t>
            </a:r>
            <a:r>
              <a:rPr baseline="-34000" dirty="0">
                <a:latin typeface="Roboto"/>
                <a:cs typeface="Roboto"/>
              </a:rPr>
              <a:t>2</a:t>
            </a:r>
            <a:endParaRPr baseline="-34000">
              <a:latin typeface="Roboto"/>
              <a:cs typeface="Roboto"/>
            </a:endParaRPr>
          </a:p>
          <a:p>
            <a:pPr marL="50799">
              <a:spcBef>
                <a:spcPts val="2260"/>
              </a:spcBef>
            </a:pPr>
            <a:r>
              <a:rPr sz="1867" spc="7" dirty="0">
                <a:latin typeface="Roboto"/>
                <a:cs typeface="Roboto"/>
              </a:rPr>
              <a:t>Z</a:t>
            </a:r>
            <a:r>
              <a:rPr spc="9" baseline="-34000" dirty="0">
                <a:latin typeface="Roboto"/>
                <a:cs typeface="Roboto"/>
              </a:rPr>
              <a:t>12</a:t>
            </a:r>
            <a:r>
              <a:rPr spc="220" baseline="-34000" dirty="0">
                <a:latin typeface="Roboto"/>
                <a:cs typeface="Roboto"/>
              </a:rPr>
              <a:t> </a:t>
            </a:r>
            <a:r>
              <a:rPr sz="1867" spc="-27" dirty="0">
                <a:latin typeface="Roboto"/>
                <a:cs typeface="Roboto"/>
              </a:rPr>
              <a:t>=</a:t>
            </a:r>
            <a:r>
              <a:rPr sz="1867" spc="-7" dirty="0">
                <a:latin typeface="Roboto"/>
                <a:cs typeface="Roboto"/>
              </a:rPr>
              <a:t> X</a:t>
            </a:r>
            <a:r>
              <a:rPr spc="-9" baseline="-34000" dirty="0">
                <a:latin typeface="Roboto"/>
                <a:cs typeface="Roboto"/>
              </a:rPr>
              <a:t>1</a:t>
            </a:r>
            <a:r>
              <a:rPr sz="1867" spc="-7" dirty="0">
                <a:latin typeface="Roboto"/>
                <a:cs typeface="Roboto"/>
              </a:rPr>
              <a:t>*3</a:t>
            </a:r>
            <a:r>
              <a:rPr sz="1867" spc="-13" dirty="0">
                <a:latin typeface="Roboto"/>
                <a:cs typeface="Roboto"/>
              </a:rPr>
              <a:t> </a:t>
            </a:r>
            <a:r>
              <a:rPr sz="1867" spc="-7" dirty="0">
                <a:latin typeface="Roboto"/>
                <a:cs typeface="Roboto"/>
              </a:rPr>
              <a:t>+</a:t>
            </a:r>
            <a:r>
              <a:rPr sz="1867" spc="-13" dirty="0">
                <a:latin typeface="Roboto"/>
                <a:cs typeface="Roboto"/>
              </a:rPr>
              <a:t> </a:t>
            </a:r>
            <a:r>
              <a:rPr sz="1867" dirty="0">
                <a:latin typeface="Roboto"/>
                <a:cs typeface="Roboto"/>
              </a:rPr>
              <a:t>X</a:t>
            </a:r>
            <a:r>
              <a:rPr baseline="-34000" dirty="0">
                <a:latin typeface="Roboto"/>
                <a:cs typeface="Roboto"/>
              </a:rPr>
              <a:t>2</a:t>
            </a:r>
            <a:r>
              <a:rPr sz="1867" dirty="0">
                <a:latin typeface="Roboto"/>
                <a:cs typeface="Roboto"/>
              </a:rPr>
              <a:t>*2</a:t>
            </a:r>
            <a:r>
              <a:rPr sz="1867" spc="-13" dirty="0">
                <a:latin typeface="Roboto"/>
                <a:cs typeface="Roboto"/>
              </a:rPr>
              <a:t> </a:t>
            </a:r>
            <a:r>
              <a:rPr sz="1867" spc="-7" dirty="0">
                <a:latin typeface="Roboto"/>
                <a:cs typeface="Roboto"/>
              </a:rPr>
              <a:t>+ </a:t>
            </a:r>
            <a:r>
              <a:rPr sz="1867" dirty="0">
                <a:latin typeface="Roboto"/>
                <a:cs typeface="Roboto"/>
              </a:rPr>
              <a:t>X</a:t>
            </a:r>
            <a:r>
              <a:rPr baseline="-34000" dirty="0">
                <a:latin typeface="Roboto"/>
                <a:cs typeface="Roboto"/>
              </a:rPr>
              <a:t>3</a:t>
            </a:r>
            <a:r>
              <a:rPr sz="1867" dirty="0">
                <a:latin typeface="Roboto"/>
                <a:cs typeface="Roboto"/>
              </a:rPr>
              <a:t>*</a:t>
            </a:r>
            <a:r>
              <a:rPr sz="1867" spc="-13" dirty="0">
                <a:latin typeface="Roboto"/>
                <a:cs typeface="Roboto"/>
              </a:rPr>
              <a:t> </a:t>
            </a:r>
            <a:r>
              <a:rPr sz="1867" spc="-7" dirty="0">
                <a:latin typeface="Roboto"/>
                <a:cs typeface="Roboto"/>
              </a:rPr>
              <a:t>4</a:t>
            </a:r>
            <a:r>
              <a:rPr sz="1867" spc="-13" dirty="0">
                <a:latin typeface="Roboto"/>
                <a:cs typeface="Roboto"/>
              </a:rPr>
              <a:t> </a:t>
            </a:r>
            <a:r>
              <a:rPr sz="1867" spc="-67" dirty="0">
                <a:latin typeface="Roboto"/>
                <a:cs typeface="Roboto"/>
              </a:rPr>
              <a:t>-20000</a:t>
            </a:r>
            <a:endParaRPr sz="1867">
              <a:latin typeface="Roboto"/>
              <a:cs typeface="Roboto"/>
            </a:endParaRPr>
          </a:p>
        </p:txBody>
      </p:sp>
      <p:sp>
        <p:nvSpPr>
          <p:cNvPr id="3" name="object 3"/>
          <p:cNvSpPr txBox="1">
            <a:spLocks noGrp="1"/>
          </p:cNvSpPr>
          <p:nvPr>
            <p:ph type="title"/>
          </p:nvPr>
        </p:nvSpPr>
        <p:spPr>
          <a:xfrm>
            <a:off x="2674375" y="316528"/>
            <a:ext cx="6260124"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4" name="object 4"/>
          <p:cNvGrpSpPr/>
          <p:nvPr/>
        </p:nvGrpSpPr>
        <p:grpSpPr>
          <a:xfrm>
            <a:off x="3431317" y="2216584"/>
            <a:ext cx="2364740" cy="2833793"/>
            <a:chOff x="2573487" y="1662437"/>
            <a:chExt cx="1773555" cy="2125345"/>
          </a:xfrm>
        </p:grpSpPr>
        <p:sp>
          <p:nvSpPr>
            <p:cNvPr id="5" name="object 5"/>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3671923" y="2131731"/>
              <a:ext cx="110729" cy="79771"/>
            </a:xfrm>
            <a:prstGeom prst="rect">
              <a:avLst/>
            </a:prstGeom>
          </p:spPr>
        </p:pic>
        <p:sp>
          <p:nvSpPr>
            <p:cNvPr id="9" name="object 9"/>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3708682" y="1898133"/>
              <a:ext cx="110466" cy="80229"/>
            </a:xfrm>
            <a:prstGeom prst="rect">
              <a:avLst/>
            </a:prstGeom>
          </p:spPr>
        </p:pic>
        <p:sp>
          <p:nvSpPr>
            <p:cNvPr id="11" name="object 11"/>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3749203" y="2342638"/>
              <a:ext cx="100470" cy="104196"/>
            </a:xfrm>
            <a:prstGeom prst="rect">
              <a:avLst/>
            </a:prstGeom>
          </p:spPr>
        </p:pic>
        <p:sp>
          <p:nvSpPr>
            <p:cNvPr id="13" name="object 13"/>
            <p:cNvSpPr/>
            <p:nvPr/>
          </p:nvSpPr>
          <p:spPr>
            <a:xfrm>
              <a:off x="2590799" y="2539973"/>
              <a:ext cx="1075690" cy="858519"/>
            </a:xfrm>
            <a:custGeom>
              <a:avLst/>
              <a:gdLst/>
              <a:ahLst/>
              <a:cxnLst/>
              <a:rect l="l" t="t" r="r" b="b"/>
              <a:pathLst>
                <a:path w="1075689" h="858520">
                  <a:moveTo>
                    <a:pt x="0" y="0"/>
                  </a:moveTo>
                  <a:lnTo>
                    <a:pt x="1075580" y="858169"/>
                  </a:lnTo>
                </a:path>
              </a:pathLst>
            </a:custGeom>
            <a:ln w="28574">
              <a:solidFill>
                <a:srgbClr val="37761C"/>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22656" y="3346961"/>
              <a:ext cx="159376" cy="146344"/>
            </a:xfrm>
            <a:prstGeom prst="rect">
              <a:avLst/>
            </a:prstGeom>
          </p:spPr>
        </p:pic>
        <p:sp>
          <p:nvSpPr>
            <p:cNvPr id="15" name="object 15"/>
            <p:cNvSpPr/>
            <p:nvPr/>
          </p:nvSpPr>
          <p:spPr>
            <a:xfrm>
              <a:off x="2640298" y="1676724"/>
              <a:ext cx="1087755" cy="1496060"/>
            </a:xfrm>
            <a:custGeom>
              <a:avLst/>
              <a:gdLst/>
              <a:ahLst/>
              <a:cxnLst/>
              <a:rect l="l" t="t" r="r" b="b"/>
              <a:pathLst>
                <a:path w="1087754" h="1496060">
                  <a:moveTo>
                    <a:pt x="0" y="0"/>
                  </a:moveTo>
                  <a:lnTo>
                    <a:pt x="1087193" y="1495715"/>
                  </a:lnTo>
                </a:path>
              </a:pathLst>
            </a:custGeom>
            <a:ln w="28574">
              <a:solidFill>
                <a:srgbClr val="37761C"/>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675026" y="3130402"/>
              <a:ext cx="142997" cy="161219"/>
            </a:xfrm>
            <a:prstGeom prst="rect">
              <a:avLst/>
            </a:prstGeom>
          </p:spPr>
        </p:pic>
        <p:sp>
          <p:nvSpPr>
            <p:cNvPr id="17" name="object 17"/>
            <p:cNvSpPr/>
            <p:nvPr/>
          </p:nvSpPr>
          <p:spPr>
            <a:xfrm>
              <a:off x="2587774" y="3726066"/>
              <a:ext cx="1120775" cy="5080"/>
            </a:xfrm>
            <a:custGeom>
              <a:avLst/>
              <a:gdLst/>
              <a:ahLst/>
              <a:cxnLst/>
              <a:rect l="l" t="t" r="r" b="b"/>
              <a:pathLst>
                <a:path w="1120775" h="5079">
                  <a:moveTo>
                    <a:pt x="0" y="4683"/>
                  </a:moveTo>
                  <a:lnTo>
                    <a:pt x="1120651" y="0"/>
                  </a:lnTo>
                </a:path>
              </a:pathLst>
            </a:custGeom>
            <a:ln w="28574">
              <a:solidFill>
                <a:srgbClr val="37761C"/>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693941" y="3664581"/>
              <a:ext cx="158447" cy="122970"/>
            </a:xfrm>
            <a:prstGeom prst="rect">
              <a:avLst/>
            </a:prstGeom>
          </p:spPr>
        </p:pic>
      </p:grpSp>
      <p:sp>
        <p:nvSpPr>
          <p:cNvPr id="19" name="object 19"/>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0" name="object 20"/>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1" name="object 21"/>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2" name="object 22"/>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3" name="object 23"/>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24" name="object 24"/>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5" name="object 25"/>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grpSp>
        <p:nvGrpSpPr>
          <p:cNvPr id="26" name="object 26"/>
          <p:cNvGrpSpPr/>
          <p:nvPr/>
        </p:nvGrpSpPr>
        <p:grpSpPr>
          <a:xfrm>
            <a:off x="4306050" y="1725399"/>
            <a:ext cx="1514687" cy="3993727"/>
            <a:chOff x="3229537" y="1294049"/>
            <a:chExt cx="1136015" cy="2995295"/>
          </a:xfrm>
        </p:grpSpPr>
        <p:sp>
          <p:nvSpPr>
            <p:cNvPr id="27" name="object 27"/>
            <p:cNvSpPr/>
            <p:nvPr/>
          </p:nvSpPr>
          <p:spPr>
            <a:xfrm>
              <a:off x="3823137" y="316762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28" name="object 28"/>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8" cstate="print"/>
            <a:stretch>
              <a:fillRect/>
            </a:stretch>
          </p:blipFill>
          <p:spPr>
            <a:xfrm>
              <a:off x="3974627" y="1752229"/>
              <a:ext cx="101345" cy="103452"/>
            </a:xfrm>
            <a:prstGeom prst="rect">
              <a:avLst/>
            </a:prstGeom>
          </p:spPr>
        </p:pic>
        <p:sp>
          <p:nvSpPr>
            <p:cNvPr id="30" name="object 30"/>
            <p:cNvSpPr/>
            <p:nvPr/>
          </p:nvSpPr>
          <p:spPr>
            <a:xfrm>
              <a:off x="3243825" y="3889734"/>
              <a:ext cx="641985" cy="385445"/>
            </a:xfrm>
            <a:custGeom>
              <a:avLst/>
              <a:gdLst/>
              <a:ahLst/>
              <a:cxnLst/>
              <a:rect l="l" t="t" r="r" b="b"/>
              <a:pathLst>
                <a:path w="641985" h="385445">
                  <a:moveTo>
                    <a:pt x="0" y="385140"/>
                  </a:moveTo>
                  <a:lnTo>
                    <a:pt x="641412" y="0"/>
                  </a:lnTo>
                </a:path>
              </a:pathLst>
            </a:custGeom>
            <a:ln w="28574">
              <a:solidFill>
                <a:srgbClr val="37761C"/>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3846653" y="3808692"/>
              <a:ext cx="164045" cy="135793"/>
            </a:xfrm>
            <a:prstGeom prst="rect">
              <a:avLst/>
            </a:prstGeom>
          </p:spPr>
        </p:pic>
      </p:grpSp>
      <p:sp>
        <p:nvSpPr>
          <p:cNvPr id="32" name="object 32"/>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3" name="object 33"/>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4" name="object 34"/>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35" name="object 35"/>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36" name="object 36"/>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7" name="object 37"/>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935466" y="3998418"/>
            <a:ext cx="3619500" cy="1468971"/>
          </a:xfrm>
          <a:prstGeom prst="rect">
            <a:avLst/>
          </a:prstGeom>
        </p:spPr>
        <p:txBody>
          <a:bodyPr vert="horz" wrap="square" lIns="0" tIns="16933" rIns="0" bIns="0" rtlCol="0">
            <a:spAutoFit/>
          </a:bodyPr>
          <a:lstStyle/>
          <a:p>
            <a:pPr marL="50799">
              <a:spcBef>
                <a:spcPts val="133"/>
              </a:spcBef>
            </a:pPr>
            <a:r>
              <a:rPr sz="1867" spc="7" dirty="0">
                <a:solidFill>
                  <a:srgbClr val="595959"/>
                </a:solidFill>
                <a:latin typeface="Roboto"/>
                <a:cs typeface="Roboto"/>
              </a:rPr>
              <a:t>Z</a:t>
            </a:r>
            <a:r>
              <a:rPr spc="9" baseline="-34000" dirty="0">
                <a:solidFill>
                  <a:srgbClr val="595959"/>
                </a:solidFill>
                <a:latin typeface="Roboto"/>
                <a:cs typeface="Roboto"/>
              </a:rPr>
              <a:t>12</a:t>
            </a:r>
            <a:r>
              <a:rPr spc="229" baseline="-34000" dirty="0">
                <a:solidFill>
                  <a:srgbClr val="595959"/>
                </a:solidFill>
                <a:latin typeface="Roboto"/>
                <a:cs typeface="Roboto"/>
              </a:rPr>
              <a:t> </a:t>
            </a:r>
            <a:r>
              <a:rPr sz="1867" spc="-2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1</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4</a:t>
            </a:r>
            <a:r>
              <a:rPr spc="229" baseline="-34000" dirty="0">
                <a:solidFill>
                  <a:srgbClr val="595959"/>
                </a:solidFill>
                <a:latin typeface="Roboto"/>
                <a:cs typeface="Roboto"/>
              </a:rPr>
              <a:t> </a:t>
            </a:r>
            <a:r>
              <a:rPr sz="1867" spc="-7"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2</a:t>
            </a:r>
            <a:r>
              <a:rPr sz="186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5</a:t>
            </a:r>
            <a:r>
              <a:rPr spc="229" baseline="-34000" dirty="0">
                <a:solidFill>
                  <a:srgbClr val="595959"/>
                </a:solidFill>
                <a:latin typeface="Roboto"/>
                <a:cs typeface="Roboto"/>
              </a:rPr>
              <a:t> </a:t>
            </a:r>
            <a:r>
              <a:rPr sz="1867" spc="-7"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3</a:t>
            </a:r>
            <a:r>
              <a:rPr sz="186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6</a:t>
            </a:r>
            <a:r>
              <a:rPr spc="9" baseline="-3400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b</a:t>
            </a:r>
            <a:r>
              <a:rPr baseline="-34000" dirty="0">
                <a:solidFill>
                  <a:srgbClr val="595959"/>
                </a:solidFill>
                <a:latin typeface="Roboto"/>
                <a:cs typeface="Roboto"/>
              </a:rPr>
              <a:t>2</a:t>
            </a:r>
            <a:endParaRPr baseline="-34000">
              <a:latin typeface="Roboto"/>
              <a:cs typeface="Roboto"/>
            </a:endParaRPr>
          </a:p>
          <a:p>
            <a:pPr marL="50799">
              <a:spcBef>
                <a:spcPts val="2260"/>
              </a:spcBef>
            </a:pPr>
            <a:r>
              <a:rPr sz="1867" spc="7" dirty="0">
                <a:solidFill>
                  <a:srgbClr val="595959"/>
                </a:solidFill>
                <a:latin typeface="Roboto"/>
                <a:cs typeface="Roboto"/>
              </a:rPr>
              <a:t>Z</a:t>
            </a:r>
            <a:r>
              <a:rPr spc="9" baseline="-34000" dirty="0">
                <a:solidFill>
                  <a:srgbClr val="595959"/>
                </a:solidFill>
                <a:latin typeface="Roboto"/>
                <a:cs typeface="Roboto"/>
              </a:rPr>
              <a:t>12</a:t>
            </a:r>
            <a:r>
              <a:rPr spc="220" baseline="-34000" dirty="0">
                <a:solidFill>
                  <a:srgbClr val="595959"/>
                </a:solidFill>
                <a:latin typeface="Roboto"/>
                <a:cs typeface="Roboto"/>
              </a:rPr>
              <a:t> </a:t>
            </a:r>
            <a:r>
              <a:rPr sz="1867" spc="-27" dirty="0">
                <a:solidFill>
                  <a:srgbClr val="595959"/>
                </a:solidFill>
                <a:latin typeface="Roboto"/>
                <a:cs typeface="Roboto"/>
              </a:rPr>
              <a:t>=</a:t>
            </a:r>
            <a:r>
              <a:rPr sz="1867" spc="-7" dirty="0">
                <a:solidFill>
                  <a:srgbClr val="595959"/>
                </a:solidFill>
                <a:latin typeface="Roboto"/>
                <a:cs typeface="Roboto"/>
              </a:rPr>
              <a:t> X</a:t>
            </a:r>
            <a:r>
              <a:rPr spc="-9" baseline="-34000" dirty="0">
                <a:solidFill>
                  <a:srgbClr val="595959"/>
                </a:solidFill>
                <a:latin typeface="Roboto"/>
                <a:cs typeface="Roboto"/>
              </a:rPr>
              <a:t>1</a:t>
            </a:r>
            <a:r>
              <a:rPr sz="1867" spc="-7" dirty="0">
                <a:solidFill>
                  <a:srgbClr val="595959"/>
                </a:solidFill>
                <a:latin typeface="Roboto"/>
                <a:cs typeface="Roboto"/>
              </a:rPr>
              <a:t>*3</a:t>
            </a:r>
            <a:r>
              <a:rPr sz="1867" spc="-13"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2</a:t>
            </a:r>
            <a:r>
              <a:rPr sz="1867" dirty="0">
                <a:solidFill>
                  <a:srgbClr val="595959"/>
                </a:solidFill>
                <a:latin typeface="Roboto"/>
                <a:cs typeface="Roboto"/>
              </a:rPr>
              <a:t>*2</a:t>
            </a:r>
            <a:r>
              <a:rPr sz="1867" spc="-13" dirty="0">
                <a:solidFill>
                  <a:srgbClr val="595959"/>
                </a:solidFill>
                <a:latin typeface="Roboto"/>
                <a:cs typeface="Roboto"/>
              </a:rPr>
              <a:t> </a:t>
            </a:r>
            <a:r>
              <a:rPr sz="1867" spc="-7" dirty="0">
                <a:solidFill>
                  <a:srgbClr val="595959"/>
                </a:solidFill>
                <a:latin typeface="Roboto"/>
                <a:cs typeface="Roboto"/>
              </a:rPr>
              <a:t>+ </a:t>
            </a:r>
            <a:r>
              <a:rPr sz="1867" dirty="0">
                <a:solidFill>
                  <a:srgbClr val="595959"/>
                </a:solidFill>
                <a:latin typeface="Roboto"/>
                <a:cs typeface="Roboto"/>
              </a:rPr>
              <a:t>X</a:t>
            </a:r>
            <a:r>
              <a:rPr baseline="-34000" dirty="0">
                <a:solidFill>
                  <a:srgbClr val="595959"/>
                </a:solidFill>
                <a:latin typeface="Roboto"/>
                <a:cs typeface="Roboto"/>
              </a:rPr>
              <a:t>3</a:t>
            </a:r>
            <a:r>
              <a:rPr sz="1867" dirty="0">
                <a:solidFill>
                  <a:srgbClr val="595959"/>
                </a:solidFill>
                <a:latin typeface="Roboto"/>
                <a:cs typeface="Roboto"/>
              </a:rPr>
              <a:t>*</a:t>
            </a:r>
            <a:r>
              <a:rPr sz="1867" spc="-13" dirty="0">
                <a:solidFill>
                  <a:srgbClr val="595959"/>
                </a:solidFill>
                <a:latin typeface="Roboto"/>
                <a:cs typeface="Roboto"/>
              </a:rPr>
              <a:t> </a:t>
            </a:r>
            <a:r>
              <a:rPr sz="1867" spc="-7" dirty="0">
                <a:solidFill>
                  <a:srgbClr val="595959"/>
                </a:solidFill>
                <a:latin typeface="Roboto"/>
                <a:cs typeface="Roboto"/>
              </a:rPr>
              <a:t>4</a:t>
            </a:r>
            <a:r>
              <a:rPr sz="1867" spc="-13" dirty="0">
                <a:solidFill>
                  <a:srgbClr val="595959"/>
                </a:solidFill>
                <a:latin typeface="Roboto"/>
                <a:cs typeface="Roboto"/>
              </a:rPr>
              <a:t> </a:t>
            </a:r>
            <a:r>
              <a:rPr sz="1867" spc="-67" dirty="0">
                <a:solidFill>
                  <a:srgbClr val="595959"/>
                </a:solidFill>
                <a:latin typeface="Roboto"/>
                <a:cs typeface="Roboto"/>
              </a:rPr>
              <a:t>-20000</a:t>
            </a:r>
            <a:endParaRPr sz="1867">
              <a:latin typeface="Roboto"/>
              <a:cs typeface="Roboto"/>
            </a:endParaRPr>
          </a:p>
          <a:p>
            <a:pPr marL="50799">
              <a:spcBef>
                <a:spcPts val="2260"/>
              </a:spcBef>
            </a:pPr>
            <a:r>
              <a:rPr sz="1867" b="1" spc="7" dirty="0">
                <a:latin typeface="Roboto"/>
                <a:cs typeface="Roboto"/>
              </a:rPr>
              <a:t>H</a:t>
            </a:r>
            <a:r>
              <a:rPr b="1" spc="9" baseline="-34000" dirty="0">
                <a:latin typeface="Roboto"/>
                <a:cs typeface="Roboto"/>
              </a:rPr>
              <a:t>12</a:t>
            </a:r>
            <a:r>
              <a:rPr b="1" spc="209" baseline="-34000" dirty="0">
                <a:latin typeface="Roboto"/>
                <a:cs typeface="Roboto"/>
              </a:rPr>
              <a:t> </a:t>
            </a:r>
            <a:r>
              <a:rPr sz="1867" b="1" spc="-13" dirty="0">
                <a:latin typeface="Roboto"/>
                <a:cs typeface="Roboto"/>
              </a:rPr>
              <a:t>=</a:t>
            </a:r>
            <a:r>
              <a:rPr sz="1867" b="1" spc="-33" dirty="0">
                <a:latin typeface="Roboto"/>
                <a:cs typeface="Roboto"/>
              </a:rPr>
              <a:t> </a:t>
            </a:r>
            <a:r>
              <a:rPr sz="1867" b="1" spc="13" dirty="0">
                <a:latin typeface="Roboto"/>
                <a:cs typeface="Roboto"/>
              </a:rPr>
              <a:t>σ(Z</a:t>
            </a:r>
            <a:r>
              <a:rPr b="1" spc="20" baseline="-34000" dirty="0">
                <a:latin typeface="Roboto"/>
                <a:cs typeface="Roboto"/>
              </a:rPr>
              <a:t>12</a:t>
            </a:r>
            <a:r>
              <a:rPr sz="1867" b="1" spc="13" dirty="0">
                <a:latin typeface="Roboto"/>
                <a:cs typeface="Roboto"/>
              </a:rPr>
              <a:t>)</a:t>
            </a:r>
            <a:endParaRPr sz="1867">
              <a:latin typeface="Roboto"/>
              <a:cs typeface="Roboto"/>
            </a:endParaRPr>
          </a:p>
        </p:txBody>
      </p:sp>
      <p:sp>
        <p:nvSpPr>
          <p:cNvPr id="3" name="object 3"/>
          <p:cNvSpPr txBox="1">
            <a:spLocks noGrp="1"/>
          </p:cNvSpPr>
          <p:nvPr>
            <p:ph type="title"/>
          </p:nvPr>
        </p:nvSpPr>
        <p:spPr>
          <a:xfrm>
            <a:off x="2713703" y="316528"/>
            <a:ext cx="6220795"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4" name="object 4"/>
          <p:cNvGrpSpPr/>
          <p:nvPr/>
        </p:nvGrpSpPr>
        <p:grpSpPr>
          <a:xfrm>
            <a:off x="3437666" y="2222933"/>
            <a:ext cx="2358813" cy="2799927"/>
            <a:chOff x="2578249" y="1667199"/>
            <a:chExt cx="1769110" cy="2099945"/>
          </a:xfrm>
        </p:grpSpPr>
        <p:sp>
          <p:nvSpPr>
            <p:cNvPr id="5" name="object 5"/>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3671923" y="2131731"/>
              <a:ext cx="110729" cy="79771"/>
            </a:xfrm>
            <a:prstGeom prst="rect">
              <a:avLst/>
            </a:prstGeom>
          </p:spPr>
        </p:pic>
        <p:sp>
          <p:nvSpPr>
            <p:cNvPr id="9" name="object 9"/>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3708682" y="1898133"/>
              <a:ext cx="110466" cy="80229"/>
            </a:xfrm>
            <a:prstGeom prst="rect">
              <a:avLst/>
            </a:prstGeom>
          </p:spPr>
        </p:pic>
        <p:sp>
          <p:nvSpPr>
            <p:cNvPr id="11" name="object 11"/>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3749203" y="2342638"/>
              <a:ext cx="100470" cy="104196"/>
            </a:xfrm>
            <a:prstGeom prst="rect">
              <a:avLst/>
            </a:prstGeom>
          </p:spPr>
        </p:pic>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0" name="object 20"/>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1" name="object 21"/>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2" name="object 22"/>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23" name="object 23"/>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24" name="object 24"/>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5" name="object 25"/>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grpSp>
        <p:nvGrpSpPr>
          <p:cNvPr id="26" name="object 26"/>
          <p:cNvGrpSpPr/>
          <p:nvPr/>
        </p:nvGrpSpPr>
        <p:grpSpPr>
          <a:xfrm>
            <a:off x="5097515" y="4223497"/>
            <a:ext cx="1444413" cy="831427"/>
            <a:chOff x="3823136" y="3167623"/>
            <a:chExt cx="1083310" cy="623570"/>
          </a:xfrm>
        </p:grpSpPr>
        <p:sp>
          <p:nvSpPr>
            <p:cNvPr id="27" name="object 27"/>
            <p:cNvSpPr/>
            <p:nvPr/>
          </p:nvSpPr>
          <p:spPr>
            <a:xfrm>
              <a:off x="3823136" y="316762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28" name="object 28"/>
            <p:cNvSpPr/>
            <p:nvPr/>
          </p:nvSpPr>
          <p:spPr>
            <a:xfrm>
              <a:off x="4292999" y="3491705"/>
              <a:ext cx="469265" cy="3175"/>
            </a:xfrm>
            <a:custGeom>
              <a:avLst/>
              <a:gdLst/>
              <a:ahLst/>
              <a:cxnLst/>
              <a:rect l="l" t="t" r="r" b="b"/>
              <a:pathLst>
                <a:path w="469264" h="3175">
                  <a:moveTo>
                    <a:pt x="0" y="3075"/>
                  </a:moveTo>
                  <a:lnTo>
                    <a:pt x="469053" y="0"/>
                  </a:lnTo>
                </a:path>
              </a:pathLst>
            </a:custGeom>
            <a:ln w="28574">
              <a:solidFill>
                <a:srgbClr val="6AA84F"/>
              </a:solidFill>
            </a:ln>
          </p:spPr>
          <p:txBody>
            <a:bodyPr wrap="square" lIns="0" tIns="0" rIns="0" bIns="0" rtlCol="0"/>
            <a:lstStyle/>
            <a:p>
              <a:endParaRPr sz="2400"/>
            </a:p>
          </p:txBody>
        </p:sp>
        <p:pic>
          <p:nvPicPr>
            <p:cNvPr id="29" name="object 29"/>
            <p:cNvPicPr/>
            <p:nvPr/>
          </p:nvPicPr>
          <p:blipFill>
            <a:blip r:embed="rId8" cstate="print"/>
            <a:stretch>
              <a:fillRect/>
            </a:stretch>
          </p:blipFill>
          <p:spPr>
            <a:xfrm>
              <a:off x="4747456" y="3430220"/>
              <a:ext cx="158557" cy="122969"/>
            </a:xfrm>
            <a:prstGeom prst="rect">
              <a:avLst/>
            </a:prstGeom>
          </p:spPr>
        </p:pic>
      </p:grpSp>
      <p:sp>
        <p:nvSpPr>
          <p:cNvPr id="30" name="object 30"/>
          <p:cNvSpPr txBox="1"/>
          <p:nvPr/>
        </p:nvSpPr>
        <p:spPr>
          <a:xfrm>
            <a:off x="6229128" y="4328411"/>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12</a:t>
            </a:r>
            <a:endParaRPr sz="1200">
              <a:latin typeface="Roboto"/>
              <a:cs typeface="Roboto"/>
            </a:endParaRPr>
          </a:p>
        </p:txBody>
      </p:sp>
      <p:sp>
        <p:nvSpPr>
          <p:cNvPr id="31" name="object 31"/>
          <p:cNvSpPr txBox="1"/>
          <p:nvPr/>
        </p:nvSpPr>
        <p:spPr>
          <a:xfrm>
            <a:off x="5793437" y="41604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32" name="object 32"/>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3" name="object 33"/>
          <p:cNvGrpSpPr/>
          <p:nvPr/>
        </p:nvGrpSpPr>
        <p:grpSpPr>
          <a:xfrm>
            <a:off x="4312400" y="1725399"/>
            <a:ext cx="1122680" cy="3987800"/>
            <a:chOff x="3234300" y="1294049"/>
            <a:chExt cx="842010" cy="2990850"/>
          </a:xfrm>
        </p:grpSpPr>
        <p:sp>
          <p:nvSpPr>
            <p:cNvPr id="34" name="object 34"/>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9" cstate="print"/>
            <a:stretch>
              <a:fillRect/>
            </a:stretch>
          </p:blipFill>
          <p:spPr>
            <a:xfrm>
              <a:off x="3974627" y="1752229"/>
              <a:ext cx="101345" cy="103452"/>
            </a:xfrm>
            <a:prstGeom prst="rect">
              <a:avLst/>
            </a:prstGeom>
          </p:spPr>
        </p:pic>
        <p:sp>
          <p:nvSpPr>
            <p:cNvPr id="36" name="object 36"/>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0" cstate="print"/>
            <a:stretch>
              <a:fillRect/>
            </a:stretch>
          </p:blipFill>
          <p:spPr>
            <a:xfrm>
              <a:off x="3908510" y="3806286"/>
              <a:ext cx="109363" cy="90529"/>
            </a:xfrm>
            <a:prstGeom prst="rect">
              <a:avLst/>
            </a:prstGeom>
          </p:spPr>
        </p:pic>
      </p:grpSp>
      <p:sp>
        <p:nvSpPr>
          <p:cNvPr id="38" name="object 38"/>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9" name="object 39"/>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40" name="object 40"/>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41" name="object 41"/>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42" name="object 42"/>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49911" y="316528"/>
            <a:ext cx="6584588"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7666" y="2222933"/>
            <a:ext cx="3902287" cy="2872740"/>
            <a:chOff x="2578249" y="1667199"/>
            <a:chExt cx="2926715"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342044" y="2141842"/>
              <a:ext cx="1020444" cy="282575"/>
            </a:xfrm>
            <a:custGeom>
              <a:avLst/>
              <a:gdLst/>
              <a:ahLst/>
              <a:cxnLst/>
              <a:rect l="l" t="t" r="r" b="b"/>
              <a:pathLst>
                <a:path w="1020445" h="282575">
                  <a:moveTo>
                    <a:pt x="0" y="0"/>
                  </a:moveTo>
                  <a:lnTo>
                    <a:pt x="1020363" y="282459"/>
                  </a:lnTo>
                </a:path>
              </a:pathLst>
            </a:custGeom>
            <a:ln w="28574">
              <a:solidFill>
                <a:srgbClr val="37761C"/>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335528" y="2364526"/>
              <a:ext cx="166142" cy="119550"/>
            </a:xfrm>
            <a:prstGeom prst="rect">
              <a:avLst/>
            </a:prstGeom>
          </p:spPr>
        </p:pic>
        <p:sp>
          <p:nvSpPr>
            <p:cNvPr id="8" name="object 8"/>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671923" y="2131731"/>
              <a:ext cx="110729" cy="79771"/>
            </a:xfrm>
            <a:prstGeom prst="rect">
              <a:avLst/>
            </a:prstGeom>
          </p:spPr>
        </p:pic>
        <p:sp>
          <p:nvSpPr>
            <p:cNvPr id="10" name="object 10"/>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08682" y="1898133"/>
              <a:ext cx="110466" cy="80229"/>
            </a:xfrm>
            <a:prstGeom prst="rect">
              <a:avLst/>
            </a:prstGeom>
          </p:spPr>
        </p:pic>
        <p:sp>
          <p:nvSpPr>
            <p:cNvPr id="12" name="object 12"/>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3749203" y="2342638"/>
              <a:ext cx="100470" cy="104196"/>
            </a:xfrm>
            <a:prstGeom prst="rect">
              <a:avLst/>
            </a:prstGeom>
          </p:spPr>
        </p:pic>
        <p:sp>
          <p:nvSpPr>
            <p:cNvPr id="14" name="object 14"/>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681903" y="3399665"/>
              <a:ext cx="106251" cy="97563"/>
            </a:xfrm>
            <a:prstGeom prst="rect">
              <a:avLst/>
            </a:prstGeom>
          </p:spPr>
        </p:pic>
        <p:sp>
          <p:nvSpPr>
            <p:cNvPr id="18" name="object 18"/>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26117" y="3190643"/>
              <a:ext cx="95331" cy="107479"/>
            </a:xfrm>
            <a:prstGeom prst="rect">
              <a:avLst/>
            </a:prstGeom>
          </p:spPr>
        </p:pic>
        <p:sp>
          <p:nvSpPr>
            <p:cNvPr id="20" name="object 20"/>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3755919" y="3684837"/>
              <a:ext cx="105631" cy="81980"/>
            </a:xfrm>
            <a:prstGeom prst="rect">
              <a:avLst/>
            </a:prstGeom>
          </p:spPr>
        </p:pic>
        <p:sp>
          <p:nvSpPr>
            <p:cNvPr id="22" name="object 22"/>
            <p:cNvSpPr/>
            <p:nvPr/>
          </p:nvSpPr>
          <p:spPr>
            <a:xfrm>
              <a:off x="4342344" y="2987698"/>
              <a:ext cx="1032510" cy="517525"/>
            </a:xfrm>
            <a:custGeom>
              <a:avLst/>
              <a:gdLst/>
              <a:ahLst/>
              <a:cxnLst/>
              <a:rect l="l" t="t" r="r" b="b"/>
              <a:pathLst>
                <a:path w="1032510" h="517525">
                  <a:moveTo>
                    <a:pt x="0" y="517454"/>
                  </a:moveTo>
                  <a:lnTo>
                    <a:pt x="1032035" y="0"/>
                  </a:lnTo>
                </a:path>
              </a:pathLst>
            </a:custGeom>
            <a:ln w="28574">
              <a:solidFill>
                <a:srgbClr val="37761C"/>
              </a:solidFill>
            </a:ln>
          </p:spPr>
          <p:txBody>
            <a:bodyPr wrap="square" lIns="0" tIns="0" rIns="0" bIns="0" rtlCol="0"/>
            <a:lstStyle/>
            <a:p>
              <a:endParaRPr sz="2400"/>
            </a:p>
          </p:txBody>
        </p:sp>
        <p:pic>
          <p:nvPicPr>
            <p:cNvPr id="23" name="object 23"/>
            <p:cNvPicPr/>
            <p:nvPr/>
          </p:nvPicPr>
          <p:blipFill>
            <a:blip r:embed="rId9" cstate="print"/>
            <a:stretch>
              <a:fillRect/>
            </a:stretch>
          </p:blipFill>
          <p:spPr>
            <a:xfrm>
              <a:off x="5338938" y="2915289"/>
              <a:ext cx="165650" cy="128888"/>
            </a:xfrm>
            <a:prstGeom prst="rect">
              <a:avLst/>
            </a:prstGeom>
          </p:spPr>
        </p:pic>
      </p:grpSp>
      <p:sp>
        <p:nvSpPr>
          <p:cNvPr id="24" name="object 24"/>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5" name="object 25"/>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6" name="object 26"/>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7" name="object 27"/>
          <p:cNvSpPr txBox="1"/>
          <p:nvPr/>
        </p:nvSpPr>
        <p:spPr>
          <a:xfrm>
            <a:off x="5973034" y="4090316"/>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12</a:t>
            </a:r>
            <a:endParaRPr sz="1200">
              <a:latin typeface="Roboto"/>
              <a:cs typeface="Roboto"/>
            </a:endParaRPr>
          </a:p>
        </p:txBody>
      </p:sp>
      <p:grpSp>
        <p:nvGrpSpPr>
          <p:cNvPr id="28" name="object 28"/>
          <p:cNvGrpSpPr/>
          <p:nvPr/>
        </p:nvGrpSpPr>
        <p:grpSpPr>
          <a:xfrm>
            <a:off x="6995417" y="3168464"/>
            <a:ext cx="991447" cy="1967653"/>
            <a:chOff x="5246562" y="2376348"/>
            <a:chExt cx="743585" cy="1475740"/>
          </a:xfrm>
        </p:grpSpPr>
        <p:sp>
          <p:nvSpPr>
            <p:cNvPr id="29" name="object 29"/>
            <p:cNvSpPr/>
            <p:nvPr/>
          </p:nvSpPr>
          <p:spPr>
            <a:xfrm>
              <a:off x="5448299" y="23763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30" name="object 30"/>
            <p:cNvSpPr/>
            <p:nvPr/>
          </p:nvSpPr>
          <p:spPr>
            <a:xfrm>
              <a:off x="5260849" y="3150174"/>
              <a:ext cx="376555" cy="687705"/>
            </a:xfrm>
            <a:custGeom>
              <a:avLst/>
              <a:gdLst/>
              <a:ahLst/>
              <a:cxnLst/>
              <a:rect l="l" t="t" r="r" b="b"/>
              <a:pathLst>
                <a:path w="376554" h="687704">
                  <a:moveTo>
                    <a:pt x="0" y="687487"/>
                  </a:moveTo>
                  <a:lnTo>
                    <a:pt x="376111" y="0"/>
                  </a:lnTo>
                </a:path>
              </a:pathLst>
            </a:custGeom>
            <a:ln w="28574">
              <a:solidFill>
                <a:srgbClr val="37761C"/>
              </a:solidFill>
            </a:ln>
          </p:spPr>
          <p:txBody>
            <a:bodyPr wrap="square" lIns="0" tIns="0" rIns="0" bIns="0" rtlCol="0"/>
            <a:lstStyle/>
            <a:p>
              <a:endParaRPr sz="2400"/>
            </a:p>
          </p:txBody>
        </p:sp>
        <p:pic>
          <p:nvPicPr>
            <p:cNvPr id="31" name="object 31"/>
            <p:cNvPicPr/>
            <p:nvPr/>
          </p:nvPicPr>
          <p:blipFill>
            <a:blip r:embed="rId10" cstate="print"/>
            <a:stretch>
              <a:fillRect/>
            </a:stretch>
          </p:blipFill>
          <p:spPr>
            <a:xfrm>
              <a:off x="5581267" y="3022122"/>
              <a:ext cx="132219" cy="164991"/>
            </a:xfrm>
            <a:prstGeom prst="rect">
              <a:avLst/>
            </a:prstGeom>
          </p:spPr>
        </p:pic>
      </p:grpSp>
      <p:sp>
        <p:nvSpPr>
          <p:cNvPr id="32" name="object 32"/>
          <p:cNvSpPr txBox="1"/>
          <p:nvPr/>
        </p:nvSpPr>
        <p:spPr>
          <a:xfrm>
            <a:off x="5956101" y="2615618"/>
            <a:ext cx="1145540" cy="530059"/>
          </a:xfrm>
          <a:prstGeom prst="rect">
            <a:avLst/>
          </a:prstGeom>
        </p:spPr>
        <p:txBody>
          <a:bodyPr vert="horz" wrap="square" lIns="0" tIns="16933" rIns="0" bIns="0" rtlCol="0">
            <a:spAutoFit/>
          </a:bodyPr>
          <a:lstStyle/>
          <a:p>
            <a:pPr marL="67732">
              <a:lnSpc>
                <a:spcPts val="1953"/>
              </a:lnSpc>
              <a:spcBef>
                <a:spcPts val="133"/>
              </a:spcBef>
            </a:pPr>
            <a:r>
              <a:rPr sz="2800" spc="20" baseline="20000" dirty="0">
                <a:latin typeface="Roboto"/>
                <a:cs typeface="Roboto"/>
              </a:rPr>
              <a:t>H</a:t>
            </a:r>
            <a:r>
              <a:rPr sz="1200" spc="13" dirty="0">
                <a:latin typeface="Roboto"/>
                <a:cs typeface="Roboto"/>
              </a:rPr>
              <a:t>11</a:t>
            </a:r>
            <a:endParaRPr sz="1200">
              <a:latin typeface="Roboto"/>
              <a:cs typeface="Roboto"/>
            </a:endParaRPr>
          </a:p>
          <a:p>
            <a:pPr marR="23706" algn="r">
              <a:lnSpc>
                <a:spcPts val="1953"/>
              </a:lnSpc>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3" name="object 3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4" name="object 34"/>
          <p:cNvSpPr/>
          <p:nvPr/>
        </p:nvSpPr>
        <p:spPr>
          <a:xfrm>
            <a:off x="685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5" name="object 35"/>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6" name="object 36"/>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7" name="object 37"/>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38" name="object 38"/>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9" name="object 39"/>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
        <p:nvSpPr>
          <p:cNvPr id="40" name="object 40"/>
          <p:cNvSpPr txBox="1"/>
          <p:nvPr/>
        </p:nvSpPr>
        <p:spPr>
          <a:xfrm>
            <a:off x="7192551" y="6184149"/>
            <a:ext cx="1374987" cy="282129"/>
          </a:xfrm>
          <a:prstGeom prst="rect">
            <a:avLst/>
          </a:prstGeom>
        </p:spPr>
        <p:txBody>
          <a:bodyPr vert="horz" wrap="square" lIns="0" tIns="0" rIns="0" bIns="0" rtlCol="0">
            <a:spAutoFit/>
          </a:bodyPr>
          <a:lstStyle/>
          <a:p>
            <a:pPr marL="16933">
              <a:lnSpc>
                <a:spcPts val="2240"/>
              </a:lnSpc>
            </a:pPr>
            <a:r>
              <a:rPr sz="1867" spc="-27" dirty="0">
                <a:latin typeface="Roboto"/>
                <a:cs typeface="Roboto"/>
              </a:rPr>
              <a:t>Output</a:t>
            </a:r>
            <a:r>
              <a:rPr sz="1867" spc="-73" dirty="0">
                <a:latin typeface="Roboto"/>
                <a:cs typeface="Roboto"/>
              </a:rPr>
              <a:t> </a:t>
            </a:r>
            <a:r>
              <a:rPr sz="1867" spc="-33" dirty="0">
                <a:latin typeface="Roboto"/>
                <a:cs typeface="Roboto"/>
              </a:rPr>
              <a:t>Layer</a:t>
            </a:r>
            <a:endParaRPr sz="1867">
              <a:latin typeface="Roboto"/>
              <a:cs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3162" y="581226"/>
            <a:ext cx="1314025" cy="694207"/>
          </a:xfrm>
          <a:prstGeom prst="rect">
            <a:avLst/>
          </a:prstGeom>
        </p:spPr>
        <p:txBody>
          <a:bodyPr vert="horz" wrap="square" lIns="0" tIns="16933" rIns="0" bIns="0" rtlCol="0" anchor="ctr">
            <a:spAutoFit/>
          </a:bodyPr>
          <a:lstStyle/>
          <a:p>
            <a:pPr marL="16933">
              <a:lnSpc>
                <a:spcPct val="100000"/>
              </a:lnSpc>
              <a:spcBef>
                <a:spcPts val="133"/>
              </a:spcBef>
            </a:pPr>
            <a:r>
              <a:rPr spc="-93" dirty="0"/>
              <a:t>K</a:t>
            </a:r>
            <a:r>
              <a:rPr spc="-20" dirty="0"/>
              <a:t>e</a:t>
            </a:r>
            <a:r>
              <a:rPr spc="-93" dirty="0"/>
              <a:t>r</a:t>
            </a:r>
            <a:r>
              <a:rPr spc="-33" dirty="0"/>
              <a:t>as</a:t>
            </a:r>
          </a:p>
        </p:txBody>
      </p:sp>
      <p:sp>
        <p:nvSpPr>
          <p:cNvPr id="3" name="object 3"/>
          <p:cNvSpPr txBox="1"/>
          <p:nvPr/>
        </p:nvSpPr>
        <p:spPr>
          <a:xfrm>
            <a:off x="1291566" y="1841874"/>
            <a:ext cx="4760805"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Overview</a:t>
            </a:r>
            <a:r>
              <a:rPr sz="1867" spc="-7" dirty="0">
                <a:latin typeface="Roboto"/>
                <a:cs typeface="Roboto"/>
              </a:rPr>
              <a:t> </a:t>
            </a:r>
            <a:r>
              <a:rPr sz="1867" spc="13" dirty="0">
                <a:latin typeface="Roboto"/>
                <a:cs typeface="Roboto"/>
              </a:rPr>
              <a:t>of</a:t>
            </a:r>
            <a:r>
              <a:rPr sz="1867" spc="-7" dirty="0">
                <a:latin typeface="Roboto"/>
                <a:cs typeface="Roboto"/>
              </a:rPr>
              <a:t> </a:t>
            </a:r>
            <a:r>
              <a:rPr sz="1867" spc="-13" dirty="0">
                <a:latin typeface="Roboto"/>
                <a:cs typeface="Roboto"/>
              </a:rPr>
              <a:t>Deep</a:t>
            </a:r>
            <a:r>
              <a:rPr sz="1867" dirty="0">
                <a:latin typeface="Roboto"/>
                <a:cs typeface="Roboto"/>
              </a:rPr>
              <a:t> </a:t>
            </a:r>
            <a:r>
              <a:rPr sz="1867" spc="-27" dirty="0">
                <a:latin typeface="Roboto"/>
                <a:cs typeface="Roboto"/>
              </a:rPr>
              <a:t>Learning</a:t>
            </a:r>
            <a:r>
              <a:rPr sz="1867" spc="-7" dirty="0">
                <a:latin typeface="Roboto"/>
                <a:cs typeface="Roboto"/>
              </a:rPr>
              <a:t> </a:t>
            </a:r>
            <a:r>
              <a:rPr sz="1867" spc="-20" dirty="0">
                <a:latin typeface="Roboto"/>
                <a:cs typeface="Roboto"/>
              </a:rPr>
              <a:t>frameworks</a:t>
            </a:r>
            <a:endParaRPr sz="1867">
              <a:latin typeface="Roboto"/>
              <a:cs typeface="Roboto"/>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4877" y="316528"/>
            <a:ext cx="6289621"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3" name="object 3"/>
          <p:cNvGrpSpPr/>
          <p:nvPr/>
        </p:nvGrpSpPr>
        <p:grpSpPr>
          <a:xfrm>
            <a:off x="3437665" y="2222933"/>
            <a:ext cx="4549139" cy="2872740"/>
            <a:chOff x="2578249" y="1667199"/>
            <a:chExt cx="3411854"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342044" y="2141842"/>
              <a:ext cx="1020444" cy="282575"/>
            </a:xfrm>
            <a:custGeom>
              <a:avLst/>
              <a:gdLst/>
              <a:ahLst/>
              <a:cxnLst/>
              <a:rect l="l" t="t" r="r" b="b"/>
              <a:pathLst>
                <a:path w="1020445" h="282575">
                  <a:moveTo>
                    <a:pt x="0" y="0"/>
                  </a:moveTo>
                  <a:lnTo>
                    <a:pt x="1020363" y="282459"/>
                  </a:lnTo>
                </a:path>
              </a:pathLst>
            </a:custGeom>
            <a:ln w="28574">
              <a:solidFill>
                <a:srgbClr val="37761C"/>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335528" y="2364526"/>
              <a:ext cx="166142" cy="119550"/>
            </a:xfrm>
            <a:prstGeom prst="rect">
              <a:avLst/>
            </a:prstGeom>
          </p:spPr>
        </p:pic>
        <p:sp>
          <p:nvSpPr>
            <p:cNvPr id="8" name="object 8"/>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671923" y="2131731"/>
              <a:ext cx="110729" cy="79771"/>
            </a:xfrm>
            <a:prstGeom prst="rect">
              <a:avLst/>
            </a:prstGeom>
          </p:spPr>
        </p:pic>
        <p:sp>
          <p:nvSpPr>
            <p:cNvPr id="10" name="object 10"/>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08682" y="1898133"/>
              <a:ext cx="110466" cy="80229"/>
            </a:xfrm>
            <a:prstGeom prst="rect">
              <a:avLst/>
            </a:prstGeom>
          </p:spPr>
        </p:pic>
        <p:sp>
          <p:nvSpPr>
            <p:cNvPr id="12" name="object 12"/>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3749203" y="2342638"/>
              <a:ext cx="100470" cy="104196"/>
            </a:xfrm>
            <a:prstGeom prst="rect">
              <a:avLst/>
            </a:prstGeom>
          </p:spPr>
        </p:pic>
        <p:sp>
          <p:nvSpPr>
            <p:cNvPr id="14" name="object 14"/>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681903" y="3399665"/>
              <a:ext cx="106251" cy="97563"/>
            </a:xfrm>
            <a:prstGeom prst="rect">
              <a:avLst/>
            </a:prstGeom>
          </p:spPr>
        </p:pic>
        <p:sp>
          <p:nvSpPr>
            <p:cNvPr id="18" name="object 18"/>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26117" y="3190643"/>
              <a:ext cx="95331" cy="107479"/>
            </a:xfrm>
            <a:prstGeom prst="rect">
              <a:avLst/>
            </a:prstGeom>
          </p:spPr>
        </p:pic>
        <p:sp>
          <p:nvSpPr>
            <p:cNvPr id="20" name="object 20"/>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8" cstate="print"/>
            <a:stretch>
              <a:fillRect/>
            </a:stretch>
          </p:blipFill>
          <p:spPr>
            <a:xfrm>
              <a:off x="3755919" y="3684837"/>
              <a:ext cx="105631" cy="81980"/>
            </a:xfrm>
            <a:prstGeom prst="rect">
              <a:avLst/>
            </a:prstGeom>
          </p:spPr>
        </p:pic>
        <p:sp>
          <p:nvSpPr>
            <p:cNvPr id="22" name="object 22"/>
            <p:cNvSpPr/>
            <p:nvPr/>
          </p:nvSpPr>
          <p:spPr>
            <a:xfrm>
              <a:off x="4342344" y="2987698"/>
              <a:ext cx="1032510" cy="517525"/>
            </a:xfrm>
            <a:custGeom>
              <a:avLst/>
              <a:gdLst/>
              <a:ahLst/>
              <a:cxnLst/>
              <a:rect l="l" t="t" r="r" b="b"/>
              <a:pathLst>
                <a:path w="1032510" h="517525">
                  <a:moveTo>
                    <a:pt x="0" y="517454"/>
                  </a:moveTo>
                  <a:lnTo>
                    <a:pt x="1032035" y="0"/>
                  </a:lnTo>
                </a:path>
              </a:pathLst>
            </a:custGeom>
            <a:ln w="28574">
              <a:solidFill>
                <a:srgbClr val="37761C"/>
              </a:solidFill>
            </a:ln>
          </p:spPr>
          <p:txBody>
            <a:bodyPr wrap="square" lIns="0" tIns="0" rIns="0" bIns="0" rtlCol="0"/>
            <a:lstStyle/>
            <a:p>
              <a:endParaRPr sz="2400"/>
            </a:p>
          </p:txBody>
        </p:sp>
        <p:pic>
          <p:nvPicPr>
            <p:cNvPr id="23" name="object 23"/>
            <p:cNvPicPr/>
            <p:nvPr/>
          </p:nvPicPr>
          <p:blipFill>
            <a:blip r:embed="rId9" cstate="print"/>
            <a:stretch>
              <a:fillRect/>
            </a:stretch>
          </p:blipFill>
          <p:spPr>
            <a:xfrm>
              <a:off x="5338938" y="2915289"/>
              <a:ext cx="165650" cy="128888"/>
            </a:xfrm>
            <a:prstGeom prst="rect">
              <a:avLst/>
            </a:prstGeom>
          </p:spPr>
        </p:pic>
        <p:sp>
          <p:nvSpPr>
            <p:cNvPr id="24" name="object 24"/>
            <p:cNvSpPr/>
            <p:nvPr/>
          </p:nvSpPr>
          <p:spPr>
            <a:xfrm>
              <a:off x="5448299" y="23763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grpSp>
      <p:sp>
        <p:nvSpPr>
          <p:cNvPr id="25" name="object 25"/>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6" name="object 26"/>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7" name="object 27"/>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8" name="object 28"/>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9" name="object 29"/>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0" name="object 30"/>
          <p:cNvSpPr txBox="1"/>
          <p:nvPr/>
        </p:nvSpPr>
        <p:spPr>
          <a:xfrm>
            <a:off x="8967467" y="2982418"/>
            <a:ext cx="2882053" cy="304421"/>
          </a:xfrm>
          <a:prstGeom prst="rect">
            <a:avLst/>
          </a:prstGeom>
        </p:spPr>
        <p:txBody>
          <a:bodyPr vert="horz" wrap="square" lIns="0" tIns="16933" rIns="0" bIns="0" rtlCol="0">
            <a:spAutoFit/>
          </a:bodyPr>
          <a:lstStyle/>
          <a:p>
            <a:pPr marL="50799">
              <a:spcBef>
                <a:spcPts val="133"/>
              </a:spcBef>
            </a:pPr>
            <a:r>
              <a:rPr sz="1867" spc="7" dirty="0">
                <a:latin typeface="Roboto"/>
                <a:cs typeface="Roboto"/>
              </a:rPr>
              <a:t>Z</a:t>
            </a:r>
            <a:r>
              <a:rPr spc="9" baseline="-34000" dirty="0">
                <a:latin typeface="Roboto"/>
                <a:cs typeface="Roboto"/>
              </a:rPr>
              <a:t>21</a:t>
            </a:r>
            <a:r>
              <a:rPr spc="220" baseline="-34000" dirty="0">
                <a:latin typeface="Roboto"/>
                <a:cs typeface="Roboto"/>
              </a:rPr>
              <a:t> </a:t>
            </a:r>
            <a:r>
              <a:rPr sz="1867" spc="-27" dirty="0">
                <a:latin typeface="Roboto"/>
                <a:cs typeface="Roboto"/>
              </a:rPr>
              <a:t>=</a:t>
            </a:r>
            <a:r>
              <a:rPr sz="1867" spc="-7" dirty="0">
                <a:latin typeface="Roboto"/>
                <a:cs typeface="Roboto"/>
              </a:rPr>
              <a:t> </a:t>
            </a:r>
            <a:r>
              <a:rPr sz="1867" spc="7" dirty="0">
                <a:latin typeface="Roboto"/>
                <a:cs typeface="Roboto"/>
              </a:rPr>
              <a:t>H</a:t>
            </a:r>
            <a:r>
              <a:rPr spc="9" baseline="-34000" dirty="0">
                <a:latin typeface="Roboto"/>
                <a:cs typeface="Roboto"/>
              </a:rPr>
              <a:t>11</a:t>
            </a:r>
            <a:r>
              <a:rPr sz="1867" spc="7" dirty="0">
                <a:latin typeface="Roboto"/>
                <a:cs typeface="Roboto"/>
              </a:rPr>
              <a:t>*</a:t>
            </a:r>
            <a:r>
              <a:rPr sz="1867" spc="-13" dirty="0">
                <a:latin typeface="Roboto"/>
                <a:cs typeface="Roboto"/>
              </a:rPr>
              <a:t> </a:t>
            </a:r>
            <a:r>
              <a:rPr sz="1867" dirty="0">
                <a:latin typeface="Roboto"/>
                <a:cs typeface="Roboto"/>
              </a:rPr>
              <a:t>w</a:t>
            </a:r>
            <a:r>
              <a:rPr baseline="-34000" dirty="0">
                <a:latin typeface="Roboto"/>
                <a:cs typeface="Roboto"/>
              </a:rPr>
              <a:t>7</a:t>
            </a:r>
            <a:r>
              <a:rPr spc="229" baseline="-34000" dirty="0">
                <a:latin typeface="Roboto"/>
                <a:cs typeface="Roboto"/>
              </a:rPr>
              <a:t> </a:t>
            </a:r>
            <a:r>
              <a:rPr sz="1867" spc="-7" dirty="0">
                <a:latin typeface="Roboto"/>
                <a:cs typeface="Roboto"/>
              </a:rPr>
              <a:t>+</a:t>
            </a:r>
            <a:r>
              <a:rPr sz="1867" spc="-13" dirty="0">
                <a:latin typeface="Roboto"/>
                <a:cs typeface="Roboto"/>
              </a:rPr>
              <a:t> </a:t>
            </a:r>
            <a:r>
              <a:rPr sz="1867" spc="7" dirty="0">
                <a:latin typeface="Roboto"/>
                <a:cs typeface="Roboto"/>
              </a:rPr>
              <a:t>H</a:t>
            </a:r>
            <a:r>
              <a:rPr spc="9" baseline="-34000" dirty="0">
                <a:latin typeface="Roboto"/>
                <a:cs typeface="Roboto"/>
              </a:rPr>
              <a:t>12</a:t>
            </a:r>
            <a:r>
              <a:rPr sz="1867" spc="7" dirty="0">
                <a:latin typeface="Roboto"/>
                <a:cs typeface="Roboto"/>
              </a:rPr>
              <a:t>*</a:t>
            </a:r>
            <a:r>
              <a:rPr sz="1867" spc="-13" dirty="0">
                <a:latin typeface="Roboto"/>
                <a:cs typeface="Roboto"/>
              </a:rPr>
              <a:t> </a:t>
            </a:r>
            <a:r>
              <a:rPr sz="1867" dirty="0">
                <a:latin typeface="Roboto"/>
                <a:cs typeface="Roboto"/>
              </a:rPr>
              <a:t>w</a:t>
            </a:r>
            <a:r>
              <a:rPr baseline="-34000" dirty="0">
                <a:latin typeface="Roboto"/>
                <a:cs typeface="Roboto"/>
              </a:rPr>
              <a:t>8</a:t>
            </a:r>
            <a:r>
              <a:rPr sz="1867" dirty="0">
                <a:latin typeface="Roboto"/>
                <a:cs typeface="Roboto"/>
              </a:rPr>
              <a:t>+</a:t>
            </a:r>
            <a:r>
              <a:rPr sz="1867" spc="-7" dirty="0">
                <a:latin typeface="Roboto"/>
                <a:cs typeface="Roboto"/>
              </a:rPr>
              <a:t> </a:t>
            </a:r>
            <a:r>
              <a:rPr sz="1867" dirty="0">
                <a:latin typeface="Roboto"/>
                <a:cs typeface="Roboto"/>
              </a:rPr>
              <a:t>b</a:t>
            </a:r>
            <a:r>
              <a:rPr baseline="-34000" dirty="0">
                <a:latin typeface="Roboto"/>
                <a:cs typeface="Roboto"/>
              </a:rPr>
              <a:t>3</a:t>
            </a:r>
            <a:endParaRPr baseline="-34000">
              <a:latin typeface="Roboto"/>
              <a:cs typeface="Roboto"/>
            </a:endParaRPr>
          </a:p>
        </p:txBody>
      </p:sp>
      <p:sp>
        <p:nvSpPr>
          <p:cNvPr id="31" name="object 31"/>
          <p:cNvSpPr txBox="1"/>
          <p:nvPr/>
        </p:nvSpPr>
        <p:spPr>
          <a:xfrm>
            <a:off x="8967467" y="3553918"/>
            <a:ext cx="2615352" cy="304421"/>
          </a:xfrm>
          <a:prstGeom prst="rect">
            <a:avLst/>
          </a:prstGeom>
        </p:spPr>
        <p:txBody>
          <a:bodyPr vert="horz" wrap="square" lIns="0" tIns="16933" rIns="0" bIns="0" rtlCol="0">
            <a:spAutoFit/>
          </a:bodyPr>
          <a:lstStyle/>
          <a:p>
            <a:pPr marL="50799">
              <a:spcBef>
                <a:spcPts val="133"/>
              </a:spcBef>
            </a:pPr>
            <a:r>
              <a:rPr sz="1867" spc="7" dirty="0">
                <a:latin typeface="Roboto"/>
                <a:cs typeface="Roboto"/>
              </a:rPr>
              <a:t>Z</a:t>
            </a:r>
            <a:r>
              <a:rPr spc="9" baseline="-34000" dirty="0">
                <a:latin typeface="Roboto"/>
                <a:cs typeface="Roboto"/>
              </a:rPr>
              <a:t>21</a:t>
            </a:r>
            <a:r>
              <a:rPr spc="220" baseline="-34000" dirty="0">
                <a:latin typeface="Roboto"/>
                <a:cs typeface="Roboto"/>
              </a:rPr>
              <a:t> </a:t>
            </a:r>
            <a:r>
              <a:rPr sz="1867" spc="-27" dirty="0">
                <a:latin typeface="Roboto"/>
                <a:cs typeface="Roboto"/>
              </a:rPr>
              <a:t>=</a:t>
            </a:r>
            <a:r>
              <a:rPr sz="1867" spc="-20" dirty="0">
                <a:latin typeface="Roboto"/>
                <a:cs typeface="Roboto"/>
              </a:rPr>
              <a:t> </a:t>
            </a:r>
            <a:r>
              <a:rPr sz="1867" spc="7" dirty="0">
                <a:latin typeface="Roboto"/>
                <a:cs typeface="Roboto"/>
              </a:rPr>
              <a:t>H</a:t>
            </a:r>
            <a:r>
              <a:rPr spc="9" baseline="-34000" dirty="0">
                <a:latin typeface="Roboto"/>
                <a:cs typeface="Roboto"/>
              </a:rPr>
              <a:t>11</a:t>
            </a:r>
            <a:r>
              <a:rPr sz="1867" spc="7" dirty="0">
                <a:latin typeface="Roboto"/>
                <a:cs typeface="Roboto"/>
              </a:rPr>
              <a:t>*2</a:t>
            </a:r>
            <a:r>
              <a:rPr sz="1867" spc="-20" dirty="0">
                <a:latin typeface="Roboto"/>
                <a:cs typeface="Roboto"/>
              </a:rPr>
              <a:t> </a:t>
            </a:r>
            <a:r>
              <a:rPr sz="1867" spc="-7" dirty="0">
                <a:latin typeface="Roboto"/>
                <a:cs typeface="Roboto"/>
              </a:rPr>
              <a:t>+</a:t>
            </a:r>
            <a:r>
              <a:rPr sz="1867" spc="-13" dirty="0">
                <a:latin typeface="Roboto"/>
                <a:cs typeface="Roboto"/>
              </a:rPr>
              <a:t> </a:t>
            </a:r>
            <a:r>
              <a:rPr sz="1867" spc="7" dirty="0">
                <a:latin typeface="Roboto"/>
                <a:cs typeface="Roboto"/>
              </a:rPr>
              <a:t>H</a:t>
            </a:r>
            <a:r>
              <a:rPr spc="9" baseline="-34000" dirty="0">
                <a:latin typeface="Roboto"/>
                <a:cs typeface="Roboto"/>
              </a:rPr>
              <a:t>12</a:t>
            </a:r>
            <a:r>
              <a:rPr sz="1867" spc="7" dirty="0">
                <a:latin typeface="Roboto"/>
                <a:cs typeface="Roboto"/>
              </a:rPr>
              <a:t>*3</a:t>
            </a:r>
            <a:r>
              <a:rPr sz="1867" spc="427" dirty="0">
                <a:latin typeface="Roboto"/>
                <a:cs typeface="Roboto"/>
              </a:rPr>
              <a:t> </a:t>
            </a:r>
            <a:r>
              <a:rPr sz="1867" spc="-7" dirty="0">
                <a:latin typeface="Roboto"/>
                <a:cs typeface="Roboto"/>
              </a:rPr>
              <a:t>+</a:t>
            </a:r>
            <a:r>
              <a:rPr sz="1867" spc="-13" dirty="0">
                <a:latin typeface="Roboto"/>
                <a:cs typeface="Roboto"/>
              </a:rPr>
              <a:t> </a:t>
            </a:r>
            <a:r>
              <a:rPr sz="1867" spc="7" dirty="0">
                <a:latin typeface="Roboto"/>
                <a:cs typeface="Roboto"/>
              </a:rPr>
              <a:t>b</a:t>
            </a:r>
            <a:r>
              <a:rPr spc="9" baseline="-34000" dirty="0">
                <a:latin typeface="Roboto"/>
                <a:cs typeface="Roboto"/>
              </a:rPr>
              <a:t>3</a:t>
            </a:r>
            <a:endParaRPr baseline="-34000">
              <a:latin typeface="Roboto"/>
              <a:cs typeface="Roboto"/>
            </a:endParaRPr>
          </a:p>
        </p:txBody>
      </p:sp>
      <p:sp>
        <p:nvSpPr>
          <p:cNvPr id="32" name="object 32"/>
          <p:cNvSpPr txBox="1"/>
          <p:nvPr/>
        </p:nvSpPr>
        <p:spPr>
          <a:xfrm>
            <a:off x="5973034" y="4090316"/>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12</a:t>
            </a:r>
            <a:endParaRPr sz="1200">
              <a:latin typeface="Roboto"/>
              <a:cs typeface="Roboto"/>
            </a:endParaRPr>
          </a:p>
        </p:txBody>
      </p:sp>
      <p:sp>
        <p:nvSpPr>
          <p:cNvPr id="33" name="object 33"/>
          <p:cNvSpPr txBox="1"/>
          <p:nvPr/>
        </p:nvSpPr>
        <p:spPr>
          <a:xfrm>
            <a:off x="5973034" y="2615617"/>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11</a:t>
            </a:r>
            <a:endParaRPr sz="1200">
              <a:latin typeface="Roboto"/>
              <a:cs typeface="Roboto"/>
            </a:endParaRPr>
          </a:p>
        </p:txBody>
      </p:sp>
      <p:sp>
        <p:nvSpPr>
          <p:cNvPr id="34" name="object 34"/>
          <p:cNvSpPr/>
          <p:nvPr/>
        </p:nvSpPr>
        <p:spPr>
          <a:xfrm>
            <a:off x="685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5" name="object 35"/>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6" name="object 36"/>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7" name="object 37"/>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grpSp>
        <p:nvGrpSpPr>
          <p:cNvPr id="38" name="object 38"/>
          <p:cNvGrpSpPr/>
          <p:nvPr/>
        </p:nvGrpSpPr>
        <p:grpSpPr>
          <a:xfrm>
            <a:off x="6995417" y="4029496"/>
            <a:ext cx="623145" cy="1106592"/>
            <a:chOff x="5246562" y="3022122"/>
            <a:chExt cx="467359" cy="829944"/>
          </a:xfrm>
        </p:grpSpPr>
        <p:sp>
          <p:nvSpPr>
            <p:cNvPr id="39" name="object 39"/>
            <p:cNvSpPr/>
            <p:nvPr/>
          </p:nvSpPr>
          <p:spPr>
            <a:xfrm>
              <a:off x="5260849" y="3150174"/>
              <a:ext cx="376555" cy="687705"/>
            </a:xfrm>
            <a:custGeom>
              <a:avLst/>
              <a:gdLst/>
              <a:ahLst/>
              <a:cxnLst/>
              <a:rect l="l" t="t" r="r" b="b"/>
              <a:pathLst>
                <a:path w="376554" h="687704">
                  <a:moveTo>
                    <a:pt x="0" y="687487"/>
                  </a:moveTo>
                  <a:lnTo>
                    <a:pt x="376111" y="0"/>
                  </a:lnTo>
                </a:path>
              </a:pathLst>
            </a:custGeom>
            <a:ln w="28574">
              <a:solidFill>
                <a:srgbClr val="37761C"/>
              </a:solidFill>
            </a:ln>
          </p:spPr>
          <p:txBody>
            <a:bodyPr wrap="square" lIns="0" tIns="0" rIns="0" bIns="0" rtlCol="0"/>
            <a:lstStyle/>
            <a:p>
              <a:endParaRPr sz="2400"/>
            </a:p>
          </p:txBody>
        </p:sp>
        <p:pic>
          <p:nvPicPr>
            <p:cNvPr id="40" name="object 40"/>
            <p:cNvPicPr/>
            <p:nvPr/>
          </p:nvPicPr>
          <p:blipFill>
            <a:blip r:embed="rId10" cstate="print"/>
            <a:stretch>
              <a:fillRect/>
            </a:stretch>
          </p:blipFill>
          <p:spPr>
            <a:xfrm>
              <a:off x="5581267" y="3022122"/>
              <a:ext cx="132219" cy="164991"/>
            </a:xfrm>
            <a:prstGeom prst="rect">
              <a:avLst/>
            </a:prstGeom>
          </p:spPr>
        </p:pic>
      </p:grpSp>
      <p:sp>
        <p:nvSpPr>
          <p:cNvPr id="41" name="object 41"/>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42" name="object 42"/>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
        <p:nvSpPr>
          <p:cNvPr id="43" name="object 43"/>
          <p:cNvSpPr txBox="1"/>
          <p:nvPr/>
        </p:nvSpPr>
        <p:spPr>
          <a:xfrm>
            <a:off x="7192551" y="6184149"/>
            <a:ext cx="1374987" cy="282129"/>
          </a:xfrm>
          <a:prstGeom prst="rect">
            <a:avLst/>
          </a:prstGeom>
        </p:spPr>
        <p:txBody>
          <a:bodyPr vert="horz" wrap="square" lIns="0" tIns="0" rIns="0" bIns="0" rtlCol="0">
            <a:spAutoFit/>
          </a:bodyPr>
          <a:lstStyle/>
          <a:p>
            <a:pPr marL="16933">
              <a:lnSpc>
                <a:spcPts val="2240"/>
              </a:lnSpc>
            </a:pPr>
            <a:r>
              <a:rPr sz="1867" spc="-27" dirty="0">
                <a:latin typeface="Roboto"/>
                <a:cs typeface="Roboto"/>
              </a:rPr>
              <a:t>Output</a:t>
            </a:r>
            <a:r>
              <a:rPr sz="1867" spc="-73" dirty="0">
                <a:latin typeface="Roboto"/>
                <a:cs typeface="Roboto"/>
              </a:rPr>
              <a:t> </a:t>
            </a:r>
            <a:r>
              <a:rPr sz="1867" spc="-33" dirty="0">
                <a:latin typeface="Roboto"/>
                <a:cs typeface="Roboto"/>
              </a:rPr>
              <a:t>Layer</a:t>
            </a:r>
            <a:endParaRPr sz="1867">
              <a:latin typeface="Roboto"/>
              <a:cs typeface="Roboto"/>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67467" y="2982418"/>
            <a:ext cx="2882053" cy="304421"/>
          </a:xfrm>
          <a:prstGeom prst="rect">
            <a:avLst/>
          </a:prstGeom>
        </p:spPr>
        <p:txBody>
          <a:bodyPr vert="horz" wrap="square" lIns="0" tIns="16933" rIns="0" bIns="0" rtlCol="0">
            <a:spAutoFit/>
          </a:bodyPr>
          <a:lstStyle/>
          <a:p>
            <a:pPr marL="50799">
              <a:spcBef>
                <a:spcPts val="133"/>
              </a:spcBef>
            </a:pPr>
            <a:r>
              <a:rPr sz="1867" spc="7" dirty="0">
                <a:solidFill>
                  <a:srgbClr val="595959"/>
                </a:solidFill>
                <a:latin typeface="Roboto"/>
                <a:cs typeface="Roboto"/>
              </a:rPr>
              <a:t>Z</a:t>
            </a:r>
            <a:r>
              <a:rPr spc="9" baseline="-34000" dirty="0">
                <a:solidFill>
                  <a:srgbClr val="595959"/>
                </a:solidFill>
                <a:latin typeface="Roboto"/>
                <a:cs typeface="Roboto"/>
              </a:rPr>
              <a:t>21</a:t>
            </a:r>
            <a:r>
              <a:rPr spc="220" baseline="-34000" dirty="0">
                <a:solidFill>
                  <a:srgbClr val="595959"/>
                </a:solidFill>
                <a:latin typeface="Roboto"/>
                <a:cs typeface="Roboto"/>
              </a:rPr>
              <a:t> </a:t>
            </a:r>
            <a:r>
              <a:rPr sz="1867" spc="-27" dirty="0">
                <a:solidFill>
                  <a:srgbClr val="595959"/>
                </a:solidFill>
                <a:latin typeface="Roboto"/>
                <a:cs typeface="Roboto"/>
              </a:rPr>
              <a:t>=</a:t>
            </a:r>
            <a:r>
              <a:rPr sz="1867" spc="-7" dirty="0">
                <a:solidFill>
                  <a:srgbClr val="595959"/>
                </a:solidFill>
                <a:latin typeface="Roboto"/>
                <a:cs typeface="Roboto"/>
              </a:rPr>
              <a:t> </a:t>
            </a:r>
            <a:r>
              <a:rPr sz="1867" spc="7" dirty="0">
                <a:solidFill>
                  <a:srgbClr val="595959"/>
                </a:solidFill>
                <a:latin typeface="Roboto"/>
                <a:cs typeface="Roboto"/>
              </a:rPr>
              <a:t>H</a:t>
            </a:r>
            <a:r>
              <a:rPr spc="9" baseline="-34000" dirty="0">
                <a:solidFill>
                  <a:srgbClr val="595959"/>
                </a:solidFill>
                <a:latin typeface="Roboto"/>
                <a:cs typeface="Roboto"/>
              </a:rPr>
              <a:t>11</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7</a:t>
            </a:r>
            <a:r>
              <a:rPr spc="229" baseline="-3400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spc="7" dirty="0">
                <a:solidFill>
                  <a:srgbClr val="595959"/>
                </a:solidFill>
                <a:latin typeface="Roboto"/>
                <a:cs typeface="Roboto"/>
              </a:rPr>
              <a:t>H</a:t>
            </a:r>
            <a:r>
              <a:rPr spc="9" baseline="-34000" dirty="0">
                <a:solidFill>
                  <a:srgbClr val="595959"/>
                </a:solidFill>
                <a:latin typeface="Roboto"/>
                <a:cs typeface="Roboto"/>
              </a:rPr>
              <a:t>12</a:t>
            </a:r>
            <a:r>
              <a:rPr sz="1867" spc="7" dirty="0">
                <a:solidFill>
                  <a:srgbClr val="595959"/>
                </a:solidFill>
                <a:latin typeface="Roboto"/>
                <a:cs typeface="Roboto"/>
              </a:rPr>
              <a:t>*</a:t>
            </a:r>
            <a:r>
              <a:rPr sz="1867" spc="-13" dirty="0">
                <a:solidFill>
                  <a:srgbClr val="595959"/>
                </a:solidFill>
                <a:latin typeface="Roboto"/>
                <a:cs typeface="Roboto"/>
              </a:rPr>
              <a:t> </a:t>
            </a:r>
            <a:r>
              <a:rPr sz="1867" dirty="0">
                <a:solidFill>
                  <a:srgbClr val="595959"/>
                </a:solidFill>
                <a:latin typeface="Roboto"/>
                <a:cs typeface="Roboto"/>
              </a:rPr>
              <a:t>w</a:t>
            </a:r>
            <a:r>
              <a:rPr baseline="-34000" dirty="0">
                <a:solidFill>
                  <a:srgbClr val="595959"/>
                </a:solidFill>
                <a:latin typeface="Roboto"/>
                <a:cs typeface="Roboto"/>
              </a:rPr>
              <a:t>8</a:t>
            </a:r>
            <a:r>
              <a:rPr sz="1867" dirty="0">
                <a:solidFill>
                  <a:srgbClr val="595959"/>
                </a:solidFill>
                <a:latin typeface="Roboto"/>
                <a:cs typeface="Roboto"/>
              </a:rPr>
              <a:t>+</a:t>
            </a:r>
            <a:r>
              <a:rPr sz="1867" spc="-7" dirty="0">
                <a:solidFill>
                  <a:srgbClr val="595959"/>
                </a:solidFill>
                <a:latin typeface="Roboto"/>
                <a:cs typeface="Roboto"/>
              </a:rPr>
              <a:t> </a:t>
            </a:r>
            <a:r>
              <a:rPr sz="1867" dirty="0">
                <a:solidFill>
                  <a:srgbClr val="595959"/>
                </a:solidFill>
                <a:latin typeface="Roboto"/>
                <a:cs typeface="Roboto"/>
              </a:rPr>
              <a:t>b</a:t>
            </a:r>
            <a:r>
              <a:rPr baseline="-34000" dirty="0">
                <a:solidFill>
                  <a:srgbClr val="595959"/>
                </a:solidFill>
                <a:latin typeface="Roboto"/>
                <a:cs typeface="Roboto"/>
              </a:rPr>
              <a:t>3</a:t>
            </a:r>
            <a:endParaRPr baseline="-34000">
              <a:latin typeface="Roboto"/>
              <a:cs typeface="Roboto"/>
            </a:endParaRPr>
          </a:p>
        </p:txBody>
      </p:sp>
      <p:sp>
        <p:nvSpPr>
          <p:cNvPr id="3" name="object 3"/>
          <p:cNvSpPr txBox="1"/>
          <p:nvPr/>
        </p:nvSpPr>
        <p:spPr>
          <a:xfrm>
            <a:off x="8967467" y="3553917"/>
            <a:ext cx="2615352" cy="886695"/>
          </a:xfrm>
          <a:prstGeom prst="rect">
            <a:avLst/>
          </a:prstGeom>
        </p:spPr>
        <p:txBody>
          <a:bodyPr vert="horz" wrap="square" lIns="0" tIns="16933" rIns="0" bIns="0" rtlCol="0">
            <a:spAutoFit/>
          </a:bodyPr>
          <a:lstStyle/>
          <a:p>
            <a:pPr marL="50799">
              <a:spcBef>
                <a:spcPts val="133"/>
              </a:spcBef>
            </a:pPr>
            <a:r>
              <a:rPr sz="1867" spc="7" dirty="0">
                <a:solidFill>
                  <a:srgbClr val="595959"/>
                </a:solidFill>
                <a:latin typeface="Roboto"/>
                <a:cs typeface="Roboto"/>
              </a:rPr>
              <a:t>Z</a:t>
            </a:r>
            <a:r>
              <a:rPr spc="9" baseline="-34000" dirty="0">
                <a:solidFill>
                  <a:srgbClr val="595959"/>
                </a:solidFill>
                <a:latin typeface="Roboto"/>
                <a:cs typeface="Roboto"/>
              </a:rPr>
              <a:t>21</a:t>
            </a:r>
            <a:r>
              <a:rPr spc="220" baseline="-34000" dirty="0">
                <a:solidFill>
                  <a:srgbClr val="595959"/>
                </a:solidFill>
                <a:latin typeface="Roboto"/>
                <a:cs typeface="Roboto"/>
              </a:rPr>
              <a:t> </a:t>
            </a:r>
            <a:r>
              <a:rPr sz="1867" spc="-27" dirty="0">
                <a:solidFill>
                  <a:srgbClr val="595959"/>
                </a:solidFill>
                <a:latin typeface="Roboto"/>
                <a:cs typeface="Roboto"/>
              </a:rPr>
              <a:t>=</a:t>
            </a:r>
            <a:r>
              <a:rPr sz="1867" spc="-20" dirty="0">
                <a:solidFill>
                  <a:srgbClr val="595959"/>
                </a:solidFill>
                <a:latin typeface="Roboto"/>
                <a:cs typeface="Roboto"/>
              </a:rPr>
              <a:t> </a:t>
            </a:r>
            <a:r>
              <a:rPr sz="1867" spc="7" dirty="0">
                <a:solidFill>
                  <a:srgbClr val="595959"/>
                </a:solidFill>
                <a:latin typeface="Roboto"/>
                <a:cs typeface="Roboto"/>
              </a:rPr>
              <a:t>H</a:t>
            </a:r>
            <a:r>
              <a:rPr spc="9" baseline="-34000" dirty="0">
                <a:solidFill>
                  <a:srgbClr val="595959"/>
                </a:solidFill>
                <a:latin typeface="Roboto"/>
                <a:cs typeface="Roboto"/>
              </a:rPr>
              <a:t>11</a:t>
            </a:r>
            <a:r>
              <a:rPr sz="1867" spc="7" dirty="0">
                <a:solidFill>
                  <a:srgbClr val="595959"/>
                </a:solidFill>
                <a:latin typeface="Roboto"/>
                <a:cs typeface="Roboto"/>
              </a:rPr>
              <a:t>*2</a:t>
            </a:r>
            <a:r>
              <a:rPr sz="1867" spc="-20"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spc="7" dirty="0">
                <a:solidFill>
                  <a:srgbClr val="595959"/>
                </a:solidFill>
                <a:latin typeface="Roboto"/>
                <a:cs typeface="Roboto"/>
              </a:rPr>
              <a:t>H</a:t>
            </a:r>
            <a:r>
              <a:rPr spc="9" baseline="-34000" dirty="0">
                <a:solidFill>
                  <a:srgbClr val="595959"/>
                </a:solidFill>
                <a:latin typeface="Roboto"/>
                <a:cs typeface="Roboto"/>
              </a:rPr>
              <a:t>12</a:t>
            </a:r>
            <a:r>
              <a:rPr sz="1867" spc="7" dirty="0">
                <a:solidFill>
                  <a:srgbClr val="595959"/>
                </a:solidFill>
                <a:latin typeface="Roboto"/>
                <a:cs typeface="Roboto"/>
              </a:rPr>
              <a:t>*3</a:t>
            </a:r>
            <a:r>
              <a:rPr sz="1867" spc="427" dirty="0">
                <a:solidFill>
                  <a:srgbClr val="595959"/>
                </a:solidFill>
                <a:latin typeface="Roboto"/>
                <a:cs typeface="Roboto"/>
              </a:rPr>
              <a:t> </a:t>
            </a:r>
            <a:r>
              <a:rPr sz="1867" spc="-7" dirty="0">
                <a:solidFill>
                  <a:srgbClr val="595959"/>
                </a:solidFill>
                <a:latin typeface="Roboto"/>
                <a:cs typeface="Roboto"/>
              </a:rPr>
              <a:t>+</a:t>
            </a:r>
            <a:r>
              <a:rPr sz="1867" spc="-13" dirty="0">
                <a:solidFill>
                  <a:srgbClr val="595959"/>
                </a:solidFill>
                <a:latin typeface="Roboto"/>
                <a:cs typeface="Roboto"/>
              </a:rPr>
              <a:t> </a:t>
            </a:r>
            <a:r>
              <a:rPr sz="1867" spc="7" dirty="0">
                <a:solidFill>
                  <a:srgbClr val="595959"/>
                </a:solidFill>
                <a:latin typeface="Roboto"/>
                <a:cs typeface="Roboto"/>
              </a:rPr>
              <a:t>b</a:t>
            </a:r>
            <a:r>
              <a:rPr spc="9" baseline="-34000" dirty="0">
                <a:solidFill>
                  <a:srgbClr val="595959"/>
                </a:solidFill>
                <a:latin typeface="Roboto"/>
                <a:cs typeface="Roboto"/>
              </a:rPr>
              <a:t>3</a:t>
            </a:r>
            <a:endParaRPr baseline="-34000">
              <a:latin typeface="Roboto"/>
              <a:cs typeface="Roboto"/>
            </a:endParaRPr>
          </a:p>
          <a:p>
            <a:pPr marL="50799">
              <a:spcBef>
                <a:spcPts val="2260"/>
              </a:spcBef>
            </a:pPr>
            <a:r>
              <a:rPr sz="1867" b="1" dirty="0">
                <a:latin typeface="Roboto"/>
                <a:cs typeface="Roboto"/>
              </a:rPr>
              <a:t>O</a:t>
            </a:r>
            <a:r>
              <a:rPr sz="1867" b="1" spc="-33" dirty="0">
                <a:latin typeface="Roboto"/>
                <a:cs typeface="Roboto"/>
              </a:rPr>
              <a:t> </a:t>
            </a:r>
            <a:r>
              <a:rPr sz="1867" b="1" spc="-13" dirty="0">
                <a:latin typeface="Roboto"/>
                <a:cs typeface="Roboto"/>
              </a:rPr>
              <a:t>=</a:t>
            </a:r>
            <a:r>
              <a:rPr sz="1867" b="1" spc="-33" dirty="0">
                <a:latin typeface="Roboto"/>
                <a:cs typeface="Roboto"/>
              </a:rPr>
              <a:t> </a:t>
            </a:r>
            <a:r>
              <a:rPr sz="1867" b="1" spc="13" dirty="0">
                <a:latin typeface="Roboto"/>
                <a:cs typeface="Roboto"/>
              </a:rPr>
              <a:t>σ(Z</a:t>
            </a:r>
            <a:r>
              <a:rPr b="1" spc="20" baseline="-34000" dirty="0">
                <a:latin typeface="Roboto"/>
                <a:cs typeface="Roboto"/>
              </a:rPr>
              <a:t>21</a:t>
            </a:r>
            <a:r>
              <a:rPr sz="1867" b="1" spc="13" dirty="0">
                <a:latin typeface="Roboto"/>
                <a:cs typeface="Roboto"/>
              </a:rPr>
              <a:t>)</a:t>
            </a:r>
            <a:endParaRPr sz="1867">
              <a:latin typeface="Roboto"/>
              <a:cs typeface="Roboto"/>
            </a:endParaRPr>
          </a:p>
        </p:txBody>
      </p:sp>
      <p:sp>
        <p:nvSpPr>
          <p:cNvPr id="4" name="object 4"/>
          <p:cNvSpPr txBox="1">
            <a:spLocks noGrp="1"/>
          </p:cNvSpPr>
          <p:nvPr>
            <p:ph type="title"/>
          </p:nvPr>
        </p:nvSpPr>
        <p:spPr>
          <a:xfrm>
            <a:off x="2703871" y="316528"/>
            <a:ext cx="6230627"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grpSp>
        <p:nvGrpSpPr>
          <p:cNvPr id="5" name="object 5"/>
          <p:cNvGrpSpPr/>
          <p:nvPr/>
        </p:nvGrpSpPr>
        <p:grpSpPr>
          <a:xfrm>
            <a:off x="3437665" y="2222933"/>
            <a:ext cx="4549139" cy="2872740"/>
            <a:chOff x="2578249" y="1667199"/>
            <a:chExt cx="3411854" cy="2154555"/>
          </a:xfrm>
        </p:grpSpPr>
        <p:sp>
          <p:nvSpPr>
            <p:cNvPr id="6" name="object 6"/>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4342044" y="2141842"/>
              <a:ext cx="1020444" cy="282575"/>
            </a:xfrm>
            <a:custGeom>
              <a:avLst/>
              <a:gdLst/>
              <a:ahLst/>
              <a:cxnLst/>
              <a:rect l="l" t="t" r="r" b="b"/>
              <a:pathLst>
                <a:path w="1020445" h="282575">
                  <a:moveTo>
                    <a:pt x="0" y="0"/>
                  </a:moveTo>
                  <a:lnTo>
                    <a:pt x="1020363" y="282459"/>
                  </a:lnTo>
                </a:path>
              </a:pathLst>
            </a:custGeom>
            <a:ln w="28574">
              <a:solidFill>
                <a:srgbClr val="37761C"/>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335528" y="2364526"/>
              <a:ext cx="166142" cy="119550"/>
            </a:xfrm>
            <a:prstGeom prst="rect">
              <a:avLst/>
            </a:prstGeom>
          </p:spPr>
        </p:pic>
        <p:sp>
          <p:nvSpPr>
            <p:cNvPr id="10" name="object 10"/>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3671923" y="2131731"/>
              <a:ext cx="110729" cy="79771"/>
            </a:xfrm>
            <a:prstGeom prst="rect">
              <a:avLst/>
            </a:prstGeom>
          </p:spPr>
        </p:pic>
        <p:sp>
          <p:nvSpPr>
            <p:cNvPr id="12" name="object 12"/>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3708682" y="1898133"/>
              <a:ext cx="110466" cy="80229"/>
            </a:xfrm>
            <a:prstGeom prst="rect">
              <a:avLst/>
            </a:prstGeom>
          </p:spPr>
        </p:pic>
        <p:sp>
          <p:nvSpPr>
            <p:cNvPr id="14" name="object 14"/>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749203" y="2342638"/>
              <a:ext cx="100470" cy="104196"/>
            </a:xfrm>
            <a:prstGeom prst="rect">
              <a:avLst/>
            </a:prstGeom>
          </p:spPr>
        </p:pic>
        <p:sp>
          <p:nvSpPr>
            <p:cNvPr id="16" name="object 16"/>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6" cstate="print"/>
            <a:stretch>
              <a:fillRect/>
            </a:stretch>
          </p:blipFill>
          <p:spPr>
            <a:xfrm>
              <a:off x="3681903" y="3399665"/>
              <a:ext cx="106251" cy="97563"/>
            </a:xfrm>
            <a:prstGeom prst="rect">
              <a:avLst/>
            </a:prstGeom>
          </p:spPr>
        </p:pic>
        <p:sp>
          <p:nvSpPr>
            <p:cNvPr id="20" name="object 20"/>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7" cstate="print"/>
            <a:stretch>
              <a:fillRect/>
            </a:stretch>
          </p:blipFill>
          <p:spPr>
            <a:xfrm>
              <a:off x="3726117" y="3190643"/>
              <a:ext cx="95331" cy="107479"/>
            </a:xfrm>
            <a:prstGeom prst="rect">
              <a:avLst/>
            </a:prstGeom>
          </p:spPr>
        </p:pic>
        <p:sp>
          <p:nvSpPr>
            <p:cNvPr id="22" name="object 22"/>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8" cstate="print"/>
            <a:stretch>
              <a:fillRect/>
            </a:stretch>
          </p:blipFill>
          <p:spPr>
            <a:xfrm>
              <a:off x="3755919" y="3684837"/>
              <a:ext cx="105631" cy="81980"/>
            </a:xfrm>
            <a:prstGeom prst="rect">
              <a:avLst/>
            </a:prstGeom>
          </p:spPr>
        </p:pic>
        <p:sp>
          <p:nvSpPr>
            <p:cNvPr id="24" name="object 24"/>
            <p:cNvSpPr/>
            <p:nvPr/>
          </p:nvSpPr>
          <p:spPr>
            <a:xfrm>
              <a:off x="4342344" y="2987698"/>
              <a:ext cx="1032510" cy="517525"/>
            </a:xfrm>
            <a:custGeom>
              <a:avLst/>
              <a:gdLst/>
              <a:ahLst/>
              <a:cxnLst/>
              <a:rect l="l" t="t" r="r" b="b"/>
              <a:pathLst>
                <a:path w="1032510" h="517525">
                  <a:moveTo>
                    <a:pt x="0" y="517454"/>
                  </a:moveTo>
                  <a:lnTo>
                    <a:pt x="1032035" y="0"/>
                  </a:lnTo>
                </a:path>
              </a:pathLst>
            </a:custGeom>
            <a:ln w="28574">
              <a:solidFill>
                <a:srgbClr val="37761C"/>
              </a:solidFill>
            </a:ln>
          </p:spPr>
          <p:txBody>
            <a:bodyPr wrap="square" lIns="0" tIns="0" rIns="0" bIns="0" rtlCol="0"/>
            <a:lstStyle/>
            <a:p>
              <a:endParaRPr sz="2400"/>
            </a:p>
          </p:txBody>
        </p:sp>
        <p:pic>
          <p:nvPicPr>
            <p:cNvPr id="25" name="object 25"/>
            <p:cNvPicPr/>
            <p:nvPr/>
          </p:nvPicPr>
          <p:blipFill>
            <a:blip r:embed="rId9" cstate="print"/>
            <a:stretch>
              <a:fillRect/>
            </a:stretch>
          </p:blipFill>
          <p:spPr>
            <a:xfrm>
              <a:off x="5338938" y="2915289"/>
              <a:ext cx="165650" cy="128888"/>
            </a:xfrm>
            <a:prstGeom prst="rect">
              <a:avLst/>
            </a:prstGeom>
          </p:spPr>
        </p:pic>
        <p:sp>
          <p:nvSpPr>
            <p:cNvPr id="26" name="object 26"/>
            <p:cNvSpPr/>
            <p:nvPr/>
          </p:nvSpPr>
          <p:spPr>
            <a:xfrm>
              <a:off x="5448299" y="23763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grpSp>
      <p:sp>
        <p:nvSpPr>
          <p:cNvPr id="27" name="object 27"/>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8" name="object 28"/>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9" name="object 29"/>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30" name="object 30"/>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1" name="object 31"/>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p:nvPr/>
        </p:nvSpPr>
        <p:spPr>
          <a:xfrm>
            <a:off x="14732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3" name="object 33"/>
          <p:cNvSpPr/>
          <p:nvPr/>
        </p:nvSpPr>
        <p:spPr>
          <a:xfrm>
            <a:off x="431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6858001" y="6112934"/>
            <a:ext cx="2044700" cy="441113"/>
          </a:xfrm>
          <a:custGeom>
            <a:avLst/>
            <a:gdLst/>
            <a:ahLst/>
            <a:cxnLst/>
            <a:rect l="l" t="t" r="r" b="b"/>
            <a:pathLst>
              <a:path w="1533525" h="330835">
                <a:moveTo>
                  <a:pt x="0" y="0"/>
                </a:moveTo>
                <a:lnTo>
                  <a:pt x="1533299" y="0"/>
                </a:lnTo>
                <a:lnTo>
                  <a:pt x="1533299" y="330299"/>
                </a:lnTo>
                <a:lnTo>
                  <a:pt x="0" y="330299"/>
                </a:lnTo>
                <a:lnTo>
                  <a:pt x="0" y="0"/>
                </a:lnTo>
                <a:close/>
              </a:path>
            </a:pathLst>
          </a:custGeom>
          <a:ln w="9524">
            <a:solidFill>
              <a:srgbClr val="000000"/>
            </a:solidFill>
          </a:ln>
        </p:spPr>
        <p:txBody>
          <a:bodyPr wrap="square" lIns="0" tIns="0" rIns="0" bIns="0" rtlCol="0"/>
          <a:lstStyle/>
          <a:p>
            <a:endParaRPr sz="2400"/>
          </a:p>
        </p:txBody>
      </p:sp>
      <p:grpSp>
        <p:nvGrpSpPr>
          <p:cNvPr id="35" name="object 35"/>
          <p:cNvGrpSpPr/>
          <p:nvPr/>
        </p:nvGrpSpPr>
        <p:grpSpPr>
          <a:xfrm>
            <a:off x="7989566" y="3527612"/>
            <a:ext cx="842433" cy="110067"/>
            <a:chOff x="5992174" y="2645709"/>
            <a:chExt cx="631825" cy="82550"/>
          </a:xfrm>
        </p:grpSpPr>
        <p:sp>
          <p:nvSpPr>
            <p:cNvPr id="36" name="object 36"/>
            <p:cNvSpPr/>
            <p:nvPr/>
          </p:nvSpPr>
          <p:spPr>
            <a:xfrm>
              <a:off x="60016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0" cstate="print"/>
            <a:stretch>
              <a:fillRect/>
            </a:stretch>
          </p:blipFill>
          <p:spPr>
            <a:xfrm>
              <a:off x="6518170" y="2645709"/>
              <a:ext cx="105705" cy="81979"/>
            </a:xfrm>
            <a:prstGeom prst="rect">
              <a:avLst/>
            </a:prstGeom>
          </p:spPr>
        </p:pic>
      </p:grpSp>
      <p:sp>
        <p:nvSpPr>
          <p:cNvPr id="38" name="object 38"/>
          <p:cNvSpPr txBox="1"/>
          <p:nvPr/>
        </p:nvSpPr>
        <p:spPr>
          <a:xfrm>
            <a:off x="7994771" y="3144493"/>
            <a:ext cx="790787"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a:t>
            </a:r>
            <a:r>
              <a:rPr sz="1867" spc="-7" dirty="0">
                <a:latin typeface="Roboto"/>
                <a:cs typeface="Roboto"/>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41" name="object 41"/>
          <p:cNvSpPr txBox="1"/>
          <p:nvPr/>
        </p:nvSpPr>
        <p:spPr>
          <a:xfrm>
            <a:off x="1895618" y="6184149"/>
            <a:ext cx="1198033" cy="282129"/>
          </a:xfrm>
          <a:prstGeom prst="rect">
            <a:avLst/>
          </a:prstGeom>
        </p:spPr>
        <p:txBody>
          <a:bodyPr vert="horz" wrap="square" lIns="0" tIns="0" rIns="0" bIns="0" rtlCol="0">
            <a:spAutoFit/>
          </a:bodyPr>
          <a:lstStyle/>
          <a:p>
            <a:pPr marL="16933">
              <a:lnSpc>
                <a:spcPts val="2240"/>
              </a:lnSpc>
            </a:pPr>
            <a:r>
              <a:rPr sz="1867" spc="-33" dirty="0">
                <a:latin typeface="Roboto"/>
                <a:cs typeface="Roboto"/>
              </a:rPr>
              <a:t>Input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42" name="object 42"/>
          <p:cNvSpPr txBox="1"/>
          <p:nvPr/>
        </p:nvSpPr>
        <p:spPr>
          <a:xfrm>
            <a:off x="4537671" y="6184149"/>
            <a:ext cx="1602740" cy="282129"/>
          </a:xfrm>
          <a:prstGeom prst="rect">
            <a:avLst/>
          </a:prstGeom>
        </p:spPr>
        <p:txBody>
          <a:bodyPr vert="horz" wrap="square" lIns="0" tIns="0" rIns="0" bIns="0" rtlCol="0">
            <a:spAutoFit/>
          </a:bodyPr>
          <a:lstStyle/>
          <a:p>
            <a:pPr marL="16933">
              <a:lnSpc>
                <a:spcPts val="2240"/>
              </a:lnSpc>
            </a:pPr>
            <a:r>
              <a:rPr sz="1867" spc="-13" dirty="0">
                <a:latin typeface="Roboto"/>
                <a:cs typeface="Roboto"/>
              </a:rPr>
              <a:t>Hidden</a:t>
            </a:r>
            <a:r>
              <a:rPr sz="1867" spc="-47" dirty="0">
                <a:latin typeface="Roboto"/>
                <a:cs typeface="Roboto"/>
              </a:rPr>
              <a:t> </a:t>
            </a:r>
            <a:r>
              <a:rPr sz="1867" spc="-33" dirty="0">
                <a:latin typeface="Roboto"/>
                <a:cs typeface="Roboto"/>
              </a:rPr>
              <a:t>Layer</a:t>
            </a:r>
            <a:r>
              <a:rPr sz="1867" spc="-47" dirty="0">
                <a:latin typeface="Roboto"/>
                <a:cs typeface="Roboto"/>
              </a:rPr>
              <a:t> </a:t>
            </a:r>
            <a:r>
              <a:rPr sz="1867" spc="-7" dirty="0">
                <a:latin typeface="Roboto"/>
                <a:cs typeface="Roboto"/>
              </a:rPr>
              <a:t>1</a:t>
            </a:r>
            <a:endParaRPr sz="1867">
              <a:latin typeface="Roboto"/>
              <a:cs typeface="Roboto"/>
            </a:endParaRPr>
          </a:p>
        </p:txBody>
      </p:sp>
      <p:sp>
        <p:nvSpPr>
          <p:cNvPr id="43" name="object 43"/>
          <p:cNvSpPr txBox="1"/>
          <p:nvPr/>
        </p:nvSpPr>
        <p:spPr>
          <a:xfrm>
            <a:off x="7192551" y="6184149"/>
            <a:ext cx="1374987" cy="282129"/>
          </a:xfrm>
          <a:prstGeom prst="rect">
            <a:avLst/>
          </a:prstGeom>
        </p:spPr>
        <p:txBody>
          <a:bodyPr vert="horz" wrap="square" lIns="0" tIns="0" rIns="0" bIns="0" rtlCol="0">
            <a:spAutoFit/>
          </a:bodyPr>
          <a:lstStyle/>
          <a:p>
            <a:pPr marL="16933">
              <a:lnSpc>
                <a:spcPts val="2240"/>
              </a:lnSpc>
            </a:pPr>
            <a:r>
              <a:rPr sz="1867" spc="-27" dirty="0">
                <a:latin typeface="Roboto"/>
                <a:cs typeface="Roboto"/>
              </a:rPr>
              <a:t>Output</a:t>
            </a:r>
            <a:r>
              <a:rPr sz="1867" spc="-73" dirty="0">
                <a:latin typeface="Roboto"/>
                <a:cs typeface="Roboto"/>
              </a:rPr>
              <a:t> </a:t>
            </a:r>
            <a:r>
              <a:rPr sz="1867" spc="-33" dirty="0">
                <a:latin typeface="Roboto"/>
                <a:cs typeface="Roboto"/>
              </a:rPr>
              <a:t>Layer</a:t>
            </a:r>
            <a:endParaRPr sz="1867">
              <a:latin typeface="Roboto"/>
              <a:cs typeface="Roboto"/>
            </a:endParaRPr>
          </a:p>
        </p:txBody>
      </p:sp>
      <p:sp>
        <p:nvSpPr>
          <p:cNvPr id="39" name="object 39"/>
          <p:cNvSpPr txBox="1"/>
          <p:nvPr/>
        </p:nvSpPr>
        <p:spPr>
          <a:xfrm>
            <a:off x="5973034" y="4090316"/>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12</a:t>
            </a:r>
            <a:endParaRPr sz="1200">
              <a:latin typeface="Roboto"/>
              <a:cs typeface="Roboto"/>
            </a:endParaRPr>
          </a:p>
        </p:txBody>
      </p:sp>
      <p:sp>
        <p:nvSpPr>
          <p:cNvPr id="40" name="object 40"/>
          <p:cNvSpPr txBox="1"/>
          <p:nvPr/>
        </p:nvSpPr>
        <p:spPr>
          <a:xfrm>
            <a:off x="5973034" y="2615617"/>
            <a:ext cx="447887" cy="304356"/>
          </a:xfrm>
          <a:prstGeom prst="rect">
            <a:avLst/>
          </a:prstGeom>
        </p:spPr>
        <p:txBody>
          <a:bodyPr vert="horz" wrap="square" lIns="0" tIns="16933" rIns="0" bIns="0" rtlCol="0">
            <a:spAutoFit/>
          </a:bodyPr>
          <a:lstStyle/>
          <a:p>
            <a:pPr marL="50799">
              <a:spcBef>
                <a:spcPts val="133"/>
              </a:spcBef>
            </a:pPr>
            <a:r>
              <a:rPr sz="2800" spc="20" baseline="20000" dirty="0">
                <a:latin typeface="Roboto"/>
                <a:cs typeface="Roboto"/>
              </a:rPr>
              <a:t>H</a:t>
            </a:r>
            <a:r>
              <a:rPr sz="1200" spc="13" dirty="0">
                <a:latin typeface="Roboto"/>
                <a:cs typeface="Roboto"/>
              </a:rPr>
              <a:t>11</a:t>
            </a:r>
            <a:endParaRPr sz="1200">
              <a:latin typeface="Roboto"/>
              <a:cs typeface="Roboto"/>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2555" y="316528"/>
            <a:ext cx="9086061" cy="694207"/>
          </a:xfrm>
          <a:prstGeom prst="rect">
            <a:avLst/>
          </a:prstGeom>
        </p:spPr>
        <p:txBody>
          <a:bodyPr vert="horz" wrap="square" lIns="0" tIns="16933" rIns="0" bIns="0" rtlCol="0" anchor="ctr">
            <a:spAutoFit/>
          </a:bodyPr>
          <a:lstStyle/>
          <a:p>
            <a:pPr marL="16933">
              <a:lnSpc>
                <a:spcPct val="100000"/>
              </a:lnSpc>
              <a:spcBef>
                <a:spcPts val="133"/>
              </a:spcBef>
            </a:pPr>
            <a:r>
              <a:rPr spc="-40" dirty="0"/>
              <a:t>Neural</a:t>
            </a:r>
            <a:r>
              <a:rPr spc="-20" dirty="0"/>
              <a:t> Network</a:t>
            </a:r>
            <a:r>
              <a:rPr spc="-13" dirty="0"/>
              <a:t> </a:t>
            </a:r>
            <a:r>
              <a:rPr spc="-33" dirty="0"/>
              <a:t>Forward</a:t>
            </a:r>
            <a:r>
              <a:rPr spc="-13" dirty="0"/>
              <a:t> </a:t>
            </a:r>
            <a:r>
              <a:rPr spc="-40" dirty="0"/>
              <a:t>Propagation</a:t>
            </a:r>
          </a:p>
        </p:txBody>
      </p:sp>
      <p:grpSp>
        <p:nvGrpSpPr>
          <p:cNvPr id="3" name="object 3"/>
          <p:cNvGrpSpPr/>
          <p:nvPr/>
        </p:nvGrpSpPr>
        <p:grpSpPr>
          <a:xfrm>
            <a:off x="3437666" y="2222933"/>
            <a:ext cx="2358813" cy="2872740"/>
            <a:chOff x="2578249" y="1667199"/>
            <a:chExt cx="1769110"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671923" y="2131731"/>
              <a:ext cx="110729" cy="79771"/>
            </a:xfrm>
            <a:prstGeom prst="rect">
              <a:avLst/>
            </a:prstGeom>
          </p:spPr>
        </p:pic>
        <p:sp>
          <p:nvSpPr>
            <p:cNvPr id="8" name="object 8"/>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708682" y="1898133"/>
              <a:ext cx="110466" cy="80229"/>
            </a:xfrm>
            <a:prstGeom prst="rect">
              <a:avLst/>
            </a:prstGeom>
          </p:spPr>
        </p:pic>
        <p:sp>
          <p:nvSpPr>
            <p:cNvPr id="10" name="object 10"/>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49203" y="2342638"/>
              <a:ext cx="100470" cy="104196"/>
            </a:xfrm>
            <a:prstGeom prst="rect">
              <a:avLst/>
            </a:prstGeom>
          </p:spPr>
        </p:pic>
        <p:sp>
          <p:nvSpPr>
            <p:cNvPr id="12" name="object 12"/>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681903" y="3399665"/>
              <a:ext cx="106251" cy="97563"/>
            </a:xfrm>
            <a:prstGeom prst="rect">
              <a:avLst/>
            </a:prstGeom>
          </p:spPr>
        </p:pic>
        <p:sp>
          <p:nvSpPr>
            <p:cNvPr id="16" name="object 16"/>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726117" y="3190643"/>
              <a:ext cx="95331" cy="107479"/>
            </a:xfrm>
            <a:prstGeom prst="rect">
              <a:avLst/>
            </a:prstGeom>
          </p:spPr>
        </p:pic>
        <p:sp>
          <p:nvSpPr>
            <p:cNvPr id="18" name="object 18"/>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55919" y="3684837"/>
              <a:ext cx="105631" cy="81980"/>
            </a:xfrm>
            <a:prstGeom prst="rect">
              <a:avLst/>
            </a:prstGeom>
          </p:spPr>
        </p:pic>
      </p:grpSp>
      <p:sp>
        <p:nvSpPr>
          <p:cNvPr id="20" name="object 20"/>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txBox="1"/>
          <p:nvPr/>
        </p:nvSpPr>
        <p:spPr>
          <a:xfrm>
            <a:off x="9113517" y="3227598"/>
            <a:ext cx="1731433" cy="595035"/>
          </a:xfrm>
          <a:prstGeom prst="rect">
            <a:avLst/>
          </a:prstGeom>
        </p:spPr>
        <p:txBody>
          <a:bodyPr vert="horz" wrap="square" lIns="0" tIns="30480" rIns="0" bIns="0" rtlCol="0">
            <a:spAutoFit/>
          </a:bodyPr>
          <a:lstStyle/>
          <a:p>
            <a:pPr marL="709489" marR="6773" indent="-693403">
              <a:lnSpc>
                <a:spcPts val="2200"/>
              </a:lnSpc>
              <a:spcBef>
                <a:spcPts val="240"/>
              </a:spcBef>
            </a:pPr>
            <a:r>
              <a:rPr sz="1867" spc="-20" dirty="0">
                <a:latin typeface="Roboto"/>
                <a:cs typeface="Roboto"/>
              </a:rPr>
              <a:t>Loan Approved? </a:t>
            </a:r>
            <a:r>
              <a:rPr sz="1867" spc="-453" dirty="0">
                <a:latin typeface="Roboto"/>
                <a:cs typeface="Roboto"/>
              </a:rPr>
              <a:t> </a:t>
            </a:r>
            <a:r>
              <a:rPr sz="1867" dirty="0">
                <a:latin typeface="Roboto"/>
                <a:cs typeface="Roboto"/>
              </a:rPr>
              <a:t>(Y)</a:t>
            </a:r>
            <a:endParaRPr sz="1867">
              <a:latin typeface="Roboto"/>
              <a:cs typeface="Roboto"/>
            </a:endParaRPr>
          </a:p>
        </p:txBody>
      </p:sp>
      <p:grpSp>
        <p:nvGrpSpPr>
          <p:cNvPr id="24" name="object 24"/>
          <p:cNvGrpSpPr/>
          <p:nvPr/>
        </p:nvGrpSpPr>
        <p:grpSpPr>
          <a:xfrm>
            <a:off x="8091166" y="3527612"/>
            <a:ext cx="842433" cy="110067"/>
            <a:chOff x="6068374" y="2645709"/>
            <a:chExt cx="631825" cy="82550"/>
          </a:xfrm>
        </p:grpSpPr>
        <p:sp>
          <p:nvSpPr>
            <p:cNvPr id="25" name="object 25"/>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8" cstate="print"/>
            <a:stretch>
              <a:fillRect/>
            </a:stretch>
          </p:blipFill>
          <p:spPr>
            <a:xfrm>
              <a:off x="6594370" y="2645709"/>
              <a:ext cx="105705" cy="81979"/>
            </a:xfrm>
            <a:prstGeom prst="rect">
              <a:avLst/>
            </a:prstGeom>
          </p:spPr>
        </p:pic>
      </p:grpSp>
      <p:sp>
        <p:nvSpPr>
          <p:cNvPr id="27" name="object 27"/>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8" name="object 28"/>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9" name="object 29"/>
          <p:cNvGrpSpPr/>
          <p:nvPr/>
        </p:nvGrpSpPr>
        <p:grpSpPr>
          <a:xfrm>
            <a:off x="4723965" y="1725399"/>
            <a:ext cx="3269827" cy="2961640"/>
            <a:chOff x="3542974" y="1294049"/>
            <a:chExt cx="2452370" cy="2221230"/>
          </a:xfrm>
        </p:grpSpPr>
        <p:sp>
          <p:nvSpPr>
            <p:cNvPr id="30" name="object 30"/>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1" name="object 31"/>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2" name="object 32"/>
            <p:cNvSpPr/>
            <p:nvPr/>
          </p:nvSpPr>
          <p:spPr>
            <a:xfrm>
              <a:off x="4342044" y="2141843"/>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9" cstate="print"/>
            <a:stretch>
              <a:fillRect/>
            </a:stretch>
          </p:blipFill>
          <p:spPr>
            <a:xfrm>
              <a:off x="5399567" y="2399698"/>
              <a:ext cx="110761" cy="79699"/>
            </a:xfrm>
            <a:prstGeom prst="rect">
              <a:avLst/>
            </a:prstGeom>
          </p:spPr>
        </p:pic>
        <p:sp>
          <p:nvSpPr>
            <p:cNvPr id="34" name="object 34"/>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10" cstate="print"/>
            <a:stretch>
              <a:fillRect/>
            </a:stretch>
          </p:blipFill>
          <p:spPr>
            <a:xfrm>
              <a:off x="5401839" y="2913810"/>
              <a:ext cx="110433" cy="85925"/>
            </a:xfrm>
            <a:prstGeom prst="rect">
              <a:avLst/>
            </a:prstGeom>
          </p:spPr>
        </p:pic>
        <p:sp>
          <p:nvSpPr>
            <p:cNvPr id="36" name="object 36"/>
            <p:cNvSpPr/>
            <p:nvPr/>
          </p:nvSpPr>
          <p:spPr>
            <a:xfrm>
              <a:off x="3552499"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1" cstate="print"/>
            <a:stretch>
              <a:fillRect/>
            </a:stretch>
          </p:blipFill>
          <p:spPr>
            <a:xfrm>
              <a:off x="3974627" y="1752229"/>
              <a:ext cx="101345" cy="103452"/>
            </a:xfrm>
            <a:prstGeom prst="rect">
              <a:avLst/>
            </a:prstGeom>
          </p:spPr>
        </p:pic>
      </p:grpSp>
      <p:sp>
        <p:nvSpPr>
          <p:cNvPr id="38" name="object 38"/>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9" name="object 39"/>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40" name="object 40"/>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41" name="object 41"/>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42" name="object 42"/>
          <p:cNvSpPr txBox="1"/>
          <p:nvPr/>
        </p:nvSpPr>
        <p:spPr>
          <a:xfrm>
            <a:off x="8188532" y="3084018"/>
            <a:ext cx="198120" cy="304421"/>
          </a:xfrm>
          <a:prstGeom prst="rect">
            <a:avLst/>
          </a:prstGeom>
        </p:spPr>
        <p:txBody>
          <a:bodyPr vert="horz" wrap="square" lIns="0" tIns="16933" rIns="0" bIns="0" rtlCol="0">
            <a:spAutoFit/>
          </a:bodyPr>
          <a:lstStyle/>
          <a:p>
            <a:pPr marL="16933">
              <a:spcBef>
                <a:spcPts val="133"/>
              </a:spcBef>
            </a:pPr>
            <a:r>
              <a:rPr sz="1867" b="1" dirty="0">
                <a:solidFill>
                  <a:srgbClr val="00FF00"/>
                </a:solidFill>
                <a:latin typeface="Roboto"/>
                <a:cs typeface="Roboto"/>
              </a:rPr>
              <a:t>O</a:t>
            </a:r>
            <a:endParaRPr sz="1867">
              <a:latin typeface="Roboto"/>
              <a:cs typeface="Roboto"/>
            </a:endParaRPr>
          </a:p>
        </p:txBody>
      </p:sp>
      <p:sp>
        <p:nvSpPr>
          <p:cNvPr id="43" name="object 43"/>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4" name="object 44"/>
          <p:cNvSpPr txBox="1"/>
          <p:nvPr/>
        </p:nvSpPr>
        <p:spPr>
          <a:xfrm>
            <a:off x="3642153" y="5694351"/>
            <a:ext cx="772160"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45" name="object 45"/>
          <p:cNvGrpSpPr/>
          <p:nvPr/>
        </p:nvGrpSpPr>
        <p:grpSpPr>
          <a:xfrm>
            <a:off x="4312400" y="4019559"/>
            <a:ext cx="3308773" cy="1693333"/>
            <a:chOff x="3234300" y="3014669"/>
            <a:chExt cx="2481580" cy="1270000"/>
          </a:xfrm>
        </p:grpSpPr>
        <p:sp>
          <p:nvSpPr>
            <p:cNvPr id="46" name="object 46"/>
            <p:cNvSpPr/>
            <p:nvPr/>
          </p:nvSpPr>
          <p:spPr>
            <a:xfrm>
              <a:off x="3243825" y="38603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2" cstate="print"/>
            <a:stretch>
              <a:fillRect/>
            </a:stretch>
          </p:blipFill>
          <p:spPr>
            <a:xfrm>
              <a:off x="3908510" y="3806286"/>
              <a:ext cx="109363" cy="90529"/>
            </a:xfrm>
            <a:prstGeom prst="rect">
              <a:avLst/>
            </a:prstGeom>
          </p:spPr>
        </p:pic>
        <p:sp>
          <p:nvSpPr>
            <p:cNvPr id="48" name="object 48"/>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9" name="object 49"/>
            <p:cNvPicPr/>
            <p:nvPr/>
          </p:nvPicPr>
          <p:blipFill>
            <a:blip r:embed="rId13" cstate="print"/>
            <a:stretch>
              <a:fillRect/>
            </a:stretch>
          </p:blipFill>
          <p:spPr>
            <a:xfrm>
              <a:off x="5627262" y="3014669"/>
              <a:ext cx="88146" cy="109994"/>
            </a:xfrm>
            <a:prstGeom prst="rect">
              <a:avLst/>
            </a:prstGeom>
          </p:spPr>
        </p:pic>
      </p:grpSp>
      <p:sp>
        <p:nvSpPr>
          <p:cNvPr id="50" name="object 50"/>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94758" y="316528"/>
            <a:ext cx="8513858" cy="694207"/>
          </a:xfrm>
          <a:prstGeom prst="rect">
            <a:avLst/>
          </a:prstGeom>
        </p:spPr>
        <p:txBody>
          <a:bodyPr vert="horz" wrap="square" lIns="0" tIns="16933" rIns="0" bIns="0" rtlCol="0" anchor="ctr">
            <a:spAutoFit/>
          </a:bodyPr>
          <a:lstStyle/>
          <a:p>
            <a:pPr marL="16933">
              <a:lnSpc>
                <a:spcPct val="100000"/>
              </a:lnSpc>
              <a:spcBef>
                <a:spcPts val="133"/>
              </a:spcBef>
            </a:pPr>
            <a:r>
              <a:rPr spc="-40" dirty="0"/>
              <a:t>Neural</a:t>
            </a:r>
            <a:r>
              <a:rPr spc="-20" dirty="0"/>
              <a:t> Network</a:t>
            </a:r>
            <a:r>
              <a:rPr spc="-13" dirty="0"/>
              <a:t> </a:t>
            </a:r>
            <a:r>
              <a:rPr spc="-33" dirty="0"/>
              <a:t>Forward</a:t>
            </a:r>
            <a:r>
              <a:rPr spc="-13" dirty="0"/>
              <a:t> </a:t>
            </a:r>
            <a:r>
              <a:rPr spc="-40" dirty="0"/>
              <a:t>Propagation</a:t>
            </a:r>
          </a:p>
        </p:txBody>
      </p:sp>
      <p:grpSp>
        <p:nvGrpSpPr>
          <p:cNvPr id="3" name="object 3"/>
          <p:cNvGrpSpPr/>
          <p:nvPr/>
        </p:nvGrpSpPr>
        <p:grpSpPr>
          <a:xfrm>
            <a:off x="3437666" y="2222933"/>
            <a:ext cx="2358813" cy="2872740"/>
            <a:chOff x="2578249" y="1667199"/>
            <a:chExt cx="1769110" cy="2154555"/>
          </a:xfrm>
        </p:grpSpPr>
        <p:sp>
          <p:nvSpPr>
            <p:cNvPr id="4" name="object 4"/>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671923" y="2131731"/>
              <a:ext cx="110729" cy="79771"/>
            </a:xfrm>
            <a:prstGeom prst="rect">
              <a:avLst/>
            </a:prstGeom>
          </p:spPr>
        </p:pic>
        <p:sp>
          <p:nvSpPr>
            <p:cNvPr id="8" name="object 8"/>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708682" y="1898133"/>
              <a:ext cx="110466" cy="80229"/>
            </a:xfrm>
            <a:prstGeom prst="rect">
              <a:avLst/>
            </a:prstGeom>
          </p:spPr>
        </p:pic>
        <p:sp>
          <p:nvSpPr>
            <p:cNvPr id="10" name="object 10"/>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749203" y="2342638"/>
              <a:ext cx="100470" cy="104196"/>
            </a:xfrm>
            <a:prstGeom prst="rect">
              <a:avLst/>
            </a:prstGeom>
          </p:spPr>
        </p:pic>
        <p:sp>
          <p:nvSpPr>
            <p:cNvPr id="12" name="object 12"/>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681903" y="3399665"/>
              <a:ext cx="106251" cy="97563"/>
            </a:xfrm>
            <a:prstGeom prst="rect">
              <a:avLst/>
            </a:prstGeom>
          </p:spPr>
        </p:pic>
        <p:sp>
          <p:nvSpPr>
            <p:cNvPr id="16" name="object 16"/>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726117" y="3190643"/>
              <a:ext cx="95331" cy="107479"/>
            </a:xfrm>
            <a:prstGeom prst="rect">
              <a:avLst/>
            </a:prstGeom>
          </p:spPr>
        </p:pic>
        <p:sp>
          <p:nvSpPr>
            <p:cNvPr id="18" name="object 18"/>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755919" y="3684837"/>
              <a:ext cx="105631" cy="81980"/>
            </a:xfrm>
            <a:prstGeom prst="rect">
              <a:avLst/>
            </a:prstGeom>
          </p:spPr>
        </p:pic>
      </p:grpSp>
      <p:sp>
        <p:nvSpPr>
          <p:cNvPr id="20" name="object 20"/>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1" name="object 21"/>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2" name="object 22"/>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3" name="object 23"/>
          <p:cNvSpPr txBox="1"/>
          <p:nvPr/>
        </p:nvSpPr>
        <p:spPr>
          <a:xfrm>
            <a:off x="9113517" y="3227598"/>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latin typeface="Roboto"/>
                <a:cs typeface="Roboto"/>
              </a:rPr>
              <a:t>Loan Approved? </a:t>
            </a:r>
            <a:r>
              <a:rPr sz="1867" spc="-453" dirty="0">
                <a:latin typeface="Roboto"/>
                <a:cs typeface="Roboto"/>
              </a:rPr>
              <a:t> </a:t>
            </a:r>
            <a:r>
              <a:rPr sz="1867" spc="-13" dirty="0">
                <a:latin typeface="Roboto"/>
                <a:cs typeface="Roboto"/>
              </a:rPr>
              <a:t>(Y</a:t>
            </a:r>
            <a:r>
              <a:rPr sz="1867" spc="-20" dirty="0">
                <a:latin typeface="Roboto"/>
                <a:cs typeface="Roboto"/>
              </a:rPr>
              <a:t> </a:t>
            </a:r>
            <a:r>
              <a:rPr sz="1867" spc="-27" dirty="0">
                <a:latin typeface="Roboto"/>
                <a:cs typeface="Roboto"/>
              </a:rPr>
              <a:t>=</a:t>
            </a:r>
            <a:r>
              <a:rPr sz="1867" spc="-20" dirty="0">
                <a:latin typeface="Roboto"/>
                <a:cs typeface="Roboto"/>
              </a:rPr>
              <a:t> </a:t>
            </a:r>
            <a:r>
              <a:rPr sz="1867" dirty="0">
                <a:latin typeface="Roboto"/>
                <a:cs typeface="Roboto"/>
              </a:rPr>
              <a:t>1)</a:t>
            </a:r>
            <a:endParaRPr sz="1867">
              <a:latin typeface="Roboto"/>
              <a:cs typeface="Roboto"/>
            </a:endParaRPr>
          </a:p>
        </p:txBody>
      </p:sp>
      <p:grpSp>
        <p:nvGrpSpPr>
          <p:cNvPr id="24" name="object 24"/>
          <p:cNvGrpSpPr/>
          <p:nvPr/>
        </p:nvGrpSpPr>
        <p:grpSpPr>
          <a:xfrm>
            <a:off x="8091166" y="3527612"/>
            <a:ext cx="842433" cy="110067"/>
            <a:chOff x="6068374" y="2645709"/>
            <a:chExt cx="631825" cy="82550"/>
          </a:xfrm>
        </p:grpSpPr>
        <p:sp>
          <p:nvSpPr>
            <p:cNvPr id="25" name="object 25"/>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8" cstate="print"/>
            <a:stretch>
              <a:fillRect/>
            </a:stretch>
          </p:blipFill>
          <p:spPr>
            <a:xfrm>
              <a:off x="6594370" y="2645709"/>
              <a:ext cx="105705" cy="81979"/>
            </a:xfrm>
            <a:prstGeom prst="rect">
              <a:avLst/>
            </a:prstGeom>
          </p:spPr>
        </p:pic>
      </p:grpSp>
      <p:sp>
        <p:nvSpPr>
          <p:cNvPr id="27" name="object 27"/>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8" name="object 28"/>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9" name="object 29"/>
          <p:cNvGrpSpPr/>
          <p:nvPr/>
        </p:nvGrpSpPr>
        <p:grpSpPr>
          <a:xfrm>
            <a:off x="4723965" y="1725399"/>
            <a:ext cx="3269827" cy="2961640"/>
            <a:chOff x="3542974" y="1294049"/>
            <a:chExt cx="2452370" cy="2221230"/>
          </a:xfrm>
        </p:grpSpPr>
        <p:sp>
          <p:nvSpPr>
            <p:cNvPr id="30" name="object 30"/>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1" name="object 31"/>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2" name="object 32"/>
            <p:cNvSpPr/>
            <p:nvPr/>
          </p:nvSpPr>
          <p:spPr>
            <a:xfrm>
              <a:off x="4342044" y="2141843"/>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9" cstate="print"/>
            <a:stretch>
              <a:fillRect/>
            </a:stretch>
          </p:blipFill>
          <p:spPr>
            <a:xfrm>
              <a:off x="5399567" y="2399698"/>
              <a:ext cx="110761" cy="79699"/>
            </a:xfrm>
            <a:prstGeom prst="rect">
              <a:avLst/>
            </a:prstGeom>
          </p:spPr>
        </p:pic>
        <p:sp>
          <p:nvSpPr>
            <p:cNvPr id="34" name="object 34"/>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10" cstate="print"/>
            <a:stretch>
              <a:fillRect/>
            </a:stretch>
          </p:blipFill>
          <p:spPr>
            <a:xfrm>
              <a:off x="5401839" y="2913810"/>
              <a:ext cx="110433" cy="85925"/>
            </a:xfrm>
            <a:prstGeom prst="rect">
              <a:avLst/>
            </a:prstGeom>
          </p:spPr>
        </p:pic>
        <p:sp>
          <p:nvSpPr>
            <p:cNvPr id="36" name="object 36"/>
            <p:cNvSpPr/>
            <p:nvPr/>
          </p:nvSpPr>
          <p:spPr>
            <a:xfrm>
              <a:off x="3552499"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1" cstate="print"/>
            <a:stretch>
              <a:fillRect/>
            </a:stretch>
          </p:blipFill>
          <p:spPr>
            <a:xfrm>
              <a:off x="3974627" y="1752229"/>
              <a:ext cx="101345" cy="103452"/>
            </a:xfrm>
            <a:prstGeom prst="rect">
              <a:avLst/>
            </a:prstGeom>
          </p:spPr>
        </p:pic>
      </p:grpSp>
      <p:sp>
        <p:nvSpPr>
          <p:cNvPr id="38" name="object 38"/>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9" name="object 39"/>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40" name="object 40"/>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41" name="object 41"/>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42" name="object 42"/>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solidFill>
                  <a:srgbClr val="00FF00"/>
                </a:solidFill>
                <a:latin typeface="Roboto"/>
                <a:cs typeface="Roboto"/>
              </a:rPr>
              <a:t>O</a:t>
            </a:r>
            <a:r>
              <a:rPr sz="1867" b="1" spc="-53" dirty="0">
                <a:solidFill>
                  <a:srgbClr val="00FF00"/>
                </a:solidFill>
                <a:latin typeface="Roboto"/>
                <a:cs typeface="Roboto"/>
              </a:rPr>
              <a:t> </a:t>
            </a:r>
            <a:r>
              <a:rPr sz="1867" b="1" spc="-13" dirty="0">
                <a:solidFill>
                  <a:srgbClr val="00FF00"/>
                </a:solidFill>
                <a:latin typeface="Roboto"/>
                <a:cs typeface="Roboto"/>
              </a:rPr>
              <a:t>=</a:t>
            </a:r>
            <a:r>
              <a:rPr sz="1867" b="1" spc="-53" dirty="0">
                <a:solidFill>
                  <a:srgbClr val="00FF00"/>
                </a:solidFill>
                <a:latin typeface="Roboto"/>
                <a:cs typeface="Roboto"/>
              </a:rPr>
              <a:t> </a:t>
            </a:r>
            <a:r>
              <a:rPr sz="1867" b="1" spc="-13" dirty="0">
                <a:solidFill>
                  <a:srgbClr val="00FF00"/>
                </a:solidFill>
                <a:latin typeface="Roboto"/>
                <a:cs typeface="Roboto"/>
              </a:rPr>
              <a:t>0.3</a:t>
            </a:r>
            <a:endParaRPr sz="1867">
              <a:latin typeface="Roboto"/>
              <a:cs typeface="Roboto"/>
            </a:endParaRPr>
          </a:p>
        </p:txBody>
      </p:sp>
      <p:sp>
        <p:nvSpPr>
          <p:cNvPr id="43" name="object 43"/>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4" name="object 44"/>
          <p:cNvSpPr txBox="1"/>
          <p:nvPr/>
        </p:nvSpPr>
        <p:spPr>
          <a:xfrm>
            <a:off x="3642153" y="5694351"/>
            <a:ext cx="772160"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45" name="object 45"/>
          <p:cNvGrpSpPr/>
          <p:nvPr/>
        </p:nvGrpSpPr>
        <p:grpSpPr>
          <a:xfrm>
            <a:off x="4312400" y="4019559"/>
            <a:ext cx="3308773" cy="1693333"/>
            <a:chOff x="3234300" y="3014669"/>
            <a:chExt cx="2481580" cy="1270000"/>
          </a:xfrm>
        </p:grpSpPr>
        <p:sp>
          <p:nvSpPr>
            <p:cNvPr id="46" name="object 46"/>
            <p:cNvSpPr/>
            <p:nvPr/>
          </p:nvSpPr>
          <p:spPr>
            <a:xfrm>
              <a:off x="3243825" y="38603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2" cstate="print"/>
            <a:stretch>
              <a:fillRect/>
            </a:stretch>
          </p:blipFill>
          <p:spPr>
            <a:xfrm>
              <a:off x="3908510" y="3806286"/>
              <a:ext cx="109363" cy="90529"/>
            </a:xfrm>
            <a:prstGeom prst="rect">
              <a:avLst/>
            </a:prstGeom>
          </p:spPr>
        </p:pic>
        <p:sp>
          <p:nvSpPr>
            <p:cNvPr id="48" name="object 48"/>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9" name="object 49"/>
            <p:cNvPicPr/>
            <p:nvPr/>
          </p:nvPicPr>
          <p:blipFill>
            <a:blip r:embed="rId13" cstate="print"/>
            <a:stretch>
              <a:fillRect/>
            </a:stretch>
          </p:blipFill>
          <p:spPr>
            <a:xfrm>
              <a:off x="5627262" y="3014669"/>
              <a:ext cx="88146" cy="109994"/>
            </a:xfrm>
            <a:prstGeom prst="rect">
              <a:avLst/>
            </a:prstGeom>
          </p:spPr>
        </p:pic>
      </p:grpSp>
      <p:sp>
        <p:nvSpPr>
          <p:cNvPr id="50" name="object 50"/>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6" y="2222933"/>
            <a:ext cx="2358813" cy="2872740"/>
            <a:chOff x="2578249" y="1667199"/>
            <a:chExt cx="176911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0" name="object 20"/>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1" name="object 21"/>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2" name="object 22"/>
          <p:cNvSpPr txBox="1"/>
          <p:nvPr/>
        </p:nvSpPr>
        <p:spPr>
          <a:xfrm>
            <a:off x="9113517" y="3227598"/>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latin typeface="Roboto"/>
                <a:cs typeface="Roboto"/>
              </a:rPr>
              <a:t>Loan Approved? </a:t>
            </a:r>
            <a:r>
              <a:rPr sz="1867" spc="-453" dirty="0">
                <a:latin typeface="Roboto"/>
                <a:cs typeface="Roboto"/>
              </a:rPr>
              <a:t> </a:t>
            </a:r>
            <a:r>
              <a:rPr sz="1867" spc="-13" dirty="0">
                <a:latin typeface="Roboto"/>
                <a:cs typeface="Roboto"/>
              </a:rPr>
              <a:t>(Y</a:t>
            </a:r>
            <a:r>
              <a:rPr sz="1867" spc="-20" dirty="0">
                <a:latin typeface="Roboto"/>
                <a:cs typeface="Roboto"/>
              </a:rPr>
              <a:t> </a:t>
            </a:r>
            <a:r>
              <a:rPr sz="1867" spc="-27" dirty="0">
                <a:latin typeface="Roboto"/>
                <a:cs typeface="Roboto"/>
              </a:rPr>
              <a:t>=</a:t>
            </a:r>
            <a:r>
              <a:rPr sz="1867" spc="-20" dirty="0">
                <a:latin typeface="Roboto"/>
                <a:cs typeface="Roboto"/>
              </a:rPr>
              <a:t> </a:t>
            </a:r>
            <a:r>
              <a:rPr sz="1867" dirty="0">
                <a:latin typeface="Roboto"/>
                <a:cs typeface="Roboto"/>
              </a:rPr>
              <a:t>1)</a:t>
            </a:r>
            <a:endParaRPr sz="1867">
              <a:latin typeface="Roboto"/>
              <a:cs typeface="Roboto"/>
            </a:endParaRPr>
          </a:p>
        </p:txBody>
      </p:sp>
      <p:grpSp>
        <p:nvGrpSpPr>
          <p:cNvPr id="23" name="object 23"/>
          <p:cNvGrpSpPr/>
          <p:nvPr/>
        </p:nvGrpSpPr>
        <p:grpSpPr>
          <a:xfrm>
            <a:off x="8091166" y="3527612"/>
            <a:ext cx="2841413" cy="1811867"/>
            <a:chOff x="6068374" y="2645709"/>
            <a:chExt cx="2131060" cy="1358900"/>
          </a:xfrm>
        </p:grpSpPr>
        <p:sp>
          <p:nvSpPr>
            <p:cNvPr id="24" name="object 24"/>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594370" y="2645709"/>
              <a:ext cx="105705" cy="81979"/>
            </a:xfrm>
            <a:prstGeom prst="rect">
              <a:avLst/>
            </a:prstGeom>
          </p:spPr>
        </p:pic>
        <p:pic>
          <p:nvPicPr>
            <p:cNvPr id="26" name="object 26"/>
            <p:cNvPicPr/>
            <p:nvPr/>
          </p:nvPicPr>
          <p:blipFill>
            <a:blip r:embed="rId9" cstate="print"/>
            <a:stretch>
              <a:fillRect/>
            </a:stretch>
          </p:blipFill>
          <p:spPr>
            <a:xfrm>
              <a:off x="6273947" y="3563196"/>
              <a:ext cx="1924903" cy="440890"/>
            </a:xfrm>
            <a:prstGeom prst="rect">
              <a:avLst/>
            </a:prstGeom>
          </p:spPr>
        </p:pic>
        <p:sp>
          <p:nvSpPr>
            <p:cNvPr id="27" name="object 27"/>
            <p:cNvSpPr/>
            <p:nvPr/>
          </p:nvSpPr>
          <p:spPr>
            <a:xfrm>
              <a:off x="7484149" y="2978185"/>
              <a:ext cx="38100" cy="451484"/>
            </a:xfrm>
            <a:custGeom>
              <a:avLst/>
              <a:gdLst/>
              <a:ahLst/>
              <a:cxnLst/>
              <a:rect l="l" t="t" r="r" b="b"/>
              <a:pathLst>
                <a:path w="38100" h="451485">
                  <a:moveTo>
                    <a:pt x="18803" y="-9524"/>
                  </a:moveTo>
                  <a:lnTo>
                    <a:pt x="18803" y="460819"/>
                  </a:lnTo>
                </a:path>
              </a:pathLst>
            </a:custGeom>
            <a:ln w="56657">
              <a:solidFill>
                <a:srgbClr val="595959"/>
              </a:solidFill>
            </a:ln>
          </p:spPr>
          <p:txBody>
            <a:bodyPr wrap="square" lIns="0" tIns="0" rIns="0" bIns="0" rtlCol="0"/>
            <a:lstStyle/>
            <a:p>
              <a:endParaRPr sz="2400"/>
            </a:p>
          </p:txBody>
        </p:sp>
        <p:pic>
          <p:nvPicPr>
            <p:cNvPr id="28" name="object 28"/>
            <p:cNvPicPr/>
            <p:nvPr/>
          </p:nvPicPr>
          <p:blipFill>
            <a:blip r:embed="rId10" cstate="print"/>
            <a:stretch>
              <a:fillRect/>
            </a:stretch>
          </p:blipFill>
          <p:spPr>
            <a:xfrm>
              <a:off x="7480874" y="3417342"/>
              <a:ext cx="81763" cy="107815"/>
            </a:xfrm>
            <a:prstGeom prst="rect">
              <a:avLst/>
            </a:prstGeom>
          </p:spPr>
        </p:pic>
        <p:sp>
          <p:nvSpPr>
            <p:cNvPr id="29" name="object 29"/>
            <p:cNvSpPr/>
            <p:nvPr/>
          </p:nvSpPr>
          <p:spPr>
            <a:xfrm>
              <a:off x="6488524" y="2698899"/>
              <a:ext cx="1388745" cy="812165"/>
            </a:xfrm>
            <a:custGeom>
              <a:avLst/>
              <a:gdLst/>
              <a:ahLst/>
              <a:cxnLst/>
              <a:rect l="l" t="t" r="r" b="b"/>
              <a:pathLst>
                <a:path w="1388745" h="812164">
                  <a:moveTo>
                    <a:pt x="0" y="0"/>
                  </a:moveTo>
                  <a:lnTo>
                    <a:pt x="1388434" y="811997"/>
                  </a:lnTo>
                </a:path>
              </a:pathLst>
            </a:custGeom>
            <a:ln w="19049">
              <a:solidFill>
                <a:srgbClr val="00FF00"/>
              </a:solidFill>
            </a:ln>
          </p:spPr>
          <p:txBody>
            <a:bodyPr wrap="square" lIns="0" tIns="0" rIns="0" bIns="0" rtlCol="0"/>
            <a:lstStyle/>
            <a:p>
              <a:endParaRPr sz="2400"/>
            </a:p>
          </p:txBody>
        </p:sp>
        <p:pic>
          <p:nvPicPr>
            <p:cNvPr id="30" name="object 30"/>
            <p:cNvPicPr/>
            <p:nvPr/>
          </p:nvPicPr>
          <p:blipFill>
            <a:blip r:embed="rId11" cstate="print"/>
            <a:stretch>
              <a:fillRect/>
            </a:stretch>
          </p:blipFill>
          <p:spPr>
            <a:xfrm>
              <a:off x="7851549" y="3474210"/>
              <a:ext cx="109560" cy="89854"/>
            </a:xfrm>
            <a:prstGeom prst="rect">
              <a:avLst/>
            </a:prstGeom>
          </p:spPr>
        </p:pic>
      </p:grpSp>
      <p:sp>
        <p:nvSpPr>
          <p:cNvPr id="31" name="object 31"/>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2" name="object 32"/>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33" name="object 33"/>
          <p:cNvGrpSpPr/>
          <p:nvPr/>
        </p:nvGrpSpPr>
        <p:grpSpPr>
          <a:xfrm>
            <a:off x="4723965" y="1725399"/>
            <a:ext cx="3269827" cy="2961640"/>
            <a:chOff x="3542974" y="1294049"/>
            <a:chExt cx="2452370" cy="2221230"/>
          </a:xfrm>
        </p:grpSpPr>
        <p:sp>
          <p:nvSpPr>
            <p:cNvPr id="34" name="object 34"/>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5" name="object 35"/>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6" name="object 36"/>
            <p:cNvSpPr/>
            <p:nvPr/>
          </p:nvSpPr>
          <p:spPr>
            <a:xfrm>
              <a:off x="4342044" y="2141843"/>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2" cstate="print"/>
            <a:stretch>
              <a:fillRect/>
            </a:stretch>
          </p:blipFill>
          <p:spPr>
            <a:xfrm>
              <a:off x="5399567" y="2399698"/>
              <a:ext cx="110761" cy="79699"/>
            </a:xfrm>
            <a:prstGeom prst="rect">
              <a:avLst/>
            </a:prstGeom>
          </p:spPr>
        </p:pic>
        <p:sp>
          <p:nvSpPr>
            <p:cNvPr id="38" name="object 38"/>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3" cstate="print"/>
            <a:stretch>
              <a:fillRect/>
            </a:stretch>
          </p:blipFill>
          <p:spPr>
            <a:xfrm>
              <a:off x="5401839" y="2913810"/>
              <a:ext cx="110433" cy="85925"/>
            </a:xfrm>
            <a:prstGeom prst="rect">
              <a:avLst/>
            </a:prstGeom>
          </p:spPr>
        </p:pic>
        <p:sp>
          <p:nvSpPr>
            <p:cNvPr id="40" name="object 40"/>
            <p:cNvSpPr/>
            <p:nvPr/>
          </p:nvSpPr>
          <p:spPr>
            <a:xfrm>
              <a:off x="3552499"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4" cstate="print"/>
            <a:stretch>
              <a:fillRect/>
            </a:stretch>
          </p:blipFill>
          <p:spPr>
            <a:xfrm>
              <a:off x="3974627" y="1752229"/>
              <a:ext cx="101345" cy="103452"/>
            </a:xfrm>
            <a:prstGeom prst="rect">
              <a:avLst/>
            </a:prstGeom>
          </p:spPr>
        </p:pic>
      </p:grpSp>
      <p:sp>
        <p:nvSpPr>
          <p:cNvPr id="42" name="object 42"/>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43" name="object 43"/>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44" name="object 44"/>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45" name="object 45"/>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46" name="object 46"/>
          <p:cNvSpPr txBox="1">
            <a:spLocks noGrp="1"/>
          </p:cNvSpPr>
          <p:nvPr>
            <p:ph type="title"/>
          </p:nvPr>
        </p:nvSpPr>
        <p:spPr>
          <a:xfrm>
            <a:off x="2241755" y="316528"/>
            <a:ext cx="6692743"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47" name="object 47"/>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solidFill>
                  <a:srgbClr val="00FF00"/>
                </a:solidFill>
                <a:latin typeface="Roboto"/>
                <a:cs typeface="Roboto"/>
              </a:rPr>
              <a:t>O</a:t>
            </a:r>
            <a:r>
              <a:rPr sz="1867" b="1" spc="-53" dirty="0">
                <a:solidFill>
                  <a:srgbClr val="00FF00"/>
                </a:solidFill>
                <a:latin typeface="Roboto"/>
                <a:cs typeface="Roboto"/>
              </a:rPr>
              <a:t> </a:t>
            </a:r>
            <a:r>
              <a:rPr sz="1867" b="1" spc="-13" dirty="0">
                <a:solidFill>
                  <a:srgbClr val="00FF00"/>
                </a:solidFill>
                <a:latin typeface="Roboto"/>
                <a:cs typeface="Roboto"/>
              </a:rPr>
              <a:t>=</a:t>
            </a:r>
            <a:r>
              <a:rPr sz="1867" b="1" spc="-53" dirty="0">
                <a:solidFill>
                  <a:srgbClr val="00FF00"/>
                </a:solidFill>
                <a:latin typeface="Roboto"/>
                <a:cs typeface="Roboto"/>
              </a:rPr>
              <a:t> </a:t>
            </a:r>
            <a:r>
              <a:rPr sz="1867" b="1" spc="-13" dirty="0">
                <a:solidFill>
                  <a:srgbClr val="00FF00"/>
                </a:solidFill>
                <a:latin typeface="Roboto"/>
                <a:cs typeface="Roboto"/>
              </a:rPr>
              <a:t>0.3</a:t>
            </a:r>
            <a:endParaRPr sz="1867">
              <a:latin typeface="Roboto"/>
              <a:cs typeface="Roboto"/>
            </a:endParaRPr>
          </a:p>
        </p:txBody>
      </p:sp>
      <p:sp>
        <p:nvSpPr>
          <p:cNvPr id="48" name="object 4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9" name="object 49"/>
          <p:cNvSpPr txBox="1"/>
          <p:nvPr/>
        </p:nvSpPr>
        <p:spPr>
          <a:xfrm>
            <a:off x="3642153" y="5694351"/>
            <a:ext cx="772160"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50" name="object 50"/>
          <p:cNvGrpSpPr/>
          <p:nvPr/>
        </p:nvGrpSpPr>
        <p:grpSpPr>
          <a:xfrm>
            <a:off x="4312400" y="4019559"/>
            <a:ext cx="3308773" cy="1693333"/>
            <a:chOff x="3234300" y="3014669"/>
            <a:chExt cx="2481580" cy="1270000"/>
          </a:xfrm>
        </p:grpSpPr>
        <p:sp>
          <p:nvSpPr>
            <p:cNvPr id="51" name="object 51"/>
            <p:cNvSpPr/>
            <p:nvPr/>
          </p:nvSpPr>
          <p:spPr>
            <a:xfrm>
              <a:off x="3243825" y="38603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52" name="object 52"/>
            <p:cNvPicPr/>
            <p:nvPr/>
          </p:nvPicPr>
          <p:blipFill>
            <a:blip r:embed="rId15" cstate="print"/>
            <a:stretch>
              <a:fillRect/>
            </a:stretch>
          </p:blipFill>
          <p:spPr>
            <a:xfrm>
              <a:off x="3908510" y="3806286"/>
              <a:ext cx="109363" cy="90529"/>
            </a:xfrm>
            <a:prstGeom prst="rect">
              <a:avLst/>
            </a:prstGeom>
          </p:spPr>
        </p:pic>
        <p:sp>
          <p:nvSpPr>
            <p:cNvPr id="53" name="object 53"/>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54" name="object 54"/>
            <p:cNvPicPr/>
            <p:nvPr/>
          </p:nvPicPr>
          <p:blipFill>
            <a:blip r:embed="rId16" cstate="print"/>
            <a:stretch>
              <a:fillRect/>
            </a:stretch>
          </p:blipFill>
          <p:spPr>
            <a:xfrm>
              <a:off x="5627262" y="3014669"/>
              <a:ext cx="88146" cy="109994"/>
            </a:xfrm>
            <a:prstGeom prst="rect">
              <a:avLst/>
            </a:prstGeom>
          </p:spPr>
        </p:pic>
      </p:grpSp>
      <p:sp>
        <p:nvSpPr>
          <p:cNvPr id="55" name="object 55"/>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6" y="2222933"/>
            <a:ext cx="2358813" cy="2872740"/>
            <a:chOff x="2578249" y="1667199"/>
            <a:chExt cx="176911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grpSp>
      <p:sp>
        <p:nvSpPr>
          <p:cNvPr id="19" name="object 19"/>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0" name="object 20"/>
          <p:cNvSpPr txBox="1"/>
          <p:nvPr/>
        </p:nvSpPr>
        <p:spPr>
          <a:xfrm>
            <a:off x="1705285" y="4610617"/>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latin typeface="Roboto"/>
                <a:cs typeface="Roboto"/>
              </a:rPr>
              <a:t>Spouse</a:t>
            </a:r>
            <a:r>
              <a:rPr sz="1867" spc="-87" dirty="0">
                <a:latin typeface="Roboto"/>
                <a:cs typeface="Roboto"/>
              </a:rPr>
              <a:t> </a:t>
            </a:r>
            <a:r>
              <a:rPr sz="1867" spc="-33" dirty="0">
                <a:latin typeface="Roboto"/>
                <a:cs typeface="Roboto"/>
              </a:rPr>
              <a:t>Salary </a:t>
            </a:r>
            <a:r>
              <a:rPr sz="1867" spc="-440" dirty="0">
                <a:latin typeface="Roboto"/>
                <a:cs typeface="Roboto"/>
              </a:rPr>
              <a:t> </a:t>
            </a:r>
            <a:r>
              <a:rPr sz="1867" spc="7" dirty="0">
                <a:latin typeface="Roboto"/>
                <a:cs typeface="Roboto"/>
              </a:rPr>
              <a:t>(X</a:t>
            </a:r>
            <a:r>
              <a:rPr spc="9" baseline="-34000" dirty="0">
                <a:latin typeface="Roboto"/>
                <a:cs typeface="Roboto"/>
              </a:rPr>
              <a:t>3</a:t>
            </a:r>
            <a:r>
              <a:rPr sz="1867" spc="7" dirty="0">
                <a:latin typeface="Roboto"/>
                <a:cs typeface="Roboto"/>
              </a:rPr>
              <a:t>)</a:t>
            </a:r>
            <a:endParaRPr sz="1867">
              <a:latin typeface="Roboto"/>
              <a:cs typeface="Roboto"/>
            </a:endParaRPr>
          </a:p>
        </p:txBody>
      </p:sp>
      <p:sp>
        <p:nvSpPr>
          <p:cNvPr id="21" name="object 21"/>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2" name="object 22"/>
          <p:cNvSpPr txBox="1"/>
          <p:nvPr/>
        </p:nvSpPr>
        <p:spPr>
          <a:xfrm>
            <a:off x="9113517" y="3227598"/>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latin typeface="Roboto"/>
                <a:cs typeface="Roboto"/>
              </a:rPr>
              <a:t>Loan Approved? </a:t>
            </a:r>
            <a:r>
              <a:rPr sz="1867" spc="-453" dirty="0">
                <a:latin typeface="Roboto"/>
                <a:cs typeface="Roboto"/>
              </a:rPr>
              <a:t> </a:t>
            </a:r>
            <a:r>
              <a:rPr sz="1867" spc="-13" dirty="0">
                <a:latin typeface="Roboto"/>
                <a:cs typeface="Roboto"/>
              </a:rPr>
              <a:t>(Y</a:t>
            </a:r>
            <a:r>
              <a:rPr sz="1867" spc="-20" dirty="0">
                <a:latin typeface="Roboto"/>
                <a:cs typeface="Roboto"/>
              </a:rPr>
              <a:t> </a:t>
            </a:r>
            <a:r>
              <a:rPr sz="1867" spc="-27" dirty="0">
                <a:latin typeface="Roboto"/>
                <a:cs typeface="Roboto"/>
              </a:rPr>
              <a:t>=</a:t>
            </a:r>
            <a:r>
              <a:rPr sz="1867" spc="-20" dirty="0">
                <a:latin typeface="Roboto"/>
                <a:cs typeface="Roboto"/>
              </a:rPr>
              <a:t> </a:t>
            </a:r>
            <a:r>
              <a:rPr sz="1867" dirty="0">
                <a:latin typeface="Roboto"/>
                <a:cs typeface="Roboto"/>
              </a:rPr>
              <a:t>1)</a:t>
            </a:r>
            <a:endParaRPr sz="1867">
              <a:latin typeface="Roboto"/>
              <a:cs typeface="Roboto"/>
            </a:endParaRPr>
          </a:p>
        </p:txBody>
      </p:sp>
      <p:grpSp>
        <p:nvGrpSpPr>
          <p:cNvPr id="23" name="object 23"/>
          <p:cNvGrpSpPr/>
          <p:nvPr/>
        </p:nvGrpSpPr>
        <p:grpSpPr>
          <a:xfrm>
            <a:off x="8091166" y="3527612"/>
            <a:ext cx="2841413" cy="1811867"/>
            <a:chOff x="6068374" y="2645709"/>
            <a:chExt cx="2131060" cy="1358900"/>
          </a:xfrm>
        </p:grpSpPr>
        <p:sp>
          <p:nvSpPr>
            <p:cNvPr id="24" name="object 24"/>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594370" y="2645709"/>
              <a:ext cx="105705" cy="81979"/>
            </a:xfrm>
            <a:prstGeom prst="rect">
              <a:avLst/>
            </a:prstGeom>
          </p:spPr>
        </p:pic>
        <p:pic>
          <p:nvPicPr>
            <p:cNvPr id="26" name="object 26"/>
            <p:cNvPicPr/>
            <p:nvPr/>
          </p:nvPicPr>
          <p:blipFill>
            <a:blip r:embed="rId9" cstate="print"/>
            <a:stretch>
              <a:fillRect/>
            </a:stretch>
          </p:blipFill>
          <p:spPr>
            <a:xfrm>
              <a:off x="6273947" y="3563196"/>
              <a:ext cx="1924903" cy="440890"/>
            </a:xfrm>
            <a:prstGeom prst="rect">
              <a:avLst/>
            </a:prstGeom>
          </p:spPr>
        </p:pic>
        <p:sp>
          <p:nvSpPr>
            <p:cNvPr id="27" name="object 27"/>
            <p:cNvSpPr/>
            <p:nvPr/>
          </p:nvSpPr>
          <p:spPr>
            <a:xfrm>
              <a:off x="7484149" y="2978185"/>
              <a:ext cx="38100" cy="451484"/>
            </a:xfrm>
            <a:custGeom>
              <a:avLst/>
              <a:gdLst/>
              <a:ahLst/>
              <a:cxnLst/>
              <a:rect l="l" t="t" r="r" b="b"/>
              <a:pathLst>
                <a:path w="38100" h="451485">
                  <a:moveTo>
                    <a:pt x="18803" y="-9524"/>
                  </a:moveTo>
                  <a:lnTo>
                    <a:pt x="18803" y="460819"/>
                  </a:lnTo>
                </a:path>
              </a:pathLst>
            </a:custGeom>
            <a:ln w="56657">
              <a:solidFill>
                <a:srgbClr val="595959"/>
              </a:solidFill>
            </a:ln>
          </p:spPr>
          <p:txBody>
            <a:bodyPr wrap="square" lIns="0" tIns="0" rIns="0" bIns="0" rtlCol="0"/>
            <a:lstStyle/>
            <a:p>
              <a:endParaRPr sz="2400"/>
            </a:p>
          </p:txBody>
        </p:sp>
        <p:pic>
          <p:nvPicPr>
            <p:cNvPr id="28" name="object 28"/>
            <p:cNvPicPr/>
            <p:nvPr/>
          </p:nvPicPr>
          <p:blipFill>
            <a:blip r:embed="rId10" cstate="print"/>
            <a:stretch>
              <a:fillRect/>
            </a:stretch>
          </p:blipFill>
          <p:spPr>
            <a:xfrm>
              <a:off x="7480874" y="3417342"/>
              <a:ext cx="81763" cy="107815"/>
            </a:xfrm>
            <a:prstGeom prst="rect">
              <a:avLst/>
            </a:prstGeom>
          </p:spPr>
        </p:pic>
        <p:sp>
          <p:nvSpPr>
            <p:cNvPr id="29" name="object 29"/>
            <p:cNvSpPr/>
            <p:nvPr/>
          </p:nvSpPr>
          <p:spPr>
            <a:xfrm>
              <a:off x="6488524" y="2698899"/>
              <a:ext cx="1388745" cy="812165"/>
            </a:xfrm>
            <a:custGeom>
              <a:avLst/>
              <a:gdLst/>
              <a:ahLst/>
              <a:cxnLst/>
              <a:rect l="l" t="t" r="r" b="b"/>
              <a:pathLst>
                <a:path w="1388745" h="812164">
                  <a:moveTo>
                    <a:pt x="0" y="0"/>
                  </a:moveTo>
                  <a:lnTo>
                    <a:pt x="1388434" y="811997"/>
                  </a:lnTo>
                </a:path>
              </a:pathLst>
            </a:custGeom>
            <a:ln w="19049">
              <a:solidFill>
                <a:srgbClr val="00FF00"/>
              </a:solidFill>
            </a:ln>
          </p:spPr>
          <p:txBody>
            <a:bodyPr wrap="square" lIns="0" tIns="0" rIns="0" bIns="0" rtlCol="0"/>
            <a:lstStyle/>
            <a:p>
              <a:endParaRPr sz="2400"/>
            </a:p>
          </p:txBody>
        </p:sp>
        <p:pic>
          <p:nvPicPr>
            <p:cNvPr id="30" name="object 30"/>
            <p:cNvPicPr/>
            <p:nvPr/>
          </p:nvPicPr>
          <p:blipFill>
            <a:blip r:embed="rId11" cstate="print"/>
            <a:stretch>
              <a:fillRect/>
            </a:stretch>
          </p:blipFill>
          <p:spPr>
            <a:xfrm>
              <a:off x="7851549" y="3474210"/>
              <a:ext cx="109560" cy="89854"/>
            </a:xfrm>
            <a:prstGeom prst="rect">
              <a:avLst/>
            </a:prstGeom>
          </p:spPr>
        </p:pic>
      </p:grpSp>
      <p:sp>
        <p:nvSpPr>
          <p:cNvPr id="31" name="object 31"/>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2" name="object 32"/>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33" name="object 33"/>
          <p:cNvGrpSpPr/>
          <p:nvPr/>
        </p:nvGrpSpPr>
        <p:grpSpPr>
          <a:xfrm>
            <a:off x="4723965" y="1725399"/>
            <a:ext cx="3269827" cy="2961640"/>
            <a:chOff x="3542974" y="1294049"/>
            <a:chExt cx="2452370" cy="2221230"/>
          </a:xfrm>
        </p:grpSpPr>
        <p:sp>
          <p:nvSpPr>
            <p:cNvPr id="34" name="object 34"/>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5" name="object 35"/>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6" name="object 36"/>
            <p:cNvSpPr/>
            <p:nvPr/>
          </p:nvSpPr>
          <p:spPr>
            <a:xfrm>
              <a:off x="4342044" y="2141843"/>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12" cstate="print"/>
            <a:stretch>
              <a:fillRect/>
            </a:stretch>
          </p:blipFill>
          <p:spPr>
            <a:xfrm>
              <a:off x="5399567" y="2399698"/>
              <a:ext cx="110761" cy="79699"/>
            </a:xfrm>
            <a:prstGeom prst="rect">
              <a:avLst/>
            </a:prstGeom>
          </p:spPr>
        </p:pic>
        <p:sp>
          <p:nvSpPr>
            <p:cNvPr id="38" name="object 38"/>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13" cstate="print"/>
            <a:stretch>
              <a:fillRect/>
            </a:stretch>
          </p:blipFill>
          <p:spPr>
            <a:xfrm>
              <a:off x="5401839" y="2913810"/>
              <a:ext cx="110433" cy="85925"/>
            </a:xfrm>
            <a:prstGeom prst="rect">
              <a:avLst/>
            </a:prstGeom>
          </p:spPr>
        </p:pic>
        <p:sp>
          <p:nvSpPr>
            <p:cNvPr id="40" name="object 40"/>
            <p:cNvSpPr/>
            <p:nvPr/>
          </p:nvSpPr>
          <p:spPr>
            <a:xfrm>
              <a:off x="3552499"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4" cstate="print"/>
            <a:stretch>
              <a:fillRect/>
            </a:stretch>
          </p:blipFill>
          <p:spPr>
            <a:xfrm>
              <a:off x="3974627" y="1752229"/>
              <a:ext cx="101345" cy="103452"/>
            </a:xfrm>
            <a:prstGeom prst="rect">
              <a:avLst/>
            </a:prstGeom>
          </p:spPr>
        </p:pic>
      </p:grpSp>
      <p:sp>
        <p:nvSpPr>
          <p:cNvPr id="42" name="object 42"/>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43" name="object 43"/>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44" name="object 44"/>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45" name="object 45"/>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46" name="object 46"/>
          <p:cNvSpPr txBox="1">
            <a:spLocks noGrp="1"/>
          </p:cNvSpPr>
          <p:nvPr>
            <p:ph type="title"/>
          </p:nvPr>
        </p:nvSpPr>
        <p:spPr>
          <a:xfrm>
            <a:off x="2216563" y="129714"/>
            <a:ext cx="7229213"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47" name="object 47"/>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solidFill>
                  <a:srgbClr val="00FF00"/>
                </a:solidFill>
                <a:latin typeface="Roboto"/>
                <a:cs typeface="Roboto"/>
              </a:rPr>
              <a:t>O</a:t>
            </a:r>
            <a:r>
              <a:rPr sz="1867" b="1" spc="-53" dirty="0">
                <a:solidFill>
                  <a:srgbClr val="00FF00"/>
                </a:solidFill>
                <a:latin typeface="Roboto"/>
                <a:cs typeface="Roboto"/>
              </a:rPr>
              <a:t> </a:t>
            </a:r>
            <a:r>
              <a:rPr sz="1867" b="1" spc="-13" dirty="0">
                <a:solidFill>
                  <a:srgbClr val="00FF00"/>
                </a:solidFill>
                <a:latin typeface="Roboto"/>
                <a:cs typeface="Roboto"/>
              </a:rPr>
              <a:t>=</a:t>
            </a:r>
            <a:r>
              <a:rPr sz="1867" b="1" spc="-53" dirty="0">
                <a:solidFill>
                  <a:srgbClr val="00FF00"/>
                </a:solidFill>
                <a:latin typeface="Roboto"/>
                <a:cs typeface="Roboto"/>
              </a:rPr>
              <a:t> </a:t>
            </a:r>
            <a:r>
              <a:rPr sz="1867" b="1" spc="-13" dirty="0">
                <a:solidFill>
                  <a:srgbClr val="00FF00"/>
                </a:solidFill>
                <a:latin typeface="Roboto"/>
                <a:cs typeface="Roboto"/>
              </a:rPr>
              <a:t>0.3</a:t>
            </a:r>
            <a:endParaRPr sz="1867">
              <a:latin typeface="Roboto"/>
              <a:cs typeface="Roboto"/>
            </a:endParaRPr>
          </a:p>
        </p:txBody>
      </p:sp>
      <p:sp>
        <p:nvSpPr>
          <p:cNvPr id="48" name="object 4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sp>
        <p:nvSpPr>
          <p:cNvPr id="49" name="object 49"/>
          <p:cNvSpPr txBox="1"/>
          <p:nvPr/>
        </p:nvSpPr>
        <p:spPr>
          <a:xfrm>
            <a:off x="3642153" y="5694351"/>
            <a:ext cx="772160"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50" name="object 50"/>
          <p:cNvGrpSpPr/>
          <p:nvPr/>
        </p:nvGrpSpPr>
        <p:grpSpPr>
          <a:xfrm>
            <a:off x="4312400" y="4019559"/>
            <a:ext cx="3308773" cy="1693333"/>
            <a:chOff x="3234300" y="3014669"/>
            <a:chExt cx="2481580" cy="1270000"/>
          </a:xfrm>
        </p:grpSpPr>
        <p:sp>
          <p:nvSpPr>
            <p:cNvPr id="51" name="object 51"/>
            <p:cNvSpPr/>
            <p:nvPr/>
          </p:nvSpPr>
          <p:spPr>
            <a:xfrm>
              <a:off x="3243825" y="38603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52" name="object 52"/>
            <p:cNvPicPr/>
            <p:nvPr/>
          </p:nvPicPr>
          <p:blipFill>
            <a:blip r:embed="rId15" cstate="print"/>
            <a:stretch>
              <a:fillRect/>
            </a:stretch>
          </p:blipFill>
          <p:spPr>
            <a:xfrm>
              <a:off x="3908510" y="3806286"/>
              <a:ext cx="109363" cy="90529"/>
            </a:xfrm>
            <a:prstGeom prst="rect">
              <a:avLst/>
            </a:prstGeom>
          </p:spPr>
        </p:pic>
        <p:sp>
          <p:nvSpPr>
            <p:cNvPr id="53" name="object 53"/>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54" name="object 54"/>
            <p:cNvPicPr/>
            <p:nvPr/>
          </p:nvPicPr>
          <p:blipFill>
            <a:blip r:embed="rId16" cstate="print"/>
            <a:stretch>
              <a:fillRect/>
            </a:stretch>
          </p:blipFill>
          <p:spPr>
            <a:xfrm>
              <a:off x="5627262" y="3014669"/>
              <a:ext cx="88146" cy="109994"/>
            </a:xfrm>
            <a:prstGeom prst="rect">
              <a:avLst/>
            </a:prstGeom>
          </p:spPr>
        </p:pic>
      </p:grpSp>
      <p:sp>
        <p:nvSpPr>
          <p:cNvPr id="55" name="object 55"/>
          <p:cNvSpPr txBox="1"/>
          <p:nvPr/>
        </p:nvSpPr>
        <p:spPr>
          <a:xfrm>
            <a:off x="6498514" y="5204767"/>
            <a:ext cx="1032087" cy="304421"/>
          </a:xfrm>
          <a:prstGeom prst="rect">
            <a:avLst/>
          </a:prstGeom>
        </p:spPr>
        <p:txBody>
          <a:bodyPr vert="horz" wrap="square" lIns="0" tIns="16933" rIns="0" bIns="0" rtlCol="0">
            <a:spAutoFit/>
          </a:bodyPr>
          <a:lstStyle/>
          <a:p>
            <a:pPr marL="50799">
              <a:spcBef>
                <a:spcPts val="133"/>
              </a:spcBef>
            </a:pPr>
            <a:r>
              <a:rPr sz="1867" b="1" spc="-7" dirty="0">
                <a:solidFill>
                  <a:srgbClr val="0000FF"/>
                </a:solidFill>
                <a:latin typeface="Arial" panose="020B0604020202020204"/>
                <a:cs typeface="Arial" panose="020B0604020202020204"/>
              </a:rPr>
              <a:t>bias</a:t>
            </a:r>
            <a:r>
              <a:rPr sz="1867" b="1" spc="-6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pic>
        <p:nvPicPr>
          <p:cNvPr id="59" name="Picture 58">
            <a:extLst>
              <a:ext uri="{FF2B5EF4-FFF2-40B4-BE49-F238E27FC236}">
                <a16:creationId xmlns:a16="http://schemas.microsoft.com/office/drawing/2014/main" id="{0476EC70-6E40-4B27-A903-FB3958B38C2E}"/>
              </a:ext>
            </a:extLst>
          </p:cNvPr>
          <p:cNvPicPr>
            <a:picLocks noChangeAspect="1"/>
          </p:cNvPicPr>
          <p:nvPr/>
        </p:nvPicPr>
        <p:blipFill>
          <a:blip r:embed="rId17"/>
          <a:stretch>
            <a:fillRect/>
          </a:stretch>
        </p:blipFill>
        <p:spPr>
          <a:xfrm>
            <a:off x="6506518" y="1027811"/>
            <a:ext cx="5387167" cy="684282"/>
          </a:xfrm>
          <a:prstGeom prst="rect">
            <a:avLst/>
          </a:prstGeom>
        </p:spPr>
      </p:pic>
      <p:pic>
        <p:nvPicPr>
          <p:cNvPr id="61" name="Picture 60">
            <a:extLst>
              <a:ext uri="{FF2B5EF4-FFF2-40B4-BE49-F238E27FC236}">
                <a16:creationId xmlns:a16="http://schemas.microsoft.com/office/drawing/2014/main" id="{9584E296-1320-45F6-8E87-A6FE588F845F}"/>
              </a:ext>
            </a:extLst>
          </p:cNvPr>
          <p:cNvPicPr>
            <a:picLocks noChangeAspect="1"/>
          </p:cNvPicPr>
          <p:nvPr/>
        </p:nvPicPr>
        <p:blipFill>
          <a:blip r:embed="rId18"/>
          <a:stretch>
            <a:fillRect/>
          </a:stretch>
        </p:blipFill>
        <p:spPr>
          <a:xfrm>
            <a:off x="6401750" y="1589952"/>
            <a:ext cx="3208045" cy="996786"/>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2" name="object 22"/>
          <p:cNvSpPr txBox="1"/>
          <p:nvPr/>
        </p:nvSpPr>
        <p:spPr>
          <a:xfrm>
            <a:off x="1739151" y="4610617"/>
            <a:ext cx="1529927" cy="304421"/>
          </a:xfrm>
          <a:prstGeom prst="rect">
            <a:avLst/>
          </a:prstGeom>
        </p:spPr>
        <p:txBody>
          <a:bodyPr vert="horz" wrap="square" lIns="0" tIns="16933" rIns="0" bIns="0" rtlCol="0">
            <a:spAutoFit/>
          </a:bodyPr>
          <a:lstStyle/>
          <a:p>
            <a:pPr marL="16933">
              <a:spcBef>
                <a:spcPts val="133"/>
              </a:spcBef>
            </a:pPr>
            <a:r>
              <a:rPr sz="1867" spc="-20" dirty="0">
                <a:latin typeface="Roboto"/>
                <a:cs typeface="Roboto"/>
              </a:rPr>
              <a:t>Spouse</a:t>
            </a:r>
            <a:r>
              <a:rPr sz="1867" spc="-73" dirty="0">
                <a:latin typeface="Roboto"/>
                <a:cs typeface="Roboto"/>
              </a:rPr>
              <a:t> </a:t>
            </a:r>
            <a:r>
              <a:rPr sz="1867" spc="-33" dirty="0">
                <a:latin typeface="Roboto"/>
                <a:cs typeface="Roboto"/>
              </a:rPr>
              <a:t>Salary</a:t>
            </a:r>
            <a:endParaRPr sz="1867">
              <a:latin typeface="Roboto"/>
              <a:cs typeface="Roboto"/>
            </a:endParaRPr>
          </a:p>
        </p:txBody>
      </p:sp>
      <p:sp>
        <p:nvSpPr>
          <p:cNvPr id="23" name="object 23"/>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4" name="object 24"/>
          <p:cNvSpPr txBox="1"/>
          <p:nvPr/>
        </p:nvSpPr>
        <p:spPr>
          <a:xfrm>
            <a:off x="9100545" y="2964699"/>
            <a:ext cx="2044700" cy="872889"/>
          </a:xfrm>
          <a:prstGeom prst="rect">
            <a:avLst/>
          </a:prstGeom>
          <a:ln w="38099">
            <a:solidFill>
              <a:srgbClr val="FF0000"/>
            </a:solidFill>
          </a:ln>
        </p:spPr>
        <p:txBody>
          <a:bodyPr vert="horz" wrap="square" lIns="0" tIns="847" rIns="0" bIns="0" rtlCol="0">
            <a:spAutoFit/>
          </a:bodyPr>
          <a:lstStyle/>
          <a:p>
            <a:pPr>
              <a:spcBef>
                <a:spcPts val="7"/>
              </a:spcBef>
            </a:pPr>
            <a:endParaRPr sz="2000">
              <a:latin typeface="Times New Roman" panose="02020603050405020304"/>
              <a:cs typeface="Times New Roman" panose="02020603050405020304"/>
            </a:endParaRPr>
          </a:p>
          <a:p>
            <a:pPr marL="533387" marR="307332" indent="-504601">
              <a:lnSpc>
                <a:spcPts val="2200"/>
              </a:lnSpc>
            </a:pPr>
            <a:r>
              <a:rPr sz="1867" spc="-20" dirty="0">
                <a:latin typeface="Roboto"/>
                <a:cs typeface="Roboto"/>
              </a:rPr>
              <a:t>Loan Approved? </a:t>
            </a:r>
            <a:r>
              <a:rPr sz="1867" spc="-453" dirty="0">
                <a:latin typeface="Roboto"/>
                <a:cs typeface="Roboto"/>
              </a:rPr>
              <a:t> </a:t>
            </a:r>
            <a:r>
              <a:rPr sz="1867" spc="-13" dirty="0">
                <a:latin typeface="Roboto"/>
                <a:cs typeface="Roboto"/>
              </a:rPr>
              <a:t>(Y</a:t>
            </a:r>
            <a:r>
              <a:rPr sz="1867" spc="-20" dirty="0">
                <a:latin typeface="Roboto"/>
                <a:cs typeface="Roboto"/>
              </a:rPr>
              <a:t> </a:t>
            </a:r>
            <a:r>
              <a:rPr sz="1867" spc="-27" dirty="0">
                <a:latin typeface="Roboto"/>
                <a:cs typeface="Roboto"/>
              </a:rPr>
              <a:t>=</a:t>
            </a:r>
            <a:r>
              <a:rPr sz="1867" spc="-20" dirty="0">
                <a:latin typeface="Roboto"/>
                <a:cs typeface="Roboto"/>
              </a:rPr>
              <a:t> </a:t>
            </a:r>
            <a:r>
              <a:rPr sz="1867" dirty="0">
                <a:latin typeface="Roboto"/>
                <a:cs typeface="Roboto"/>
              </a:rPr>
              <a:t>1)</a:t>
            </a:r>
            <a:endParaRPr sz="1867">
              <a:latin typeface="Roboto"/>
              <a:cs typeface="Roboto"/>
            </a:endParaRPr>
          </a:p>
        </p:txBody>
      </p:sp>
      <p:sp>
        <p:nvSpPr>
          <p:cNvPr id="25" name="object 25"/>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6" name="object 26"/>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7" name="object 27"/>
          <p:cNvGrpSpPr/>
          <p:nvPr/>
        </p:nvGrpSpPr>
        <p:grpSpPr>
          <a:xfrm>
            <a:off x="5776692" y="2843090"/>
            <a:ext cx="2216573" cy="1843193"/>
            <a:chOff x="4332519" y="2132317"/>
            <a:chExt cx="1662430" cy="1382395"/>
          </a:xfrm>
        </p:grpSpPr>
        <p:sp>
          <p:nvSpPr>
            <p:cNvPr id="28" name="object 28"/>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9" name="object 29"/>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0" name="object 30"/>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5399567" y="2399698"/>
              <a:ext cx="110761" cy="79699"/>
            </a:xfrm>
            <a:prstGeom prst="rect">
              <a:avLst/>
            </a:prstGeom>
          </p:spPr>
        </p:pic>
        <p:sp>
          <p:nvSpPr>
            <p:cNvPr id="32" name="object 32"/>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5401840" y="2913810"/>
              <a:ext cx="110433" cy="85925"/>
            </a:xfrm>
            <a:prstGeom prst="rect">
              <a:avLst/>
            </a:prstGeom>
          </p:spPr>
        </p:pic>
      </p:grpSp>
      <p:sp>
        <p:nvSpPr>
          <p:cNvPr id="34" name="object 34"/>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5" name="object 35"/>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7" name="object 37"/>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8" name="object 38"/>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latin typeface="Roboto"/>
                <a:cs typeface="Roboto"/>
              </a:rPr>
              <a:t>O</a:t>
            </a:r>
            <a:r>
              <a:rPr sz="1867" b="1" spc="-53" dirty="0">
                <a:latin typeface="Roboto"/>
                <a:cs typeface="Roboto"/>
              </a:rPr>
              <a:t> </a:t>
            </a:r>
            <a:r>
              <a:rPr sz="1867" b="1" spc="-13" dirty="0">
                <a:latin typeface="Roboto"/>
                <a:cs typeface="Roboto"/>
              </a:rPr>
              <a:t>=</a:t>
            </a:r>
            <a:r>
              <a:rPr sz="1867" b="1" spc="-53" dirty="0">
                <a:latin typeface="Roboto"/>
                <a:cs typeface="Roboto"/>
              </a:rPr>
              <a:t> </a:t>
            </a:r>
            <a:r>
              <a:rPr sz="1867" b="1" spc="-13" dirty="0">
                <a:latin typeface="Roboto"/>
                <a:cs typeface="Roboto"/>
              </a:rPr>
              <a:t>0.3</a:t>
            </a:r>
            <a:endParaRPr sz="1867">
              <a:latin typeface="Roboto"/>
              <a:cs typeface="Roboto"/>
            </a:endParaRPr>
          </a:p>
        </p:txBody>
      </p:sp>
      <p:pic>
        <p:nvPicPr>
          <p:cNvPr id="39" name="object 39"/>
          <p:cNvPicPr/>
          <p:nvPr/>
        </p:nvPicPr>
        <p:blipFill>
          <a:blip r:embed="rId11" cstate="print"/>
          <a:stretch>
            <a:fillRect/>
          </a:stretch>
        </p:blipFill>
        <p:spPr>
          <a:xfrm>
            <a:off x="8365264" y="4750928"/>
            <a:ext cx="2566537" cy="587853"/>
          </a:xfrm>
          <a:prstGeom prst="rect">
            <a:avLst/>
          </a:prstGeom>
        </p:spPr>
      </p:pic>
      <p:sp>
        <p:nvSpPr>
          <p:cNvPr id="40" name="object 40"/>
          <p:cNvSpPr txBox="1">
            <a:spLocks noGrp="1"/>
          </p:cNvSpPr>
          <p:nvPr>
            <p:ph type="title"/>
          </p:nvPr>
        </p:nvSpPr>
        <p:spPr>
          <a:xfrm>
            <a:off x="2802195" y="316528"/>
            <a:ext cx="6132304"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41" name="object 41"/>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42" name="object 42"/>
          <p:cNvGrpSpPr/>
          <p:nvPr/>
        </p:nvGrpSpPr>
        <p:grpSpPr>
          <a:xfrm>
            <a:off x="4312401" y="1725399"/>
            <a:ext cx="4686300" cy="3987800"/>
            <a:chOff x="3234300" y="1294049"/>
            <a:chExt cx="3514725" cy="2990850"/>
          </a:xfrm>
        </p:grpSpPr>
        <p:sp>
          <p:nvSpPr>
            <p:cNvPr id="43" name="object 43"/>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4" name="object 44"/>
            <p:cNvPicPr/>
            <p:nvPr/>
          </p:nvPicPr>
          <p:blipFill>
            <a:blip r:embed="rId12" cstate="print"/>
            <a:stretch>
              <a:fillRect/>
            </a:stretch>
          </p:blipFill>
          <p:spPr>
            <a:xfrm>
              <a:off x="3974627" y="1752229"/>
              <a:ext cx="101345" cy="103452"/>
            </a:xfrm>
            <a:prstGeom prst="rect">
              <a:avLst/>
            </a:prstGeom>
          </p:spPr>
        </p:pic>
        <p:sp>
          <p:nvSpPr>
            <p:cNvPr id="45" name="object 45"/>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6" name="object 46"/>
            <p:cNvPicPr/>
            <p:nvPr/>
          </p:nvPicPr>
          <p:blipFill>
            <a:blip r:embed="rId13" cstate="print"/>
            <a:stretch>
              <a:fillRect/>
            </a:stretch>
          </p:blipFill>
          <p:spPr>
            <a:xfrm>
              <a:off x="3908510" y="3806286"/>
              <a:ext cx="109363" cy="90529"/>
            </a:xfrm>
            <a:prstGeom prst="rect">
              <a:avLst/>
            </a:prstGeom>
          </p:spPr>
        </p:pic>
        <p:sp>
          <p:nvSpPr>
            <p:cNvPr id="47" name="object 47"/>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8" name="object 48"/>
            <p:cNvPicPr/>
            <p:nvPr/>
          </p:nvPicPr>
          <p:blipFill>
            <a:blip r:embed="rId14" cstate="print"/>
            <a:stretch>
              <a:fillRect/>
            </a:stretch>
          </p:blipFill>
          <p:spPr>
            <a:xfrm>
              <a:off x="5627262" y="3014669"/>
              <a:ext cx="88146" cy="109994"/>
            </a:xfrm>
            <a:prstGeom prst="rect">
              <a:avLst/>
            </a:prstGeom>
          </p:spPr>
        </p:pic>
        <p:sp>
          <p:nvSpPr>
            <p:cNvPr id="49" name="object 49"/>
            <p:cNvSpPr/>
            <p:nvPr/>
          </p:nvSpPr>
          <p:spPr>
            <a:xfrm>
              <a:off x="5941375" y="2233525"/>
              <a:ext cx="788670" cy="677545"/>
            </a:xfrm>
            <a:custGeom>
              <a:avLst/>
              <a:gdLst/>
              <a:ahLst/>
              <a:cxnLst/>
              <a:rect l="l" t="t" r="r" b="b"/>
              <a:pathLst>
                <a:path w="788670" h="677544">
                  <a:moveTo>
                    <a:pt x="0" y="0"/>
                  </a:moveTo>
                  <a:lnTo>
                    <a:pt x="788399" y="0"/>
                  </a:lnTo>
                  <a:lnTo>
                    <a:pt x="788399" y="677399"/>
                  </a:lnTo>
                  <a:lnTo>
                    <a:pt x="0" y="677399"/>
                  </a:lnTo>
                  <a:lnTo>
                    <a:pt x="0" y="0"/>
                  </a:lnTo>
                  <a:close/>
                </a:path>
              </a:pathLst>
            </a:custGeom>
            <a:ln w="38099">
              <a:solidFill>
                <a:srgbClr val="FF0000"/>
              </a:solidFill>
            </a:ln>
          </p:spPr>
          <p:txBody>
            <a:bodyPr wrap="square" lIns="0" tIns="0" rIns="0" bIns="0" rtlCol="0"/>
            <a:lstStyle/>
            <a:p>
              <a:endParaRPr sz="2400"/>
            </a:p>
          </p:txBody>
        </p:sp>
      </p:grpSp>
      <p:sp>
        <p:nvSpPr>
          <p:cNvPr id="50" name="object 50"/>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55" name="object 55"/>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6" name="object 56"/>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7" name="object 57"/>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51" name="object 51"/>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2" name="object 52"/>
          <p:cNvSpPr txBox="1"/>
          <p:nvPr/>
        </p:nvSpPr>
        <p:spPr>
          <a:xfrm>
            <a:off x="6033828" y="4101645"/>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12</a:t>
            </a:r>
            <a:endParaRPr sz="1200">
              <a:latin typeface="Roboto"/>
              <a:cs typeface="Roboto"/>
            </a:endParaRPr>
          </a:p>
        </p:txBody>
      </p:sp>
      <p:sp>
        <p:nvSpPr>
          <p:cNvPr id="53" name="object 53"/>
          <p:cNvSpPr txBox="1"/>
          <p:nvPr/>
        </p:nvSpPr>
        <p:spPr>
          <a:xfrm>
            <a:off x="5598137" y="3933723"/>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4" name="object 54"/>
          <p:cNvSpPr txBox="1"/>
          <p:nvPr/>
        </p:nvSpPr>
        <p:spPr>
          <a:xfrm>
            <a:off x="7294895" y="264247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594758" y="1959718"/>
            <a:ext cx="1805940" cy="595035"/>
          </a:xfrm>
          <a:prstGeom prst="rect">
            <a:avLst/>
          </a:prstGeom>
        </p:spPr>
        <p:txBody>
          <a:bodyPr vert="horz" wrap="square" lIns="0" tIns="30480" rIns="0" bIns="0" rtlCol="0">
            <a:spAutoFit/>
          </a:bodyPr>
          <a:lstStyle/>
          <a:p>
            <a:pPr marL="702716" marR="40639" indent="-652764">
              <a:lnSpc>
                <a:spcPts val="2200"/>
              </a:lnSpc>
              <a:spcBef>
                <a:spcPts val="240"/>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p:txBody>
      </p:sp>
      <p:sp>
        <p:nvSpPr>
          <p:cNvPr id="22" name="object 22"/>
          <p:cNvSpPr txBox="1"/>
          <p:nvPr/>
        </p:nvSpPr>
        <p:spPr>
          <a:xfrm>
            <a:off x="1739151" y="4610617"/>
            <a:ext cx="1529927" cy="304421"/>
          </a:xfrm>
          <a:prstGeom prst="rect">
            <a:avLst/>
          </a:prstGeom>
        </p:spPr>
        <p:txBody>
          <a:bodyPr vert="horz" wrap="square" lIns="0" tIns="16933" rIns="0" bIns="0" rtlCol="0">
            <a:spAutoFit/>
          </a:bodyPr>
          <a:lstStyle/>
          <a:p>
            <a:pPr marL="16933">
              <a:spcBef>
                <a:spcPts val="133"/>
              </a:spcBef>
            </a:pPr>
            <a:r>
              <a:rPr sz="1867" spc="-20" dirty="0">
                <a:latin typeface="Roboto"/>
                <a:cs typeface="Roboto"/>
              </a:rPr>
              <a:t>Spouse</a:t>
            </a:r>
            <a:r>
              <a:rPr sz="1867" spc="-73" dirty="0">
                <a:latin typeface="Roboto"/>
                <a:cs typeface="Roboto"/>
              </a:rPr>
              <a:t> </a:t>
            </a:r>
            <a:r>
              <a:rPr sz="1867" spc="-33" dirty="0">
                <a:latin typeface="Roboto"/>
                <a:cs typeface="Roboto"/>
              </a:rPr>
              <a:t>Salary</a:t>
            </a:r>
            <a:endParaRPr sz="1867">
              <a:latin typeface="Roboto"/>
              <a:cs typeface="Roboto"/>
            </a:endParaRPr>
          </a:p>
        </p:txBody>
      </p:sp>
      <p:sp>
        <p:nvSpPr>
          <p:cNvPr id="23" name="object 23"/>
          <p:cNvSpPr txBox="1"/>
          <p:nvPr/>
        </p:nvSpPr>
        <p:spPr>
          <a:xfrm>
            <a:off x="1756157" y="3267835"/>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p:txBody>
      </p:sp>
      <p:sp>
        <p:nvSpPr>
          <p:cNvPr id="24" name="object 24"/>
          <p:cNvSpPr txBox="1"/>
          <p:nvPr/>
        </p:nvSpPr>
        <p:spPr>
          <a:xfrm>
            <a:off x="9100545" y="2994195"/>
            <a:ext cx="2044700" cy="872889"/>
          </a:xfrm>
          <a:prstGeom prst="rect">
            <a:avLst/>
          </a:prstGeom>
          <a:ln w="38099">
            <a:solidFill>
              <a:srgbClr val="EA9999"/>
            </a:solidFill>
          </a:ln>
        </p:spPr>
        <p:txBody>
          <a:bodyPr vert="horz" wrap="square" lIns="0" tIns="847" rIns="0" bIns="0" rtlCol="0">
            <a:spAutoFit/>
          </a:bodyPr>
          <a:lstStyle/>
          <a:p>
            <a:pPr>
              <a:spcBef>
                <a:spcPts val="7"/>
              </a:spcBef>
            </a:pPr>
            <a:endParaRPr sz="2000" dirty="0">
              <a:latin typeface="Times New Roman" panose="02020603050405020304"/>
              <a:cs typeface="Times New Roman" panose="02020603050405020304"/>
            </a:endParaRPr>
          </a:p>
          <a:p>
            <a:pPr marL="533387" marR="307332" indent="-504601">
              <a:lnSpc>
                <a:spcPts val="2200"/>
              </a:lnSpc>
            </a:pPr>
            <a:r>
              <a:rPr sz="1867" spc="-20" dirty="0">
                <a:solidFill>
                  <a:srgbClr val="999999"/>
                </a:solidFill>
                <a:latin typeface="Roboto"/>
                <a:cs typeface="Roboto"/>
              </a:rPr>
              <a:t>Loan Approved? </a:t>
            </a:r>
            <a:r>
              <a:rPr sz="1867" spc="-453" dirty="0">
                <a:solidFill>
                  <a:srgbClr val="999999"/>
                </a:solidFill>
                <a:latin typeface="Roboto"/>
                <a:cs typeface="Roboto"/>
              </a:rPr>
              <a:t> </a:t>
            </a:r>
            <a:r>
              <a:rPr sz="1867" spc="-13" dirty="0">
                <a:solidFill>
                  <a:srgbClr val="999999"/>
                </a:solidFill>
                <a:latin typeface="Roboto"/>
                <a:cs typeface="Roboto"/>
              </a:rPr>
              <a:t>(Y</a:t>
            </a:r>
            <a:r>
              <a:rPr sz="1867" spc="-20" dirty="0">
                <a:solidFill>
                  <a:srgbClr val="999999"/>
                </a:solidFill>
                <a:latin typeface="Roboto"/>
                <a:cs typeface="Roboto"/>
              </a:rPr>
              <a:t> </a:t>
            </a:r>
            <a:r>
              <a:rPr sz="1867" spc="-27" dirty="0">
                <a:solidFill>
                  <a:srgbClr val="999999"/>
                </a:solidFill>
                <a:latin typeface="Roboto"/>
                <a:cs typeface="Roboto"/>
              </a:rPr>
              <a:t>=</a:t>
            </a:r>
            <a:r>
              <a:rPr sz="1867" spc="-20" dirty="0">
                <a:solidFill>
                  <a:srgbClr val="999999"/>
                </a:solidFill>
                <a:latin typeface="Roboto"/>
                <a:cs typeface="Roboto"/>
              </a:rPr>
              <a:t> </a:t>
            </a:r>
            <a:r>
              <a:rPr sz="1867" dirty="0">
                <a:solidFill>
                  <a:srgbClr val="999999"/>
                </a:solidFill>
                <a:latin typeface="Roboto"/>
                <a:cs typeface="Roboto"/>
              </a:rPr>
              <a:t>1)</a:t>
            </a:r>
            <a:endParaRPr sz="1867" dirty="0">
              <a:latin typeface="Roboto"/>
              <a:cs typeface="Roboto"/>
            </a:endParaRPr>
          </a:p>
        </p:txBody>
      </p:sp>
      <p:sp>
        <p:nvSpPr>
          <p:cNvPr id="25" name="object 25"/>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6" name="object 26"/>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7" name="object 27"/>
          <p:cNvGrpSpPr/>
          <p:nvPr/>
        </p:nvGrpSpPr>
        <p:grpSpPr>
          <a:xfrm>
            <a:off x="5776692" y="2843090"/>
            <a:ext cx="2216573" cy="1843193"/>
            <a:chOff x="4332519" y="2132317"/>
            <a:chExt cx="1662430" cy="1382395"/>
          </a:xfrm>
        </p:grpSpPr>
        <p:sp>
          <p:nvSpPr>
            <p:cNvPr id="28" name="object 28"/>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9" name="object 29"/>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0" name="object 30"/>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5399567" y="2399698"/>
              <a:ext cx="110761" cy="79699"/>
            </a:xfrm>
            <a:prstGeom prst="rect">
              <a:avLst/>
            </a:prstGeom>
          </p:spPr>
        </p:pic>
        <p:sp>
          <p:nvSpPr>
            <p:cNvPr id="32" name="object 32"/>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5401840" y="2913810"/>
              <a:ext cx="110433" cy="85925"/>
            </a:xfrm>
            <a:prstGeom prst="rect">
              <a:avLst/>
            </a:prstGeom>
          </p:spPr>
        </p:pic>
      </p:grpSp>
      <p:sp>
        <p:nvSpPr>
          <p:cNvPr id="34" name="object 34"/>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5" name="object 35"/>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7" name="object 37"/>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8" name="object 38"/>
          <p:cNvSpPr txBox="1"/>
          <p:nvPr/>
        </p:nvSpPr>
        <p:spPr>
          <a:xfrm>
            <a:off x="8188533" y="3084018"/>
            <a:ext cx="791633" cy="304421"/>
          </a:xfrm>
          <a:prstGeom prst="rect">
            <a:avLst/>
          </a:prstGeom>
        </p:spPr>
        <p:txBody>
          <a:bodyPr vert="horz" wrap="square" lIns="0" tIns="16933" rIns="0" bIns="0" rtlCol="0">
            <a:spAutoFit/>
          </a:bodyPr>
          <a:lstStyle/>
          <a:p>
            <a:pPr marL="16933">
              <a:spcBef>
                <a:spcPts val="133"/>
              </a:spcBef>
            </a:pPr>
            <a:r>
              <a:rPr sz="1867" b="1" dirty="0">
                <a:latin typeface="Roboto"/>
                <a:cs typeface="Roboto"/>
              </a:rPr>
              <a:t>O</a:t>
            </a:r>
            <a:r>
              <a:rPr sz="1867" b="1" spc="-53" dirty="0">
                <a:latin typeface="Roboto"/>
                <a:cs typeface="Roboto"/>
              </a:rPr>
              <a:t> </a:t>
            </a:r>
            <a:r>
              <a:rPr sz="1867" b="1" spc="-13" dirty="0">
                <a:latin typeface="Roboto"/>
                <a:cs typeface="Roboto"/>
              </a:rPr>
              <a:t>=</a:t>
            </a:r>
            <a:r>
              <a:rPr sz="1867" b="1" spc="-53" dirty="0">
                <a:latin typeface="Roboto"/>
                <a:cs typeface="Roboto"/>
              </a:rPr>
              <a:t> </a:t>
            </a:r>
            <a:r>
              <a:rPr sz="1867" b="1" spc="-13" dirty="0">
                <a:latin typeface="Roboto"/>
                <a:cs typeface="Roboto"/>
              </a:rPr>
              <a:t>0.3</a:t>
            </a:r>
            <a:endParaRPr sz="1867" dirty="0">
              <a:latin typeface="Roboto"/>
              <a:cs typeface="Roboto"/>
            </a:endParaRPr>
          </a:p>
        </p:txBody>
      </p:sp>
      <p:pic>
        <p:nvPicPr>
          <p:cNvPr id="39" name="object 39"/>
          <p:cNvPicPr/>
          <p:nvPr/>
        </p:nvPicPr>
        <p:blipFill>
          <a:blip r:embed="rId11" cstate="print"/>
          <a:stretch>
            <a:fillRect/>
          </a:stretch>
        </p:blipFill>
        <p:spPr>
          <a:xfrm>
            <a:off x="8365264" y="4750928"/>
            <a:ext cx="2566537" cy="587853"/>
          </a:xfrm>
          <a:prstGeom prst="rect">
            <a:avLst/>
          </a:prstGeom>
        </p:spPr>
      </p:pic>
      <p:sp>
        <p:nvSpPr>
          <p:cNvPr id="40" name="object 40"/>
          <p:cNvSpPr txBox="1">
            <a:spLocks noGrp="1"/>
          </p:cNvSpPr>
          <p:nvPr>
            <p:ph type="title"/>
          </p:nvPr>
        </p:nvSpPr>
        <p:spPr>
          <a:xfrm>
            <a:off x="2615381" y="90385"/>
            <a:ext cx="6319117"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41" name="object 41"/>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42" name="object 42"/>
          <p:cNvGrpSpPr/>
          <p:nvPr/>
        </p:nvGrpSpPr>
        <p:grpSpPr>
          <a:xfrm>
            <a:off x="4325101" y="1738099"/>
            <a:ext cx="4697453" cy="3961861"/>
            <a:chOff x="3243825" y="1303574"/>
            <a:chExt cx="3523090" cy="2971396"/>
          </a:xfrm>
        </p:grpSpPr>
        <p:sp>
          <p:nvSpPr>
            <p:cNvPr id="43" name="object 43"/>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4" name="object 44"/>
            <p:cNvPicPr/>
            <p:nvPr/>
          </p:nvPicPr>
          <p:blipFill>
            <a:blip r:embed="rId12" cstate="print"/>
            <a:stretch>
              <a:fillRect/>
            </a:stretch>
          </p:blipFill>
          <p:spPr>
            <a:xfrm>
              <a:off x="3974627" y="1752229"/>
              <a:ext cx="101345" cy="103452"/>
            </a:xfrm>
            <a:prstGeom prst="rect">
              <a:avLst/>
            </a:prstGeom>
          </p:spPr>
        </p:pic>
        <p:sp>
          <p:nvSpPr>
            <p:cNvPr id="45" name="object 45"/>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6" name="object 46"/>
            <p:cNvPicPr/>
            <p:nvPr/>
          </p:nvPicPr>
          <p:blipFill>
            <a:blip r:embed="rId13" cstate="print"/>
            <a:stretch>
              <a:fillRect/>
            </a:stretch>
          </p:blipFill>
          <p:spPr>
            <a:xfrm>
              <a:off x="3908510" y="3806286"/>
              <a:ext cx="109363" cy="90529"/>
            </a:xfrm>
            <a:prstGeom prst="rect">
              <a:avLst/>
            </a:prstGeom>
          </p:spPr>
        </p:pic>
        <p:sp>
          <p:nvSpPr>
            <p:cNvPr id="47" name="object 47"/>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8" name="object 48"/>
            <p:cNvPicPr/>
            <p:nvPr/>
          </p:nvPicPr>
          <p:blipFill>
            <a:blip r:embed="rId14" cstate="print"/>
            <a:stretch>
              <a:fillRect/>
            </a:stretch>
          </p:blipFill>
          <p:spPr>
            <a:xfrm>
              <a:off x="5627262" y="3014669"/>
              <a:ext cx="88146" cy="109994"/>
            </a:xfrm>
            <a:prstGeom prst="rect">
              <a:avLst/>
            </a:prstGeom>
          </p:spPr>
        </p:pic>
        <p:sp>
          <p:nvSpPr>
            <p:cNvPr id="49" name="object 49"/>
            <p:cNvSpPr/>
            <p:nvPr/>
          </p:nvSpPr>
          <p:spPr>
            <a:xfrm>
              <a:off x="5978245" y="2255653"/>
              <a:ext cx="788670" cy="677545"/>
            </a:xfrm>
            <a:custGeom>
              <a:avLst/>
              <a:gdLst/>
              <a:ahLst/>
              <a:cxnLst/>
              <a:rect l="l" t="t" r="r" b="b"/>
              <a:pathLst>
                <a:path w="788670" h="677544">
                  <a:moveTo>
                    <a:pt x="0" y="0"/>
                  </a:moveTo>
                  <a:lnTo>
                    <a:pt x="788399" y="0"/>
                  </a:lnTo>
                  <a:lnTo>
                    <a:pt x="788399" y="677399"/>
                  </a:lnTo>
                  <a:lnTo>
                    <a:pt x="0" y="677399"/>
                  </a:lnTo>
                  <a:lnTo>
                    <a:pt x="0" y="0"/>
                  </a:lnTo>
                  <a:close/>
                </a:path>
              </a:pathLst>
            </a:custGeom>
            <a:ln w="38099">
              <a:solidFill>
                <a:srgbClr val="FF0000"/>
              </a:solidFill>
            </a:ln>
          </p:spPr>
          <p:txBody>
            <a:bodyPr wrap="square" lIns="0" tIns="0" rIns="0" bIns="0" rtlCol="0"/>
            <a:lstStyle/>
            <a:p>
              <a:endParaRPr sz="2400"/>
            </a:p>
          </p:txBody>
        </p:sp>
      </p:grpSp>
      <p:sp>
        <p:nvSpPr>
          <p:cNvPr id="50" name="object 50"/>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51" name="object 51"/>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2" name="object 52"/>
          <p:cNvSpPr txBox="1"/>
          <p:nvPr/>
        </p:nvSpPr>
        <p:spPr>
          <a:xfrm>
            <a:off x="6033828" y="4101645"/>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12</a:t>
            </a:r>
            <a:endParaRPr sz="1200">
              <a:latin typeface="Roboto"/>
              <a:cs typeface="Roboto"/>
            </a:endParaRPr>
          </a:p>
        </p:txBody>
      </p:sp>
      <p:sp>
        <p:nvSpPr>
          <p:cNvPr id="53" name="object 53"/>
          <p:cNvSpPr txBox="1"/>
          <p:nvPr/>
        </p:nvSpPr>
        <p:spPr>
          <a:xfrm>
            <a:off x="5598137" y="3933723"/>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4" name="object 54"/>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55" name="object 55"/>
          <p:cNvSpPr/>
          <p:nvPr/>
        </p:nvSpPr>
        <p:spPr>
          <a:xfrm>
            <a:off x="1044832" y="1254467"/>
            <a:ext cx="6778413" cy="4765887"/>
          </a:xfrm>
          <a:custGeom>
            <a:avLst/>
            <a:gdLst/>
            <a:ahLst/>
            <a:cxnLst/>
            <a:rect l="l" t="t" r="r" b="b"/>
            <a:pathLst>
              <a:path w="5083810" h="3574415">
                <a:moveTo>
                  <a:pt x="5083799" y="3574199"/>
                </a:moveTo>
                <a:lnTo>
                  <a:pt x="0" y="3574199"/>
                </a:lnTo>
                <a:lnTo>
                  <a:pt x="0" y="0"/>
                </a:lnTo>
                <a:lnTo>
                  <a:pt x="5083799" y="0"/>
                </a:lnTo>
                <a:lnTo>
                  <a:pt x="5083799" y="3574199"/>
                </a:lnTo>
                <a:close/>
              </a:path>
            </a:pathLst>
          </a:custGeom>
          <a:solidFill>
            <a:srgbClr val="FFFFFF">
              <a:alpha val="67419"/>
            </a:srgbClr>
          </a:solidFill>
        </p:spPr>
        <p:txBody>
          <a:bodyPr wrap="square" lIns="0" tIns="0" rIns="0" bIns="0" rtlCol="0"/>
          <a:lstStyle/>
          <a:p>
            <a:endParaRPr sz="2400"/>
          </a:p>
        </p:txBody>
      </p:sp>
      <p:sp>
        <p:nvSpPr>
          <p:cNvPr id="56" name="object 56"/>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7" name="object 57"/>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8" name="object 58"/>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FF0000"/>
            </a:solidFill>
          </a:ln>
        </p:spPr>
        <p:txBody>
          <a:bodyPr vert="horz" wrap="square" lIns="0" tIns="118533" rIns="0" bIns="0" rtlCol="0">
            <a:spAutoFit/>
          </a:bodyPr>
          <a:lstStyle/>
          <a:p>
            <a:pPr marL="170176" marR="6773" algn="ctr">
              <a:lnSpc>
                <a:spcPts val="2200"/>
              </a:lnSpc>
              <a:spcBef>
                <a:spcPts val="933"/>
              </a:spcBef>
            </a:pPr>
            <a:r>
              <a:rPr sz="1867" spc="-20" dirty="0">
                <a:latin typeface="Roboto"/>
                <a:cs typeface="Roboto"/>
              </a:rPr>
              <a:t>Applicant </a:t>
            </a:r>
            <a:r>
              <a:rPr sz="1867" spc="-33" dirty="0">
                <a:latin typeface="Roboto"/>
                <a:cs typeface="Roboto"/>
              </a:rPr>
              <a:t>Salary </a:t>
            </a:r>
            <a:r>
              <a:rPr sz="1867" spc="-447" dirty="0">
                <a:latin typeface="Roboto"/>
                <a:cs typeface="Roboto"/>
              </a:rPr>
              <a:t> </a:t>
            </a:r>
            <a:r>
              <a:rPr sz="1867" spc="7" dirty="0">
                <a:latin typeface="Roboto"/>
                <a:cs typeface="Roboto"/>
              </a:rPr>
              <a:t>(X</a:t>
            </a:r>
            <a:r>
              <a:rPr spc="9" baseline="-34000" dirty="0">
                <a:latin typeface="Roboto"/>
                <a:cs typeface="Roboto"/>
              </a:rPr>
              <a:t>1</a:t>
            </a:r>
            <a:r>
              <a:rPr sz="1867" spc="7" dirty="0">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latin typeface="Roboto"/>
                <a:cs typeface="Roboto"/>
              </a:rPr>
              <a:t>Father </a:t>
            </a:r>
            <a:r>
              <a:rPr sz="1867" spc="-33" dirty="0">
                <a:latin typeface="Roboto"/>
                <a:cs typeface="Roboto"/>
              </a:rPr>
              <a:t>Salary </a:t>
            </a:r>
            <a:r>
              <a:rPr sz="1867" spc="-453" dirty="0">
                <a:latin typeface="Roboto"/>
                <a:cs typeface="Roboto"/>
              </a:rPr>
              <a:t> </a:t>
            </a:r>
            <a:r>
              <a:rPr sz="1867" spc="7" dirty="0">
                <a:latin typeface="Roboto"/>
                <a:cs typeface="Roboto"/>
              </a:rPr>
              <a:t>(X</a:t>
            </a:r>
            <a:r>
              <a:rPr spc="9" baseline="-34000" dirty="0">
                <a:latin typeface="Roboto"/>
                <a:cs typeface="Roboto"/>
              </a:rPr>
              <a:t>2</a:t>
            </a:r>
            <a:r>
              <a:rPr sz="1867" spc="7" dirty="0">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latin typeface="Roboto"/>
                <a:cs typeface="Roboto"/>
              </a:rPr>
              <a:t>Spouse</a:t>
            </a:r>
            <a:r>
              <a:rPr sz="1867" spc="-47" dirty="0">
                <a:latin typeface="Roboto"/>
                <a:cs typeface="Roboto"/>
              </a:rPr>
              <a:t> </a:t>
            </a:r>
            <a:r>
              <a:rPr sz="1867" spc="-33" dirty="0">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1946787" y="316528"/>
            <a:ext cx="6987711"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3495001" y="1229067"/>
            <a:ext cx="7713980" cy="4904739"/>
            <a:chOff x="2621250" y="921800"/>
            <a:chExt cx="5785485" cy="3678554"/>
          </a:xfrm>
        </p:grpSpPr>
        <p:sp>
          <p:nvSpPr>
            <p:cNvPr id="40" name="object 40"/>
            <p:cNvSpPr/>
            <p:nvPr/>
          </p:nvSpPr>
          <p:spPr>
            <a:xfrm>
              <a:off x="3552500" y="1303575"/>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4" y="1676725"/>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sp>
          <p:nvSpPr>
            <p:cNvPr id="47" name="object 47"/>
            <p:cNvSpPr/>
            <p:nvPr/>
          </p:nvSpPr>
          <p:spPr>
            <a:xfrm>
              <a:off x="2640300" y="940850"/>
              <a:ext cx="3437890" cy="3640454"/>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grpSp>
      <p:sp>
        <p:nvSpPr>
          <p:cNvPr id="48" name="object 48"/>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52" name="object 52"/>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3" name="object 53"/>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4" name="object 54"/>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49" name="object 49"/>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0" name="object 50"/>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endParaRPr sz="1867">
              <a:latin typeface="Arial MT"/>
              <a:cs typeface="Arial MT"/>
            </a:endParaRPr>
          </a:p>
        </p:txBody>
      </p:sp>
      <p:sp>
        <p:nvSpPr>
          <p:cNvPr id="51" name="object 51"/>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EA9999"/>
            </a:solidFill>
          </a:ln>
        </p:spPr>
        <p:txBody>
          <a:bodyPr vert="horz" wrap="square" lIns="0" tIns="118533" rIns="0" bIns="0" rtlCol="0">
            <a:spAutoFit/>
          </a:bodyPr>
          <a:lstStyle/>
          <a:p>
            <a:pPr marL="170176" marR="6773" algn="ctr">
              <a:lnSpc>
                <a:spcPts val="2200"/>
              </a:lnSpc>
              <a:spcBef>
                <a:spcPts val="933"/>
              </a:spcBef>
            </a:pPr>
            <a:r>
              <a:rPr sz="1867" spc="-20" dirty="0">
                <a:solidFill>
                  <a:srgbClr val="666666"/>
                </a:solidFill>
                <a:latin typeface="Roboto"/>
                <a:cs typeface="Roboto"/>
              </a:rPr>
              <a:t>Applicant </a:t>
            </a:r>
            <a:r>
              <a:rPr sz="1867" spc="-33" dirty="0">
                <a:solidFill>
                  <a:srgbClr val="666666"/>
                </a:solidFill>
                <a:latin typeface="Roboto"/>
                <a:cs typeface="Roboto"/>
              </a:rPr>
              <a:t>Salary </a:t>
            </a:r>
            <a:r>
              <a:rPr sz="1867" spc="-447"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solidFill>
                  <a:srgbClr val="666666"/>
                </a:solidFill>
                <a:latin typeface="Roboto"/>
                <a:cs typeface="Roboto"/>
              </a:rPr>
              <a:t>Spouse</a:t>
            </a:r>
            <a:r>
              <a:rPr sz="1867" spc="-47" dirty="0">
                <a:solidFill>
                  <a:srgbClr val="666666"/>
                </a:solidFill>
                <a:latin typeface="Roboto"/>
                <a:cs typeface="Roboto"/>
              </a:rPr>
              <a:t> </a:t>
            </a:r>
            <a:r>
              <a:rPr sz="1867" spc="-33" dirty="0">
                <a:solidFill>
                  <a:srgbClr val="666666"/>
                </a:solidFill>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2721923" y="316528"/>
            <a:ext cx="6212576"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4312401" y="1725399"/>
            <a:ext cx="6896100" cy="3987800"/>
            <a:chOff x="3234300" y="1294049"/>
            <a:chExt cx="5172075" cy="2990850"/>
          </a:xfrm>
        </p:grpSpPr>
        <p:sp>
          <p:nvSpPr>
            <p:cNvPr id="40" name="object 40"/>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5" y="1676724"/>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grpSp>
      <p:sp>
        <p:nvSpPr>
          <p:cNvPr id="47" name="object 47"/>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48" name="object 48"/>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49" name="object 49"/>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endParaRPr sz="1867">
              <a:latin typeface="Arial MT"/>
              <a:cs typeface="Arial MT"/>
            </a:endParaRPr>
          </a:p>
        </p:txBody>
      </p:sp>
      <p:sp>
        <p:nvSpPr>
          <p:cNvPr id="50" name="object 50"/>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51" name="object 51"/>
          <p:cNvSpPr/>
          <p:nvPr/>
        </p:nvSpPr>
        <p:spPr>
          <a:xfrm>
            <a:off x="3520400" y="1254467"/>
            <a:ext cx="4583853" cy="4853939"/>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sp>
        <p:nvSpPr>
          <p:cNvPr id="52" name="object 52"/>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3" name="object 53"/>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4" name="object 54"/>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3162" y="256762"/>
            <a:ext cx="1314025" cy="694207"/>
          </a:xfrm>
          <a:prstGeom prst="rect">
            <a:avLst/>
          </a:prstGeom>
        </p:spPr>
        <p:txBody>
          <a:bodyPr vert="horz" wrap="square" lIns="0" tIns="16933" rIns="0" bIns="0" rtlCol="0" anchor="ctr">
            <a:spAutoFit/>
          </a:bodyPr>
          <a:lstStyle/>
          <a:p>
            <a:pPr marL="16933">
              <a:lnSpc>
                <a:spcPct val="100000"/>
              </a:lnSpc>
              <a:spcBef>
                <a:spcPts val="133"/>
              </a:spcBef>
            </a:pPr>
            <a:r>
              <a:rPr spc="-93" dirty="0"/>
              <a:t>K</a:t>
            </a:r>
            <a:r>
              <a:rPr spc="-20" dirty="0"/>
              <a:t>e</a:t>
            </a:r>
            <a:r>
              <a:rPr spc="-93" dirty="0"/>
              <a:t>r</a:t>
            </a:r>
            <a:r>
              <a:rPr spc="-33" dirty="0"/>
              <a:t>as</a:t>
            </a:r>
          </a:p>
        </p:txBody>
      </p:sp>
      <p:sp>
        <p:nvSpPr>
          <p:cNvPr id="3" name="object 3"/>
          <p:cNvSpPr txBox="1"/>
          <p:nvPr/>
        </p:nvSpPr>
        <p:spPr>
          <a:xfrm>
            <a:off x="1291565" y="1537073"/>
            <a:ext cx="7543800" cy="152020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Overview</a:t>
            </a:r>
            <a:r>
              <a:rPr sz="1867" spc="-7" dirty="0">
                <a:latin typeface="Roboto"/>
                <a:cs typeface="Roboto"/>
              </a:rPr>
              <a:t> </a:t>
            </a:r>
            <a:r>
              <a:rPr sz="1867" spc="13" dirty="0">
                <a:latin typeface="Roboto"/>
                <a:cs typeface="Roboto"/>
              </a:rPr>
              <a:t>of</a:t>
            </a:r>
            <a:r>
              <a:rPr sz="1867" spc="-7" dirty="0">
                <a:latin typeface="Roboto"/>
                <a:cs typeface="Roboto"/>
              </a:rPr>
              <a:t> </a:t>
            </a:r>
            <a:r>
              <a:rPr sz="1867" spc="-13" dirty="0">
                <a:latin typeface="Roboto"/>
                <a:cs typeface="Roboto"/>
              </a:rPr>
              <a:t>Deep</a:t>
            </a:r>
            <a:r>
              <a:rPr sz="1867" dirty="0">
                <a:latin typeface="Roboto"/>
                <a:cs typeface="Roboto"/>
              </a:rPr>
              <a:t> </a:t>
            </a:r>
            <a:r>
              <a:rPr sz="1867" spc="-27" dirty="0">
                <a:latin typeface="Roboto"/>
                <a:cs typeface="Roboto"/>
              </a:rPr>
              <a:t>Learning</a:t>
            </a:r>
            <a:r>
              <a:rPr sz="1867" spc="-7" dirty="0">
                <a:latin typeface="Roboto"/>
                <a:cs typeface="Roboto"/>
              </a:rPr>
              <a:t> </a:t>
            </a:r>
            <a:r>
              <a:rPr sz="1867" spc="-20" dirty="0">
                <a:latin typeface="Roboto"/>
                <a:cs typeface="Roboto"/>
              </a:rPr>
              <a:t>frameworks</a:t>
            </a:r>
            <a:endParaRPr sz="1867" dirty="0">
              <a:latin typeface="Roboto"/>
              <a:cs typeface="Roboto"/>
            </a:endParaRPr>
          </a:p>
          <a:p>
            <a:pPr>
              <a:lnSpc>
                <a:spcPct val="100000"/>
              </a:lnSpc>
              <a:buFont typeface="Arial MT"/>
              <a:buChar char="●"/>
            </a:pPr>
            <a:endParaRPr dirty="0">
              <a:latin typeface="Roboto"/>
              <a:cs typeface="Roboto"/>
            </a:endParaRPr>
          </a:p>
          <a:p>
            <a:pPr marL="626518" indent="-448722">
              <a:buFont typeface="Arial MT"/>
              <a:buChar char="●"/>
              <a:tabLst>
                <a:tab pos="625671" algn="l"/>
                <a:tab pos="626518" algn="l"/>
              </a:tabLst>
            </a:pPr>
            <a:r>
              <a:rPr sz="1867" spc="-13" dirty="0">
                <a:latin typeface="Roboto"/>
                <a:cs typeface="Roboto"/>
              </a:rPr>
              <a:t>Cover</a:t>
            </a:r>
            <a:r>
              <a:rPr sz="1867" spc="-7" dirty="0">
                <a:latin typeface="Roboto"/>
                <a:cs typeface="Roboto"/>
              </a:rPr>
              <a:t> </a:t>
            </a:r>
            <a:r>
              <a:rPr sz="1867" spc="-13" dirty="0">
                <a:latin typeface="Roboto"/>
                <a:cs typeface="Roboto"/>
              </a:rPr>
              <a:t>Deep</a:t>
            </a:r>
            <a:r>
              <a:rPr sz="1867" spc="-7" dirty="0">
                <a:latin typeface="Roboto"/>
                <a:cs typeface="Roboto"/>
              </a:rPr>
              <a:t> </a:t>
            </a:r>
            <a:r>
              <a:rPr sz="1867" spc="-27" dirty="0">
                <a:latin typeface="Roboto"/>
                <a:cs typeface="Roboto"/>
              </a:rPr>
              <a:t>Learning</a:t>
            </a:r>
            <a:r>
              <a:rPr sz="1867" dirty="0">
                <a:latin typeface="Roboto"/>
                <a:cs typeface="Roboto"/>
              </a:rPr>
              <a:t> </a:t>
            </a:r>
            <a:r>
              <a:rPr sz="1867" spc="-20" dirty="0">
                <a:latin typeface="Roboto"/>
                <a:cs typeface="Roboto"/>
              </a:rPr>
              <a:t>algorithms</a:t>
            </a:r>
            <a:r>
              <a:rPr sz="1867" spc="-7" dirty="0">
                <a:latin typeface="Roboto"/>
                <a:cs typeface="Roboto"/>
              </a:rPr>
              <a:t> </a:t>
            </a:r>
            <a:r>
              <a:rPr sz="1867" spc="-27" dirty="0">
                <a:latin typeface="Roboto"/>
                <a:cs typeface="Roboto"/>
              </a:rPr>
              <a:t>with</a:t>
            </a:r>
            <a:r>
              <a:rPr sz="1867" spc="-7" dirty="0">
                <a:latin typeface="Roboto"/>
                <a:cs typeface="Roboto"/>
              </a:rPr>
              <a:t> </a:t>
            </a:r>
            <a:r>
              <a:rPr sz="1867" spc="-27" dirty="0">
                <a:latin typeface="Roboto"/>
                <a:cs typeface="Roboto"/>
              </a:rPr>
              <a:t>Keras</a:t>
            </a:r>
            <a:r>
              <a:rPr sz="1867" dirty="0">
                <a:latin typeface="Roboto"/>
                <a:cs typeface="Roboto"/>
              </a:rPr>
              <a:t> </a:t>
            </a:r>
            <a:r>
              <a:rPr sz="1867" spc="-33" dirty="0">
                <a:latin typeface="Roboto"/>
                <a:cs typeface="Roboto"/>
              </a:rPr>
              <a:t>throughout</a:t>
            </a:r>
            <a:r>
              <a:rPr sz="1867" spc="-7" dirty="0">
                <a:latin typeface="Roboto"/>
                <a:cs typeface="Roboto"/>
              </a:rPr>
              <a:t> </a:t>
            </a:r>
            <a:r>
              <a:rPr sz="1867" spc="-20" dirty="0">
                <a:latin typeface="Roboto"/>
                <a:cs typeface="Roboto"/>
              </a:rPr>
              <a:t>the</a:t>
            </a:r>
            <a:r>
              <a:rPr sz="1867" dirty="0">
                <a:latin typeface="Roboto"/>
                <a:cs typeface="Roboto"/>
              </a:rPr>
              <a:t> </a:t>
            </a:r>
            <a:r>
              <a:rPr sz="1867" spc="-20" dirty="0">
                <a:latin typeface="Roboto"/>
                <a:cs typeface="Roboto"/>
              </a:rPr>
              <a:t>course</a:t>
            </a:r>
            <a:endParaRPr sz="1867" dirty="0">
              <a:latin typeface="Roboto"/>
              <a:cs typeface="Roboto"/>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EA9999"/>
            </a:solidFill>
          </a:ln>
        </p:spPr>
        <p:txBody>
          <a:bodyPr vert="horz" wrap="square" lIns="0" tIns="118533" rIns="0" bIns="0" rtlCol="0">
            <a:spAutoFit/>
          </a:bodyPr>
          <a:lstStyle/>
          <a:p>
            <a:pPr marL="170176" marR="6773" algn="ctr">
              <a:lnSpc>
                <a:spcPts val="2200"/>
              </a:lnSpc>
              <a:spcBef>
                <a:spcPts val="933"/>
              </a:spcBef>
            </a:pPr>
            <a:r>
              <a:rPr sz="1867" spc="-20" dirty="0">
                <a:solidFill>
                  <a:srgbClr val="666666"/>
                </a:solidFill>
                <a:latin typeface="Roboto"/>
                <a:cs typeface="Roboto"/>
              </a:rPr>
              <a:t>Applicant </a:t>
            </a:r>
            <a:r>
              <a:rPr sz="1867" spc="-33" dirty="0">
                <a:solidFill>
                  <a:srgbClr val="666666"/>
                </a:solidFill>
                <a:latin typeface="Roboto"/>
                <a:cs typeface="Roboto"/>
              </a:rPr>
              <a:t>Salary </a:t>
            </a:r>
            <a:r>
              <a:rPr sz="1867" spc="-447"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solidFill>
                  <a:srgbClr val="666666"/>
                </a:solidFill>
                <a:latin typeface="Roboto"/>
                <a:cs typeface="Roboto"/>
              </a:rPr>
              <a:t>Spouse</a:t>
            </a:r>
            <a:r>
              <a:rPr sz="1867" spc="-47" dirty="0">
                <a:solidFill>
                  <a:srgbClr val="666666"/>
                </a:solidFill>
                <a:latin typeface="Roboto"/>
                <a:cs typeface="Roboto"/>
              </a:rPr>
              <a:t> </a:t>
            </a:r>
            <a:r>
              <a:rPr sz="1867" spc="-33" dirty="0">
                <a:solidFill>
                  <a:srgbClr val="666666"/>
                </a:solidFill>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2094271" y="316528"/>
            <a:ext cx="6840227"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4312401" y="1725399"/>
            <a:ext cx="6896100" cy="3987800"/>
            <a:chOff x="3234300" y="1294049"/>
            <a:chExt cx="5172075" cy="2990850"/>
          </a:xfrm>
        </p:grpSpPr>
        <p:sp>
          <p:nvSpPr>
            <p:cNvPr id="40" name="object 40"/>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5" y="1676724"/>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grpSp>
      <p:sp>
        <p:nvSpPr>
          <p:cNvPr id="47" name="object 47"/>
          <p:cNvSpPr txBox="1"/>
          <p:nvPr/>
        </p:nvSpPr>
        <p:spPr>
          <a:xfrm>
            <a:off x="8565952" y="1600643"/>
            <a:ext cx="2416385" cy="666250"/>
          </a:xfrm>
          <a:prstGeom prst="rect">
            <a:avLst/>
          </a:prstGeom>
        </p:spPr>
        <p:txBody>
          <a:bodyPr vert="horz" wrap="square" lIns="0" tIns="11853" rIns="0" bIns="0" rtlCol="0">
            <a:spAutoFit/>
          </a:bodyPr>
          <a:lstStyle/>
          <a:p>
            <a:pPr marL="236214" marR="6773" indent="-220128">
              <a:lnSpc>
                <a:spcPct val="102000"/>
              </a:lnSpc>
              <a:spcBef>
                <a:spcPts val="93"/>
              </a:spcBef>
            </a:pPr>
            <a:r>
              <a:rPr sz="2133" spc="-20" dirty="0">
                <a:latin typeface="Roboto"/>
                <a:cs typeface="Roboto"/>
              </a:rPr>
              <a:t>Activation </a:t>
            </a:r>
            <a:r>
              <a:rPr sz="2133" spc="-33" dirty="0">
                <a:latin typeface="Roboto"/>
                <a:cs typeface="Roboto"/>
              </a:rPr>
              <a:t>Function: </a:t>
            </a:r>
            <a:r>
              <a:rPr sz="2133" spc="-513" dirty="0">
                <a:latin typeface="Roboto"/>
                <a:cs typeface="Roboto"/>
              </a:rPr>
              <a:t> </a:t>
            </a:r>
            <a:r>
              <a:rPr sz="2133" spc="-27" dirty="0">
                <a:latin typeface="Roboto"/>
                <a:cs typeface="Roboto"/>
              </a:rPr>
              <a:t>Hyperparameter</a:t>
            </a:r>
            <a:endParaRPr sz="2133" dirty="0">
              <a:latin typeface="Roboto"/>
              <a:cs typeface="Roboto"/>
            </a:endParaRPr>
          </a:p>
        </p:txBody>
      </p:sp>
      <p:sp>
        <p:nvSpPr>
          <p:cNvPr id="48" name="object 48"/>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49" name="object 49"/>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0" name="object 50"/>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endParaRPr sz="1867">
              <a:latin typeface="Arial MT"/>
              <a:cs typeface="Arial MT"/>
            </a:endParaRPr>
          </a:p>
        </p:txBody>
      </p:sp>
      <p:sp>
        <p:nvSpPr>
          <p:cNvPr id="51" name="object 51"/>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52" name="object 52"/>
          <p:cNvSpPr/>
          <p:nvPr/>
        </p:nvSpPr>
        <p:spPr>
          <a:xfrm>
            <a:off x="3520400" y="1254467"/>
            <a:ext cx="4583853" cy="4853939"/>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sp>
        <p:nvSpPr>
          <p:cNvPr id="53" name="object 53"/>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4" name="object 54"/>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5" name="object 55"/>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
        <p:nvSpPr>
          <p:cNvPr id="57" name="TextBox 56">
            <a:extLst>
              <a:ext uri="{FF2B5EF4-FFF2-40B4-BE49-F238E27FC236}">
                <a16:creationId xmlns:a16="http://schemas.microsoft.com/office/drawing/2014/main" id="{EE465F7B-7CE8-4CED-988E-F3E4D52B0A52}"/>
              </a:ext>
            </a:extLst>
          </p:cNvPr>
          <p:cNvSpPr txBox="1"/>
          <p:nvPr/>
        </p:nvSpPr>
        <p:spPr>
          <a:xfrm>
            <a:off x="8256905" y="974684"/>
            <a:ext cx="3748281" cy="523220"/>
          </a:xfrm>
          <a:prstGeom prst="rect">
            <a:avLst/>
          </a:prstGeom>
          <a:noFill/>
        </p:spPr>
        <p:txBody>
          <a:bodyPr wrap="square">
            <a:spAutoFit/>
          </a:bodyPr>
          <a:lstStyle/>
          <a:p>
            <a:r>
              <a:rPr lang="en-US" sz="1400" dirty="0"/>
              <a:t>Number of Hidden Layers (Network Depth)</a:t>
            </a:r>
          </a:p>
          <a:p>
            <a:r>
              <a:rPr lang="en-US" sz="1400" dirty="0"/>
              <a:t>Number of Neurons Per Layer </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EA9999"/>
            </a:solidFill>
          </a:ln>
        </p:spPr>
        <p:txBody>
          <a:bodyPr vert="horz" wrap="square" lIns="0" tIns="118533" rIns="0" bIns="0" rtlCol="0">
            <a:spAutoFit/>
          </a:bodyPr>
          <a:lstStyle/>
          <a:p>
            <a:pPr marL="170176" marR="6773" algn="ctr">
              <a:lnSpc>
                <a:spcPts val="2200"/>
              </a:lnSpc>
              <a:spcBef>
                <a:spcPts val="933"/>
              </a:spcBef>
            </a:pPr>
            <a:r>
              <a:rPr sz="1867" spc="-20" dirty="0">
                <a:solidFill>
                  <a:srgbClr val="666666"/>
                </a:solidFill>
                <a:latin typeface="Roboto"/>
                <a:cs typeface="Roboto"/>
              </a:rPr>
              <a:t>Applicant </a:t>
            </a:r>
            <a:r>
              <a:rPr sz="1867" spc="-33" dirty="0">
                <a:solidFill>
                  <a:srgbClr val="666666"/>
                </a:solidFill>
                <a:latin typeface="Roboto"/>
                <a:cs typeface="Roboto"/>
              </a:rPr>
              <a:t>Salary </a:t>
            </a:r>
            <a:r>
              <a:rPr sz="1867" spc="-447"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solidFill>
                  <a:srgbClr val="666666"/>
                </a:solidFill>
                <a:latin typeface="Roboto"/>
                <a:cs typeface="Roboto"/>
              </a:rPr>
              <a:t>Spouse</a:t>
            </a:r>
            <a:r>
              <a:rPr sz="1867" spc="-47" dirty="0">
                <a:solidFill>
                  <a:srgbClr val="666666"/>
                </a:solidFill>
                <a:latin typeface="Roboto"/>
                <a:cs typeface="Roboto"/>
              </a:rPr>
              <a:t> </a:t>
            </a:r>
            <a:r>
              <a:rPr sz="1867" spc="-33" dirty="0">
                <a:solidFill>
                  <a:srgbClr val="666666"/>
                </a:solidFill>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1828801" y="316528"/>
            <a:ext cx="7105698"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4312401" y="1725399"/>
            <a:ext cx="6896100" cy="3987800"/>
            <a:chOff x="3234300" y="1294049"/>
            <a:chExt cx="5172075" cy="2990850"/>
          </a:xfrm>
        </p:grpSpPr>
        <p:sp>
          <p:nvSpPr>
            <p:cNvPr id="40" name="object 40"/>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5" y="1676724"/>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grpSp>
      <p:sp>
        <p:nvSpPr>
          <p:cNvPr id="47" name="object 47"/>
          <p:cNvSpPr txBox="1"/>
          <p:nvPr/>
        </p:nvSpPr>
        <p:spPr>
          <a:xfrm>
            <a:off x="8544459" y="1600643"/>
            <a:ext cx="2457027" cy="666250"/>
          </a:xfrm>
          <a:prstGeom prst="rect">
            <a:avLst/>
          </a:prstGeom>
        </p:spPr>
        <p:txBody>
          <a:bodyPr vert="horz" wrap="square" lIns="0" tIns="11853" rIns="0" bIns="0" rtlCol="0">
            <a:spAutoFit/>
          </a:bodyPr>
          <a:lstStyle/>
          <a:p>
            <a:pPr marL="603658" marR="6773" indent="-587572">
              <a:lnSpc>
                <a:spcPct val="102000"/>
              </a:lnSpc>
              <a:spcBef>
                <a:spcPts val="93"/>
              </a:spcBef>
            </a:pPr>
            <a:r>
              <a:rPr sz="2133" spc="-20" dirty="0">
                <a:latin typeface="Roboto"/>
                <a:cs typeface="Roboto"/>
              </a:rPr>
              <a:t>Weights </a:t>
            </a:r>
            <a:r>
              <a:rPr sz="2133" spc="-27" dirty="0">
                <a:latin typeface="Roboto"/>
                <a:cs typeface="Roboto"/>
              </a:rPr>
              <a:t>and Biases: </a:t>
            </a:r>
            <a:r>
              <a:rPr sz="2133" spc="-513" dirty="0">
                <a:latin typeface="Roboto"/>
                <a:cs typeface="Roboto"/>
              </a:rPr>
              <a:t> </a:t>
            </a:r>
            <a:r>
              <a:rPr sz="2133" spc="-27" dirty="0">
                <a:latin typeface="Roboto"/>
                <a:cs typeface="Roboto"/>
              </a:rPr>
              <a:t>Parameter</a:t>
            </a:r>
            <a:endParaRPr sz="2133" dirty="0">
              <a:latin typeface="Roboto"/>
              <a:cs typeface="Roboto"/>
            </a:endParaRPr>
          </a:p>
        </p:txBody>
      </p:sp>
      <p:sp>
        <p:nvSpPr>
          <p:cNvPr id="48" name="object 48"/>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49" name="object 49"/>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50" name="object 50"/>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endParaRPr sz="1867">
              <a:latin typeface="Arial MT"/>
              <a:cs typeface="Arial MT"/>
            </a:endParaRPr>
          </a:p>
        </p:txBody>
      </p:sp>
      <p:sp>
        <p:nvSpPr>
          <p:cNvPr id="51" name="object 51"/>
          <p:cNvSpPr txBox="1"/>
          <p:nvPr/>
        </p:nvSpPr>
        <p:spPr>
          <a:xfrm>
            <a:off x="7521038"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endParaRPr sz="1867">
              <a:latin typeface="Arial MT"/>
              <a:cs typeface="Arial MT"/>
            </a:endParaRPr>
          </a:p>
        </p:txBody>
      </p:sp>
      <p:sp>
        <p:nvSpPr>
          <p:cNvPr id="52" name="object 52"/>
          <p:cNvSpPr/>
          <p:nvPr/>
        </p:nvSpPr>
        <p:spPr>
          <a:xfrm>
            <a:off x="3520400" y="1254467"/>
            <a:ext cx="4583853" cy="4853939"/>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sp>
        <p:nvSpPr>
          <p:cNvPr id="53" name="object 53"/>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4" name="object 54"/>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5" name="object 55"/>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437665" y="2222933"/>
            <a:ext cx="5496560" cy="2872740"/>
            <a:chOff x="2578249" y="1667199"/>
            <a:chExt cx="4122420" cy="2154555"/>
          </a:xfrm>
        </p:grpSpPr>
        <p:sp>
          <p:nvSpPr>
            <p:cNvPr id="3" name="object 3"/>
            <p:cNvSpPr/>
            <p:nvPr/>
          </p:nvSpPr>
          <p:spPr>
            <a:xfrm>
              <a:off x="3800399" y="18468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800399" y="18468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2616199" y="21716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6" name="object 6"/>
            <p:cNvPicPr/>
            <p:nvPr/>
          </p:nvPicPr>
          <p:blipFill>
            <a:blip r:embed="rId2" cstate="print"/>
            <a:stretch>
              <a:fillRect/>
            </a:stretch>
          </p:blipFill>
          <p:spPr>
            <a:xfrm>
              <a:off x="3671923" y="2131731"/>
              <a:ext cx="110729" cy="79771"/>
            </a:xfrm>
            <a:prstGeom prst="rect">
              <a:avLst/>
            </a:prstGeom>
          </p:spPr>
        </p:pic>
        <p:sp>
          <p:nvSpPr>
            <p:cNvPr id="7" name="object 7"/>
            <p:cNvSpPr/>
            <p:nvPr/>
          </p:nvSpPr>
          <p:spPr>
            <a:xfrm>
              <a:off x="2640298" y="16767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3" cstate="print"/>
            <a:stretch>
              <a:fillRect/>
            </a:stretch>
          </p:blipFill>
          <p:spPr>
            <a:xfrm>
              <a:off x="3708682" y="1898133"/>
              <a:ext cx="110466" cy="80229"/>
            </a:xfrm>
            <a:prstGeom prst="rect">
              <a:avLst/>
            </a:prstGeom>
          </p:spPr>
        </p:pic>
        <p:sp>
          <p:nvSpPr>
            <p:cNvPr id="9" name="object 9"/>
            <p:cNvSpPr/>
            <p:nvPr/>
          </p:nvSpPr>
          <p:spPr>
            <a:xfrm>
              <a:off x="2587774" y="24161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3749203" y="2342638"/>
              <a:ext cx="100470" cy="104196"/>
            </a:xfrm>
            <a:prstGeom prst="rect">
              <a:avLst/>
            </a:prstGeom>
          </p:spPr>
        </p:pic>
        <p:sp>
          <p:nvSpPr>
            <p:cNvPr id="11" name="object 11"/>
            <p:cNvSpPr/>
            <p:nvPr/>
          </p:nvSpPr>
          <p:spPr>
            <a:xfrm>
              <a:off x="3800399" y="31933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800399" y="3193373"/>
              <a:ext cx="542290" cy="623570"/>
            </a:xfrm>
            <a:custGeom>
              <a:avLst/>
              <a:gdLst/>
              <a:ahLst/>
              <a:cxnLst/>
              <a:rect l="l" t="t" r="r" b="b"/>
              <a:pathLst>
                <a:path w="542289" h="623570">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2590799" y="25399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3681903" y="3399665"/>
              <a:ext cx="106251" cy="97563"/>
            </a:xfrm>
            <a:prstGeom prst="rect">
              <a:avLst/>
            </a:prstGeom>
          </p:spPr>
        </p:pic>
        <p:sp>
          <p:nvSpPr>
            <p:cNvPr id="15" name="object 15"/>
            <p:cNvSpPr/>
            <p:nvPr/>
          </p:nvSpPr>
          <p:spPr>
            <a:xfrm>
              <a:off x="2640298" y="16767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3726117" y="3190643"/>
              <a:ext cx="95331" cy="107479"/>
            </a:xfrm>
            <a:prstGeom prst="rect">
              <a:avLst/>
            </a:prstGeom>
          </p:spPr>
        </p:pic>
        <p:sp>
          <p:nvSpPr>
            <p:cNvPr id="17" name="object 17"/>
            <p:cNvSpPr/>
            <p:nvPr/>
          </p:nvSpPr>
          <p:spPr>
            <a:xfrm>
              <a:off x="2587774" y="37258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3755919" y="3684837"/>
              <a:ext cx="105631" cy="81980"/>
            </a:xfrm>
            <a:prstGeom prst="rect">
              <a:avLst/>
            </a:prstGeom>
          </p:spPr>
        </p:pic>
        <p:sp>
          <p:nvSpPr>
            <p:cNvPr id="19" name="object 19"/>
            <p:cNvSpPr/>
            <p:nvPr/>
          </p:nvSpPr>
          <p:spPr>
            <a:xfrm>
              <a:off x="6077899" y="2686699"/>
              <a:ext cx="526415" cy="3810"/>
            </a:xfrm>
            <a:custGeom>
              <a:avLst/>
              <a:gdLst/>
              <a:ahLst/>
              <a:cxnLst/>
              <a:rect l="l" t="t" r="r" b="b"/>
              <a:pathLst>
                <a:path w="526415"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6594371" y="2645709"/>
              <a:ext cx="105705" cy="81979"/>
            </a:xfrm>
            <a:prstGeom prst="rect">
              <a:avLst/>
            </a:prstGeom>
          </p:spPr>
        </p:pic>
      </p:grpSp>
      <p:sp>
        <p:nvSpPr>
          <p:cNvPr id="21" name="object 21"/>
          <p:cNvSpPr txBox="1"/>
          <p:nvPr/>
        </p:nvSpPr>
        <p:spPr>
          <a:xfrm>
            <a:off x="1474600" y="1871832"/>
            <a:ext cx="1893147" cy="3079603"/>
          </a:xfrm>
          <a:prstGeom prst="rect">
            <a:avLst/>
          </a:prstGeom>
          <a:ln w="38099">
            <a:solidFill>
              <a:srgbClr val="EA9999"/>
            </a:solidFill>
          </a:ln>
        </p:spPr>
        <p:txBody>
          <a:bodyPr vert="horz" wrap="square" lIns="0" tIns="118533" rIns="0" bIns="0" rtlCol="0">
            <a:spAutoFit/>
          </a:bodyPr>
          <a:lstStyle/>
          <a:p>
            <a:pPr marL="170176" marR="6773" algn="ctr">
              <a:lnSpc>
                <a:spcPts val="2200"/>
              </a:lnSpc>
              <a:spcBef>
                <a:spcPts val="933"/>
              </a:spcBef>
            </a:pPr>
            <a:r>
              <a:rPr sz="1867" spc="-20" dirty="0">
                <a:solidFill>
                  <a:srgbClr val="666666"/>
                </a:solidFill>
                <a:latin typeface="Roboto"/>
                <a:cs typeface="Roboto"/>
              </a:rPr>
              <a:t>Applicant </a:t>
            </a:r>
            <a:r>
              <a:rPr sz="1867" spc="-33" dirty="0">
                <a:solidFill>
                  <a:srgbClr val="666666"/>
                </a:solidFill>
                <a:latin typeface="Roboto"/>
                <a:cs typeface="Roboto"/>
              </a:rPr>
              <a:t>Salary </a:t>
            </a:r>
            <a:r>
              <a:rPr sz="1867" spc="-447"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53"/>
              </a:spcBef>
            </a:pPr>
            <a:endParaRPr sz="2200">
              <a:latin typeface="Roboto"/>
              <a:cs typeface="Roboto"/>
            </a:endParaRPr>
          </a:p>
          <a:p>
            <a:pPr marL="331885" marR="173562" algn="ctr">
              <a:lnSpc>
                <a:spcPts val="2200"/>
              </a:lnSpc>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a:p>
            <a:pPr>
              <a:lnSpc>
                <a:spcPct val="100000"/>
              </a:lnSpc>
            </a:pPr>
            <a:endParaRPr sz="2667">
              <a:latin typeface="Roboto"/>
              <a:cs typeface="Roboto"/>
            </a:endParaRPr>
          </a:p>
          <a:p>
            <a:pPr>
              <a:spcBef>
                <a:spcPts val="67"/>
              </a:spcBef>
            </a:pPr>
            <a:endParaRPr sz="2333">
              <a:latin typeface="Roboto"/>
              <a:cs typeface="Roboto"/>
            </a:endParaRPr>
          </a:p>
          <a:p>
            <a:pPr marL="165096" algn="ctr"/>
            <a:r>
              <a:rPr sz="1867" spc="-20" dirty="0">
                <a:solidFill>
                  <a:srgbClr val="666666"/>
                </a:solidFill>
                <a:latin typeface="Roboto"/>
                <a:cs typeface="Roboto"/>
              </a:rPr>
              <a:t>Spouse</a:t>
            </a:r>
            <a:r>
              <a:rPr sz="1867" spc="-47" dirty="0">
                <a:solidFill>
                  <a:srgbClr val="666666"/>
                </a:solidFill>
                <a:latin typeface="Roboto"/>
                <a:cs typeface="Roboto"/>
              </a:rPr>
              <a:t> </a:t>
            </a:r>
            <a:r>
              <a:rPr sz="1867" spc="-33" dirty="0">
                <a:solidFill>
                  <a:srgbClr val="666666"/>
                </a:solidFill>
                <a:latin typeface="Roboto"/>
                <a:cs typeface="Roboto"/>
              </a:rPr>
              <a:t>Salary</a:t>
            </a:r>
            <a:endParaRPr sz="1867">
              <a:latin typeface="Roboto"/>
              <a:cs typeface="Roboto"/>
            </a:endParaRPr>
          </a:p>
        </p:txBody>
      </p:sp>
      <p:sp>
        <p:nvSpPr>
          <p:cNvPr id="22" name="object 22"/>
          <p:cNvSpPr txBox="1"/>
          <p:nvPr/>
        </p:nvSpPr>
        <p:spPr>
          <a:xfrm>
            <a:off x="6918967" y="2826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3" name="object 23"/>
          <p:cNvSpPr txBox="1"/>
          <p:nvPr/>
        </p:nvSpPr>
        <p:spPr>
          <a:xfrm>
            <a:off x="6902033" y="3707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4" name="object 24"/>
          <p:cNvGrpSpPr/>
          <p:nvPr/>
        </p:nvGrpSpPr>
        <p:grpSpPr>
          <a:xfrm>
            <a:off x="5776692" y="2843090"/>
            <a:ext cx="2216573" cy="1843193"/>
            <a:chOff x="4332519" y="2132317"/>
            <a:chExt cx="1662430" cy="1382395"/>
          </a:xfrm>
        </p:grpSpPr>
        <p:sp>
          <p:nvSpPr>
            <p:cNvPr id="25" name="object 25"/>
            <p:cNvSpPr/>
            <p:nvPr/>
          </p:nvSpPr>
          <p:spPr>
            <a:xfrm>
              <a:off x="5448299" y="23660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6" name="object 26"/>
            <p:cNvSpPr/>
            <p:nvPr/>
          </p:nvSpPr>
          <p:spPr>
            <a:xfrm>
              <a:off x="5448299" y="23660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342044" y="21418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28" name="object 28"/>
            <p:cNvPicPr/>
            <p:nvPr/>
          </p:nvPicPr>
          <p:blipFill>
            <a:blip r:embed="rId9" cstate="print"/>
            <a:stretch>
              <a:fillRect/>
            </a:stretch>
          </p:blipFill>
          <p:spPr>
            <a:xfrm>
              <a:off x="5399567" y="2399698"/>
              <a:ext cx="110761" cy="79699"/>
            </a:xfrm>
            <a:prstGeom prst="rect">
              <a:avLst/>
            </a:prstGeom>
          </p:spPr>
        </p:pic>
        <p:sp>
          <p:nvSpPr>
            <p:cNvPr id="29" name="object 29"/>
            <p:cNvSpPr/>
            <p:nvPr/>
          </p:nvSpPr>
          <p:spPr>
            <a:xfrm>
              <a:off x="4342344" y="29620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10" cstate="print"/>
            <a:stretch>
              <a:fillRect/>
            </a:stretch>
          </p:blipFill>
          <p:spPr>
            <a:xfrm>
              <a:off x="5401840" y="2913810"/>
              <a:ext cx="110433" cy="85925"/>
            </a:xfrm>
            <a:prstGeom prst="rect">
              <a:avLst/>
            </a:prstGeom>
          </p:spPr>
        </p:pic>
      </p:grpSp>
      <p:sp>
        <p:nvSpPr>
          <p:cNvPr id="31" name="object 31"/>
          <p:cNvSpPr txBox="1"/>
          <p:nvPr/>
        </p:nvSpPr>
        <p:spPr>
          <a:xfrm>
            <a:off x="4463633" y="2183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sp>
        <p:nvSpPr>
          <p:cNvPr id="32" name="object 32"/>
          <p:cNvSpPr txBox="1"/>
          <p:nvPr/>
        </p:nvSpPr>
        <p:spPr>
          <a:xfrm>
            <a:off x="4463633" y="2691118"/>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3" name="object 33"/>
          <p:cNvSpPr txBox="1"/>
          <p:nvPr/>
        </p:nvSpPr>
        <p:spPr>
          <a:xfrm>
            <a:off x="4480567" y="3334585"/>
            <a:ext cx="165947" cy="304421"/>
          </a:xfrm>
          <a:prstGeom prst="rect">
            <a:avLst/>
          </a:prstGeom>
        </p:spPr>
        <p:txBody>
          <a:bodyPr vert="horz" wrap="square" lIns="0" tIns="16933" rIns="0" bIns="0" rtlCol="0">
            <a:spAutoFit/>
          </a:bodyPr>
          <a:lstStyle/>
          <a:p>
            <a:pPr marL="16933">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34" name="object 34"/>
          <p:cNvSpPr txBox="1"/>
          <p:nvPr/>
        </p:nvSpPr>
        <p:spPr>
          <a:xfrm>
            <a:off x="4565233" y="3754531"/>
            <a:ext cx="369147" cy="1151790"/>
          </a:xfrm>
          <a:prstGeom prst="rect">
            <a:avLst/>
          </a:prstGeom>
        </p:spPr>
        <p:txBody>
          <a:bodyPr vert="horz" wrap="square" lIns="0" tIns="71120" rIns="0" bIns="0" rtlCol="0">
            <a:spAutoFit/>
          </a:bodyPr>
          <a:lstStyle/>
          <a:p>
            <a:pPr marL="220128">
              <a:spcBef>
                <a:spcPts val="560"/>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134617">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16933">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5" name="object 35"/>
          <p:cNvSpPr txBox="1"/>
          <p:nvPr/>
        </p:nvSpPr>
        <p:spPr>
          <a:xfrm>
            <a:off x="8205466" y="3118082"/>
            <a:ext cx="2622127" cy="691642"/>
          </a:xfrm>
          <a:prstGeom prst="rect">
            <a:avLst/>
          </a:prstGeom>
        </p:spPr>
        <p:txBody>
          <a:bodyPr vert="horz" wrap="square" lIns="0" tIns="126153" rIns="0" bIns="0" rtlCol="0">
            <a:spAutoFit/>
          </a:bodyPr>
          <a:lstStyle/>
          <a:p>
            <a:pPr>
              <a:lnSpc>
                <a:spcPts val="2220"/>
              </a:lnSpc>
              <a:spcBef>
                <a:spcPts val="993"/>
              </a:spcBef>
            </a:pPr>
            <a:r>
              <a:rPr sz="2800" b="1" baseline="34000" dirty="0">
                <a:latin typeface="Roboto"/>
                <a:cs typeface="Roboto"/>
              </a:rPr>
              <a:t>O</a:t>
            </a:r>
            <a:r>
              <a:rPr sz="2800" b="1" spc="-20" baseline="34000" dirty="0">
                <a:latin typeface="Roboto"/>
                <a:cs typeface="Roboto"/>
              </a:rPr>
              <a:t> = </a:t>
            </a:r>
            <a:r>
              <a:rPr sz="2800" b="1" spc="-9" baseline="34000" dirty="0">
                <a:latin typeface="Roboto"/>
                <a:cs typeface="Roboto"/>
              </a:rPr>
              <a:t>0.3</a:t>
            </a:r>
            <a:r>
              <a:rPr sz="2800" b="1" spc="1240" baseline="34000" dirty="0">
                <a:latin typeface="Roboto"/>
                <a:cs typeface="Roboto"/>
              </a:rPr>
              <a:t> </a:t>
            </a:r>
            <a:r>
              <a:rPr sz="1867" spc="-20" dirty="0">
                <a:solidFill>
                  <a:srgbClr val="999999"/>
                </a:solidFill>
                <a:latin typeface="Roboto"/>
                <a:cs typeface="Roboto"/>
              </a:rPr>
              <a:t>Loan</a:t>
            </a:r>
            <a:r>
              <a:rPr sz="1867" spc="-13" dirty="0">
                <a:solidFill>
                  <a:srgbClr val="999999"/>
                </a:solidFill>
                <a:latin typeface="Roboto"/>
                <a:cs typeface="Roboto"/>
              </a:rPr>
              <a:t> </a:t>
            </a:r>
            <a:r>
              <a:rPr sz="1867" spc="-20" dirty="0">
                <a:solidFill>
                  <a:srgbClr val="999999"/>
                </a:solidFill>
                <a:latin typeface="Roboto"/>
                <a:cs typeface="Roboto"/>
              </a:rPr>
              <a:t>Approved?</a:t>
            </a:r>
            <a:endParaRPr sz="1867">
              <a:latin typeface="Roboto"/>
              <a:cs typeface="Roboto"/>
            </a:endParaRPr>
          </a:p>
          <a:p>
            <a:pPr marL="1428291">
              <a:lnSpc>
                <a:spcPts val="2220"/>
              </a:lnSpc>
            </a:pPr>
            <a:r>
              <a:rPr sz="1867" spc="-13" dirty="0">
                <a:solidFill>
                  <a:srgbClr val="999999"/>
                </a:solidFill>
                <a:latin typeface="Roboto"/>
                <a:cs typeface="Roboto"/>
              </a:rPr>
              <a:t>(Y</a:t>
            </a:r>
            <a:r>
              <a:rPr sz="1867" spc="-47" dirty="0">
                <a:solidFill>
                  <a:srgbClr val="999999"/>
                </a:solidFill>
                <a:latin typeface="Roboto"/>
                <a:cs typeface="Roboto"/>
              </a:rPr>
              <a:t> </a:t>
            </a:r>
            <a:r>
              <a:rPr sz="1867" spc="-27" dirty="0">
                <a:solidFill>
                  <a:srgbClr val="999999"/>
                </a:solidFill>
                <a:latin typeface="Roboto"/>
                <a:cs typeface="Roboto"/>
              </a:rPr>
              <a:t>=</a:t>
            </a:r>
            <a:r>
              <a:rPr sz="1867" spc="-47"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pic>
        <p:nvPicPr>
          <p:cNvPr id="36" name="object 36"/>
          <p:cNvPicPr/>
          <p:nvPr/>
        </p:nvPicPr>
        <p:blipFill>
          <a:blip r:embed="rId11" cstate="print"/>
          <a:stretch>
            <a:fillRect/>
          </a:stretch>
        </p:blipFill>
        <p:spPr>
          <a:xfrm>
            <a:off x="8365264" y="4750928"/>
            <a:ext cx="2566537" cy="587853"/>
          </a:xfrm>
          <a:prstGeom prst="rect">
            <a:avLst/>
          </a:prstGeom>
        </p:spPr>
      </p:pic>
      <p:sp>
        <p:nvSpPr>
          <p:cNvPr id="37" name="object 37"/>
          <p:cNvSpPr txBox="1">
            <a:spLocks noGrp="1"/>
          </p:cNvSpPr>
          <p:nvPr>
            <p:ph type="title"/>
          </p:nvPr>
        </p:nvSpPr>
        <p:spPr>
          <a:xfrm>
            <a:off x="2467897" y="316528"/>
            <a:ext cx="6466601" cy="694207"/>
          </a:xfrm>
          <a:prstGeom prst="rect">
            <a:avLst/>
          </a:prstGeom>
        </p:spPr>
        <p:txBody>
          <a:bodyPr vert="horz" wrap="square" lIns="0" tIns="16933" rIns="0" bIns="0" rtlCol="0" anchor="ctr">
            <a:spAutoFit/>
          </a:bodyPr>
          <a:lstStyle/>
          <a:p>
            <a:pPr marL="16933">
              <a:lnSpc>
                <a:spcPct val="100000"/>
              </a:lnSpc>
              <a:spcBef>
                <a:spcPts val="133"/>
              </a:spcBef>
            </a:pPr>
            <a:r>
              <a:rPr spc="-27" dirty="0"/>
              <a:t>Working</a:t>
            </a:r>
            <a:r>
              <a:rPr spc="-40" dirty="0"/>
              <a:t> </a:t>
            </a:r>
            <a:r>
              <a:rPr spc="33" dirty="0"/>
              <a:t>of</a:t>
            </a:r>
            <a:r>
              <a:rPr spc="-33" dirty="0"/>
              <a:t> </a:t>
            </a:r>
            <a:r>
              <a:rPr spc="-40" dirty="0"/>
              <a:t>Neural</a:t>
            </a:r>
            <a:r>
              <a:rPr spc="-33" dirty="0"/>
              <a:t> </a:t>
            </a:r>
            <a:r>
              <a:rPr spc="-20" dirty="0"/>
              <a:t>Network</a:t>
            </a:r>
          </a:p>
        </p:txBody>
      </p:sp>
      <p:sp>
        <p:nvSpPr>
          <p:cNvPr id="38" name="object 38"/>
          <p:cNvSpPr txBox="1"/>
          <p:nvPr/>
        </p:nvSpPr>
        <p:spPr>
          <a:xfrm>
            <a:off x="3948453" y="1342350"/>
            <a:ext cx="772160" cy="304421"/>
          </a:xfrm>
          <a:prstGeom prst="rect">
            <a:avLst/>
          </a:prstGeom>
        </p:spPr>
        <p:txBody>
          <a:bodyPr vert="horz" wrap="square" lIns="0" tIns="16933" rIns="0" bIns="0" rtlCol="0">
            <a:spAutoFit/>
          </a:bodyPr>
          <a:lstStyle/>
          <a:p>
            <a:pPr marL="16933">
              <a:spcBef>
                <a:spcPts val="133"/>
              </a:spcBef>
            </a:pPr>
            <a:r>
              <a:rPr sz="1867" b="1" dirty="0">
                <a:solidFill>
                  <a:srgbClr val="1155CC"/>
                </a:solidFill>
                <a:latin typeface="Arial" panose="020B0604020202020204"/>
                <a:cs typeface="Arial" panose="020B0604020202020204"/>
              </a:rPr>
              <a:t>-40000</a:t>
            </a:r>
            <a:endParaRPr sz="1867">
              <a:latin typeface="Arial" panose="020B0604020202020204"/>
              <a:cs typeface="Arial" panose="020B0604020202020204"/>
            </a:endParaRPr>
          </a:p>
        </p:txBody>
      </p:sp>
      <p:grpSp>
        <p:nvGrpSpPr>
          <p:cNvPr id="39" name="object 39"/>
          <p:cNvGrpSpPr/>
          <p:nvPr/>
        </p:nvGrpSpPr>
        <p:grpSpPr>
          <a:xfrm>
            <a:off x="4312401" y="1725399"/>
            <a:ext cx="6896100" cy="3987800"/>
            <a:chOff x="3234300" y="1294049"/>
            <a:chExt cx="5172075" cy="2990850"/>
          </a:xfrm>
        </p:grpSpPr>
        <p:sp>
          <p:nvSpPr>
            <p:cNvPr id="40" name="object 40"/>
            <p:cNvSpPr/>
            <p:nvPr/>
          </p:nvSpPr>
          <p:spPr>
            <a:xfrm>
              <a:off x="3552500" y="1303574"/>
              <a:ext cx="454659" cy="480059"/>
            </a:xfrm>
            <a:custGeom>
              <a:avLst/>
              <a:gdLst/>
              <a:ahLst/>
              <a:cxnLst/>
              <a:rect l="l" t="t" r="r" b="b"/>
              <a:pathLst>
                <a:path w="454660" h="480060">
                  <a:moveTo>
                    <a:pt x="0" y="0"/>
                  </a:moveTo>
                  <a:lnTo>
                    <a:pt x="454496" y="479817"/>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2" cstate="print"/>
            <a:stretch>
              <a:fillRect/>
            </a:stretch>
          </p:blipFill>
          <p:spPr>
            <a:xfrm>
              <a:off x="3974627" y="1752229"/>
              <a:ext cx="101345" cy="103452"/>
            </a:xfrm>
            <a:prstGeom prst="rect">
              <a:avLst/>
            </a:prstGeom>
          </p:spPr>
        </p:pic>
        <p:sp>
          <p:nvSpPr>
            <p:cNvPr id="42" name="object 42"/>
            <p:cNvSpPr/>
            <p:nvPr/>
          </p:nvSpPr>
          <p:spPr>
            <a:xfrm>
              <a:off x="3243825" y="3860315"/>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3" cstate="print"/>
            <a:stretch>
              <a:fillRect/>
            </a:stretch>
          </p:blipFill>
          <p:spPr>
            <a:xfrm>
              <a:off x="3908510" y="3806286"/>
              <a:ext cx="109363" cy="90529"/>
            </a:xfrm>
            <a:prstGeom prst="rect">
              <a:avLst/>
            </a:prstGeom>
          </p:spPr>
        </p:pic>
        <p:sp>
          <p:nvSpPr>
            <p:cNvPr id="44" name="object 44"/>
            <p:cNvSpPr/>
            <p:nvPr/>
          </p:nvSpPr>
          <p:spPr>
            <a:xfrm>
              <a:off x="5260850" y="3100037"/>
              <a:ext cx="403860" cy="737870"/>
            </a:xfrm>
            <a:custGeom>
              <a:avLst/>
              <a:gdLst/>
              <a:ahLst/>
              <a:cxnLst/>
              <a:rect l="l" t="t" r="r" b="b"/>
              <a:pathLst>
                <a:path w="403860" h="737870">
                  <a:moveTo>
                    <a:pt x="0" y="737625"/>
                  </a:moveTo>
                  <a:lnTo>
                    <a:pt x="403541"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4" cstate="print"/>
            <a:stretch>
              <a:fillRect/>
            </a:stretch>
          </p:blipFill>
          <p:spPr>
            <a:xfrm>
              <a:off x="5627262" y="3014669"/>
              <a:ext cx="88146" cy="109994"/>
            </a:xfrm>
            <a:prstGeom prst="rect">
              <a:avLst/>
            </a:prstGeom>
          </p:spPr>
        </p:pic>
        <p:sp>
          <p:nvSpPr>
            <p:cNvPr id="46" name="object 46"/>
            <p:cNvSpPr/>
            <p:nvPr/>
          </p:nvSpPr>
          <p:spPr>
            <a:xfrm>
              <a:off x="6068375" y="1676724"/>
              <a:ext cx="2338070" cy="1584960"/>
            </a:xfrm>
            <a:custGeom>
              <a:avLst/>
              <a:gdLst/>
              <a:ahLst/>
              <a:cxnLst/>
              <a:rect l="l" t="t" r="r" b="b"/>
              <a:pathLst>
                <a:path w="2338070" h="1584960">
                  <a:moveTo>
                    <a:pt x="2337899" y="1584899"/>
                  </a:moveTo>
                  <a:lnTo>
                    <a:pt x="0" y="1584899"/>
                  </a:lnTo>
                  <a:lnTo>
                    <a:pt x="0" y="0"/>
                  </a:lnTo>
                  <a:lnTo>
                    <a:pt x="2337899" y="0"/>
                  </a:lnTo>
                  <a:lnTo>
                    <a:pt x="2337899" y="1584899"/>
                  </a:lnTo>
                  <a:close/>
                </a:path>
              </a:pathLst>
            </a:custGeom>
            <a:solidFill>
              <a:srgbClr val="FFFFFF">
                <a:alpha val="67419"/>
              </a:srgbClr>
            </a:solidFill>
          </p:spPr>
          <p:txBody>
            <a:bodyPr wrap="square" lIns="0" tIns="0" rIns="0" bIns="0" rtlCol="0"/>
            <a:lstStyle/>
            <a:p>
              <a:endParaRPr sz="2400"/>
            </a:p>
          </p:txBody>
        </p:sp>
      </p:grpSp>
      <p:sp>
        <p:nvSpPr>
          <p:cNvPr id="47" name="object 47"/>
          <p:cNvSpPr txBox="1"/>
          <p:nvPr/>
        </p:nvSpPr>
        <p:spPr>
          <a:xfrm>
            <a:off x="6229128" y="2601213"/>
            <a:ext cx="211667" cy="206894"/>
          </a:xfrm>
          <a:prstGeom prst="rect">
            <a:avLst/>
          </a:prstGeom>
        </p:spPr>
        <p:txBody>
          <a:bodyPr vert="horz" wrap="square" lIns="0" tIns="22013" rIns="0" bIns="0" rtlCol="0">
            <a:spAutoFit/>
          </a:bodyPr>
          <a:lstStyle/>
          <a:p>
            <a:pPr marL="16933">
              <a:spcBef>
                <a:spcPts val="173"/>
              </a:spcBef>
            </a:pPr>
            <a:r>
              <a:rPr sz="1200" spc="13" dirty="0">
                <a:latin typeface="Roboto"/>
                <a:cs typeface="Roboto"/>
              </a:rPr>
              <a:t>11</a:t>
            </a:r>
            <a:endParaRPr sz="1200">
              <a:latin typeface="Roboto"/>
              <a:cs typeface="Roboto"/>
            </a:endParaRPr>
          </a:p>
        </p:txBody>
      </p:sp>
      <p:sp>
        <p:nvSpPr>
          <p:cNvPr id="48" name="object 48"/>
          <p:cNvSpPr txBox="1"/>
          <p:nvPr/>
        </p:nvSpPr>
        <p:spPr>
          <a:xfrm>
            <a:off x="5793437" y="2433290"/>
            <a:ext cx="726440" cy="304421"/>
          </a:xfrm>
          <a:prstGeom prst="rect">
            <a:avLst/>
          </a:prstGeom>
        </p:spPr>
        <p:txBody>
          <a:bodyPr vert="horz" wrap="square" lIns="0" tIns="16933" rIns="0" bIns="0" rtlCol="0">
            <a:spAutoFit/>
          </a:bodyPr>
          <a:lstStyle/>
          <a:p>
            <a:pPr marL="16933">
              <a:spcBef>
                <a:spcPts val="133"/>
              </a:spcBef>
              <a:tabLst>
                <a:tab pos="629904" algn="l"/>
              </a:tabLst>
            </a:pPr>
            <a:r>
              <a:rPr sz="1867" spc="-720" dirty="0">
                <a:latin typeface="Arial MT"/>
                <a:cs typeface="Arial MT"/>
              </a:rPr>
              <a:t>σ</a:t>
            </a:r>
            <a:r>
              <a:rPr sz="1867" spc="-7" dirty="0">
                <a:latin typeface="Arial MT"/>
                <a:cs typeface="Arial MT"/>
              </a:rPr>
              <a:t> </a:t>
            </a:r>
            <a:r>
              <a:rPr sz="1867" dirty="0">
                <a:latin typeface="Arial MT"/>
                <a:cs typeface="Arial MT"/>
              </a:rPr>
              <a:t>(Z	)</a:t>
            </a:r>
            <a:endParaRPr sz="1867">
              <a:latin typeface="Arial MT"/>
              <a:cs typeface="Arial MT"/>
            </a:endParaRPr>
          </a:p>
        </p:txBody>
      </p:sp>
      <p:sp>
        <p:nvSpPr>
          <p:cNvPr id="49" name="object 49"/>
          <p:cNvSpPr txBox="1"/>
          <p:nvPr/>
        </p:nvSpPr>
        <p:spPr>
          <a:xfrm>
            <a:off x="5564271" y="3933723"/>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12</a:t>
            </a:r>
            <a:r>
              <a:rPr sz="1867" dirty="0">
                <a:latin typeface="Arial MT"/>
                <a:cs typeface="Arial MT"/>
              </a:rPr>
              <a:t>)</a:t>
            </a:r>
          </a:p>
        </p:txBody>
      </p:sp>
      <p:sp>
        <p:nvSpPr>
          <p:cNvPr id="50" name="object 50"/>
          <p:cNvSpPr txBox="1"/>
          <p:nvPr/>
        </p:nvSpPr>
        <p:spPr>
          <a:xfrm>
            <a:off x="7334224" y="2770290"/>
            <a:ext cx="794173" cy="304421"/>
          </a:xfrm>
          <a:prstGeom prst="rect">
            <a:avLst/>
          </a:prstGeom>
        </p:spPr>
        <p:txBody>
          <a:bodyPr vert="horz" wrap="square" lIns="0" tIns="16933" rIns="0" bIns="0" rtlCol="0">
            <a:spAutoFit/>
          </a:bodyPr>
          <a:lstStyle/>
          <a:p>
            <a:pPr marL="50799">
              <a:spcBef>
                <a:spcPts val="133"/>
              </a:spcBef>
            </a:pPr>
            <a:r>
              <a:rPr sz="1867" spc="-720" dirty="0">
                <a:latin typeface="Arial MT"/>
                <a:cs typeface="Arial MT"/>
              </a:rPr>
              <a:t>σ</a:t>
            </a:r>
            <a:r>
              <a:rPr sz="1867" spc="-7" dirty="0">
                <a:latin typeface="Arial MT"/>
                <a:cs typeface="Arial MT"/>
              </a:rPr>
              <a:t> </a:t>
            </a:r>
            <a:r>
              <a:rPr sz="1867" dirty="0">
                <a:latin typeface="Arial MT"/>
                <a:cs typeface="Arial MT"/>
              </a:rPr>
              <a:t>(Z</a:t>
            </a:r>
            <a:r>
              <a:rPr spc="20" baseline="-34000" dirty="0">
                <a:latin typeface="Roboto"/>
                <a:cs typeface="Roboto"/>
              </a:rPr>
              <a:t>21</a:t>
            </a:r>
            <a:r>
              <a:rPr sz="1867" dirty="0">
                <a:latin typeface="Arial MT"/>
                <a:cs typeface="Arial MT"/>
              </a:rPr>
              <a:t>)</a:t>
            </a:r>
          </a:p>
        </p:txBody>
      </p:sp>
      <p:sp>
        <p:nvSpPr>
          <p:cNvPr id="51" name="object 51"/>
          <p:cNvSpPr/>
          <p:nvPr/>
        </p:nvSpPr>
        <p:spPr>
          <a:xfrm>
            <a:off x="3520400" y="1254467"/>
            <a:ext cx="4583853" cy="4853939"/>
          </a:xfrm>
          <a:custGeom>
            <a:avLst/>
            <a:gdLst/>
            <a:ahLst/>
            <a:cxnLst/>
            <a:rect l="l" t="t" r="r" b="b"/>
            <a:pathLst>
              <a:path w="3437890" h="3640454">
                <a:moveTo>
                  <a:pt x="0" y="0"/>
                </a:moveTo>
                <a:lnTo>
                  <a:pt x="3437699" y="0"/>
                </a:lnTo>
                <a:lnTo>
                  <a:pt x="3437699" y="3639899"/>
                </a:lnTo>
                <a:lnTo>
                  <a:pt x="0" y="3639899"/>
                </a:lnTo>
                <a:lnTo>
                  <a:pt x="0" y="0"/>
                </a:lnTo>
                <a:close/>
              </a:path>
            </a:pathLst>
          </a:custGeom>
          <a:ln w="38099">
            <a:solidFill>
              <a:srgbClr val="FF0000"/>
            </a:solidFill>
          </a:ln>
        </p:spPr>
        <p:txBody>
          <a:bodyPr wrap="square" lIns="0" tIns="0" rIns="0" bIns="0" rtlCol="0"/>
          <a:lstStyle/>
          <a:p>
            <a:endParaRPr sz="2400"/>
          </a:p>
        </p:txBody>
      </p:sp>
      <p:sp>
        <p:nvSpPr>
          <p:cNvPr id="52" name="object 52"/>
          <p:cNvSpPr txBox="1"/>
          <p:nvPr/>
        </p:nvSpPr>
        <p:spPr>
          <a:xfrm>
            <a:off x="2286735" y="4907149"/>
            <a:ext cx="435187" cy="282129"/>
          </a:xfrm>
          <a:prstGeom prst="rect">
            <a:avLst/>
          </a:prstGeom>
        </p:spPr>
        <p:txBody>
          <a:bodyPr vert="horz" wrap="square" lIns="0" tIns="0" rIns="0" bIns="0" rtlCol="0">
            <a:spAutoFit/>
          </a:bodyPr>
          <a:lstStyle/>
          <a:p>
            <a:pPr marL="16933">
              <a:lnSpc>
                <a:spcPts val="2240"/>
              </a:lnSpc>
            </a:pPr>
            <a:r>
              <a:rPr sz="1867" spc="-7" dirty="0">
                <a:latin typeface="Roboto"/>
                <a:cs typeface="Roboto"/>
              </a:rPr>
              <a:t>(</a:t>
            </a:r>
            <a:r>
              <a:rPr sz="1867" dirty="0">
                <a:latin typeface="Roboto"/>
                <a:cs typeface="Roboto"/>
              </a:rPr>
              <a:t>X</a:t>
            </a:r>
            <a:r>
              <a:rPr spc="20" baseline="-34000" dirty="0">
                <a:latin typeface="Roboto"/>
                <a:cs typeface="Roboto"/>
              </a:rPr>
              <a:t>3</a:t>
            </a:r>
            <a:r>
              <a:rPr sz="1867" spc="20" dirty="0">
                <a:latin typeface="Roboto"/>
                <a:cs typeface="Roboto"/>
              </a:rPr>
              <a:t>)</a:t>
            </a:r>
            <a:endParaRPr sz="1867">
              <a:latin typeface="Roboto"/>
              <a:cs typeface="Roboto"/>
            </a:endParaRPr>
          </a:p>
        </p:txBody>
      </p:sp>
      <p:sp>
        <p:nvSpPr>
          <p:cNvPr id="53" name="object 53"/>
          <p:cNvSpPr txBox="1"/>
          <p:nvPr/>
        </p:nvSpPr>
        <p:spPr>
          <a:xfrm>
            <a:off x="6532381" y="5227225"/>
            <a:ext cx="964353" cy="282129"/>
          </a:xfrm>
          <a:prstGeom prst="rect">
            <a:avLst/>
          </a:prstGeom>
        </p:spPr>
        <p:txBody>
          <a:bodyPr vert="horz" wrap="square" lIns="0" tIns="0" rIns="0" bIns="0" rtlCol="0">
            <a:spAutoFit/>
          </a:bodyPr>
          <a:lstStyle/>
          <a:p>
            <a:pPr marL="16933">
              <a:lnSpc>
                <a:spcPts val="2193"/>
              </a:lnSpc>
            </a:pPr>
            <a:r>
              <a:rPr sz="1867" b="1" spc="-7" dirty="0">
                <a:solidFill>
                  <a:srgbClr val="0000FF"/>
                </a:solidFill>
                <a:latin typeface="Arial" panose="020B0604020202020204"/>
                <a:cs typeface="Arial" panose="020B0604020202020204"/>
              </a:rPr>
              <a:t>bias</a:t>
            </a:r>
            <a:r>
              <a:rPr sz="1867" b="1" spc="-87" dirty="0">
                <a:solidFill>
                  <a:srgbClr val="0000FF"/>
                </a:solidFill>
                <a:latin typeface="Arial" panose="020B0604020202020204"/>
                <a:cs typeface="Arial" panose="020B0604020202020204"/>
              </a:rPr>
              <a:t> </a:t>
            </a:r>
            <a:r>
              <a:rPr sz="1867" b="1" dirty="0">
                <a:solidFill>
                  <a:srgbClr val="0000FF"/>
                </a:solidFill>
                <a:latin typeface="Arial" panose="020B0604020202020204"/>
                <a:cs typeface="Arial" panose="020B0604020202020204"/>
              </a:rPr>
              <a:t>(b</a:t>
            </a:r>
            <a:r>
              <a:rPr b="1" baseline="-34000" dirty="0">
                <a:solidFill>
                  <a:srgbClr val="0000FF"/>
                </a:solidFill>
                <a:latin typeface="Arial" panose="020B0604020202020204"/>
                <a:cs typeface="Arial" panose="020B0604020202020204"/>
              </a:rPr>
              <a:t>3</a:t>
            </a:r>
            <a:r>
              <a:rPr sz="1867" b="1" dirty="0">
                <a:solidFill>
                  <a:srgbClr val="0000FF"/>
                </a:solidFill>
                <a:latin typeface="Arial" panose="020B0604020202020204"/>
                <a:cs typeface="Arial" panose="020B0604020202020204"/>
              </a:rPr>
              <a:t>)</a:t>
            </a:r>
            <a:endParaRPr sz="1867">
              <a:latin typeface="Arial" panose="020B0604020202020204"/>
              <a:cs typeface="Arial" panose="020B0604020202020204"/>
            </a:endParaRPr>
          </a:p>
        </p:txBody>
      </p:sp>
      <p:sp>
        <p:nvSpPr>
          <p:cNvPr id="54" name="object 54"/>
          <p:cNvSpPr txBox="1"/>
          <p:nvPr/>
        </p:nvSpPr>
        <p:spPr>
          <a:xfrm>
            <a:off x="3642153" y="5716807"/>
            <a:ext cx="772160" cy="282129"/>
          </a:xfrm>
          <a:prstGeom prst="rect">
            <a:avLst/>
          </a:prstGeom>
        </p:spPr>
        <p:txBody>
          <a:bodyPr vert="horz" wrap="square" lIns="0" tIns="0" rIns="0" bIns="0" rtlCol="0">
            <a:spAutoFit/>
          </a:bodyPr>
          <a:lstStyle/>
          <a:p>
            <a:pPr marL="16933">
              <a:lnSpc>
                <a:spcPts val="2193"/>
              </a:lnSpc>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113938" y="2565016"/>
            <a:ext cx="8048032"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8568" y="316528"/>
            <a:ext cx="62239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33" dirty="0"/>
              <a:t> weights</a:t>
            </a:r>
            <a:r>
              <a:rPr spc="-27" dirty="0"/>
              <a:t> </a:t>
            </a:r>
            <a:r>
              <a:rPr spc="-47" dirty="0"/>
              <a:t>and</a:t>
            </a:r>
            <a:r>
              <a:rPr spc="-27" dirty="0"/>
              <a:t> </a:t>
            </a:r>
            <a:r>
              <a:rPr spc="-40" dirty="0"/>
              <a:t>bias</a:t>
            </a:r>
          </a:p>
        </p:txBody>
      </p:sp>
      <p:grpSp>
        <p:nvGrpSpPr>
          <p:cNvPr id="3" name="object 3"/>
          <p:cNvGrpSpPr/>
          <p:nvPr/>
        </p:nvGrpSpPr>
        <p:grpSpPr>
          <a:xfrm>
            <a:off x="3198266" y="1921201"/>
            <a:ext cx="2358813" cy="2872740"/>
            <a:chOff x="2398699" y="1440900"/>
            <a:chExt cx="1769110" cy="2154555"/>
          </a:xfrm>
        </p:grpSpPr>
        <p:sp>
          <p:nvSpPr>
            <p:cNvPr id="4" name="object 4"/>
            <p:cNvSpPr/>
            <p:nvPr/>
          </p:nvSpPr>
          <p:spPr>
            <a:xfrm>
              <a:off x="3620849" y="1620523"/>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620849" y="1620523"/>
              <a:ext cx="542290" cy="623570"/>
            </a:xfrm>
            <a:custGeom>
              <a:avLst/>
              <a:gdLst/>
              <a:ahLst/>
              <a:cxnLst/>
              <a:rect l="l" t="t" r="r" b="b"/>
              <a:pathLst>
                <a:path w="542289"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436649" y="19453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492373" y="1905431"/>
              <a:ext cx="110729" cy="79771"/>
            </a:xfrm>
            <a:prstGeom prst="rect">
              <a:avLst/>
            </a:prstGeom>
          </p:spPr>
        </p:pic>
        <p:sp>
          <p:nvSpPr>
            <p:cNvPr id="8" name="object 8"/>
            <p:cNvSpPr/>
            <p:nvPr/>
          </p:nvSpPr>
          <p:spPr>
            <a:xfrm>
              <a:off x="2460748" y="1450425"/>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529132" y="1671833"/>
              <a:ext cx="110466" cy="80229"/>
            </a:xfrm>
            <a:prstGeom prst="rect">
              <a:avLst/>
            </a:prstGeom>
          </p:spPr>
        </p:pic>
        <p:sp>
          <p:nvSpPr>
            <p:cNvPr id="10" name="object 10"/>
            <p:cNvSpPr/>
            <p:nvPr/>
          </p:nvSpPr>
          <p:spPr>
            <a:xfrm>
              <a:off x="2408224" y="21898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569652" y="2116338"/>
              <a:ext cx="100470" cy="104196"/>
            </a:xfrm>
            <a:prstGeom prst="rect">
              <a:avLst/>
            </a:prstGeom>
          </p:spPr>
        </p:pic>
        <p:sp>
          <p:nvSpPr>
            <p:cNvPr id="12" name="object 12"/>
            <p:cNvSpPr/>
            <p:nvPr/>
          </p:nvSpPr>
          <p:spPr>
            <a:xfrm>
              <a:off x="3620849" y="29670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620849" y="2967073"/>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411249" y="2313673"/>
              <a:ext cx="1120775" cy="894080"/>
            </a:xfrm>
            <a:custGeom>
              <a:avLst/>
              <a:gdLst/>
              <a:ahLst/>
              <a:cxnLst/>
              <a:rect l="l" t="t" r="r" b="b"/>
              <a:pathLst>
                <a:path w="1120775" h="894080">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502353" y="3173365"/>
              <a:ext cx="106251" cy="97563"/>
            </a:xfrm>
            <a:prstGeom prst="rect">
              <a:avLst/>
            </a:prstGeom>
          </p:spPr>
        </p:pic>
        <p:sp>
          <p:nvSpPr>
            <p:cNvPr id="16" name="object 16"/>
            <p:cNvSpPr/>
            <p:nvPr/>
          </p:nvSpPr>
          <p:spPr>
            <a:xfrm>
              <a:off x="2460748" y="1450425"/>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546567" y="2964343"/>
              <a:ext cx="95331" cy="107479"/>
            </a:xfrm>
            <a:prstGeom prst="rect">
              <a:avLst/>
            </a:prstGeom>
          </p:spPr>
        </p:pic>
        <p:sp>
          <p:nvSpPr>
            <p:cNvPr id="18" name="object 18"/>
            <p:cNvSpPr/>
            <p:nvPr/>
          </p:nvSpPr>
          <p:spPr>
            <a:xfrm>
              <a:off x="2408224" y="34995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576369" y="3458537"/>
              <a:ext cx="105631" cy="81980"/>
            </a:xfrm>
            <a:prstGeom prst="rect">
              <a:avLst/>
            </a:prstGeom>
          </p:spPr>
        </p:pic>
      </p:grpSp>
      <p:sp>
        <p:nvSpPr>
          <p:cNvPr id="20" name="object 20"/>
          <p:cNvSpPr txBox="1"/>
          <p:nvPr/>
        </p:nvSpPr>
        <p:spPr>
          <a:xfrm>
            <a:off x="2007699" y="1937385"/>
            <a:ext cx="502920" cy="304421"/>
          </a:xfrm>
          <a:prstGeom prst="rect">
            <a:avLst/>
          </a:prstGeom>
        </p:spPr>
        <p:txBody>
          <a:bodyPr vert="horz" wrap="square" lIns="0" tIns="16933" rIns="0" bIns="0" rtlCol="0">
            <a:spAutoFit/>
          </a:bodyPr>
          <a:lstStyle/>
          <a:p>
            <a:pPr marL="50799">
              <a:spcBef>
                <a:spcPts val="133"/>
              </a:spcBef>
            </a:pP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p:txBody>
      </p:sp>
      <p:sp>
        <p:nvSpPr>
          <p:cNvPr id="21" name="object 21"/>
          <p:cNvSpPr txBox="1"/>
          <p:nvPr/>
        </p:nvSpPr>
        <p:spPr>
          <a:xfrm>
            <a:off x="1465885" y="4308885"/>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solidFill>
                  <a:srgbClr val="666666"/>
                </a:solidFill>
                <a:latin typeface="Roboto"/>
                <a:cs typeface="Roboto"/>
              </a:rPr>
              <a:t>Spouse</a:t>
            </a:r>
            <a:r>
              <a:rPr sz="1867" spc="-87" dirty="0">
                <a:solidFill>
                  <a:srgbClr val="666666"/>
                </a:solidFill>
                <a:latin typeface="Roboto"/>
                <a:cs typeface="Roboto"/>
              </a:rPr>
              <a:t> </a:t>
            </a:r>
            <a:r>
              <a:rPr sz="1867" spc="-33" dirty="0">
                <a:solidFill>
                  <a:srgbClr val="666666"/>
                </a:solidFill>
                <a:latin typeface="Roboto"/>
                <a:cs typeface="Roboto"/>
              </a:rPr>
              <a:t>Salary </a:t>
            </a:r>
            <a:r>
              <a:rPr sz="1867" spc="-440"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3</a:t>
            </a:r>
            <a:r>
              <a:rPr sz="1867" spc="7" dirty="0">
                <a:solidFill>
                  <a:srgbClr val="666666"/>
                </a:solidFill>
                <a:latin typeface="Roboto"/>
                <a:cs typeface="Roboto"/>
              </a:rPr>
              <a:t>)</a:t>
            </a:r>
            <a:endParaRPr sz="1867">
              <a:latin typeface="Roboto"/>
              <a:cs typeface="Roboto"/>
            </a:endParaRPr>
          </a:p>
        </p:txBody>
      </p:sp>
      <p:sp>
        <p:nvSpPr>
          <p:cNvPr id="22" name="object 22"/>
          <p:cNvSpPr txBox="1"/>
          <p:nvPr/>
        </p:nvSpPr>
        <p:spPr>
          <a:xfrm>
            <a:off x="1516757" y="2966102"/>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p:txBody>
      </p:sp>
      <p:grpSp>
        <p:nvGrpSpPr>
          <p:cNvPr id="23" name="object 23"/>
          <p:cNvGrpSpPr/>
          <p:nvPr/>
        </p:nvGrpSpPr>
        <p:grpSpPr>
          <a:xfrm>
            <a:off x="7851768" y="3225879"/>
            <a:ext cx="842433" cy="110067"/>
            <a:chOff x="5888825" y="2419409"/>
            <a:chExt cx="631825" cy="82550"/>
          </a:xfrm>
        </p:grpSpPr>
        <p:sp>
          <p:nvSpPr>
            <p:cNvPr id="24" name="object 24"/>
            <p:cNvSpPr/>
            <p:nvPr/>
          </p:nvSpPr>
          <p:spPr>
            <a:xfrm>
              <a:off x="5898350" y="24603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414821" y="2419409"/>
              <a:ext cx="105705" cy="81979"/>
            </a:xfrm>
            <a:prstGeom prst="rect">
              <a:avLst/>
            </a:prstGeom>
          </p:spPr>
        </p:pic>
      </p:grpSp>
      <p:sp>
        <p:nvSpPr>
          <p:cNvPr id="26" name="object 26"/>
          <p:cNvSpPr txBox="1"/>
          <p:nvPr/>
        </p:nvSpPr>
        <p:spPr>
          <a:xfrm>
            <a:off x="6696499" y="2524851"/>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679567" y="3405383"/>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8" name="object 28"/>
          <p:cNvGrpSpPr/>
          <p:nvPr/>
        </p:nvGrpSpPr>
        <p:grpSpPr>
          <a:xfrm>
            <a:off x="5537292" y="2541357"/>
            <a:ext cx="2216573" cy="1843193"/>
            <a:chOff x="4152969" y="1906017"/>
            <a:chExt cx="1662430" cy="1382395"/>
          </a:xfrm>
        </p:grpSpPr>
        <p:sp>
          <p:nvSpPr>
            <p:cNvPr id="29" name="object 29"/>
            <p:cNvSpPr/>
            <p:nvPr/>
          </p:nvSpPr>
          <p:spPr>
            <a:xfrm>
              <a:off x="5268749" y="21397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0" name="object 30"/>
            <p:cNvSpPr/>
            <p:nvPr/>
          </p:nvSpPr>
          <p:spPr>
            <a:xfrm>
              <a:off x="5268749" y="21397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1" name="object 31"/>
            <p:cNvSpPr/>
            <p:nvPr/>
          </p:nvSpPr>
          <p:spPr>
            <a:xfrm>
              <a:off x="4162494" y="19155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9" cstate="print"/>
            <a:stretch>
              <a:fillRect/>
            </a:stretch>
          </p:blipFill>
          <p:spPr>
            <a:xfrm>
              <a:off x="5220017" y="2173398"/>
              <a:ext cx="110761" cy="79699"/>
            </a:xfrm>
            <a:prstGeom prst="rect">
              <a:avLst/>
            </a:prstGeom>
          </p:spPr>
        </p:pic>
        <p:sp>
          <p:nvSpPr>
            <p:cNvPr id="33" name="object 33"/>
            <p:cNvSpPr/>
            <p:nvPr/>
          </p:nvSpPr>
          <p:spPr>
            <a:xfrm>
              <a:off x="4162794" y="27357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4" name="object 34"/>
            <p:cNvPicPr/>
            <p:nvPr/>
          </p:nvPicPr>
          <p:blipFill>
            <a:blip r:embed="rId10" cstate="print"/>
            <a:stretch>
              <a:fillRect/>
            </a:stretch>
          </p:blipFill>
          <p:spPr>
            <a:xfrm>
              <a:off x="5222290" y="2687510"/>
              <a:ext cx="110433" cy="85925"/>
            </a:xfrm>
            <a:prstGeom prst="rect">
              <a:avLst/>
            </a:prstGeom>
          </p:spPr>
        </p:pic>
      </p:grpSp>
      <p:sp>
        <p:nvSpPr>
          <p:cNvPr id="35" name="object 35"/>
          <p:cNvSpPr txBox="1"/>
          <p:nvPr/>
        </p:nvSpPr>
        <p:spPr>
          <a:xfrm>
            <a:off x="4241167" y="1881383"/>
            <a:ext cx="149013" cy="822575"/>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a:spcBef>
                <a:spcPts val="1760"/>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258100" y="3032851"/>
            <a:ext cx="436880" cy="1576756"/>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287013">
              <a:spcBef>
                <a:spcPts val="149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203195">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83818">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7" name="object 37"/>
          <p:cNvSpPr txBox="1"/>
          <p:nvPr/>
        </p:nvSpPr>
        <p:spPr>
          <a:xfrm>
            <a:off x="7949132" y="2782285"/>
            <a:ext cx="570653" cy="304421"/>
          </a:xfrm>
          <a:prstGeom prst="rect">
            <a:avLst/>
          </a:prstGeom>
        </p:spPr>
        <p:txBody>
          <a:bodyPr vert="horz" wrap="square" lIns="0" tIns="16933" rIns="0" bIns="0" rtlCol="0">
            <a:spAutoFit/>
          </a:bodyPr>
          <a:lstStyle/>
          <a:p>
            <a:pPr marL="16933">
              <a:spcBef>
                <a:spcPts val="133"/>
              </a:spcBef>
            </a:pPr>
            <a:r>
              <a:rPr sz="1867" b="1" spc="-40" dirty="0">
                <a:latin typeface="Roboto"/>
                <a:cs typeface="Roboto"/>
              </a:rPr>
              <a:t>Y</a:t>
            </a:r>
            <a:r>
              <a:rPr sz="1867" b="1" spc="-60" dirty="0">
                <a:latin typeface="Roboto"/>
                <a:cs typeface="Roboto"/>
              </a:rPr>
              <a:t> </a:t>
            </a:r>
            <a:r>
              <a:rPr sz="1867" b="1" spc="-13" dirty="0">
                <a:latin typeface="Roboto"/>
                <a:cs typeface="Roboto"/>
              </a:rPr>
              <a:t>=</a:t>
            </a:r>
            <a:r>
              <a:rPr sz="1867" b="1" spc="-60" dirty="0">
                <a:latin typeface="Roboto"/>
                <a:cs typeface="Roboto"/>
              </a:rPr>
              <a:t> </a:t>
            </a:r>
            <a:r>
              <a:rPr sz="1867" b="1" dirty="0">
                <a:latin typeface="Roboto"/>
                <a:cs typeface="Roboto"/>
              </a:rPr>
              <a:t>0</a:t>
            </a:r>
            <a:endParaRPr sz="1867">
              <a:latin typeface="Roboto"/>
              <a:cs typeface="Roboto"/>
            </a:endParaRPr>
          </a:p>
        </p:txBody>
      </p:sp>
      <p:sp>
        <p:nvSpPr>
          <p:cNvPr id="38" name="object 38"/>
          <p:cNvSpPr txBox="1"/>
          <p:nvPr/>
        </p:nvSpPr>
        <p:spPr>
          <a:xfrm>
            <a:off x="1389225" y="1107996"/>
            <a:ext cx="3026833" cy="853353"/>
          </a:xfrm>
          <a:prstGeom prst="rect">
            <a:avLst/>
          </a:prstGeom>
        </p:spPr>
        <p:txBody>
          <a:bodyPr vert="horz" wrap="square" lIns="0" tIns="149013" rIns="0" bIns="0" rtlCol="0">
            <a:spAutoFit/>
          </a:bodyPr>
          <a:lstStyle/>
          <a:p>
            <a:pPr marR="6773" algn="r">
              <a:spcBef>
                <a:spcPts val="1173"/>
              </a:spcBef>
            </a:pPr>
            <a:r>
              <a:rPr sz="1867" b="1" dirty="0">
                <a:solidFill>
                  <a:srgbClr val="1155CC"/>
                </a:solidFill>
                <a:latin typeface="Arial" panose="020B0604020202020204"/>
                <a:cs typeface="Arial" panose="020B0604020202020204"/>
              </a:rPr>
              <a:t>-50000</a:t>
            </a:r>
            <a:endParaRPr sz="1867">
              <a:latin typeface="Arial" panose="020B0604020202020204"/>
              <a:cs typeface="Arial" panose="020B0604020202020204"/>
            </a:endParaRPr>
          </a:p>
          <a:p>
            <a:pPr marL="16933">
              <a:spcBef>
                <a:spcPts val="1047"/>
              </a:spcBef>
            </a:pPr>
            <a:r>
              <a:rPr sz="1867" spc="-20" dirty="0">
                <a:solidFill>
                  <a:srgbClr val="666666"/>
                </a:solidFill>
                <a:latin typeface="Roboto"/>
                <a:cs typeface="Roboto"/>
              </a:rPr>
              <a:t>Applicant</a:t>
            </a:r>
            <a:r>
              <a:rPr sz="1867" spc="-33" dirty="0">
                <a:solidFill>
                  <a:srgbClr val="666666"/>
                </a:solidFill>
                <a:latin typeface="Roboto"/>
                <a:cs typeface="Roboto"/>
              </a:rPr>
              <a:t> Salary</a:t>
            </a:r>
            <a:endParaRPr sz="1867">
              <a:latin typeface="Roboto"/>
              <a:cs typeface="Roboto"/>
            </a:endParaRPr>
          </a:p>
        </p:txBody>
      </p:sp>
      <p:pic>
        <p:nvPicPr>
          <p:cNvPr id="39" name="object 39"/>
          <p:cNvPicPr/>
          <p:nvPr/>
        </p:nvPicPr>
        <p:blipFill>
          <a:blip r:embed="rId11" cstate="print"/>
          <a:stretch>
            <a:fillRect/>
          </a:stretch>
        </p:blipFill>
        <p:spPr>
          <a:xfrm>
            <a:off x="8125864" y="4449195"/>
            <a:ext cx="2566537" cy="587853"/>
          </a:xfrm>
          <a:prstGeom prst="rect">
            <a:avLst/>
          </a:prstGeom>
        </p:spPr>
      </p:pic>
      <p:sp>
        <p:nvSpPr>
          <p:cNvPr id="40" name="object 40"/>
          <p:cNvSpPr txBox="1"/>
          <p:nvPr/>
        </p:nvSpPr>
        <p:spPr>
          <a:xfrm>
            <a:off x="8874117" y="2925865"/>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solidFill>
                  <a:srgbClr val="999999"/>
                </a:solidFill>
                <a:latin typeface="Roboto"/>
                <a:cs typeface="Roboto"/>
              </a:rPr>
              <a:t>Loan Approved? </a:t>
            </a:r>
            <a:r>
              <a:rPr sz="1867" spc="-453" dirty="0">
                <a:solidFill>
                  <a:srgbClr val="999999"/>
                </a:solidFill>
                <a:latin typeface="Roboto"/>
                <a:cs typeface="Roboto"/>
              </a:rPr>
              <a:t> </a:t>
            </a:r>
            <a:r>
              <a:rPr sz="1867" spc="-13" dirty="0">
                <a:solidFill>
                  <a:srgbClr val="999999"/>
                </a:solidFill>
                <a:latin typeface="Roboto"/>
                <a:cs typeface="Roboto"/>
              </a:rPr>
              <a:t>(Y</a:t>
            </a:r>
            <a:r>
              <a:rPr sz="1867" spc="-20" dirty="0">
                <a:solidFill>
                  <a:srgbClr val="999999"/>
                </a:solidFill>
                <a:latin typeface="Roboto"/>
                <a:cs typeface="Roboto"/>
              </a:rPr>
              <a:t> </a:t>
            </a:r>
            <a:r>
              <a:rPr sz="1867" spc="-27" dirty="0">
                <a:solidFill>
                  <a:srgbClr val="999999"/>
                </a:solidFill>
                <a:latin typeface="Roboto"/>
                <a:cs typeface="Roboto"/>
              </a:rPr>
              <a:t>=</a:t>
            </a:r>
            <a:r>
              <a:rPr sz="1867" spc="-20"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grpSp>
        <p:nvGrpSpPr>
          <p:cNvPr id="41" name="object 41"/>
          <p:cNvGrpSpPr/>
          <p:nvPr/>
        </p:nvGrpSpPr>
        <p:grpSpPr>
          <a:xfrm>
            <a:off x="4419165" y="1420599"/>
            <a:ext cx="711200" cy="749300"/>
            <a:chOff x="3314374" y="1065449"/>
            <a:chExt cx="533400" cy="561975"/>
          </a:xfrm>
        </p:grpSpPr>
        <p:sp>
          <p:nvSpPr>
            <p:cNvPr id="42" name="object 42"/>
            <p:cNvSpPr/>
            <p:nvPr/>
          </p:nvSpPr>
          <p:spPr>
            <a:xfrm>
              <a:off x="3323899" y="1074974"/>
              <a:ext cx="454659" cy="480059"/>
            </a:xfrm>
            <a:custGeom>
              <a:avLst/>
              <a:gdLst/>
              <a:ahLst/>
              <a:cxnLst/>
              <a:rect l="l" t="t" r="r" b="b"/>
              <a:pathLst>
                <a:path w="454660" h="480059">
                  <a:moveTo>
                    <a:pt x="0" y="0"/>
                  </a:moveTo>
                  <a:lnTo>
                    <a:pt x="454496" y="479817"/>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2" cstate="print"/>
            <a:stretch>
              <a:fillRect/>
            </a:stretch>
          </p:blipFill>
          <p:spPr>
            <a:xfrm>
              <a:off x="3746027" y="1523629"/>
              <a:ext cx="101345" cy="103452"/>
            </a:xfrm>
            <a:prstGeom prst="rect">
              <a:avLst/>
            </a:prstGeom>
          </p:spPr>
        </p:pic>
      </p:grpSp>
      <p:sp>
        <p:nvSpPr>
          <p:cNvPr id="44" name="object 44"/>
          <p:cNvSpPr txBox="1"/>
          <p:nvPr/>
        </p:nvSpPr>
        <p:spPr>
          <a:xfrm>
            <a:off x="3252687" y="5186351"/>
            <a:ext cx="755227"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p:txBody>
      </p:sp>
      <p:grpSp>
        <p:nvGrpSpPr>
          <p:cNvPr id="45" name="object 45"/>
          <p:cNvGrpSpPr/>
          <p:nvPr/>
        </p:nvGrpSpPr>
        <p:grpSpPr>
          <a:xfrm>
            <a:off x="3088600" y="1227668"/>
            <a:ext cx="4257040" cy="4301913"/>
            <a:chOff x="2316450" y="920750"/>
            <a:chExt cx="3192780" cy="3226435"/>
          </a:xfrm>
        </p:grpSpPr>
        <p:sp>
          <p:nvSpPr>
            <p:cNvPr id="46" name="object 46"/>
            <p:cNvSpPr/>
            <p:nvPr/>
          </p:nvSpPr>
          <p:spPr>
            <a:xfrm>
              <a:off x="3015225" y="36317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3" cstate="print"/>
            <a:stretch>
              <a:fillRect/>
            </a:stretch>
          </p:blipFill>
          <p:spPr>
            <a:xfrm>
              <a:off x="3679910" y="3577686"/>
              <a:ext cx="109363" cy="90529"/>
            </a:xfrm>
            <a:prstGeom prst="rect">
              <a:avLst/>
            </a:prstGeom>
          </p:spPr>
        </p:pic>
        <p:sp>
          <p:nvSpPr>
            <p:cNvPr id="48" name="object 48"/>
            <p:cNvSpPr/>
            <p:nvPr/>
          </p:nvSpPr>
          <p:spPr>
            <a:xfrm>
              <a:off x="2335500" y="939800"/>
              <a:ext cx="3154680" cy="3188335"/>
            </a:xfrm>
            <a:custGeom>
              <a:avLst/>
              <a:gdLst/>
              <a:ahLst/>
              <a:cxnLst/>
              <a:rect l="l" t="t" r="r" b="b"/>
              <a:pathLst>
                <a:path w="3154679" h="3188335">
                  <a:moveTo>
                    <a:pt x="0" y="0"/>
                  </a:moveTo>
                  <a:lnTo>
                    <a:pt x="3154499" y="0"/>
                  </a:lnTo>
                  <a:lnTo>
                    <a:pt x="3154499" y="3187799"/>
                  </a:lnTo>
                  <a:lnTo>
                    <a:pt x="0" y="3187799"/>
                  </a:lnTo>
                  <a:lnTo>
                    <a:pt x="0" y="0"/>
                  </a:lnTo>
                  <a:close/>
                </a:path>
              </a:pathLst>
            </a:custGeom>
            <a:ln w="38099">
              <a:solidFill>
                <a:srgbClr val="FF0000"/>
              </a:solidFill>
            </a:ln>
          </p:spPr>
          <p:txBody>
            <a:bodyPr wrap="square" lIns="0" tIns="0" rIns="0" bIns="0" rtlCol="0"/>
            <a:lstStyle/>
            <a:p>
              <a:endParaRPr sz="2400"/>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7700" y="316528"/>
            <a:ext cx="6644810"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33" dirty="0"/>
              <a:t> weights</a:t>
            </a:r>
            <a:r>
              <a:rPr spc="-27" dirty="0"/>
              <a:t> </a:t>
            </a:r>
            <a:r>
              <a:rPr spc="-47" dirty="0"/>
              <a:t>and</a:t>
            </a:r>
            <a:r>
              <a:rPr spc="-27" dirty="0"/>
              <a:t> </a:t>
            </a:r>
            <a:r>
              <a:rPr spc="-40" dirty="0"/>
              <a:t>bias</a:t>
            </a:r>
          </a:p>
        </p:txBody>
      </p:sp>
      <p:grpSp>
        <p:nvGrpSpPr>
          <p:cNvPr id="3" name="object 3"/>
          <p:cNvGrpSpPr/>
          <p:nvPr/>
        </p:nvGrpSpPr>
        <p:grpSpPr>
          <a:xfrm>
            <a:off x="3198266" y="1921201"/>
            <a:ext cx="2358813" cy="2872740"/>
            <a:chOff x="2398699" y="1440900"/>
            <a:chExt cx="1769110" cy="2154555"/>
          </a:xfrm>
        </p:grpSpPr>
        <p:sp>
          <p:nvSpPr>
            <p:cNvPr id="4" name="object 4"/>
            <p:cNvSpPr/>
            <p:nvPr/>
          </p:nvSpPr>
          <p:spPr>
            <a:xfrm>
              <a:off x="3620849" y="1620523"/>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620849" y="1620523"/>
              <a:ext cx="542290" cy="623570"/>
            </a:xfrm>
            <a:custGeom>
              <a:avLst/>
              <a:gdLst/>
              <a:ahLst/>
              <a:cxnLst/>
              <a:rect l="l" t="t" r="r" b="b"/>
              <a:pathLst>
                <a:path w="542289"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436649" y="19453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492373" y="1905431"/>
              <a:ext cx="110729" cy="79771"/>
            </a:xfrm>
            <a:prstGeom prst="rect">
              <a:avLst/>
            </a:prstGeom>
          </p:spPr>
        </p:pic>
        <p:sp>
          <p:nvSpPr>
            <p:cNvPr id="8" name="object 8"/>
            <p:cNvSpPr/>
            <p:nvPr/>
          </p:nvSpPr>
          <p:spPr>
            <a:xfrm>
              <a:off x="2460748" y="1450425"/>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529132" y="1671833"/>
              <a:ext cx="110466" cy="80229"/>
            </a:xfrm>
            <a:prstGeom prst="rect">
              <a:avLst/>
            </a:prstGeom>
          </p:spPr>
        </p:pic>
        <p:sp>
          <p:nvSpPr>
            <p:cNvPr id="10" name="object 10"/>
            <p:cNvSpPr/>
            <p:nvPr/>
          </p:nvSpPr>
          <p:spPr>
            <a:xfrm>
              <a:off x="2408224" y="21898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569652" y="2116338"/>
              <a:ext cx="100470" cy="104196"/>
            </a:xfrm>
            <a:prstGeom prst="rect">
              <a:avLst/>
            </a:prstGeom>
          </p:spPr>
        </p:pic>
        <p:sp>
          <p:nvSpPr>
            <p:cNvPr id="12" name="object 12"/>
            <p:cNvSpPr/>
            <p:nvPr/>
          </p:nvSpPr>
          <p:spPr>
            <a:xfrm>
              <a:off x="3620849" y="29670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620849" y="2967073"/>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411249" y="2313673"/>
              <a:ext cx="1120775" cy="894080"/>
            </a:xfrm>
            <a:custGeom>
              <a:avLst/>
              <a:gdLst/>
              <a:ahLst/>
              <a:cxnLst/>
              <a:rect l="l" t="t" r="r" b="b"/>
              <a:pathLst>
                <a:path w="1120775" h="894080">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502353" y="3173365"/>
              <a:ext cx="106251" cy="97563"/>
            </a:xfrm>
            <a:prstGeom prst="rect">
              <a:avLst/>
            </a:prstGeom>
          </p:spPr>
        </p:pic>
        <p:sp>
          <p:nvSpPr>
            <p:cNvPr id="16" name="object 16"/>
            <p:cNvSpPr/>
            <p:nvPr/>
          </p:nvSpPr>
          <p:spPr>
            <a:xfrm>
              <a:off x="2460748" y="1450425"/>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546567" y="2964343"/>
              <a:ext cx="95331" cy="107479"/>
            </a:xfrm>
            <a:prstGeom prst="rect">
              <a:avLst/>
            </a:prstGeom>
          </p:spPr>
        </p:pic>
        <p:sp>
          <p:nvSpPr>
            <p:cNvPr id="18" name="object 18"/>
            <p:cNvSpPr/>
            <p:nvPr/>
          </p:nvSpPr>
          <p:spPr>
            <a:xfrm>
              <a:off x="2408224" y="34995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576369" y="3458537"/>
              <a:ext cx="105631" cy="81980"/>
            </a:xfrm>
            <a:prstGeom prst="rect">
              <a:avLst/>
            </a:prstGeom>
          </p:spPr>
        </p:pic>
      </p:grpSp>
      <p:sp>
        <p:nvSpPr>
          <p:cNvPr id="20" name="object 20"/>
          <p:cNvSpPr txBox="1"/>
          <p:nvPr/>
        </p:nvSpPr>
        <p:spPr>
          <a:xfrm>
            <a:off x="2007699" y="1937385"/>
            <a:ext cx="502920" cy="304421"/>
          </a:xfrm>
          <a:prstGeom prst="rect">
            <a:avLst/>
          </a:prstGeom>
        </p:spPr>
        <p:txBody>
          <a:bodyPr vert="horz" wrap="square" lIns="0" tIns="16933" rIns="0" bIns="0" rtlCol="0">
            <a:spAutoFit/>
          </a:bodyPr>
          <a:lstStyle/>
          <a:p>
            <a:pPr marL="50799">
              <a:spcBef>
                <a:spcPts val="133"/>
              </a:spcBef>
            </a:pP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p:txBody>
      </p:sp>
      <p:sp>
        <p:nvSpPr>
          <p:cNvPr id="21" name="object 21"/>
          <p:cNvSpPr txBox="1"/>
          <p:nvPr/>
        </p:nvSpPr>
        <p:spPr>
          <a:xfrm>
            <a:off x="1465885" y="4308885"/>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solidFill>
                  <a:srgbClr val="666666"/>
                </a:solidFill>
                <a:latin typeface="Roboto"/>
                <a:cs typeface="Roboto"/>
              </a:rPr>
              <a:t>Spouse</a:t>
            </a:r>
            <a:r>
              <a:rPr sz="1867" spc="-87" dirty="0">
                <a:solidFill>
                  <a:srgbClr val="666666"/>
                </a:solidFill>
                <a:latin typeface="Roboto"/>
                <a:cs typeface="Roboto"/>
              </a:rPr>
              <a:t> </a:t>
            </a:r>
            <a:r>
              <a:rPr sz="1867" spc="-33" dirty="0">
                <a:solidFill>
                  <a:srgbClr val="666666"/>
                </a:solidFill>
                <a:latin typeface="Roboto"/>
                <a:cs typeface="Roboto"/>
              </a:rPr>
              <a:t>Salary </a:t>
            </a:r>
            <a:r>
              <a:rPr sz="1867" spc="-440"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3</a:t>
            </a:r>
            <a:r>
              <a:rPr sz="1867" spc="7" dirty="0">
                <a:solidFill>
                  <a:srgbClr val="666666"/>
                </a:solidFill>
                <a:latin typeface="Roboto"/>
                <a:cs typeface="Roboto"/>
              </a:rPr>
              <a:t>)</a:t>
            </a:r>
            <a:endParaRPr sz="1867">
              <a:latin typeface="Roboto"/>
              <a:cs typeface="Roboto"/>
            </a:endParaRPr>
          </a:p>
        </p:txBody>
      </p:sp>
      <p:sp>
        <p:nvSpPr>
          <p:cNvPr id="22" name="object 22"/>
          <p:cNvSpPr txBox="1"/>
          <p:nvPr/>
        </p:nvSpPr>
        <p:spPr>
          <a:xfrm>
            <a:off x="1516757" y="2966102"/>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p:txBody>
      </p:sp>
      <p:grpSp>
        <p:nvGrpSpPr>
          <p:cNvPr id="23" name="object 23"/>
          <p:cNvGrpSpPr/>
          <p:nvPr/>
        </p:nvGrpSpPr>
        <p:grpSpPr>
          <a:xfrm>
            <a:off x="7851768" y="3225879"/>
            <a:ext cx="842433" cy="110067"/>
            <a:chOff x="5888825" y="2419409"/>
            <a:chExt cx="631825" cy="82550"/>
          </a:xfrm>
        </p:grpSpPr>
        <p:sp>
          <p:nvSpPr>
            <p:cNvPr id="24" name="object 24"/>
            <p:cNvSpPr/>
            <p:nvPr/>
          </p:nvSpPr>
          <p:spPr>
            <a:xfrm>
              <a:off x="5898350" y="24603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414821" y="2419409"/>
              <a:ext cx="105705" cy="81979"/>
            </a:xfrm>
            <a:prstGeom prst="rect">
              <a:avLst/>
            </a:prstGeom>
          </p:spPr>
        </p:pic>
      </p:grpSp>
      <p:sp>
        <p:nvSpPr>
          <p:cNvPr id="26" name="object 26"/>
          <p:cNvSpPr txBox="1"/>
          <p:nvPr/>
        </p:nvSpPr>
        <p:spPr>
          <a:xfrm>
            <a:off x="6696499" y="2524851"/>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679567" y="3405383"/>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8" name="object 28"/>
          <p:cNvGrpSpPr/>
          <p:nvPr/>
        </p:nvGrpSpPr>
        <p:grpSpPr>
          <a:xfrm>
            <a:off x="5537292" y="2541357"/>
            <a:ext cx="2216573" cy="1843193"/>
            <a:chOff x="4152969" y="1906017"/>
            <a:chExt cx="1662430" cy="1382395"/>
          </a:xfrm>
        </p:grpSpPr>
        <p:sp>
          <p:nvSpPr>
            <p:cNvPr id="29" name="object 29"/>
            <p:cNvSpPr/>
            <p:nvPr/>
          </p:nvSpPr>
          <p:spPr>
            <a:xfrm>
              <a:off x="5268749" y="21397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0" name="object 30"/>
            <p:cNvSpPr/>
            <p:nvPr/>
          </p:nvSpPr>
          <p:spPr>
            <a:xfrm>
              <a:off x="5268749" y="21397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1" name="object 31"/>
            <p:cNvSpPr/>
            <p:nvPr/>
          </p:nvSpPr>
          <p:spPr>
            <a:xfrm>
              <a:off x="4162494" y="19155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9" cstate="print"/>
            <a:stretch>
              <a:fillRect/>
            </a:stretch>
          </p:blipFill>
          <p:spPr>
            <a:xfrm>
              <a:off x="5220017" y="2173398"/>
              <a:ext cx="110761" cy="79699"/>
            </a:xfrm>
            <a:prstGeom prst="rect">
              <a:avLst/>
            </a:prstGeom>
          </p:spPr>
        </p:pic>
        <p:sp>
          <p:nvSpPr>
            <p:cNvPr id="33" name="object 33"/>
            <p:cNvSpPr/>
            <p:nvPr/>
          </p:nvSpPr>
          <p:spPr>
            <a:xfrm>
              <a:off x="4162794" y="27357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4" name="object 34"/>
            <p:cNvPicPr/>
            <p:nvPr/>
          </p:nvPicPr>
          <p:blipFill>
            <a:blip r:embed="rId10" cstate="print"/>
            <a:stretch>
              <a:fillRect/>
            </a:stretch>
          </p:blipFill>
          <p:spPr>
            <a:xfrm>
              <a:off x="5222290" y="2687510"/>
              <a:ext cx="110433" cy="85925"/>
            </a:xfrm>
            <a:prstGeom prst="rect">
              <a:avLst/>
            </a:prstGeom>
          </p:spPr>
        </p:pic>
      </p:grpSp>
      <p:sp>
        <p:nvSpPr>
          <p:cNvPr id="35" name="object 35"/>
          <p:cNvSpPr txBox="1"/>
          <p:nvPr/>
        </p:nvSpPr>
        <p:spPr>
          <a:xfrm>
            <a:off x="4241167" y="1881383"/>
            <a:ext cx="149013" cy="822575"/>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a:spcBef>
                <a:spcPts val="1760"/>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258100" y="3032851"/>
            <a:ext cx="436880" cy="1576756"/>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287013">
              <a:spcBef>
                <a:spcPts val="149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203195">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83818">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7" name="object 37"/>
          <p:cNvSpPr txBox="1"/>
          <p:nvPr/>
        </p:nvSpPr>
        <p:spPr>
          <a:xfrm>
            <a:off x="7949132" y="2782285"/>
            <a:ext cx="570653" cy="304421"/>
          </a:xfrm>
          <a:prstGeom prst="rect">
            <a:avLst/>
          </a:prstGeom>
        </p:spPr>
        <p:txBody>
          <a:bodyPr vert="horz" wrap="square" lIns="0" tIns="16933" rIns="0" bIns="0" rtlCol="0">
            <a:spAutoFit/>
          </a:bodyPr>
          <a:lstStyle/>
          <a:p>
            <a:pPr marL="16933">
              <a:spcBef>
                <a:spcPts val="133"/>
              </a:spcBef>
            </a:pPr>
            <a:r>
              <a:rPr sz="1867" b="1" spc="-40" dirty="0">
                <a:latin typeface="Roboto"/>
                <a:cs typeface="Roboto"/>
              </a:rPr>
              <a:t>Y</a:t>
            </a:r>
            <a:r>
              <a:rPr sz="1867" b="1" spc="-60" dirty="0">
                <a:latin typeface="Roboto"/>
                <a:cs typeface="Roboto"/>
              </a:rPr>
              <a:t> </a:t>
            </a:r>
            <a:r>
              <a:rPr sz="1867" b="1" spc="-13" dirty="0">
                <a:latin typeface="Roboto"/>
                <a:cs typeface="Roboto"/>
              </a:rPr>
              <a:t>=</a:t>
            </a:r>
            <a:r>
              <a:rPr sz="1867" b="1" spc="-60" dirty="0">
                <a:latin typeface="Roboto"/>
                <a:cs typeface="Roboto"/>
              </a:rPr>
              <a:t> </a:t>
            </a:r>
            <a:r>
              <a:rPr sz="1867" b="1" dirty="0">
                <a:latin typeface="Roboto"/>
                <a:cs typeface="Roboto"/>
              </a:rPr>
              <a:t>0</a:t>
            </a:r>
            <a:endParaRPr sz="1867">
              <a:latin typeface="Roboto"/>
              <a:cs typeface="Roboto"/>
            </a:endParaRPr>
          </a:p>
        </p:txBody>
      </p:sp>
      <p:sp>
        <p:nvSpPr>
          <p:cNvPr id="38" name="object 38"/>
          <p:cNvSpPr txBox="1"/>
          <p:nvPr/>
        </p:nvSpPr>
        <p:spPr>
          <a:xfrm>
            <a:off x="1389225" y="1107996"/>
            <a:ext cx="3026833" cy="853353"/>
          </a:xfrm>
          <a:prstGeom prst="rect">
            <a:avLst/>
          </a:prstGeom>
        </p:spPr>
        <p:txBody>
          <a:bodyPr vert="horz" wrap="square" lIns="0" tIns="149013" rIns="0" bIns="0" rtlCol="0">
            <a:spAutoFit/>
          </a:bodyPr>
          <a:lstStyle/>
          <a:p>
            <a:pPr marR="6773" algn="r">
              <a:spcBef>
                <a:spcPts val="1173"/>
              </a:spcBef>
            </a:pPr>
            <a:r>
              <a:rPr sz="1867" b="1" dirty="0">
                <a:solidFill>
                  <a:srgbClr val="1155CC"/>
                </a:solidFill>
                <a:latin typeface="Arial" panose="020B0604020202020204"/>
                <a:cs typeface="Arial" panose="020B0604020202020204"/>
              </a:rPr>
              <a:t>-50000</a:t>
            </a:r>
            <a:endParaRPr sz="1867">
              <a:latin typeface="Arial" panose="020B0604020202020204"/>
              <a:cs typeface="Arial" panose="020B0604020202020204"/>
            </a:endParaRPr>
          </a:p>
          <a:p>
            <a:pPr marL="16933">
              <a:spcBef>
                <a:spcPts val="1047"/>
              </a:spcBef>
            </a:pPr>
            <a:r>
              <a:rPr sz="1867" spc="-20" dirty="0">
                <a:solidFill>
                  <a:srgbClr val="666666"/>
                </a:solidFill>
                <a:latin typeface="Roboto"/>
                <a:cs typeface="Roboto"/>
              </a:rPr>
              <a:t>Applicant</a:t>
            </a:r>
            <a:r>
              <a:rPr sz="1867" spc="-33" dirty="0">
                <a:solidFill>
                  <a:srgbClr val="666666"/>
                </a:solidFill>
                <a:latin typeface="Roboto"/>
                <a:cs typeface="Roboto"/>
              </a:rPr>
              <a:t> Salary</a:t>
            </a:r>
            <a:endParaRPr sz="1867">
              <a:latin typeface="Roboto"/>
              <a:cs typeface="Roboto"/>
            </a:endParaRPr>
          </a:p>
        </p:txBody>
      </p:sp>
      <p:pic>
        <p:nvPicPr>
          <p:cNvPr id="39" name="object 39"/>
          <p:cNvPicPr/>
          <p:nvPr/>
        </p:nvPicPr>
        <p:blipFill>
          <a:blip r:embed="rId11" cstate="print"/>
          <a:stretch>
            <a:fillRect/>
          </a:stretch>
        </p:blipFill>
        <p:spPr>
          <a:xfrm>
            <a:off x="8125864" y="4449195"/>
            <a:ext cx="2566537" cy="587853"/>
          </a:xfrm>
          <a:prstGeom prst="rect">
            <a:avLst/>
          </a:prstGeom>
        </p:spPr>
      </p:pic>
      <p:sp>
        <p:nvSpPr>
          <p:cNvPr id="40" name="object 40"/>
          <p:cNvSpPr txBox="1"/>
          <p:nvPr/>
        </p:nvSpPr>
        <p:spPr>
          <a:xfrm>
            <a:off x="8874117" y="2925865"/>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solidFill>
                  <a:srgbClr val="999999"/>
                </a:solidFill>
                <a:latin typeface="Roboto"/>
                <a:cs typeface="Roboto"/>
              </a:rPr>
              <a:t>Loan Approved? </a:t>
            </a:r>
            <a:r>
              <a:rPr sz="1867" spc="-453" dirty="0">
                <a:solidFill>
                  <a:srgbClr val="999999"/>
                </a:solidFill>
                <a:latin typeface="Roboto"/>
                <a:cs typeface="Roboto"/>
              </a:rPr>
              <a:t> </a:t>
            </a:r>
            <a:r>
              <a:rPr sz="1867" spc="-13" dirty="0">
                <a:solidFill>
                  <a:srgbClr val="999999"/>
                </a:solidFill>
                <a:latin typeface="Roboto"/>
                <a:cs typeface="Roboto"/>
              </a:rPr>
              <a:t>(Y</a:t>
            </a:r>
            <a:r>
              <a:rPr sz="1867" spc="-20" dirty="0">
                <a:solidFill>
                  <a:srgbClr val="999999"/>
                </a:solidFill>
                <a:latin typeface="Roboto"/>
                <a:cs typeface="Roboto"/>
              </a:rPr>
              <a:t> </a:t>
            </a:r>
            <a:r>
              <a:rPr sz="1867" spc="-27" dirty="0">
                <a:solidFill>
                  <a:srgbClr val="999999"/>
                </a:solidFill>
                <a:latin typeface="Roboto"/>
                <a:cs typeface="Roboto"/>
              </a:rPr>
              <a:t>=</a:t>
            </a:r>
            <a:r>
              <a:rPr sz="1867" spc="-20"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grpSp>
        <p:nvGrpSpPr>
          <p:cNvPr id="41" name="object 41"/>
          <p:cNvGrpSpPr/>
          <p:nvPr/>
        </p:nvGrpSpPr>
        <p:grpSpPr>
          <a:xfrm>
            <a:off x="3088600" y="1227668"/>
            <a:ext cx="4257040" cy="4301913"/>
            <a:chOff x="2316450" y="920750"/>
            <a:chExt cx="3192780" cy="3226435"/>
          </a:xfrm>
        </p:grpSpPr>
        <p:sp>
          <p:nvSpPr>
            <p:cNvPr id="42" name="object 42"/>
            <p:cNvSpPr/>
            <p:nvPr/>
          </p:nvSpPr>
          <p:spPr>
            <a:xfrm>
              <a:off x="3323900" y="1074974"/>
              <a:ext cx="454659" cy="480059"/>
            </a:xfrm>
            <a:custGeom>
              <a:avLst/>
              <a:gdLst/>
              <a:ahLst/>
              <a:cxnLst/>
              <a:rect l="l" t="t" r="r" b="b"/>
              <a:pathLst>
                <a:path w="454660" h="480059">
                  <a:moveTo>
                    <a:pt x="0" y="0"/>
                  </a:moveTo>
                  <a:lnTo>
                    <a:pt x="454496" y="479817"/>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2" cstate="print"/>
            <a:stretch>
              <a:fillRect/>
            </a:stretch>
          </p:blipFill>
          <p:spPr>
            <a:xfrm>
              <a:off x="3746027" y="1523629"/>
              <a:ext cx="101345" cy="103452"/>
            </a:xfrm>
            <a:prstGeom prst="rect">
              <a:avLst/>
            </a:prstGeom>
          </p:spPr>
        </p:pic>
        <p:sp>
          <p:nvSpPr>
            <p:cNvPr id="44" name="object 44"/>
            <p:cNvSpPr/>
            <p:nvPr/>
          </p:nvSpPr>
          <p:spPr>
            <a:xfrm>
              <a:off x="3015225" y="36317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5" name="object 45"/>
            <p:cNvPicPr/>
            <p:nvPr/>
          </p:nvPicPr>
          <p:blipFill>
            <a:blip r:embed="rId13" cstate="print"/>
            <a:stretch>
              <a:fillRect/>
            </a:stretch>
          </p:blipFill>
          <p:spPr>
            <a:xfrm>
              <a:off x="3679910" y="3577686"/>
              <a:ext cx="109363" cy="90529"/>
            </a:xfrm>
            <a:prstGeom prst="rect">
              <a:avLst/>
            </a:prstGeom>
          </p:spPr>
        </p:pic>
        <p:sp>
          <p:nvSpPr>
            <p:cNvPr id="46" name="object 46"/>
            <p:cNvSpPr/>
            <p:nvPr/>
          </p:nvSpPr>
          <p:spPr>
            <a:xfrm>
              <a:off x="2335500" y="939800"/>
              <a:ext cx="3154680" cy="3188335"/>
            </a:xfrm>
            <a:custGeom>
              <a:avLst/>
              <a:gdLst/>
              <a:ahLst/>
              <a:cxnLst/>
              <a:rect l="l" t="t" r="r" b="b"/>
              <a:pathLst>
                <a:path w="3154679" h="3188335">
                  <a:moveTo>
                    <a:pt x="0" y="0"/>
                  </a:moveTo>
                  <a:lnTo>
                    <a:pt x="3154499" y="0"/>
                  </a:lnTo>
                  <a:lnTo>
                    <a:pt x="3154499" y="3187799"/>
                  </a:lnTo>
                  <a:lnTo>
                    <a:pt x="0" y="3187799"/>
                  </a:lnTo>
                  <a:lnTo>
                    <a:pt x="0" y="0"/>
                  </a:lnTo>
                  <a:close/>
                </a:path>
              </a:pathLst>
            </a:custGeom>
            <a:ln w="38099">
              <a:solidFill>
                <a:srgbClr val="FF0000"/>
              </a:solidFill>
            </a:ln>
          </p:spPr>
          <p:txBody>
            <a:bodyPr wrap="square" lIns="0" tIns="0" rIns="0" bIns="0" rtlCol="0"/>
            <a:lstStyle/>
            <a:p>
              <a:endParaRPr sz="2400"/>
            </a:p>
          </p:txBody>
        </p:sp>
      </p:grpSp>
      <p:sp>
        <p:nvSpPr>
          <p:cNvPr id="47" name="object 47"/>
          <p:cNvSpPr txBox="1"/>
          <p:nvPr/>
        </p:nvSpPr>
        <p:spPr>
          <a:xfrm>
            <a:off x="3252687" y="5186351"/>
            <a:ext cx="3078480" cy="878873"/>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a:p>
            <a:pPr>
              <a:spcBef>
                <a:spcPts val="27"/>
              </a:spcBef>
            </a:pPr>
            <a:endParaRPr sz="1600">
              <a:latin typeface="Arial" panose="020B0604020202020204"/>
              <a:cs typeface="Arial" panose="020B0604020202020204"/>
            </a:endParaRPr>
          </a:p>
          <a:p>
            <a:pPr marL="1604393">
              <a:spcBef>
                <a:spcPts val="7"/>
              </a:spcBef>
            </a:pPr>
            <a:r>
              <a:rPr sz="2133" b="1" spc="-7" dirty="0">
                <a:latin typeface="Arial" panose="020B0604020202020204"/>
                <a:cs typeface="Arial" panose="020B0604020202020204"/>
              </a:rPr>
              <a:t>What</a:t>
            </a:r>
            <a:r>
              <a:rPr sz="2133" b="1" spc="-107" dirty="0">
                <a:latin typeface="Arial" panose="020B0604020202020204"/>
                <a:cs typeface="Arial" panose="020B0604020202020204"/>
              </a:rPr>
              <a:t> </a:t>
            </a:r>
            <a:r>
              <a:rPr sz="2133" b="1" spc="-7" dirty="0">
                <a:latin typeface="Arial" panose="020B0604020202020204"/>
                <a:cs typeface="Arial" panose="020B0604020202020204"/>
              </a:rPr>
              <a:t>next?</a:t>
            </a:r>
            <a:endParaRPr sz="2133">
              <a:latin typeface="Arial" panose="020B0604020202020204"/>
              <a:cs typeface="Arial" panose="020B0604020202020204"/>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0276" y="316528"/>
            <a:ext cx="58138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33" dirty="0"/>
              <a:t> weights</a:t>
            </a:r>
            <a:r>
              <a:rPr spc="-27" dirty="0"/>
              <a:t> </a:t>
            </a:r>
            <a:r>
              <a:rPr spc="-47" dirty="0"/>
              <a:t>and</a:t>
            </a:r>
            <a:r>
              <a:rPr spc="-27" dirty="0"/>
              <a:t> </a:t>
            </a:r>
            <a:r>
              <a:rPr spc="-40" dirty="0"/>
              <a:t>bias</a:t>
            </a:r>
          </a:p>
        </p:txBody>
      </p:sp>
      <p:grpSp>
        <p:nvGrpSpPr>
          <p:cNvPr id="3" name="object 3"/>
          <p:cNvGrpSpPr/>
          <p:nvPr/>
        </p:nvGrpSpPr>
        <p:grpSpPr>
          <a:xfrm>
            <a:off x="3198266" y="1921201"/>
            <a:ext cx="2358813" cy="2872740"/>
            <a:chOff x="2398699" y="1440900"/>
            <a:chExt cx="1769110" cy="2154555"/>
          </a:xfrm>
        </p:grpSpPr>
        <p:sp>
          <p:nvSpPr>
            <p:cNvPr id="4" name="object 4"/>
            <p:cNvSpPr/>
            <p:nvPr/>
          </p:nvSpPr>
          <p:spPr>
            <a:xfrm>
              <a:off x="3620849" y="1620523"/>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620849" y="1620523"/>
              <a:ext cx="542290" cy="623570"/>
            </a:xfrm>
            <a:custGeom>
              <a:avLst/>
              <a:gdLst/>
              <a:ahLst/>
              <a:cxnLst/>
              <a:rect l="l" t="t" r="r" b="b"/>
              <a:pathLst>
                <a:path w="542289"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436649" y="19453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492373" y="1905431"/>
              <a:ext cx="110729" cy="79771"/>
            </a:xfrm>
            <a:prstGeom prst="rect">
              <a:avLst/>
            </a:prstGeom>
          </p:spPr>
        </p:pic>
        <p:sp>
          <p:nvSpPr>
            <p:cNvPr id="8" name="object 8"/>
            <p:cNvSpPr/>
            <p:nvPr/>
          </p:nvSpPr>
          <p:spPr>
            <a:xfrm>
              <a:off x="2460748" y="1450425"/>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529132" y="1671833"/>
              <a:ext cx="110466" cy="80229"/>
            </a:xfrm>
            <a:prstGeom prst="rect">
              <a:avLst/>
            </a:prstGeom>
          </p:spPr>
        </p:pic>
        <p:sp>
          <p:nvSpPr>
            <p:cNvPr id="10" name="object 10"/>
            <p:cNvSpPr/>
            <p:nvPr/>
          </p:nvSpPr>
          <p:spPr>
            <a:xfrm>
              <a:off x="2408224" y="21898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3569652" y="2116338"/>
              <a:ext cx="100470" cy="104196"/>
            </a:xfrm>
            <a:prstGeom prst="rect">
              <a:avLst/>
            </a:prstGeom>
          </p:spPr>
        </p:pic>
        <p:sp>
          <p:nvSpPr>
            <p:cNvPr id="12" name="object 12"/>
            <p:cNvSpPr/>
            <p:nvPr/>
          </p:nvSpPr>
          <p:spPr>
            <a:xfrm>
              <a:off x="3620849" y="2967073"/>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3" name="object 13"/>
            <p:cNvSpPr/>
            <p:nvPr/>
          </p:nvSpPr>
          <p:spPr>
            <a:xfrm>
              <a:off x="3620849" y="2967073"/>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2411249" y="2313673"/>
              <a:ext cx="1120775" cy="894080"/>
            </a:xfrm>
            <a:custGeom>
              <a:avLst/>
              <a:gdLst/>
              <a:ahLst/>
              <a:cxnLst/>
              <a:rect l="l" t="t" r="r" b="b"/>
              <a:pathLst>
                <a:path w="1120775" h="894080">
                  <a:moveTo>
                    <a:pt x="0" y="0"/>
                  </a:moveTo>
                  <a:lnTo>
                    <a:pt x="1120253" y="893813"/>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3502353" y="3173365"/>
              <a:ext cx="106251" cy="97563"/>
            </a:xfrm>
            <a:prstGeom prst="rect">
              <a:avLst/>
            </a:prstGeom>
          </p:spPr>
        </p:pic>
        <p:sp>
          <p:nvSpPr>
            <p:cNvPr id="16" name="object 16"/>
            <p:cNvSpPr/>
            <p:nvPr/>
          </p:nvSpPr>
          <p:spPr>
            <a:xfrm>
              <a:off x="2460748" y="1450425"/>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6" cstate="print"/>
            <a:stretch>
              <a:fillRect/>
            </a:stretch>
          </p:blipFill>
          <p:spPr>
            <a:xfrm>
              <a:off x="3546567" y="2964343"/>
              <a:ext cx="95331" cy="107479"/>
            </a:xfrm>
            <a:prstGeom prst="rect">
              <a:avLst/>
            </a:prstGeom>
          </p:spPr>
        </p:pic>
        <p:sp>
          <p:nvSpPr>
            <p:cNvPr id="18" name="object 18"/>
            <p:cNvSpPr/>
            <p:nvPr/>
          </p:nvSpPr>
          <p:spPr>
            <a:xfrm>
              <a:off x="2408224" y="3499527"/>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7" cstate="print"/>
            <a:stretch>
              <a:fillRect/>
            </a:stretch>
          </p:blipFill>
          <p:spPr>
            <a:xfrm>
              <a:off x="3576369" y="3458537"/>
              <a:ext cx="105631" cy="81980"/>
            </a:xfrm>
            <a:prstGeom prst="rect">
              <a:avLst/>
            </a:prstGeom>
          </p:spPr>
        </p:pic>
      </p:grpSp>
      <p:sp>
        <p:nvSpPr>
          <p:cNvPr id="20" name="object 20"/>
          <p:cNvSpPr txBox="1"/>
          <p:nvPr/>
        </p:nvSpPr>
        <p:spPr>
          <a:xfrm>
            <a:off x="2007699" y="1937385"/>
            <a:ext cx="502920" cy="304421"/>
          </a:xfrm>
          <a:prstGeom prst="rect">
            <a:avLst/>
          </a:prstGeom>
        </p:spPr>
        <p:txBody>
          <a:bodyPr vert="horz" wrap="square" lIns="0" tIns="16933" rIns="0" bIns="0" rtlCol="0">
            <a:spAutoFit/>
          </a:bodyPr>
          <a:lstStyle/>
          <a:p>
            <a:pPr marL="50799">
              <a:spcBef>
                <a:spcPts val="133"/>
              </a:spcBef>
            </a:pPr>
            <a:r>
              <a:rPr sz="1867" spc="7" dirty="0">
                <a:solidFill>
                  <a:srgbClr val="666666"/>
                </a:solidFill>
                <a:latin typeface="Roboto"/>
                <a:cs typeface="Roboto"/>
              </a:rPr>
              <a:t>(X</a:t>
            </a:r>
            <a:r>
              <a:rPr spc="9" baseline="-34000" dirty="0">
                <a:solidFill>
                  <a:srgbClr val="666666"/>
                </a:solidFill>
                <a:latin typeface="Roboto"/>
                <a:cs typeface="Roboto"/>
              </a:rPr>
              <a:t>1</a:t>
            </a:r>
            <a:r>
              <a:rPr sz="1867" spc="7" dirty="0">
                <a:solidFill>
                  <a:srgbClr val="666666"/>
                </a:solidFill>
                <a:latin typeface="Roboto"/>
                <a:cs typeface="Roboto"/>
              </a:rPr>
              <a:t>)</a:t>
            </a:r>
            <a:endParaRPr sz="1867">
              <a:latin typeface="Roboto"/>
              <a:cs typeface="Roboto"/>
            </a:endParaRPr>
          </a:p>
        </p:txBody>
      </p:sp>
      <p:sp>
        <p:nvSpPr>
          <p:cNvPr id="21" name="object 21"/>
          <p:cNvSpPr txBox="1"/>
          <p:nvPr/>
        </p:nvSpPr>
        <p:spPr>
          <a:xfrm>
            <a:off x="1465885" y="4308885"/>
            <a:ext cx="1597660" cy="595035"/>
          </a:xfrm>
          <a:prstGeom prst="rect">
            <a:avLst/>
          </a:prstGeom>
        </p:spPr>
        <p:txBody>
          <a:bodyPr vert="horz" wrap="square" lIns="0" tIns="30480" rIns="0" bIns="0" rtlCol="0">
            <a:spAutoFit/>
          </a:bodyPr>
          <a:lstStyle/>
          <a:p>
            <a:pPr marL="597732" marR="40639" indent="-547780">
              <a:lnSpc>
                <a:spcPts val="2200"/>
              </a:lnSpc>
              <a:spcBef>
                <a:spcPts val="240"/>
              </a:spcBef>
            </a:pPr>
            <a:r>
              <a:rPr sz="1867" spc="-20" dirty="0">
                <a:solidFill>
                  <a:srgbClr val="666666"/>
                </a:solidFill>
                <a:latin typeface="Roboto"/>
                <a:cs typeface="Roboto"/>
              </a:rPr>
              <a:t>Spouse</a:t>
            </a:r>
            <a:r>
              <a:rPr sz="1867" spc="-87" dirty="0">
                <a:solidFill>
                  <a:srgbClr val="666666"/>
                </a:solidFill>
                <a:latin typeface="Roboto"/>
                <a:cs typeface="Roboto"/>
              </a:rPr>
              <a:t> </a:t>
            </a:r>
            <a:r>
              <a:rPr sz="1867" spc="-33" dirty="0">
                <a:solidFill>
                  <a:srgbClr val="666666"/>
                </a:solidFill>
                <a:latin typeface="Roboto"/>
                <a:cs typeface="Roboto"/>
              </a:rPr>
              <a:t>Salary </a:t>
            </a:r>
            <a:r>
              <a:rPr sz="1867" spc="-440"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3</a:t>
            </a:r>
            <a:r>
              <a:rPr sz="1867" spc="7" dirty="0">
                <a:solidFill>
                  <a:srgbClr val="666666"/>
                </a:solidFill>
                <a:latin typeface="Roboto"/>
                <a:cs typeface="Roboto"/>
              </a:rPr>
              <a:t>)</a:t>
            </a:r>
            <a:endParaRPr sz="1867">
              <a:latin typeface="Roboto"/>
              <a:cs typeface="Roboto"/>
            </a:endParaRPr>
          </a:p>
        </p:txBody>
      </p:sp>
      <p:sp>
        <p:nvSpPr>
          <p:cNvPr id="22" name="object 22"/>
          <p:cNvSpPr txBox="1"/>
          <p:nvPr/>
        </p:nvSpPr>
        <p:spPr>
          <a:xfrm>
            <a:off x="1516757" y="2966102"/>
            <a:ext cx="1478280" cy="595035"/>
          </a:xfrm>
          <a:prstGeom prst="rect">
            <a:avLst/>
          </a:prstGeom>
        </p:spPr>
        <p:txBody>
          <a:bodyPr vert="horz" wrap="square" lIns="0" tIns="30480" rIns="0" bIns="0" rtlCol="0">
            <a:spAutoFit/>
          </a:bodyPr>
          <a:lstStyle/>
          <a:p>
            <a:pPr marL="539313" marR="40639" indent="-489361">
              <a:lnSpc>
                <a:spcPts val="2200"/>
              </a:lnSpc>
              <a:spcBef>
                <a:spcPts val="240"/>
              </a:spcBef>
            </a:pPr>
            <a:r>
              <a:rPr sz="1867" spc="-27" dirty="0">
                <a:solidFill>
                  <a:srgbClr val="666666"/>
                </a:solidFill>
                <a:latin typeface="Roboto"/>
                <a:cs typeface="Roboto"/>
              </a:rPr>
              <a:t>Father </a:t>
            </a:r>
            <a:r>
              <a:rPr sz="1867" spc="-33" dirty="0">
                <a:solidFill>
                  <a:srgbClr val="666666"/>
                </a:solidFill>
                <a:latin typeface="Roboto"/>
                <a:cs typeface="Roboto"/>
              </a:rPr>
              <a:t>Salary </a:t>
            </a:r>
            <a:r>
              <a:rPr sz="1867" spc="-453" dirty="0">
                <a:solidFill>
                  <a:srgbClr val="666666"/>
                </a:solidFill>
                <a:latin typeface="Roboto"/>
                <a:cs typeface="Roboto"/>
              </a:rPr>
              <a:t> </a:t>
            </a:r>
            <a:r>
              <a:rPr sz="1867" spc="7" dirty="0">
                <a:solidFill>
                  <a:srgbClr val="666666"/>
                </a:solidFill>
                <a:latin typeface="Roboto"/>
                <a:cs typeface="Roboto"/>
              </a:rPr>
              <a:t>(X</a:t>
            </a:r>
            <a:r>
              <a:rPr spc="9" baseline="-34000" dirty="0">
                <a:solidFill>
                  <a:srgbClr val="666666"/>
                </a:solidFill>
                <a:latin typeface="Roboto"/>
                <a:cs typeface="Roboto"/>
              </a:rPr>
              <a:t>2</a:t>
            </a:r>
            <a:r>
              <a:rPr sz="1867" spc="7" dirty="0">
                <a:solidFill>
                  <a:srgbClr val="666666"/>
                </a:solidFill>
                <a:latin typeface="Roboto"/>
                <a:cs typeface="Roboto"/>
              </a:rPr>
              <a:t>)</a:t>
            </a:r>
            <a:endParaRPr sz="1867">
              <a:latin typeface="Roboto"/>
              <a:cs typeface="Roboto"/>
            </a:endParaRPr>
          </a:p>
        </p:txBody>
      </p:sp>
      <p:grpSp>
        <p:nvGrpSpPr>
          <p:cNvPr id="23" name="object 23"/>
          <p:cNvGrpSpPr/>
          <p:nvPr/>
        </p:nvGrpSpPr>
        <p:grpSpPr>
          <a:xfrm>
            <a:off x="7851768" y="3225879"/>
            <a:ext cx="842433" cy="110067"/>
            <a:chOff x="5888825" y="2419409"/>
            <a:chExt cx="631825" cy="82550"/>
          </a:xfrm>
        </p:grpSpPr>
        <p:sp>
          <p:nvSpPr>
            <p:cNvPr id="24" name="object 24"/>
            <p:cNvSpPr/>
            <p:nvPr/>
          </p:nvSpPr>
          <p:spPr>
            <a:xfrm>
              <a:off x="5898350" y="2460399"/>
              <a:ext cx="526415" cy="3810"/>
            </a:xfrm>
            <a:custGeom>
              <a:avLst/>
              <a:gdLst/>
              <a:ahLst/>
              <a:cxnLst/>
              <a:rect l="l" t="t" r="r" b="b"/>
              <a:pathLst>
                <a:path w="526414" h="3810">
                  <a:moveTo>
                    <a:pt x="0" y="3450"/>
                  </a:moveTo>
                  <a:lnTo>
                    <a:pt x="526202"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8" cstate="print"/>
            <a:stretch>
              <a:fillRect/>
            </a:stretch>
          </p:blipFill>
          <p:spPr>
            <a:xfrm>
              <a:off x="6414821" y="2419409"/>
              <a:ext cx="105705" cy="81979"/>
            </a:xfrm>
            <a:prstGeom prst="rect">
              <a:avLst/>
            </a:prstGeom>
          </p:spPr>
        </p:pic>
      </p:grpSp>
      <p:sp>
        <p:nvSpPr>
          <p:cNvPr id="26" name="object 26"/>
          <p:cNvSpPr txBox="1"/>
          <p:nvPr/>
        </p:nvSpPr>
        <p:spPr>
          <a:xfrm>
            <a:off x="6696499" y="2524851"/>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679567" y="3405383"/>
            <a:ext cx="149013" cy="304421"/>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p:txBody>
      </p:sp>
      <p:grpSp>
        <p:nvGrpSpPr>
          <p:cNvPr id="28" name="object 28"/>
          <p:cNvGrpSpPr/>
          <p:nvPr/>
        </p:nvGrpSpPr>
        <p:grpSpPr>
          <a:xfrm>
            <a:off x="5537292" y="2541357"/>
            <a:ext cx="2216573" cy="1843193"/>
            <a:chOff x="4152969" y="1906017"/>
            <a:chExt cx="1662430" cy="1382395"/>
          </a:xfrm>
        </p:grpSpPr>
        <p:sp>
          <p:nvSpPr>
            <p:cNvPr id="29" name="object 29"/>
            <p:cNvSpPr/>
            <p:nvPr/>
          </p:nvSpPr>
          <p:spPr>
            <a:xfrm>
              <a:off x="5268749" y="21397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30" name="object 30"/>
            <p:cNvSpPr/>
            <p:nvPr/>
          </p:nvSpPr>
          <p:spPr>
            <a:xfrm>
              <a:off x="5268749" y="21397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31" name="object 31"/>
            <p:cNvSpPr/>
            <p:nvPr/>
          </p:nvSpPr>
          <p:spPr>
            <a:xfrm>
              <a:off x="4162494" y="1915542"/>
              <a:ext cx="1075690" cy="297815"/>
            </a:xfrm>
            <a:custGeom>
              <a:avLst/>
              <a:gdLst/>
              <a:ahLst/>
              <a:cxnLst/>
              <a:rect l="l" t="t" r="r" b="b"/>
              <a:pathLst>
                <a:path w="1075689" h="297814">
                  <a:moveTo>
                    <a:pt x="0" y="0"/>
                  </a:moveTo>
                  <a:lnTo>
                    <a:pt x="1075442" y="297705"/>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9" cstate="print"/>
            <a:stretch>
              <a:fillRect/>
            </a:stretch>
          </p:blipFill>
          <p:spPr>
            <a:xfrm>
              <a:off x="5220017" y="2173398"/>
              <a:ext cx="110761" cy="79699"/>
            </a:xfrm>
            <a:prstGeom prst="rect">
              <a:avLst/>
            </a:prstGeom>
          </p:spPr>
        </p:pic>
        <p:sp>
          <p:nvSpPr>
            <p:cNvPr id="33" name="object 33"/>
            <p:cNvSpPr/>
            <p:nvPr/>
          </p:nvSpPr>
          <p:spPr>
            <a:xfrm>
              <a:off x="4162794" y="2735783"/>
              <a:ext cx="1083310" cy="543560"/>
            </a:xfrm>
            <a:custGeom>
              <a:avLst/>
              <a:gdLst/>
              <a:ahLst/>
              <a:cxnLst/>
              <a:rect l="l" t="t" r="r" b="b"/>
              <a:pathLst>
                <a:path w="1083310" h="543560">
                  <a:moveTo>
                    <a:pt x="0" y="543069"/>
                  </a:moveTo>
                  <a:lnTo>
                    <a:pt x="1083123" y="0"/>
                  </a:lnTo>
                </a:path>
              </a:pathLst>
            </a:custGeom>
            <a:ln w="19049">
              <a:solidFill>
                <a:srgbClr val="595959"/>
              </a:solidFill>
            </a:ln>
          </p:spPr>
          <p:txBody>
            <a:bodyPr wrap="square" lIns="0" tIns="0" rIns="0" bIns="0" rtlCol="0"/>
            <a:lstStyle/>
            <a:p>
              <a:endParaRPr sz="2400"/>
            </a:p>
          </p:txBody>
        </p:sp>
        <p:pic>
          <p:nvPicPr>
            <p:cNvPr id="34" name="object 34"/>
            <p:cNvPicPr/>
            <p:nvPr/>
          </p:nvPicPr>
          <p:blipFill>
            <a:blip r:embed="rId10" cstate="print"/>
            <a:stretch>
              <a:fillRect/>
            </a:stretch>
          </p:blipFill>
          <p:spPr>
            <a:xfrm>
              <a:off x="5222290" y="2687510"/>
              <a:ext cx="110433" cy="85925"/>
            </a:xfrm>
            <a:prstGeom prst="rect">
              <a:avLst/>
            </a:prstGeom>
          </p:spPr>
        </p:pic>
      </p:grpSp>
      <p:sp>
        <p:nvSpPr>
          <p:cNvPr id="35" name="object 35"/>
          <p:cNvSpPr txBox="1"/>
          <p:nvPr/>
        </p:nvSpPr>
        <p:spPr>
          <a:xfrm>
            <a:off x="4241167" y="1881383"/>
            <a:ext cx="149013" cy="822575"/>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a:spcBef>
                <a:spcPts val="1760"/>
              </a:spcBef>
            </a:pPr>
            <a:r>
              <a:rPr sz="1867" b="1" dirty="0">
                <a:solidFill>
                  <a:srgbClr val="0000FF"/>
                </a:solidFill>
                <a:latin typeface="Arial" panose="020B0604020202020204"/>
                <a:cs typeface="Arial" panose="020B0604020202020204"/>
              </a:rPr>
              <a:t>7</a:t>
            </a:r>
            <a:endParaRPr sz="1867">
              <a:latin typeface="Arial" panose="020B0604020202020204"/>
              <a:cs typeface="Arial" panose="020B0604020202020204"/>
            </a:endParaRPr>
          </a:p>
        </p:txBody>
      </p:sp>
      <p:sp>
        <p:nvSpPr>
          <p:cNvPr id="36" name="object 36"/>
          <p:cNvSpPr txBox="1"/>
          <p:nvPr/>
        </p:nvSpPr>
        <p:spPr>
          <a:xfrm>
            <a:off x="4258100" y="3032851"/>
            <a:ext cx="436880" cy="1576756"/>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287013">
              <a:spcBef>
                <a:spcPts val="1493"/>
              </a:spcBef>
            </a:pPr>
            <a:r>
              <a:rPr sz="1867" b="1" dirty="0">
                <a:solidFill>
                  <a:srgbClr val="0000FF"/>
                </a:solidFill>
                <a:latin typeface="Arial" panose="020B0604020202020204"/>
                <a:cs typeface="Arial" panose="020B0604020202020204"/>
              </a:rPr>
              <a:t>3</a:t>
            </a:r>
            <a:endParaRPr sz="1867">
              <a:latin typeface="Arial" panose="020B0604020202020204"/>
              <a:cs typeface="Arial" panose="020B0604020202020204"/>
            </a:endParaRPr>
          </a:p>
          <a:p>
            <a:pPr marL="203195">
              <a:spcBef>
                <a:spcPts val="427"/>
              </a:spcBef>
            </a:pPr>
            <a:r>
              <a:rPr sz="1867" b="1" dirty="0">
                <a:solidFill>
                  <a:srgbClr val="0000FF"/>
                </a:solidFill>
                <a:latin typeface="Arial" panose="020B0604020202020204"/>
                <a:cs typeface="Arial" panose="020B0604020202020204"/>
              </a:rPr>
              <a:t>2</a:t>
            </a:r>
            <a:endParaRPr sz="1867">
              <a:latin typeface="Arial" panose="020B0604020202020204"/>
              <a:cs typeface="Arial" panose="020B0604020202020204"/>
            </a:endParaRPr>
          </a:p>
          <a:p>
            <a:pPr marL="83818">
              <a:spcBef>
                <a:spcPts val="1333"/>
              </a:spcBef>
            </a:pPr>
            <a:r>
              <a:rPr sz="1867" b="1" dirty="0">
                <a:solidFill>
                  <a:srgbClr val="0000FF"/>
                </a:solidFill>
                <a:latin typeface="Arial" panose="020B0604020202020204"/>
                <a:cs typeface="Arial" panose="020B0604020202020204"/>
              </a:rPr>
              <a:t>4</a:t>
            </a:r>
            <a:endParaRPr sz="1867">
              <a:latin typeface="Arial" panose="020B0604020202020204"/>
              <a:cs typeface="Arial" panose="020B0604020202020204"/>
            </a:endParaRPr>
          </a:p>
        </p:txBody>
      </p:sp>
      <p:sp>
        <p:nvSpPr>
          <p:cNvPr id="37" name="object 37"/>
          <p:cNvSpPr txBox="1"/>
          <p:nvPr/>
        </p:nvSpPr>
        <p:spPr>
          <a:xfrm>
            <a:off x="7949132" y="2782285"/>
            <a:ext cx="570653" cy="304421"/>
          </a:xfrm>
          <a:prstGeom prst="rect">
            <a:avLst/>
          </a:prstGeom>
        </p:spPr>
        <p:txBody>
          <a:bodyPr vert="horz" wrap="square" lIns="0" tIns="16933" rIns="0" bIns="0" rtlCol="0">
            <a:spAutoFit/>
          </a:bodyPr>
          <a:lstStyle/>
          <a:p>
            <a:pPr marL="16933">
              <a:spcBef>
                <a:spcPts val="133"/>
              </a:spcBef>
            </a:pPr>
            <a:r>
              <a:rPr sz="1867" b="1" spc="-40" dirty="0">
                <a:latin typeface="Roboto"/>
                <a:cs typeface="Roboto"/>
              </a:rPr>
              <a:t>Y</a:t>
            </a:r>
            <a:r>
              <a:rPr sz="1867" b="1" spc="-60" dirty="0">
                <a:latin typeface="Roboto"/>
                <a:cs typeface="Roboto"/>
              </a:rPr>
              <a:t> </a:t>
            </a:r>
            <a:r>
              <a:rPr sz="1867" b="1" spc="-13" dirty="0">
                <a:latin typeface="Roboto"/>
                <a:cs typeface="Roboto"/>
              </a:rPr>
              <a:t>=</a:t>
            </a:r>
            <a:r>
              <a:rPr sz="1867" b="1" spc="-60" dirty="0">
                <a:latin typeface="Roboto"/>
                <a:cs typeface="Roboto"/>
              </a:rPr>
              <a:t> </a:t>
            </a:r>
            <a:r>
              <a:rPr sz="1867" b="1" dirty="0">
                <a:latin typeface="Roboto"/>
                <a:cs typeface="Roboto"/>
              </a:rPr>
              <a:t>0</a:t>
            </a:r>
            <a:endParaRPr sz="1867">
              <a:latin typeface="Roboto"/>
              <a:cs typeface="Roboto"/>
            </a:endParaRPr>
          </a:p>
        </p:txBody>
      </p:sp>
      <p:sp>
        <p:nvSpPr>
          <p:cNvPr id="38" name="object 38"/>
          <p:cNvSpPr txBox="1"/>
          <p:nvPr/>
        </p:nvSpPr>
        <p:spPr>
          <a:xfrm>
            <a:off x="1389225" y="1107996"/>
            <a:ext cx="3026833" cy="853353"/>
          </a:xfrm>
          <a:prstGeom prst="rect">
            <a:avLst/>
          </a:prstGeom>
        </p:spPr>
        <p:txBody>
          <a:bodyPr vert="horz" wrap="square" lIns="0" tIns="149013" rIns="0" bIns="0" rtlCol="0">
            <a:spAutoFit/>
          </a:bodyPr>
          <a:lstStyle/>
          <a:p>
            <a:pPr marR="6773" algn="r">
              <a:spcBef>
                <a:spcPts val="1173"/>
              </a:spcBef>
            </a:pPr>
            <a:r>
              <a:rPr sz="1867" b="1" dirty="0">
                <a:solidFill>
                  <a:srgbClr val="1155CC"/>
                </a:solidFill>
                <a:latin typeface="Arial" panose="020B0604020202020204"/>
                <a:cs typeface="Arial" panose="020B0604020202020204"/>
              </a:rPr>
              <a:t>-50000</a:t>
            </a:r>
            <a:endParaRPr sz="1867">
              <a:latin typeface="Arial" panose="020B0604020202020204"/>
              <a:cs typeface="Arial" panose="020B0604020202020204"/>
            </a:endParaRPr>
          </a:p>
          <a:p>
            <a:pPr marL="16933">
              <a:spcBef>
                <a:spcPts val="1047"/>
              </a:spcBef>
            </a:pPr>
            <a:r>
              <a:rPr sz="1867" spc="-20" dirty="0">
                <a:solidFill>
                  <a:srgbClr val="666666"/>
                </a:solidFill>
                <a:latin typeface="Roboto"/>
                <a:cs typeface="Roboto"/>
              </a:rPr>
              <a:t>Applicant</a:t>
            </a:r>
            <a:r>
              <a:rPr sz="1867" spc="-33" dirty="0">
                <a:solidFill>
                  <a:srgbClr val="666666"/>
                </a:solidFill>
                <a:latin typeface="Roboto"/>
                <a:cs typeface="Roboto"/>
              </a:rPr>
              <a:t> Salary</a:t>
            </a:r>
            <a:endParaRPr sz="1867">
              <a:latin typeface="Roboto"/>
              <a:cs typeface="Roboto"/>
            </a:endParaRPr>
          </a:p>
        </p:txBody>
      </p:sp>
      <p:pic>
        <p:nvPicPr>
          <p:cNvPr id="39" name="object 39"/>
          <p:cNvPicPr/>
          <p:nvPr/>
        </p:nvPicPr>
        <p:blipFill>
          <a:blip r:embed="rId11" cstate="print"/>
          <a:stretch>
            <a:fillRect/>
          </a:stretch>
        </p:blipFill>
        <p:spPr>
          <a:xfrm>
            <a:off x="8125864" y="4449195"/>
            <a:ext cx="2566537" cy="587853"/>
          </a:xfrm>
          <a:prstGeom prst="rect">
            <a:avLst/>
          </a:prstGeom>
        </p:spPr>
      </p:pic>
      <p:sp>
        <p:nvSpPr>
          <p:cNvPr id="40" name="object 40"/>
          <p:cNvSpPr txBox="1"/>
          <p:nvPr/>
        </p:nvSpPr>
        <p:spPr>
          <a:xfrm>
            <a:off x="8874117" y="2925865"/>
            <a:ext cx="1731433" cy="595035"/>
          </a:xfrm>
          <a:prstGeom prst="rect">
            <a:avLst/>
          </a:prstGeom>
        </p:spPr>
        <p:txBody>
          <a:bodyPr vert="horz" wrap="square" lIns="0" tIns="30480" rIns="0" bIns="0" rtlCol="0">
            <a:spAutoFit/>
          </a:bodyPr>
          <a:lstStyle/>
          <a:p>
            <a:pPr marL="520687" marR="6773" indent="-504601">
              <a:lnSpc>
                <a:spcPts val="2200"/>
              </a:lnSpc>
              <a:spcBef>
                <a:spcPts val="240"/>
              </a:spcBef>
            </a:pPr>
            <a:r>
              <a:rPr sz="1867" spc="-20" dirty="0">
                <a:solidFill>
                  <a:srgbClr val="999999"/>
                </a:solidFill>
                <a:latin typeface="Roboto"/>
                <a:cs typeface="Roboto"/>
              </a:rPr>
              <a:t>Loan Approved? </a:t>
            </a:r>
            <a:r>
              <a:rPr sz="1867" spc="-453" dirty="0">
                <a:solidFill>
                  <a:srgbClr val="999999"/>
                </a:solidFill>
                <a:latin typeface="Roboto"/>
                <a:cs typeface="Roboto"/>
              </a:rPr>
              <a:t> </a:t>
            </a:r>
            <a:r>
              <a:rPr sz="1867" spc="-13" dirty="0">
                <a:solidFill>
                  <a:srgbClr val="999999"/>
                </a:solidFill>
                <a:latin typeface="Roboto"/>
                <a:cs typeface="Roboto"/>
              </a:rPr>
              <a:t>(Y</a:t>
            </a:r>
            <a:r>
              <a:rPr sz="1867" spc="-20" dirty="0">
                <a:solidFill>
                  <a:srgbClr val="999999"/>
                </a:solidFill>
                <a:latin typeface="Roboto"/>
                <a:cs typeface="Roboto"/>
              </a:rPr>
              <a:t> </a:t>
            </a:r>
            <a:r>
              <a:rPr sz="1867" spc="-27" dirty="0">
                <a:solidFill>
                  <a:srgbClr val="999999"/>
                </a:solidFill>
                <a:latin typeface="Roboto"/>
                <a:cs typeface="Roboto"/>
              </a:rPr>
              <a:t>=</a:t>
            </a:r>
            <a:r>
              <a:rPr sz="1867" spc="-20" dirty="0">
                <a:solidFill>
                  <a:srgbClr val="999999"/>
                </a:solidFill>
                <a:latin typeface="Roboto"/>
                <a:cs typeface="Roboto"/>
              </a:rPr>
              <a:t> </a:t>
            </a:r>
            <a:r>
              <a:rPr sz="1867" dirty="0">
                <a:solidFill>
                  <a:srgbClr val="999999"/>
                </a:solidFill>
                <a:latin typeface="Roboto"/>
                <a:cs typeface="Roboto"/>
              </a:rPr>
              <a:t>1)</a:t>
            </a:r>
            <a:endParaRPr sz="1867">
              <a:latin typeface="Roboto"/>
              <a:cs typeface="Roboto"/>
            </a:endParaRPr>
          </a:p>
        </p:txBody>
      </p:sp>
      <p:grpSp>
        <p:nvGrpSpPr>
          <p:cNvPr id="41" name="object 41"/>
          <p:cNvGrpSpPr/>
          <p:nvPr/>
        </p:nvGrpSpPr>
        <p:grpSpPr>
          <a:xfrm>
            <a:off x="4419165" y="1420599"/>
            <a:ext cx="711200" cy="749300"/>
            <a:chOff x="3314374" y="1065449"/>
            <a:chExt cx="533400" cy="561975"/>
          </a:xfrm>
        </p:grpSpPr>
        <p:sp>
          <p:nvSpPr>
            <p:cNvPr id="42" name="object 42"/>
            <p:cNvSpPr/>
            <p:nvPr/>
          </p:nvSpPr>
          <p:spPr>
            <a:xfrm>
              <a:off x="3323899" y="1074974"/>
              <a:ext cx="454659" cy="480059"/>
            </a:xfrm>
            <a:custGeom>
              <a:avLst/>
              <a:gdLst/>
              <a:ahLst/>
              <a:cxnLst/>
              <a:rect l="l" t="t" r="r" b="b"/>
              <a:pathLst>
                <a:path w="454660" h="480059">
                  <a:moveTo>
                    <a:pt x="0" y="0"/>
                  </a:moveTo>
                  <a:lnTo>
                    <a:pt x="454496" y="479817"/>
                  </a:lnTo>
                </a:path>
              </a:pathLst>
            </a:custGeom>
            <a:ln w="19049">
              <a:solidFill>
                <a:srgbClr val="595959"/>
              </a:solidFill>
            </a:ln>
          </p:spPr>
          <p:txBody>
            <a:bodyPr wrap="square" lIns="0" tIns="0" rIns="0" bIns="0" rtlCol="0"/>
            <a:lstStyle/>
            <a:p>
              <a:endParaRPr sz="2400"/>
            </a:p>
          </p:txBody>
        </p:sp>
        <p:pic>
          <p:nvPicPr>
            <p:cNvPr id="43" name="object 43"/>
            <p:cNvPicPr/>
            <p:nvPr/>
          </p:nvPicPr>
          <p:blipFill>
            <a:blip r:embed="rId12" cstate="print"/>
            <a:stretch>
              <a:fillRect/>
            </a:stretch>
          </p:blipFill>
          <p:spPr>
            <a:xfrm>
              <a:off x="3746027" y="1523629"/>
              <a:ext cx="101345" cy="103452"/>
            </a:xfrm>
            <a:prstGeom prst="rect">
              <a:avLst/>
            </a:prstGeom>
          </p:spPr>
        </p:pic>
      </p:grpSp>
      <p:sp>
        <p:nvSpPr>
          <p:cNvPr id="44" name="object 44"/>
          <p:cNvSpPr txBox="1"/>
          <p:nvPr/>
        </p:nvSpPr>
        <p:spPr>
          <a:xfrm>
            <a:off x="3252688" y="5186351"/>
            <a:ext cx="4936913" cy="1360992"/>
          </a:xfrm>
          <a:prstGeom prst="rect">
            <a:avLst/>
          </a:prstGeom>
        </p:spPr>
        <p:txBody>
          <a:bodyPr vert="horz" wrap="square" lIns="0" tIns="16933" rIns="0" bIns="0" rtlCol="0">
            <a:spAutoFit/>
          </a:bodyPr>
          <a:lstStyle/>
          <a:p>
            <a:pPr>
              <a:spcBef>
                <a:spcPts val="133"/>
              </a:spcBef>
            </a:pPr>
            <a:r>
              <a:rPr sz="1867" b="1" dirty="0">
                <a:solidFill>
                  <a:srgbClr val="0000FF"/>
                </a:solidFill>
                <a:latin typeface="Arial" panose="020B0604020202020204"/>
                <a:cs typeface="Arial" panose="020B0604020202020204"/>
              </a:rPr>
              <a:t>-20000</a:t>
            </a:r>
            <a:endParaRPr sz="1867">
              <a:latin typeface="Arial" panose="020B0604020202020204"/>
              <a:cs typeface="Arial" panose="020B0604020202020204"/>
            </a:endParaRPr>
          </a:p>
          <a:p>
            <a:pPr>
              <a:spcBef>
                <a:spcPts val="27"/>
              </a:spcBef>
            </a:pPr>
            <a:endParaRPr sz="1600">
              <a:latin typeface="Arial" panose="020B0604020202020204"/>
              <a:cs typeface="Arial" panose="020B0604020202020204"/>
            </a:endParaRPr>
          </a:p>
          <a:p>
            <a:pPr marL="1604393">
              <a:spcBef>
                <a:spcPts val="7"/>
              </a:spcBef>
            </a:pPr>
            <a:r>
              <a:rPr sz="2133" b="1" spc="-7" dirty="0">
                <a:latin typeface="Arial" panose="020B0604020202020204"/>
                <a:cs typeface="Arial" panose="020B0604020202020204"/>
              </a:rPr>
              <a:t>What</a:t>
            </a:r>
            <a:r>
              <a:rPr sz="2133" b="1" spc="-67" dirty="0">
                <a:latin typeface="Arial" panose="020B0604020202020204"/>
                <a:cs typeface="Arial" panose="020B0604020202020204"/>
              </a:rPr>
              <a:t> </a:t>
            </a:r>
            <a:r>
              <a:rPr sz="2133" b="1" spc="-7" dirty="0">
                <a:latin typeface="Arial" panose="020B0604020202020204"/>
                <a:cs typeface="Arial" panose="020B0604020202020204"/>
              </a:rPr>
              <a:t>next?</a:t>
            </a:r>
            <a:endParaRPr sz="2133">
              <a:latin typeface="Arial" panose="020B0604020202020204"/>
              <a:cs typeface="Arial" panose="020B0604020202020204"/>
            </a:endParaRPr>
          </a:p>
          <a:p>
            <a:pPr marL="289553">
              <a:spcBef>
                <a:spcPts val="1227"/>
              </a:spcBef>
            </a:pPr>
            <a:r>
              <a:rPr sz="2133" spc="-7" dirty="0">
                <a:latin typeface="Arial MT"/>
                <a:cs typeface="Arial MT"/>
              </a:rPr>
              <a:t>Optimize</a:t>
            </a:r>
            <a:r>
              <a:rPr sz="2133" spc="-27" dirty="0">
                <a:latin typeface="Arial MT"/>
                <a:cs typeface="Arial MT"/>
              </a:rPr>
              <a:t> </a:t>
            </a:r>
            <a:r>
              <a:rPr sz="2133" dirty="0">
                <a:latin typeface="Arial MT"/>
                <a:cs typeface="Arial MT"/>
              </a:rPr>
              <a:t>w</a:t>
            </a:r>
            <a:r>
              <a:rPr sz="2133" spc="-20"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r>
              <a:rPr sz="2133" spc="-20" dirty="0">
                <a:latin typeface="Arial MT"/>
                <a:cs typeface="Arial MT"/>
              </a:rPr>
              <a:t> </a:t>
            </a:r>
            <a:r>
              <a:rPr sz="2133" spc="-7" dirty="0">
                <a:latin typeface="Arial MT"/>
                <a:cs typeface="Arial MT"/>
              </a:rPr>
              <a:t>to</a:t>
            </a:r>
            <a:r>
              <a:rPr sz="2133" spc="-20" dirty="0">
                <a:latin typeface="Arial MT"/>
                <a:cs typeface="Arial MT"/>
              </a:rPr>
              <a:t> </a:t>
            </a:r>
            <a:r>
              <a:rPr sz="2133" dirty="0">
                <a:latin typeface="Arial MT"/>
                <a:cs typeface="Arial MT"/>
              </a:rPr>
              <a:t>minimize</a:t>
            </a:r>
            <a:r>
              <a:rPr sz="2133" spc="-20" dirty="0">
                <a:latin typeface="Arial MT"/>
                <a:cs typeface="Arial MT"/>
              </a:rPr>
              <a:t> </a:t>
            </a:r>
            <a:r>
              <a:rPr sz="2133" spc="-7" dirty="0">
                <a:latin typeface="Arial MT"/>
                <a:cs typeface="Arial MT"/>
              </a:rPr>
              <a:t>the</a:t>
            </a:r>
            <a:r>
              <a:rPr sz="2133" spc="-27" dirty="0">
                <a:latin typeface="Arial MT"/>
                <a:cs typeface="Arial MT"/>
              </a:rPr>
              <a:t> </a:t>
            </a:r>
            <a:r>
              <a:rPr sz="2133" spc="-7" dirty="0">
                <a:latin typeface="Arial MT"/>
                <a:cs typeface="Arial MT"/>
              </a:rPr>
              <a:t>error</a:t>
            </a:r>
            <a:endParaRPr sz="2133">
              <a:latin typeface="Arial MT"/>
              <a:cs typeface="Arial MT"/>
            </a:endParaRPr>
          </a:p>
        </p:txBody>
      </p:sp>
      <p:grpSp>
        <p:nvGrpSpPr>
          <p:cNvPr id="45" name="object 45"/>
          <p:cNvGrpSpPr/>
          <p:nvPr/>
        </p:nvGrpSpPr>
        <p:grpSpPr>
          <a:xfrm>
            <a:off x="3088600" y="1227668"/>
            <a:ext cx="4257040" cy="4301913"/>
            <a:chOff x="2316450" y="920750"/>
            <a:chExt cx="3192780" cy="3226435"/>
          </a:xfrm>
        </p:grpSpPr>
        <p:sp>
          <p:nvSpPr>
            <p:cNvPr id="46" name="object 46"/>
            <p:cNvSpPr/>
            <p:nvPr/>
          </p:nvSpPr>
          <p:spPr>
            <a:xfrm>
              <a:off x="3015225" y="3631714"/>
              <a:ext cx="690880" cy="414655"/>
            </a:xfrm>
            <a:custGeom>
              <a:avLst/>
              <a:gdLst/>
              <a:ahLst/>
              <a:cxnLst/>
              <a:rect l="l" t="t" r="r" b="b"/>
              <a:pathLst>
                <a:path w="690879" h="414654">
                  <a:moveTo>
                    <a:pt x="0" y="414559"/>
                  </a:moveTo>
                  <a:lnTo>
                    <a:pt x="690408" y="0"/>
                  </a:lnTo>
                </a:path>
              </a:pathLst>
            </a:custGeom>
            <a:ln w="19049">
              <a:solidFill>
                <a:srgbClr val="595959"/>
              </a:solidFill>
            </a:ln>
          </p:spPr>
          <p:txBody>
            <a:bodyPr wrap="square" lIns="0" tIns="0" rIns="0" bIns="0" rtlCol="0"/>
            <a:lstStyle/>
            <a:p>
              <a:endParaRPr sz="2400"/>
            </a:p>
          </p:txBody>
        </p:sp>
        <p:pic>
          <p:nvPicPr>
            <p:cNvPr id="47" name="object 47"/>
            <p:cNvPicPr/>
            <p:nvPr/>
          </p:nvPicPr>
          <p:blipFill>
            <a:blip r:embed="rId13" cstate="print"/>
            <a:stretch>
              <a:fillRect/>
            </a:stretch>
          </p:blipFill>
          <p:spPr>
            <a:xfrm>
              <a:off x="3679910" y="3577686"/>
              <a:ext cx="109363" cy="90529"/>
            </a:xfrm>
            <a:prstGeom prst="rect">
              <a:avLst/>
            </a:prstGeom>
          </p:spPr>
        </p:pic>
        <p:sp>
          <p:nvSpPr>
            <p:cNvPr id="48" name="object 48"/>
            <p:cNvSpPr/>
            <p:nvPr/>
          </p:nvSpPr>
          <p:spPr>
            <a:xfrm>
              <a:off x="2335500" y="939800"/>
              <a:ext cx="3154680" cy="3188335"/>
            </a:xfrm>
            <a:custGeom>
              <a:avLst/>
              <a:gdLst/>
              <a:ahLst/>
              <a:cxnLst/>
              <a:rect l="l" t="t" r="r" b="b"/>
              <a:pathLst>
                <a:path w="3154679" h="3188335">
                  <a:moveTo>
                    <a:pt x="0" y="0"/>
                  </a:moveTo>
                  <a:lnTo>
                    <a:pt x="3154499" y="0"/>
                  </a:lnTo>
                  <a:lnTo>
                    <a:pt x="3154499" y="3187799"/>
                  </a:lnTo>
                  <a:lnTo>
                    <a:pt x="0" y="3187799"/>
                  </a:lnTo>
                  <a:lnTo>
                    <a:pt x="0" y="0"/>
                  </a:lnTo>
                  <a:close/>
                </a:path>
              </a:pathLst>
            </a:custGeom>
            <a:ln w="38099">
              <a:solidFill>
                <a:srgbClr val="FF0000"/>
              </a:solidFill>
            </a:ln>
          </p:spPr>
          <p:txBody>
            <a:bodyPr wrap="square" lIns="0" tIns="0" rIns="0" bIns="0" rtlCol="0"/>
            <a:lstStyle/>
            <a:p>
              <a:endParaRPr sz="2400"/>
            </a:p>
          </p:txBody>
        </p:sp>
      </p:gr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60823" y="1136596"/>
            <a:ext cx="4663439" cy="930041"/>
          </a:xfrm>
          <a:prstGeom prst="rect">
            <a:avLst/>
          </a:prstGeom>
        </p:spPr>
        <p:txBody>
          <a:bodyPr vert="horz" wrap="square" lIns="0" tIns="16933" rIns="0" bIns="0" rtlCol="0">
            <a:spAutoFit/>
          </a:bodyPr>
          <a:lstStyle/>
          <a:p>
            <a:pPr marL="3387" algn="ctr">
              <a:spcBef>
                <a:spcPts val="133"/>
              </a:spcBef>
            </a:pPr>
            <a:r>
              <a:rPr sz="2133" b="1" spc="-7" dirty="0">
                <a:latin typeface="Arial" panose="020B0604020202020204"/>
                <a:cs typeface="Arial" panose="020B0604020202020204"/>
              </a:rPr>
              <a:t>What</a:t>
            </a:r>
            <a:r>
              <a:rPr sz="2133" b="1" spc="-67" dirty="0">
                <a:latin typeface="Arial" panose="020B0604020202020204"/>
                <a:cs typeface="Arial" panose="020B0604020202020204"/>
              </a:rPr>
              <a:t> </a:t>
            </a:r>
            <a:r>
              <a:rPr sz="2133" b="1" spc="-7" dirty="0">
                <a:latin typeface="Arial" panose="020B0604020202020204"/>
                <a:cs typeface="Arial" panose="020B0604020202020204"/>
              </a:rPr>
              <a:t>next?</a:t>
            </a:r>
            <a:endParaRPr sz="2133" dirty="0">
              <a:latin typeface="Arial" panose="020B0604020202020204"/>
              <a:cs typeface="Arial" panose="020B0604020202020204"/>
            </a:endParaRPr>
          </a:p>
          <a:p>
            <a:pPr algn="ctr">
              <a:spcBef>
                <a:spcPts val="2033"/>
              </a:spcBef>
            </a:pPr>
            <a:r>
              <a:rPr sz="2133" spc="-7" dirty="0">
                <a:latin typeface="Arial MT"/>
                <a:cs typeface="Arial MT"/>
              </a:rPr>
              <a:t>Optimize</a:t>
            </a:r>
            <a:r>
              <a:rPr sz="2133" spc="-27" dirty="0">
                <a:latin typeface="Arial MT"/>
                <a:cs typeface="Arial MT"/>
              </a:rPr>
              <a:t> </a:t>
            </a:r>
            <a:r>
              <a:rPr sz="2133" dirty="0">
                <a:latin typeface="Arial MT"/>
                <a:cs typeface="Arial MT"/>
              </a:rPr>
              <a:t>w</a:t>
            </a:r>
            <a:r>
              <a:rPr sz="2133" spc="-20"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r>
              <a:rPr sz="2133" spc="-20" dirty="0">
                <a:latin typeface="Arial MT"/>
                <a:cs typeface="Arial MT"/>
              </a:rPr>
              <a:t> </a:t>
            </a:r>
            <a:r>
              <a:rPr sz="2133" spc="-7" dirty="0">
                <a:latin typeface="Arial MT"/>
                <a:cs typeface="Arial MT"/>
              </a:rPr>
              <a:t>to</a:t>
            </a:r>
            <a:r>
              <a:rPr sz="2133" spc="-20" dirty="0">
                <a:latin typeface="Arial MT"/>
                <a:cs typeface="Arial MT"/>
              </a:rPr>
              <a:t> </a:t>
            </a:r>
            <a:r>
              <a:rPr sz="2133" dirty="0">
                <a:latin typeface="Arial MT"/>
                <a:cs typeface="Arial MT"/>
              </a:rPr>
              <a:t>minimize</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spc="-7" dirty="0">
                <a:latin typeface="Arial MT"/>
                <a:cs typeface="Arial MT"/>
              </a:rPr>
              <a:t>error</a:t>
            </a:r>
            <a:endParaRPr sz="2133" dirty="0">
              <a:latin typeface="Arial MT"/>
              <a:cs typeface="Arial MT"/>
            </a:endParaRPr>
          </a:p>
        </p:txBody>
      </p:sp>
      <p:sp>
        <p:nvSpPr>
          <p:cNvPr id="3" name="object 3"/>
          <p:cNvSpPr txBox="1"/>
          <p:nvPr/>
        </p:nvSpPr>
        <p:spPr>
          <a:xfrm>
            <a:off x="4521712" y="3026963"/>
            <a:ext cx="3144520" cy="345330"/>
          </a:xfrm>
          <a:prstGeom prst="rect">
            <a:avLst/>
          </a:prstGeom>
        </p:spPr>
        <p:txBody>
          <a:bodyPr vert="horz" wrap="square" lIns="0" tIns="16933" rIns="0" bIns="0" rtlCol="0">
            <a:spAutoFit/>
          </a:bodyPr>
          <a:lstStyle/>
          <a:p>
            <a:pPr marL="16933">
              <a:spcBef>
                <a:spcPts val="133"/>
              </a:spcBef>
            </a:pPr>
            <a:r>
              <a:rPr sz="2133" b="1" spc="-7" dirty="0">
                <a:latin typeface="Arial" panose="020B0604020202020204"/>
                <a:cs typeface="Arial" panose="020B0604020202020204"/>
              </a:rPr>
              <a:t>How</a:t>
            </a:r>
            <a:r>
              <a:rPr sz="2133" b="1" spc="-33" dirty="0">
                <a:latin typeface="Arial" panose="020B0604020202020204"/>
                <a:cs typeface="Arial" panose="020B0604020202020204"/>
              </a:rPr>
              <a:t> </a:t>
            </a:r>
            <a:r>
              <a:rPr sz="2133" b="1" dirty="0">
                <a:latin typeface="Arial" panose="020B0604020202020204"/>
                <a:cs typeface="Arial" panose="020B0604020202020204"/>
              </a:rPr>
              <a:t>to</a:t>
            </a:r>
            <a:r>
              <a:rPr sz="2133" b="1" spc="-27" dirty="0">
                <a:latin typeface="Arial" panose="020B0604020202020204"/>
                <a:cs typeface="Arial" panose="020B0604020202020204"/>
              </a:rPr>
              <a:t> </a:t>
            </a:r>
            <a:r>
              <a:rPr sz="2133" b="1" spc="-7" dirty="0">
                <a:latin typeface="Arial" panose="020B0604020202020204"/>
                <a:cs typeface="Arial" panose="020B0604020202020204"/>
              </a:rPr>
              <a:t>update</a:t>
            </a:r>
            <a:r>
              <a:rPr sz="2133" b="1" spc="-27" dirty="0">
                <a:latin typeface="Arial" panose="020B0604020202020204"/>
                <a:cs typeface="Arial" panose="020B0604020202020204"/>
              </a:rPr>
              <a:t> </a:t>
            </a:r>
            <a:r>
              <a:rPr sz="2133" b="1" dirty="0">
                <a:latin typeface="Arial" panose="020B0604020202020204"/>
                <a:cs typeface="Arial" panose="020B0604020202020204"/>
              </a:rPr>
              <a:t>w</a:t>
            </a:r>
            <a:r>
              <a:rPr sz="2133" b="1" spc="-27" dirty="0">
                <a:latin typeface="Arial" panose="020B0604020202020204"/>
                <a:cs typeface="Arial" panose="020B0604020202020204"/>
              </a:rPr>
              <a:t> </a:t>
            </a:r>
            <a:r>
              <a:rPr sz="2133" b="1" spc="-7" dirty="0">
                <a:latin typeface="Arial" panose="020B0604020202020204"/>
                <a:cs typeface="Arial" panose="020B0604020202020204"/>
              </a:rPr>
              <a:t>and</a:t>
            </a:r>
            <a:r>
              <a:rPr sz="2133" b="1" spc="-27" dirty="0">
                <a:latin typeface="Arial" panose="020B0604020202020204"/>
                <a:cs typeface="Arial" panose="020B0604020202020204"/>
              </a:rPr>
              <a:t> </a:t>
            </a:r>
            <a:r>
              <a:rPr sz="2133" b="1" spc="-7" dirty="0">
                <a:latin typeface="Arial" panose="020B0604020202020204"/>
                <a:cs typeface="Arial" panose="020B0604020202020204"/>
              </a:rPr>
              <a:t>b?</a:t>
            </a:r>
            <a:endParaRPr sz="2133">
              <a:latin typeface="Arial" panose="020B0604020202020204"/>
              <a:cs typeface="Arial" panose="020B0604020202020204"/>
            </a:endParaRPr>
          </a:p>
        </p:txBody>
      </p:sp>
      <p:sp>
        <p:nvSpPr>
          <p:cNvPr id="4" name="object 4"/>
          <p:cNvSpPr txBox="1">
            <a:spLocks noGrp="1"/>
          </p:cNvSpPr>
          <p:nvPr>
            <p:ph type="title"/>
          </p:nvPr>
        </p:nvSpPr>
        <p:spPr>
          <a:xfrm>
            <a:off x="4012692" y="129714"/>
            <a:ext cx="4334895"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 </a:t>
            </a:r>
            <a:r>
              <a:rPr spc="-40" dirty="0"/>
              <a:t>weights</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760823" y="1136596"/>
            <a:ext cx="4663439" cy="930041"/>
          </a:xfrm>
          <a:prstGeom prst="rect">
            <a:avLst/>
          </a:prstGeom>
        </p:spPr>
        <p:txBody>
          <a:bodyPr vert="horz" wrap="square" lIns="0" tIns="16933" rIns="0" bIns="0" rtlCol="0">
            <a:spAutoFit/>
          </a:bodyPr>
          <a:lstStyle/>
          <a:p>
            <a:pPr marL="3387" algn="ctr">
              <a:spcBef>
                <a:spcPts val="133"/>
              </a:spcBef>
            </a:pPr>
            <a:r>
              <a:rPr sz="2133" b="1" spc="-7" dirty="0">
                <a:latin typeface="Arial" panose="020B0604020202020204"/>
                <a:cs typeface="Arial" panose="020B0604020202020204"/>
              </a:rPr>
              <a:t>What</a:t>
            </a:r>
            <a:r>
              <a:rPr sz="2133" b="1" spc="-67" dirty="0">
                <a:latin typeface="Arial" panose="020B0604020202020204"/>
                <a:cs typeface="Arial" panose="020B0604020202020204"/>
              </a:rPr>
              <a:t> </a:t>
            </a:r>
            <a:r>
              <a:rPr sz="2133" b="1" spc="-7" dirty="0">
                <a:latin typeface="Arial" panose="020B0604020202020204"/>
                <a:cs typeface="Arial" panose="020B0604020202020204"/>
              </a:rPr>
              <a:t>next?</a:t>
            </a:r>
            <a:endParaRPr sz="2133">
              <a:latin typeface="Arial" panose="020B0604020202020204"/>
              <a:cs typeface="Arial" panose="020B0604020202020204"/>
            </a:endParaRPr>
          </a:p>
          <a:p>
            <a:pPr algn="ctr">
              <a:spcBef>
                <a:spcPts val="2033"/>
              </a:spcBef>
            </a:pPr>
            <a:r>
              <a:rPr sz="2133" spc="-7" dirty="0">
                <a:latin typeface="Arial MT"/>
                <a:cs typeface="Arial MT"/>
              </a:rPr>
              <a:t>Optimize</a:t>
            </a:r>
            <a:r>
              <a:rPr sz="2133" spc="-27" dirty="0">
                <a:latin typeface="Arial MT"/>
                <a:cs typeface="Arial MT"/>
              </a:rPr>
              <a:t> </a:t>
            </a:r>
            <a:r>
              <a:rPr sz="2133" dirty="0">
                <a:latin typeface="Arial MT"/>
                <a:cs typeface="Arial MT"/>
              </a:rPr>
              <a:t>w</a:t>
            </a:r>
            <a:r>
              <a:rPr sz="2133" spc="-20"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r>
              <a:rPr sz="2133" spc="-20" dirty="0">
                <a:latin typeface="Arial MT"/>
                <a:cs typeface="Arial MT"/>
              </a:rPr>
              <a:t> </a:t>
            </a:r>
            <a:r>
              <a:rPr sz="2133" spc="-7" dirty="0">
                <a:latin typeface="Arial MT"/>
                <a:cs typeface="Arial MT"/>
              </a:rPr>
              <a:t>to</a:t>
            </a:r>
            <a:r>
              <a:rPr sz="2133" spc="-20" dirty="0">
                <a:latin typeface="Arial MT"/>
                <a:cs typeface="Arial MT"/>
              </a:rPr>
              <a:t> </a:t>
            </a:r>
            <a:r>
              <a:rPr sz="2133" dirty="0">
                <a:latin typeface="Arial MT"/>
                <a:cs typeface="Arial MT"/>
              </a:rPr>
              <a:t>minimize</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spc="-7" dirty="0">
                <a:latin typeface="Arial MT"/>
                <a:cs typeface="Arial MT"/>
              </a:rPr>
              <a:t>error</a:t>
            </a:r>
            <a:endParaRPr sz="2133">
              <a:latin typeface="Arial MT"/>
              <a:cs typeface="Arial MT"/>
            </a:endParaRPr>
          </a:p>
        </p:txBody>
      </p:sp>
      <p:sp>
        <p:nvSpPr>
          <p:cNvPr id="3" name="object 3"/>
          <p:cNvSpPr txBox="1"/>
          <p:nvPr/>
        </p:nvSpPr>
        <p:spPr>
          <a:xfrm>
            <a:off x="4521712" y="3026963"/>
            <a:ext cx="3144520" cy="971014"/>
          </a:xfrm>
          <a:prstGeom prst="rect">
            <a:avLst/>
          </a:prstGeom>
        </p:spPr>
        <p:txBody>
          <a:bodyPr vert="horz" wrap="square" lIns="0" tIns="16933" rIns="0" bIns="0" rtlCol="0">
            <a:spAutoFit/>
          </a:bodyPr>
          <a:lstStyle/>
          <a:p>
            <a:pPr algn="ctr">
              <a:spcBef>
                <a:spcPts val="133"/>
              </a:spcBef>
            </a:pPr>
            <a:r>
              <a:rPr sz="2133" b="1" spc="-7" dirty="0">
                <a:latin typeface="Arial" panose="020B0604020202020204"/>
                <a:cs typeface="Arial" panose="020B0604020202020204"/>
              </a:rPr>
              <a:t>How</a:t>
            </a:r>
            <a:r>
              <a:rPr sz="2133" b="1" spc="-33" dirty="0">
                <a:latin typeface="Arial" panose="020B0604020202020204"/>
                <a:cs typeface="Arial" panose="020B0604020202020204"/>
              </a:rPr>
              <a:t> </a:t>
            </a:r>
            <a:r>
              <a:rPr sz="2133" b="1" dirty="0">
                <a:latin typeface="Arial" panose="020B0604020202020204"/>
                <a:cs typeface="Arial" panose="020B0604020202020204"/>
              </a:rPr>
              <a:t>to</a:t>
            </a:r>
            <a:r>
              <a:rPr sz="2133" b="1" spc="-27" dirty="0">
                <a:latin typeface="Arial" panose="020B0604020202020204"/>
                <a:cs typeface="Arial" panose="020B0604020202020204"/>
              </a:rPr>
              <a:t> </a:t>
            </a:r>
            <a:r>
              <a:rPr sz="2133" b="1" spc="-7" dirty="0">
                <a:latin typeface="Arial" panose="020B0604020202020204"/>
                <a:cs typeface="Arial" panose="020B0604020202020204"/>
              </a:rPr>
              <a:t>update</a:t>
            </a:r>
            <a:r>
              <a:rPr sz="2133" b="1" spc="-27" dirty="0">
                <a:latin typeface="Arial" panose="020B0604020202020204"/>
                <a:cs typeface="Arial" panose="020B0604020202020204"/>
              </a:rPr>
              <a:t> </a:t>
            </a:r>
            <a:r>
              <a:rPr sz="2133" b="1" dirty="0">
                <a:latin typeface="Arial" panose="020B0604020202020204"/>
                <a:cs typeface="Arial" panose="020B0604020202020204"/>
              </a:rPr>
              <a:t>w</a:t>
            </a:r>
            <a:r>
              <a:rPr sz="2133" b="1" spc="-27" dirty="0">
                <a:latin typeface="Arial" panose="020B0604020202020204"/>
                <a:cs typeface="Arial" panose="020B0604020202020204"/>
              </a:rPr>
              <a:t> </a:t>
            </a:r>
            <a:r>
              <a:rPr sz="2133" b="1" spc="-7" dirty="0">
                <a:latin typeface="Arial" panose="020B0604020202020204"/>
                <a:cs typeface="Arial" panose="020B0604020202020204"/>
              </a:rPr>
              <a:t>and</a:t>
            </a:r>
            <a:r>
              <a:rPr sz="2133" b="1" spc="-27" dirty="0">
                <a:latin typeface="Arial" panose="020B0604020202020204"/>
                <a:cs typeface="Arial" panose="020B0604020202020204"/>
              </a:rPr>
              <a:t> </a:t>
            </a:r>
            <a:r>
              <a:rPr sz="2133" b="1" spc="-7" dirty="0">
                <a:latin typeface="Arial" panose="020B0604020202020204"/>
                <a:cs typeface="Arial" panose="020B0604020202020204"/>
              </a:rPr>
              <a:t>b?</a:t>
            </a:r>
            <a:endParaRPr sz="2133">
              <a:latin typeface="Arial" panose="020B0604020202020204"/>
              <a:cs typeface="Arial" panose="020B0604020202020204"/>
            </a:endParaRPr>
          </a:p>
          <a:p>
            <a:pPr>
              <a:spcBef>
                <a:spcPts val="13"/>
              </a:spcBef>
            </a:pPr>
            <a:endParaRPr sz="1933">
              <a:latin typeface="Arial" panose="020B0604020202020204"/>
              <a:cs typeface="Arial" panose="020B0604020202020204"/>
            </a:endParaRPr>
          </a:p>
          <a:p>
            <a:pPr marL="1693" algn="ctr"/>
            <a:r>
              <a:rPr sz="2133" spc="-7" dirty="0">
                <a:latin typeface="Arial MT"/>
                <a:cs typeface="Arial MT"/>
              </a:rPr>
              <a:t>Update</a:t>
            </a:r>
            <a:r>
              <a:rPr sz="2133" spc="-47" dirty="0">
                <a:latin typeface="Arial MT"/>
                <a:cs typeface="Arial MT"/>
              </a:rPr>
              <a:t> </a:t>
            </a:r>
            <a:r>
              <a:rPr sz="2133" spc="-7" dirty="0">
                <a:latin typeface="Arial MT"/>
                <a:cs typeface="Arial MT"/>
              </a:rPr>
              <a:t>them</a:t>
            </a:r>
            <a:r>
              <a:rPr sz="2133" spc="-47" dirty="0">
                <a:latin typeface="Arial MT"/>
                <a:cs typeface="Arial MT"/>
              </a:rPr>
              <a:t> </a:t>
            </a:r>
            <a:r>
              <a:rPr sz="2133" dirty="0">
                <a:latin typeface="Arial MT"/>
                <a:cs typeface="Arial MT"/>
              </a:rPr>
              <a:t>randomly</a:t>
            </a:r>
            <a:endParaRPr sz="2133">
              <a:latin typeface="Arial MT"/>
              <a:cs typeface="Arial MT"/>
            </a:endParaRPr>
          </a:p>
        </p:txBody>
      </p:sp>
      <p:sp>
        <p:nvSpPr>
          <p:cNvPr id="4" name="object 4"/>
          <p:cNvSpPr txBox="1">
            <a:spLocks noGrp="1"/>
          </p:cNvSpPr>
          <p:nvPr>
            <p:ph type="title"/>
          </p:nvPr>
        </p:nvSpPr>
        <p:spPr>
          <a:xfrm>
            <a:off x="2844652" y="90385"/>
            <a:ext cx="6378006"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22090" y="316528"/>
            <a:ext cx="6645749"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pic>
        <p:nvPicPr>
          <p:cNvPr id="3" name="object 3"/>
          <p:cNvPicPr/>
          <p:nvPr/>
        </p:nvPicPr>
        <p:blipFill>
          <a:blip r:embed="rId2" cstate="print"/>
          <a:stretch>
            <a:fillRect/>
          </a:stretch>
        </p:blipFill>
        <p:spPr>
          <a:xfrm>
            <a:off x="3172134" y="1514667"/>
            <a:ext cx="6436733" cy="43475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96596" y="537738"/>
            <a:ext cx="11662805"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198004" y="2847425"/>
            <a:ext cx="1794933" cy="1117400"/>
          </a:xfrm>
          <a:prstGeom prst="rect">
            <a:avLst/>
          </a:prstGeom>
        </p:spPr>
        <p:txBody>
          <a:bodyPr vert="horz" wrap="square" lIns="0" tIns="14393" rIns="0" bIns="0" rtlCol="0">
            <a:spAutoFit/>
          </a:bodyPr>
          <a:lstStyle/>
          <a:p>
            <a:pPr marL="16933" marR="6773" indent="-847" algn="ctr">
              <a:lnSpc>
                <a:spcPct val="101000"/>
              </a:lnSpc>
              <a:spcBef>
                <a:spcPts val="113"/>
              </a:spcBef>
            </a:pPr>
            <a:r>
              <a:rPr sz="2400" spc="-33" dirty="0">
                <a:latin typeface="Roboto"/>
                <a:cs typeface="Roboto"/>
              </a:rPr>
              <a:t>Improving </a:t>
            </a:r>
            <a:r>
              <a:rPr sz="2400" spc="-27" dirty="0">
                <a:latin typeface="Roboto"/>
                <a:cs typeface="Roboto"/>
              </a:rPr>
              <a:t> </a:t>
            </a:r>
            <a:r>
              <a:rPr sz="2400" spc="-13" dirty="0">
                <a:latin typeface="Roboto"/>
                <a:cs typeface="Roboto"/>
              </a:rPr>
              <a:t>Model </a:t>
            </a:r>
            <a:r>
              <a:rPr sz="2400" spc="-7" dirty="0">
                <a:latin typeface="Roboto"/>
                <a:cs typeface="Roboto"/>
              </a:rPr>
              <a:t> </a:t>
            </a:r>
            <a:r>
              <a:rPr sz="2400" spc="-33" dirty="0">
                <a:latin typeface="Roboto"/>
                <a:cs typeface="Roboto"/>
              </a:rPr>
              <a:t>P</a:t>
            </a:r>
            <a:r>
              <a:rPr sz="2400" spc="-20" dirty="0">
                <a:latin typeface="Roboto"/>
                <a:cs typeface="Roboto"/>
              </a:rPr>
              <a:t>e</a:t>
            </a:r>
            <a:r>
              <a:rPr sz="2400" spc="7" dirty="0">
                <a:latin typeface="Roboto"/>
                <a:cs typeface="Roboto"/>
              </a:rPr>
              <a:t>r</a:t>
            </a:r>
            <a:r>
              <a:rPr sz="2400" spc="-13" dirty="0">
                <a:latin typeface="Roboto"/>
                <a:cs typeface="Roboto"/>
              </a:rPr>
              <a:t>formance</a:t>
            </a:r>
            <a:endParaRPr sz="2400">
              <a:latin typeface="Roboto"/>
              <a:cs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grpSp>
      <p:sp>
        <p:nvSpPr>
          <p:cNvPr id="8" name="object 8"/>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1" name="object 11"/>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9" name="object 9"/>
          <p:cNvSpPr txBox="1">
            <a:spLocks noGrp="1"/>
          </p:cNvSpPr>
          <p:nvPr>
            <p:ph type="title"/>
          </p:nvPr>
        </p:nvSpPr>
        <p:spPr>
          <a:xfrm>
            <a:off x="2487562" y="316528"/>
            <a:ext cx="6380278"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
        <p:nvSpPr>
          <p:cNvPr id="10" name="object 10"/>
          <p:cNvSpPr txBox="1"/>
          <p:nvPr/>
        </p:nvSpPr>
        <p:spPr>
          <a:xfrm>
            <a:off x="9412866" y="1956307"/>
            <a:ext cx="2339340" cy="1125094"/>
          </a:xfrm>
          <a:prstGeom prst="rect">
            <a:avLst/>
          </a:prstGeom>
        </p:spPr>
        <p:txBody>
          <a:bodyPr vert="horz" wrap="square" lIns="0" tIns="16933" rIns="0" bIns="0" rtlCol="0">
            <a:spAutoFit/>
          </a:bodyPr>
          <a:lstStyle/>
          <a:p>
            <a:pPr marL="505447" indent="-489361">
              <a:spcBef>
                <a:spcPts val="133"/>
              </a:spcBef>
              <a:buFont typeface="Arial MT"/>
              <a:buChar char="●"/>
              <a:tabLst>
                <a:tab pos="505447" algn="l"/>
                <a:tab pos="506294" algn="l"/>
              </a:tabLst>
            </a:pPr>
            <a:r>
              <a:rPr sz="2400" spc="-27" dirty="0">
                <a:latin typeface="Roboto"/>
                <a:cs typeface="Roboto"/>
              </a:rPr>
              <a:t>Continuous</a:t>
            </a:r>
            <a:endParaRPr sz="2400">
              <a:latin typeface="Roboto"/>
              <a:cs typeface="Roboto"/>
            </a:endParaRPr>
          </a:p>
          <a:p>
            <a:pPr>
              <a:spcBef>
                <a:spcPts val="33"/>
              </a:spcBef>
              <a:buFont typeface="Arial MT"/>
              <a:buChar char="●"/>
            </a:pPr>
            <a:endParaRPr sz="2400">
              <a:latin typeface="Roboto"/>
              <a:cs typeface="Roboto"/>
            </a:endParaRPr>
          </a:p>
          <a:p>
            <a:pPr marL="505447" indent="-489361">
              <a:spcBef>
                <a:spcPts val="7"/>
              </a:spcBef>
              <a:buFont typeface="Arial MT"/>
              <a:buChar char="●"/>
              <a:tabLst>
                <a:tab pos="505447" algn="l"/>
                <a:tab pos="506294" algn="l"/>
              </a:tabLst>
            </a:pPr>
            <a:r>
              <a:rPr sz="2400" spc="-20" dirty="0">
                <a:latin typeface="Roboto"/>
                <a:cs typeface="Roboto"/>
              </a:rPr>
              <a:t>Differentiable</a:t>
            </a:r>
            <a:endParaRPr sz="2400">
              <a:latin typeface="Roboto"/>
              <a:cs typeface="Roboto"/>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grpSp>
      <p:sp>
        <p:nvSpPr>
          <p:cNvPr id="9" name="object 9"/>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1" name="object 11"/>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0" name="object 10"/>
          <p:cNvSpPr txBox="1">
            <a:spLocks noGrp="1"/>
          </p:cNvSpPr>
          <p:nvPr>
            <p:ph type="title"/>
          </p:nvPr>
        </p:nvSpPr>
        <p:spPr>
          <a:xfrm>
            <a:off x="2477730" y="316528"/>
            <a:ext cx="6390110"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4348849" y="3349874"/>
              <a:ext cx="630555" cy="20320"/>
            </a:xfrm>
            <a:custGeom>
              <a:avLst/>
              <a:gdLst/>
              <a:ahLst/>
              <a:cxnLst/>
              <a:rect l="l" t="t" r="r" b="b"/>
              <a:pathLst>
                <a:path w="630554" h="20320">
                  <a:moveTo>
                    <a:pt x="0" y="20099"/>
                  </a:moveTo>
                  <a:lnTo>
                    <a:pt x="630299" y="0"/>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2" name="object 12"/>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2487562" y="316528"/>
            <a:ext cx="6380278"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3956333" y="2016849"/>
              <a:ext cx="2020570" cy="1353185"/>
            </a:xfrm>
            <a:custGeom>
              <a:avLst/>
              <a:gdLst/>
              <a:ahLst/>
              <a:cxnLst/>
              <a:rect l="l" t="t" r="r" b="b"/>
              <a:pathLst>
                <a:path w="2020570" h="1353185">
                  <a:moveTo>
                    <a:pt x="392516" y="1353124"/>
                  </a:moveTo>
                  <a:lnTo>
                    <a:pt x="1022816" y="1333024"/>
                  </a:lnTo>
                </a:path>
                <a:path w="2020570" h="1353185">
                  <a:moveTo>
                    <a:pt x="2020291" y="0"/>
                  </a:moveTo>
                  <a:lnTo>
                    <a:pt x="0" y="759720"/>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5" cstate="print"/>
            <a:stretch>
              <a:fillRect/>
            </a:stretch>
          </p:blipFill>
          <p:spPr>
            <a:xfrm>
              <a:off x="3838262" y="2716037"/>
              <a:ext cx="155188" cy="125624"/>
            </a:xfrm>
            <a:prstGeom prst="rect">
              <a:avLst/>
            </a:prstGeom>
          </p:spPr>
        </p:pic>
      </p:grpSp>
      <p:sp>
        <p:nvSpPr>
          <p:cNvPr id="11" name="object 11"/>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2" name="object 12"/>
          <p:cNvSpPr txBox="1">
            <a:spLocks noGrp="1"/>
          </p:cNvSpPr>
          <p:nvPr>
            <p:ph type="title"/>
          </p:nvPr>
        </p:nvSpPr>
        <p:spPr>
          <a:xfrm>
            <a:off x="2104104" y="316528"/>
            <a:ext cx="6763736"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3956333" y="2016849"/>
              <a:ext cx="2020570" cy="1353185"/>
            </a:xfrm>
            <a:custGeom>
              <a:avLst/>
              <a:gdLst/>
              <a:ahLst/>
              <a:cxnLst/>
              <a:rect l="l" t="t" r="r" b="b"/>
              <a:pathLst>
                <a:path w="2020570" h="1353185">
                  <a:moveTo>
                    <a:pt x="392516" y="1353124"/>
                  </a:moveTo>
                  <a:lnTo>
                    <a:pt x="1022816" y="1333024"/>
                  </a:lnTo>
                </a:path>
                <a:path w="2020570" h="1353185">
                  <a:moveTo>
                    <a:pt x="2020291" y="0"/>
                  </a:moveTo>
                  <a:lnTo>
                    <a:pt x="0" y="759720"/>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5" cstate="print"/>
            <a:stretch>
              <a:fillRect/>
            </a:stretch>
          </p:blipFill>
          <p:spPr>
            <a:xfrm>
              <a:off x="3838262" y="2716037"/>
              <a:ext cx="155188" cy="125624"/>
            </a:xfrm>
            <a:prstGeom prst="rect">
              <a:avLst/>
            </a:prstGeom>
          </p:spPr>
        </p:pic>
        <p:sp>
          <p:nvSpPr>
            <p:cNvPr id="11" name="object 11"/>
            <p:cNvSpPr/>
            <p:nvPr/>
          </p:nvSpPr>
          <p:spPr>
            <a:xfrm>
              <a:off x="3544968" y="2373280"/>
              <a:ext cx="382905" cy="447040"/>
            </a:xfrm>
            <a:custGeom>
              <a:avLst/>
              <a:gdLst/>
              <a:ahLst/>
              <a:cxnLst/>
              <a:rect l="l" t="t" r="r" b="b"/>
              <a:pathLst>
                <a:path w="382904" h="447039">
                  <a:moveTo>
                    <a:pt x="382814" y="446616"/>
                  </a:moveTo>
                  <a:lnTo>
                    <a:pt x="0" y="0"/>
                  </a:lnTo>
                </a:path>
              </a:pathLst>
            </a:custGeom>
            <a:ln w="19049">
              <a:solidFill>
                <a:srgbClr val="000000"/>
              </a:solidFill>
            </a:ln>
          </p:spPr>
          <p:txBody>
            <a:bodyPr wrap="square" lIns="0" tIns="0" rIns="0" bIns="0" rtlCol="0"/>
            <a:lstStyle/>
            <a:p>
              <a:endParaRPr sz="2400"/>
            </a:p>
          </p:txBody>
        </p:sp>
        <p:sp>
          <p:nvSpPr>
            <p:cNvPr id="12" name="object 12"/>
            <p:cNvSpPr/>
            <p:nvPr/>
          </p:nvSpPr>
          <p:spPr>
            <a:xfrm>
              <a:off x="3488706" y="2307642"/>
              <a:ext cx="80645" cy="86360"/>
            </a:xfrm>
            <a:custGeom>
              <a:avLst/>
              <a:gdLst/>
              <a:ahLst/>
              <a:cxnLst/>
              <a:rect l="l" t="t" r="r" b="b"/>
              <a:pathLst>
                <a:path w="80645" h="86360">
                  <a:moveTo>
                    <a:pt x="32370" y="86115"/>
                  </a:moveTo>
                  <a:lnTo>
                    <a:pt x="0" y="0"/>
                  </a:lnTo>
                  <a:lnTo>
                    <a:pt x="80151" y="45160"/>
                  </a:lnTo>
                  <a:lnTo>
                    <a:pt x="32370" y="86115"/>
                  </a:lnTo>
                  <a:close/>
                </a:path>
              </a:pathLst>
            </a:custGeom>
            <a:solidFill>
              <a:srgbClr val="000000"/>
            </a:solidFill>
          </p:spPr>
          <p:txBody>
            <a:bodyPr wrap="square" lIns="0" tIns="0" rIns="0" bIns="0" rtlCol="0"/>
            <a:lstStyle/>
            <a:p>
              <a:endParaRPr sz="2400"/>
            </a:p>
          </p:txBody>
        </p:sp>
        <p:sp>
          <p:nvSpPr>
            <p:cNvPr id="13" name="object 13"/>
            <p:cNvSpPr/>
            <p:nvPr/>
          </p:nvSpPr>
          <p:spPr>
            <a:xfrm>
              <a:off x="3488706" y="2307642"/>
              <a:ext cx="80645" cy="86360"/>
            </a:xfrm>
            <a:custGeom>
              <a:avLst/>
              <a:gdLst/>
              <a:ahLst/>
              <a:cxnLst/>
              <a:rect l="l" t="t" r="r" b="b"/>
              <a:pathLst>
                <a:path w="80645" h="86360">
                  <a:moveTo>
                    <a:pt x="80151" y="45160"/>
                  </a:moveTo>
                  <a:lnTo>
                    <a:pt x="0" y="0"/>
                  </a:lnTo>
                  <a:lnTo>
                    <a:pt x="32370" y="86115"/>
                  </a:lnTo>
                  <a:lnTo>
                    <a:pt x="80151" y="45160"/>
                  </a:lnTo>
                  <a:close/>
                </a:path>
              </a:pathLst>
            </a:custGeom>
            <a:ln w="19049">
              <a:solidFill>
                <a:srgbClr val="000000"/>
              </a:solidFill>
            </a:ln>
          </p:spPr>
          <p:txBody>
            <a:bodyPr wrap="square" lIns="0" tIns="0" rIns="0" bIns="0" rtlCol="0"/>
            <a:lstStyle/>
            <a:p>
              <a:endParaRPr sz="2400"/>
            </a:p>
          </p:txBody>
        </p:sp>
        <p:sp>
          <p:nvSpPr>
            <p:cNvPr id="14" name="object 14"/>
            <p:cNvSpPr/>
            <p:nvPr/>
          </p:nvSpPr>
          <p:spPr>
            <a:xfrm>
              <a:off x="3385824" y="2187399"/>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5" name="object 15"/>
            <p:cNvSpPr/>
            <p:nvPr/>
          </p:nvSpPr>
          <p:spPr>
            <a:xfrm>
              <a:off x="3385824" y="2187399"/>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grpSp>
      <p:sp>
        <p:nvSpPr>
          <p:cNvPr id="16" name="object 16"/>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8" name="object 18"/>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7" name="object 17"/>
          <p:cNvSpPr txBox="1">
            <a:spLocks noGrp="1"/>
          </p:cNvSpPr>
          <p:nvPr>
            <p:ph type="title"/>
          </p:nvPr>
        </p:nvSpPr>
        <p:spPr>
          <a:xfrm>
            <a:off x="2349910" y="316528"/>
            <a:ext cx="6517929"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828862" y="1947912"/>
              <a:ext cx="108824" cy="125624"/>
            </a:xfrm>
            <a:prstGeom prst="rect">
              <a:avLst/>
            </a:prstGeom>
          </p:spPr>
        </p:pic>
        <p:sp>
          <p:nvSpPr>
            <p:cNvPr id="9" name="object 9"/>
            <p:cNvSpPr/>
            <p:nvPr/>
          </p:nvSpPr>
          <p:spPr>
            <a:xfrm>
              <a:off x="3205862" y="3349874"/>
              <a:ext cx="630555" cy="20320"/>
            </a:xfrm>
            <a:custGeom>
              <a:avLst/>
              <a:gdLst/>
              <a:ahLst/>
              <a:cxnLst/>
              <a:rect l="l" t="t" r="r" b="b"/>
              <a:pathLst>
                <a:path w="630554" h="20320">
                  <a:moveTo>
                    <a:pt x="0" y="20099"/>
                  </a:moveTo>
                  <a:lnTo>
                    <a:pt x="630299" y="0"/>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p:nvPr/>
        </p:nvSpPr>
        <p:spPr>
          <a:xfrm>
            <a:off x="7291429" y="1764330"/>
            <a:ext cx="4505113" cy="1186457"/>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7" dirty="0">
                <a:latin typeface="Arial MT"/>
                <a:cs typeface="Arial MT"/>
              </a:rPr>
              <a:t>How</a:t>
            </a:r>
            <a:r>
              <a:rPr sz="2133" spc="-33"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12" name="object 12"/>
          <p:cNvSpPr txBox="1">
            <a:spLocks noGrp="1"/>
          </p:cNvSpPr>
          <p:nvPr>
            <p:ph type="title"/>
          </p:nvPr>
        </p:nvSpPr>
        <p:spPr>
          <a:xfrm>
            <a:off x="2369574" y="316528"/>
            <a:ext cx="6498265"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27" dirty="0"/>
              <a:t> </a:t>
            </a:r>
            <a:r>
              <a:rPr spc="-40" dirty="0"/>
              <a:t>weights:</a:t>
            </a:r>
            <a:r>
              <a:rPr spc="-27" dirty="0"/>
              <a:t> </a:t>
            </a:r>
            <a:r>
              <a:rPr spc="-47" dirty="0"/>
              <a:t>Randomly</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6096" y="367855"/>
            <a:ext cx="6836833" cy="591551"/>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
        <p:nvSpPr>
          <p:cNvPr id="3" name="object 3"/>
          <p:cNvSpPr txBox="1"/>
          <p:nvPr/>
        </p:nvSpPr>
        <p:spPr>
          <a:xfrm>
            <a:off x="7291429" y="1764330"/>
            <a:ext cx="4505113" cy="1186457"/>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7" dirty="0">
                <a:latin typeface="Arial MT"/>
                <a:cs typeface="Arial MT"/>
              </a:rPr>
              <a:t>How</a:t>
            </a:r>
            <a:r>
              <a:rPr sz="2133" spc="-33"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4" name="object 4"/>
          <p:cNvSpPr txBox="1"/>
          <p:nvPr/>
        </p:nvSpPr>
        <p:spPr>
          <a:xfrm>
            <a:off x="607701" y="1765283"/>
            <a:ext cx="38870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Gradient</a:t>
            </a:r>
            <a:r>
              <a:rPr sz="1867" b="1" spc="-40" dirty="0">
                <a:latin typeface="Arial" panose="020B0604020202020204"/>
                <a:cs typeface="Arial" panose="020B0604020202020204"/>
              </a:rPr>
              <a:t> </a:t>
            </a:r>
            <a:r>
              <a:rPr sz="1867" b="1" spc="-7" dirty="0">
                <a:latin typeface="Arial" panose="020B0604020202020204"/>
                <a:cs typeface="Arial" panose="020B0604020202020204"/>
              </a:rPr>
              <a:t>Descent</a:t>
            </a:r>
            <a:r>
              <a:rPr sz="1867" b="1" spc="-40" dirty="0">
                <a:latin typeface="Arial" panose="020B0604020202020204"/>
                <a:cs typeface="Arial" panose="020B0604020202020204"/>
              </a:rPr>
              <a:t> </a:t>
            </a:r>
            <a:r>
              <a:rPr sz="1867" b="1" spc="-7" dirty="0">
                <a:latin typeface="Arial" panose="020B0604020202020204"/>
                <a:cs typeface="Arial" panose="020B0604020202020204"/>
              </a:rPr>
              <a:t>update</a:t>
            </a:r>
            <a:r>
              <a:rPr sz="1867" b="1" spc="-40" dirty="0">
                <a:latin typeface="Arial" panose="020B0604020202020204"/>
                <a:cs typeface="Arial" panose="020B0604020202020204"/>
              </a:rPr>
              <a:t> </a:t>
            </a:r>
            <a:r>
              <a:rPr sz="1867" b="1" spc="-7" dirty="0">
                <a:latin typeface="Arial" panose="020B0604020202020204"/>
                <a:cs typeface="Arial" panose="020B0604020202020204"/>
              </a:rPr>
              <a:t>equation</a:t>
            </a:r>
            <a:endParaRPr sz="1867">
              <a:latin typeface="Arial" panose="020B0604020202020204"/>
              <a:cs typeface="Arial" panose="020B0604020202020204"/>
            </a:endParaRPr>
          </a:p>
        </p:txBody>
      </p:sp>
      <p:sp>
        <p:nvSpPr>
          <p:cNvPr id="5" name="object 5"/>
          <p:cNvSpPr txBox="1"/>
          <p:nvPr/>
        </p:nvSpPr>
        <p:spPr>
          <a:xfrm>
            <a:off x="767834" y="3139295"/>
            <a:ext cx="22876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a:latin typeface="Arial MT"/>
              <a:cs typeface="Arial M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58298" y="316528"/>
            <a:ext cx="7414632"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
        <p:nvSpPr>
          <p:cNvPr id="3" name="object 3"/>
          <p:cNvSpPr txBox="1"/>
          <p:nvPr/>
        </p:nvSpPr>
        <p:spPr>
          <a:xfrm>
            <a:off x="7291429" y="1764330"/>
            <a:ext cx="4505113"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p:txBody>
      </p:sp>
      <p:sp>
        <p:nvSpPr>
          <p:cNvPr id="4" name="object 4"/>
          <p:cNvSpPr txBox="1"/>
          <p:nvPr/>
        </p:nvSpPr>
        <p:spPr>
          <a:xfrm>
            <a:off x="7291428" y="2577128"/>
            <a:ext cx="3693160"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How</a:t>
            </a:r>
            <a:r>
              <a:rPr sz="2133" spc="-40"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40"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5" name="object 5"/>
          <p:cNvSpPr txBox="1"/>
          <p:nvPr/>
        </p:nvSpPr>
        <p:spPr>
          <a:xfrm>
            <a:off x="607701" y="1765283"/>
            <a:ext cx="38870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Gradient</a:t>
            </a:r>
            <a:r>
              <a:rPr sz="1867" b="1" spc="-40" dirty="0">
                <a:latin typeface="Arial" panose="020B0604020202020204"/>
                <a:cs typeface="Arial" panose="020B0604020202020204"/>
              </a:rPr>
              <a:t> </a:t>
            </a:r>
            <a:r>
              <a:rPr sz="1867" b="1" spc="-7" dirty="0">
                <a:latin typeface="Arial" panose="020B0604020202020204"/>
                <a:cs typeface="Arial" panose="020B0604020202020204"/>
              </a:rPr>
              <a:t>Descent</a:t>
            </a:r>
            <a:r>
              <a:rPr sz="1867" b="1" spc="-40" dirty="0">
                <a:latin typeface="Arial" panose="020B0604020202020204"/>
                <a:cs typeface="Arial" panose="020B0604020202020204"/>
              </a:rPr>
              <a:t> </a:t>
            </a:r>
            <a:r>
              <a:rPr sz="1867" b="1" spc="-7" dirty="0">
                <a:latin typeface="Arial" panose="020B0604020202020204"/>
                <a:cs typeface="Arial" panose="020B0604020202020204"/>
              </a:rPr>
              <a:t>update</a:t>
            </a:r>
            <a:r>
              <a:rPr sz="1867" b="1" spc="-40" dirty="0">
                <a:latin typeface="Arial" panose="020B0604020202020204"/>
                <a:cs typeface="Arial" panose="020B0604020202020204"/>
              </a:rPr>
              <a:t> </a:t>
            </a:r>
            <a:r>
              <a:rPr sz="1867" b="1" spc="-7" dirty="0">
                <a:latin typeface="Arial" panose="020B0604020202020204"/>
                <a:cs typeface="Arial" panose="020B0604020202020204"/>
              </a:rPr>
              <a:t>equation</a:t>
            </a:r>
            <a:endParaRPr sz="1867">
              <a:latin typeface="Arial" panose="020B0604020202020204"/>
              <a:cs typeface="Arial" panose="020B0604020202020204"/>
            </a:endParaRPr>
          </a:p>
        </p:txBody>
      </p:sp>
      <p:sp>
        <p:nvSpPr>
          <p:cNvPr id="6" name="object 6"/>
          <p:cNvSpPr txBox="1"/>
          <p:nvPr/>
        </p:nvSpPr>
        <p:spPr>
          <a:xfrm>
            <a:off x="767833" y="3139295"/>
            <a:ext cx="4272280" cy="607003"/>
          </a:xfrm>
          <a:prstGeom prst="rect">
            <a:avLst/>
          </a:prstGeom>
        </p:spPr>
        <p:txBody>
          <a:bodyPr vert="horz" wrap="square" lIns="0" tIns="16933" rIns="0" bIns="0" rtlCol="0">
            <a:spAutoFit/>
          </a:bodyPr>
          <a:lstStyle/>
          <a:p>
            <a:pPr marL="16933">
              <a:lnSpc>
                <a:spcPts val="2287"/>
              </a:lnSpc>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dirty="0">
              <a:latin typeface="Arial MT"/>
              <a:cs typeface="Arial MT"/>
            </a:endParaRPr>
          </a:p>
          <a:p>
            <a:pPr marL="3351870">
              <a:lnSpc>
                <a:spcPts val="2287"/>
              </a:lnSpc>
            </a:pPr>
            <a:r>
              <a:rPr sz="2133" spc="-7" dirty="0">
                <a:latin typeface="Arial MT"/>
                <a:cs typeface="Arial MT"/>
              </a:rPr>
              <a:t>dE</a:t>
            </a:r>
            <a:r>
              <a:rPr sz="2133" spc="-67" dirty="0">
                <a:latin typeface="Arial MT"/>
                <a:cs typeface="Arial MT"/>
              </a:rPr>
              <a:t> </a:t>
            </a:r>
            <a:r>
              <a:rPr sz="2133" dirty="0">
                <a:latin typeface="Arial MT"/>
                <a:cs typeface="Arial MT"/>
              </a:rPr>
              <a:t>/</a:t>
            </a:r>
            <a:r>
              <a:rPr sz="2133" spc="-60" dirty="0">
                <a:latin typeface="Arial MT"/>
                <a:cs typeface="Arial MT"/>
              </a:rPr>
              <a:t> </a:t>
            </a:r>
            <a:r>
              <a:rPr sz="2133" spc="-7" dirty="0">
                <a:latin typeface="Arial MT"/>
                <a:cs typeface="Arial MT"/>
              </a:rPr>
              <a:t>dw</a:t>
            </a:r>
            <a:endParaRPr sz="2133" dirty="0">
              <a:latin typeface="Arial MT"/>
              <a:cs typeface="Arial MT"/>
            </a:endParaRPr>
          </a:p>
        </p:txBody>
      </p:sp>
      <p:grpSp>
        <p:nvGrpSpPr>
          <p:cNvPr id="7" name="object 7"/>
          <p:cNvGrpSpPr/>
          <p:nvPr/>
        </p:nvGrpSpPr>
        <p:grpSpPr>
          <a:xfrm>
            <a:off x="4800533" y="1944678"/>
            <a:ext cx="2463800" cy="1316567"/>
            <a:chOff x="3600400" y="1458508"/>
            <a:chExt cx="1847850" cy="987425"/>
          </a:xfrm>
        </p:grpSpPr>
        <p:sp>
          <p:nvSpPr>
            <p:cNvPr id="8" name="object 8"/>
            <p:cNvSpPr/>
            <p:nvPr/>
          </p:nvSpPr>
          <p:spPr>
            <a:xfrm>
              <a:off x="3609925" y="1489200"/>
              <a:ext cx="1791335" cy="947419"/>
            </a:xfrm>
            <a:custGeom>
              <a:avLst/>
              <a:gdLst/>
              <a:ahLst/>
              <a:cxnLst/>
              <a:rect l="l" t="t" r="r" b="b"/>
              <a:pathLst>
                <a:path w="1791335" h="947419">
                  <a:moveTo>
                    <a:pt x="0" y="946924"/>
                  </a:moveTo>
                  <a:lnTo>
                    <a:pt x="7578" y="872175"/>
                  </a:lnTo>
                  <a:lnTo>
                    <a:pt x="16898" y="834930"/>
                  </a:lnTo>
                  <a:lnTo>
                    <a:pt x="29771" y="797840"/>
                  </a:lnTo>
                  <a:lnTo>
                    <a:pt x="46095" y="760957"/>
                  </a:lnTo>
                  <a:lnTo>
                    <a:pt x="65768" y="724334"/>
                  </a:lnTo>
                  <a:lnTo>
                    <a:pt x="88689" y="688022"/>
                  </a:lnTo>
                  <a:lnTo>
                    <a:pt x="114756" y="652072"/>
                  </a:lnTo>
                  <a:lnTo>
                    <a:pt x="143868" y="616536"/>
                  </a:lnTo>
                  <a:lnTo>
                    <a:pt x="175923" y="581467"/>
                  </a:lnTo>
                  <a:lnTo>
                    <a:pt x="210820" y="546917"/>
                  </a:lnTo>
                  <a:lnTo>
                    <a:pt x="248458" y="512936"/>
                  </a:lnTo>
                  <a:lnTo>
                    <a:pt x="288734" y="479577"/>
                  </a:lnTo>
                  <a:lnTo>
                    <a:pt x="331548" y="446891"/>
                  </a:lnTo>
                  <a:lnTo>
                    <a:pt x="376797" y="414931"/>
                  </a:lnTo>
                  <a:lnTo>
                    <a:pt x="424381" y="383748"/>
                  </a:lnTo>
                  <a:lnTo>
                    <a:pt x="474198" y="353394"/>
                  </a:lnTo>
                  <a:lnTo>
                    <a:pt x="526146" y="323921"/>
                  </a:lnTo>
                  <a:lnTo>
                    <a:pt x="580124" y="295380"/>
                  </a:lnTo>
                  <a:lnTo>
                    <a:pt x="620795" y="275143"/>
                  </a:lnTo>
                  <a:lnTo>
                    <a:pt x="662456" y="255452"/>
                  </a:lnTo>
                  <a:lnTo>
                    <a:pt x="705068" y="236328"/>
                  </a:lnTo>
                  <a:lnTo>
                    <a:pt x="748590" y="217789"/>
                  </a:lnTo>
                  <a:lnTo>
                    <a:pt x="792984" y="199857"/>
                  </a:lnTo>
                  <a:lnTo>
                    <a:pt x="838210" y="182552"/>
                  </a:lnTo>
                  <a:lnTo>
                    <a:pt x="884228" y="165894"/>
                  </a:lnTo>
                  <a:lnTo>
                    <a:pt x="930998" y="149904"/>
                  </a:lnTo>
                  <a:lnTo>
                    <a:pt x="978482" y="134601"/>
                  </a:lnTo>
                  <a:lnTo>
                    <a:pt x="1026638" y="120005"/>
                  </a:lnTo>
                  <a:lnTo>
                    <a:pt x="1075429" y="106137"/>
                  </a:lnTo>
                  <a:lnTo>
                    <a:pt x="1124813" y="93018"/>
                  </a:lnTo>
                  <a:lnTo>
                    <a:pt x="1174752" y="80667"/>
                  </a:lnTo>
                  <a:lnTo>
                    <a:pt x="1221586" y="69904"/>
                  </a:lnTo>
                  <a:lnTo>
                    <a:pt x="1268833" y="59837"/>
                  </a:lnTo>
                  <a:lnTo>
                    <a:pt x="1316459" y="50482"/>
                  </a:lnTo>
                  <a:lnTo>
                    <a:pt x="1364435" y="41856"/>
                  </a:lnTo>
                  <a:lnTo>
                    <a:pt x="1412728" y="33974"/>
                  </a:lnTo>
                  <a:lnTo>
                    <a:pt x="1461306" y="26854"/>
                  </a:lnTo>
                  <a:lnTo>
                    <a:pt x="1510137" y="20510"/>
                  </a:lnTo>
                  <a:lnTo>
                    <a:pt x="1553048" y="15610"/>
                  </a:lnTo>
                  <a:lnTo>
                    <a:pt x="1596108" y="11328"/>
                  </a:lnTo>
                  <a:lnTo>
                    <a:pt x="1639295" y="7675"/>
                  </a:lnTo>
                  <a:lnTo>
                    <a:pt x="1682588" y="4661"/>
                  </a:lnTo>
                  <a:lnTo>
                    <a:pt x="1725967" y="2299"/>
                  </a:lnTo>
                  <a:lnTo>
                    <a:pt x="1769409" y="598"/>
                  </a:lnTo>
                  <a:lnTo>
                    <a:pt x="1780277" y="277"/>
                  </a:lnTo>
                  <a:lnTo>
                    <a:pt x="1791118" y="0"/>
                  </a:lnTo>
                </a:path>
              </a:pathLst>
            </a:custGeom>
            <a:ln w="19049">
              <a:solidFill>
                <a:srgbClr val="000000"/>
              </a:solidFill>
            </a:ln>
          </p:spPr>
          <p:txBody>
            <a:bodyPr wrap="square" lIns="0" tIns="0" rIns="0" bIns="0" rtlCol="0"/>
            <a:lstStyle/>
            <a:p>
              <a:endParaRPr sz="2400"/>
            </a:p>
          </p:txBody>
        </p:sp>
        <p:sp>
          <p:nvSpPr>
            <p:cNvPr id="9" name="object 9"/>
            <p:cNvSpPr/>
            <p:nvPr/>
          </p:nvSpPr>
          <p:spPr>
            <a:xfrm>
              <a:off x="5379367" y="1468033"/>
              <a:ext cx="59690" cy="43180"/>
            </a:xfrm>
            <a:custGeom>
              <a:avLst/>
              <a:gdLst/>
              <a:ahLst/>
              <a:cxnLst/>
              <a:rect l="l" t="t" r="r" b="b"/>
              <a:pathLst>
                <a:path w="59689" h="43180">
                  <a:moveTo>
                    <a:pt x="508" y="42843"/>
                  </a:moveTo>
                  <a:lnTo>
                    <a:pt x="21676" y="21167"/>
                  </a:lnTo>
                  <a:lnTo>
                    <a:pt x="0" y="0"/>
                  </a:lnTo>
                  <a:lnTo>
                    <a:pt x="59110" y="20722"/>
                  </a:lnTo>
                  <a:lnTo>
                    <a:pt x="508" y="42843"/>
                  </a:lnTo>
                  <a:close/>
                </a:path>
              </a:pathLst>
            </a:custGeom>
            <a:solidFill>
              <a:srgbClr val="000000"/>
            </a:solidFill>
          </p:spPr>
          <p:txBody>
            <a:bodyPr wrap="square" lIns="0" tIns="0" rIns="0" bIns="0" rtlCol="0"/>
            <a:lstStyle/>
            <a:p>
              <a:endParaRPr sz="2400"/>
            </a:p>
          </p:txBody>
        </p:sp>
        <p:sp>
          <p:nvSpPr>
            <p:cNvPr id="10" name="object 10"/>
            <p:cNvSpPr/>
            <p:nvPr/>
          </p:nvSpPr>
          <p:spPr>
            <a:xfrm>
              <a:off x="5379367" y="1468033"/>
              <a:ext cx="59690" cy="43180"/>
            </a:xfrm>
            <a:custGeom>
              <a:avLst/>
              <a:gdLst/>
              <a:ahLst/>
              <a:cxnLst/>
              <a:rect l="l" t="t" r="r" b="b"/>
              <a:pathLst>
                <a:path w="59689" h="43180">
                  <a:moveTo>
                    <a:pt x="21676" y="21167"/>
                  </a:moveTo>
                  <a:lnTo>
                    <a:pt x="508" y="42843"/>
                  </a:lnTo>
                  <a:lnTo>
                    <a:pt x="59110" y="20722"/>
                  </a:lnTo>
                  <a:lnTo>
                    <a:pt x="0" y="0"/>
                  </a:lnTo>
                  <a:lnTo>
                    <a:pt x="21676" y="21167"/>
                  </a:lnTo>
                  <a:close/>
                </a:path>
              </a:pathLst>
            </a:custGeom>
            <a:ln w="19049">
              <a:solidFill>
                <a:srgbClr val="000000"/>
              </a:solidFill>
            </a:ln>
          </p:spPr>
          <p:txBody>
            <a:bodyPr wrap="square" lIns="0" tIns="0" rIns="0" bIns="0" rtlCol="0"/>
            <a:lstStyle/>
            <a:p>
              <a:endParaRPr sz="2400"/>
            </a:p>
          </p:txBody>
        </p:sp>
      </p:gr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6096" y="-22026"/>
            <a:ext cx="6836833" cy="1371315"/>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
        <p:nvSpPr>
          <p:cNvPr id="3" name="object 3"/>
          <p:cNvSpPr txBox="1"/>
          <p:nvPr/>
        </p:nvSpPr>
        <p:spPr>
          <a:xfrm>
            <a:off x="7291429" y="1764330"/>
            <a:ext cx="4505113"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p:txBody>
      </p:sp>
      <p:sp>
        <p:nvSpPr>
          <p:cNvPr id="4" name="object 4"/>
          <p:cNvSpPr txBox="1"/>
          <p:nvPr/>
        </p:nvSpPr>
        <p:spPr>
          <a:xfrm>
            <a:off x="7291428" y="2577128"/>
            <a:ext cx="3693160"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How</a:t>
            </a:r>
            <a:r>
              <a:rPr sz="2133" spc="-40"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40"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5" name="object 5"/>
          <p:cNvSpPr txBox="1"/>
          <p:nvPr/>
        </p:nvSpPr>
        <p:spPr>
          <a:xfrm>
            <a:off x="607701" y="1765283"/>
            <a:ext cx="38870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Gradient</a:t>
            </a:r>
            <a:r>
              <a:rPr sz="1867" b="1" spc="-40" dirty="0">
                <a:latin typeface="Arial" panose="020B0604020202020204"/>
                <a:cs typeface="Arial" panose="020B0604020202020204"/>
              </a:rPr>
              <a:t> </a:t>
            </a:r>
            <a:r>
              <a:rPr sz="1867" b="1" spc="-7" dirty="0">
                <a:latin typeface="Arial" panose="020B0604020202020204"/>
                <a:cs typeface="Arial" panose="020B0604020202020204"/>
              </a:rPr>
              <a:t>Descent</a:t>
            </a:r>
            <a:r>
              <a:rPr sz="1867" b="1" spc="-40" dirty="0">
                <a:latin typeface="Arial" panose="020B0604020202020204"/>
                <a:cs typeface="Arial" panose="020B0604020202020204"/>
              </a:rPr>
              <a:t> </a:t>
            </a:r>
            <a:r>
              <a:rPr sz="1867" b="1" spc="-7" dirty="0">
                <a:latin typeface="Arial" panose="020B0604020202020204"/>
                <a:cs typeface="Arial" panose="020B0604020202020204"/>
              </a:rPr>
              <a:t>update</a:t>
            </a:r>
            <a:r>
              <a:rPr sz="1867" b="1" spc="-40" dirty="0">
                <a:latin typeface="Arial" panose="020B0604020202020204"/>
                <a:cs typeface="Arial" panose="020B0604020202020204"/>
              </a:rPr>
              <a:t> </a:t>
            </a:r>
            <a:r>
              <a:rPr sz="1867" b="1" spc="-7" dirty="0">
                <a:latin typeface="Arial" panose="020B0604020202020204"/>
                <a:cs typeface="Arial" panose="020B0604020202020204"/>
              </a:rPr>
              <a:t>equation</a:t>
            </a:r>
            <a:endParaRPr sz="1867">
              <a:latin typeface="Arial" panose="020B0604020202020204"/>
              <a:cs typeface="Arial" panose="020B0604020202020204"/>
            </a:endParaRPr>
          </a:p>
        </p:txBody>
      </p:sp>
      <p:grpSp>
        <p:nvGrpSpPr>
          <p:cNvPr id="6" name="object 6"/>
          <p:cNvGrpSpPr/>
          <p:nvPr/>
        </p:nvGrpSpPr>
        <p:grpSpPr>
          <a:xfrm>
            <a:off x="4800533" y="1944678"/>
            <a:ext cx="2477347" cy="1316567"/>
            <a:chOff x="3600400" y="1458508"/>
            <a:chExt cx="1858010" cy="987425"/>
          </a:xfrm>
        </p:grpSpPr>
        <p:sp>
          <p:nvSpPr>
            <p:cNvPr id="7" name="object 7"/>
            <p:cNvSpPr/>
            <p:nvPr/>
          </p:nvSpPr>
          <p:spPr>
            <a:xfrm>
              <a:off x="3609925" y="2129174"/>
              <a:ext cx="1801495" cy="307340"/>
            </a:xfrm>
            <a:custGeom>
              <a:avLst/>
              <a:gdLst/>
              <a:ahLst/>
              <a:cxnLst/>
              <a:rect l="l" t="t" r="r" b="b"/>
              <a:pathLst>
                <a:path w="1801495" h="307339">
                  <a:moveTo>
                    <a:pt x="0" y="306950"/>
                  </a:moveTo>
                  <a:lnTo>
                    <a:pt x="16140" y="271574"/>
                  </a:lnTo>
                  <a:lnTo>
                    <a:pt x="62861" y="236617"/>
                  </a:lnTo>
                  <a:lnTo>
                    <a:pt x="96893" y="219427"/>
                  </a:lnTo>
                  <a:lnTo>
                    <a:pt x="137615" y="202499"/>
                  </a:lnTo>
                  <a:lnTo>
                    <a:pt x="184708" y="185886"/>
                  </a:lnTo>
                  <a:lnTo>
                    <a:pt x="237853" y="169640"/>
                  </a:lnTo>
                  <a:lnTo>
                    <a:pt x="296732" y="153813"/>
                  </a:lnTo>
                  <a:lnTo>
                    <a:pt x="361027" y="138459"/>
                  </a:lnTo>
                  <a:lnTo>
                    <a:pt x="430419" y="123628"/>
                  </a:lnTo>
                  <a:lnTo>
                    <a:pt x="504589" y="109375"/>
                  </a:lnTo>
                  <a:lnTo>
                    <a:pt x="583218" y="95750"/>
                  </a:lnTo>
                  <a:lnTo>
                    <a:pt x="627559" y="88652"/>
                  </a:lnTo>
                  <a:lnTo>
                    <a:pt x="673064" y="81761"/>
                  </a:lnTo>
                  <a:lnTo>
                    <a:pt x="719682" y="75088"/>
                  </a:lnTo>
                  <a:lnTo>
                    <a:pt x="767364" y="68639"/>
                  </a:lnTo>
                  <a:lnTo>
                    <a:pt x="816059" y="62424"/>
                  </a:lnTo>
                  <a:lnTo>
                    <a:pt x="865715" y="56450"/>
                  </a:lnTo>
                  <a:lnTo>
                    <a:pt x="916282" y="50727"/>
                  </a:lnTo>
                  <a:lnTo>
                    <a:pt x="967711" y="45261"/>
                  </a:lnTo>
                  <a:lnTo>
                    <a:pt x="1019949" y="40063"/>
                  </a:lnTo>
                  <a:lnTo>
                    <a:pt x="1072947" y="35139"/>
                  </a:lnTo>
                  <a:lnTo>
                    <a:pt x="1126653" y="30499"/>
                  </a:lnTo>
                  <a:lnTo>
                    <a:pt x="1181017" y="26150"/>
                  </a:lnTo>
                  <a:lnTo>
                    <a:pt x="1228101" y="22661"/>
                  </a:lnTo>
                  <a:lnTo>
                    <a:pt x="1275599" y="19398"/>
                  </a:lnTo>
                  <a:lnTo>
                    <a:pt x="1323480" y="16366"/>
                  </a:lnTo>
                  <a:lnTo>
                    <a:pt x="1371711" y="13569"/>
                  </a:lnTo>
                  <a:lnTo>
                    <a:pt x="1420262" y="11015"/>
                  </a:lnTo>
                  <a:lnTo>
                    <a:pt x="1469099" y="8707"/>
                  </a:lnTo>
                  <a:lnTo>
                    <a:pt x="1518191" y="6650"/>
                  </a:lnTo>
                  <a:lnTo>
                    <a:pt x="1561331" y="5062"/>
                  </a:lnTo>
                  <a:lnTo>
                    <a:pt x="1604620" y="3674"/>
                  </a:lnTo>
                  <a:lnTo>
                    <a:pt x="1648037" y="2490"/>
                  </a:lnTo>
                  <a:lnTo>
                    <a:pt x="1691561" y="1513"/>
                  </a:lnTo>
                  <a:lnTo>
                    <a:pt x="1735171" y="747"/>
                  </a:lnTo>
                  <a:lnTo>
                    <a:pt x="1778845" y="195"/>
                  </a:lnTo>
                  <a:lnTo>
                    <a:pt x="1800699" y="1"/>
                  </a:lnTo>
                  <a:lnTo>
                    <a:pt x="1801014" y="0"/>
                  </a:lnTo>
                </a:path>
              </a:pathLst>
            </a:custGeom>
            <a:ln w="19049">
              <a:solidFill>
                <a:srgbClr val="000000"/>
              </a:solidFill>
            </a:ln>
          </p:spPr>
          <p:txBody>
            <a:bodyPr wrap="square" lIns="0" tIns="0" rIns="0" bIns="0" rtlCol="0"/>
            <a:lstStyle/>
            <a:p>
              <a:endParaRPr sz="2400"/>
            </a:p>
          </p:txBody>
        </p:sp>
        <p:sp>
          <p:nvSpPr>
            <p:cNvPr id="8" name="object 8"/>
            <p:cNvSpPr/>
            <p:nvPr/>
          </p:nvSpPr>
          <p:spPr>
            <a:xfrm>
              <a:off x="5389434" y="2107832"/>
              <a:ext cx="59055" cy="43180"/>
            </a:xfrm>
            <a:custGeom>
              <a:avLst/>
              <a:gdLst/>
              <a:ahLst/>
              <a:cxnLst/>
              <a:rect l="l" t="t" r="r" b="b"/>
              <a:pathLst>
                <a:path w="59054" h="43180">
                  <a:moveTo>
                    <a:pt x="163" y="42846"/>
                  </a:moveTo>
                  <a:lnTo>
                    <a:pt x="21504" y="21341"/>
                  </a:lnTo>
                  <a:lnTo>
                    <a:pt x="0" y="0"/>
                  </a:lnTo>
                  <a:lnTo>
                    <a:pt x="58941" y="21198"/>
                  </a:lnTo>
                  <a:lnTo>
                    <a:pt x="163" y="42846"/>
                  </a:lnTo>
                  <a:close/>
                </a:path>
              </a:pathLst>
            </a:custGeom>
            <a:solidFill>
              <a:srgbClr val="000000"/>
            </a:solidFill>
          </p:spPr>
          <p:txBody>
            <a:bodyPr wrap="square" lIns="0" tIns="0" rIns="0" bIns="0" rtlCol="0"/>
            <a:lstStyle/>
            <a:p>
              <a:endParaRPr sz="2400"/>
            </a:p>
          </p:txBody>
        </p:sp>
        <p:sp>
          <p:nvSpPr>
            <p:cNvPr id="9" name="object 9"/>
            <p:cNvSpPr/>
            <p:nvPr/>
          </p:nvSpPr>
          <p:spPr>
            <a:xfrm>
              <a:off x="5389434" y="2107832"/>
              <a:ext cx="59055" cy="43180"/>
            </a:xfrm>
            <a:custGeom>
              <a:avLst/>
              <a:gdLst/>
              <a:ahLst/>
              <a:cxnLst/>
              <a:rect l="l" t="t" r="r" b="b"/>
              <a:pathLst>
                <a:path w="59054" h="43180">
                  <a:moveTo>
                    <a:pt x="21504" y="21341"/>
                  </a:moveTo>
                  <a:lnTo>
                    <a:pt x="163" y="42846"/>
                  </a:lnTo>
                  <a:lnTo>
                    <a:pt x="58941" y="21198"/>
                  </a:lnTo>
                  <a:lnTo>
                    <a:pt x="0" y="0"/>
                  </a:lnTo>
                  <a:lnTo>
                    <a:pt x="21504" y="21341"/>
                  </a:lnTo>
                  <a:close/>
                </a:path>
              </a:pathLst>
            </a:custGeom>
            <a:ln w="19049">
              <a:solidFill>
                <a:srgbClr val="000000"/>
              </a:solidFill>
            </a:ln>
          </p:spPr>
          <p:txBody>
            <a:bodyPr wrap="square" lIns="0" tIns="0" rIns="0" bIns="0" rtlCol="0"/>
            <a:lstStyle/>
            <a:p>
              <a:endParaRPr sz="2400"/>
            </a:p>
          </p:txBody>
        </p:sp>
        <p:sp>
          <p:nvSpPr>
            <p:cNvPr id="10" name="object 10"/>
            <p:cNvSpPr/>
            <p:nvPr/>
          </p:nvSpPr>
          <p:spPr>
            <a:xfrm>
              <a:off x="3609925" y="1489200"/>
              <a:ext cx="1791335" cy="947419"/>
            </a:xfrm>
            <a:custGeom>
              <a:avLst/>
              <a:gdLst/>
              <a:ahLst/>
              <a:cxnLst/>
              <a:rect l="l" t="t" r="r" b="b"/>
              <a:pathLst>
                <a:path w="1791335" h="947419">
                  <a:moveTo>
                    <a:pt x="0" y="946924"/>
                  </a:moveTo>
                  <a:lnTo>
                    <a:pt x="7578" y="872175"/>
                  </a:lnTo>
                  <a:lnTo>
                    <a:pt x="16898" y="834930"/>
                  </a:lnTo>
                  <a:lnTo>
                    <a:pt x="29771" y="797840"/>
                  </a:lnTo>
                  <a:lnTo>
                    <a:pt x="46095" y="760957"/>
                  </a:lnTo>
                  <a:lnTo>
                    <a:pt x="65768" y="724334"/>
                  </a:lnTo>
                  <a:lnTo>
                    <a:pt x="88689" y="688022"/>
                  </a:lnTo>
                  <a:lnTo>
                    <a:pt x="114756" y="652072"/>
                  </a:lnTo>
                  <a:lnTo>
                    <a:pt x="143868" y="616536"/>
                  </a:lnTo>
                  <a:lnTo>
                    <a:pt x="175923" y="581467"/>
                  </a:lnTo>
                  <a:lnTo>
                    <a:pt x="210820" y="546917"/>
                  </a:lnTo>
                  <a:lnTo>
                    <a:pt x="248458" y="512936"/>
                  </a:lnTo>
                  <a:lnTo>
                    <a:pt x="288734" y="479577"/>
                  </a:lnTo>
                  <a:lnTo>
                    <a:pt x="331548" y="446891"/>
                  </a:lnTo>
                  <a:lnTo>
                    <a:pt x="376797" y="414931"/>
                  </a:lnTo>
                  <a:lnTo>
                    <a:pt x="424381" y="383748"/>
                  </a:lnTo>
                  <a:lnTo>
                    <a:pt x="474198" y="353394"/>
                  </a:lnTo>
                  <a:lnTo>
                    <a:pt x="526146" y="323921"/>
                  </a:lnTo>
                  <a:lnTo>
                    <a:pt x="580124" y="295380"/>
                  </a:lnTo>
                  <a:lnTo>
                    <a:pt x="620795" y="275143"/>
                  </a:lnTo>
                  <a:lnTo>
                    <a:pt x="662456" y="255452"/>
                  </a:lnTo>
                  <a:lnTo>
                    <a:pt x="705068" y="236328"/>
                  </a:lnTo>
                  <a:lnTo>
                    <a:pt x="748590" y="217789"/>
                  </a:lnTo>
                  <a:lnTo>
                    <a:pt x="792984" y="199857"/>
                  </a:lnTo>
                  <a:lnTo>
                    <a:pt x="838210" y="182552"/>
                  </a:lnTo>
                  <a:lnTo>
                    <a:pt x="884228" y="165894"/>
                  </a:lnTo>
                  <a:lnTo>
                    <a:pt x="930998" y="149904"/>
                  </a:lnTo>
                  <a:lnTo>
                    <a:pt x="978482" y="134601"/>
                  </a:lnTo>
                  <a:lnTo>
                    <a:pt x="1026638" y="120005"/>
                  </a:lnTo>
                  <a:lnTo>
                    <a:pt x="1075429" y="106137"/>
                  </a:lnTo>
                  <a:lnTo>
                    <a:pt x="1124813" y="93018"/>
                  </a:lnTo>
                  <a:lnTo>
                    <a:pt x="1174752" y="80667"/>
                  </a:lnTo>
                  <a:lnTo>
                    <a:pt x="1221586" y="69904"/>
                  </a:lnTo>
                  <a:lnTo>
                    <a:pt x="1268833" y="59837"/>
                  </a:lnTo>
                  <a:lnTo>
                    <a:pt x="1316459" y="50482"/>
                  </a:lnTo>
                  <a:lnTo>
                    <a:pt x="1364435" y="41856"/>
                  </a:lnTo>
                  <a:lnTo>
                    <a:pt x="1412728" y="33974"/>
                  </a:lnTo>
                  <a:lnTo>
                    <a:pt x="1461306" y="26854"/>
                  </a:lnTo>
                  <a:lnTo>
                    <a:pt x="1510137" y="20510"/>
                  </a:lnTo>
                  <a:lnTo>
                    <a:pt x="1553048" y="15610"/>
                  </a:lnTo>
                  <a:lnTo>
                    <a:pt x="1596108" y="11328"/>
                  </a:lnTo>
                  <a:lnTo>
                    <a:pt x="1639295" y="7675"/>
                  </a:lnTo>
                  <a:lnTo>
                    <a:pt x="1682588" y="4661"/>
                  </a:lnTo>
                  <a:lnTo>
                    <a:pt x="1725967" y="2299"/>
                  </a:lnTo>
                  <a:lnTo>
                    <a:pt x="1769409" y="598"/>
                  </a:lnTo>
                  <a:lnTo>
                    <a:pt x="1780277" y="277"/>
                  </a:lnTo>
                  <a:lnTo>
                    <a:pt x="1791118" y="0"/>
                  </a:lnTo>
                </a:path>
              </a:pathLst>
            </a:custGeom>
            <a:ln w="19049">
              <a:solidFill>
                <a:srgbClr val="000000"/>
              </a:solidFill>
            </a:ln>
          </p:spPr>
          <p:txBody>
            <a:bodyPr wrap="square" lIns="0" tIns="0" rIns="0" bIns="0" rtlCol="0"/>
            <a:lstStyle/>
            <a:p>
              <a:endParaRPr sz="2400"/>
            </a:p>
          </p:txBody>
        </p:sp>
        <p:sp>
          <p:nvSpPr>
            <p:cNvPr id="11" name="object 11"/>
            <p:cNvSpPr/>
            <p:nvPr/>
          </p:nvSpPr>
          <p:spPr>
            <a:xfrm>
              <a:off x="5379367" y="1468033"/>
              <a:ext cx="59690" cy="43180"/>
            </a:xfrm>
            <a:custGeom>
              <a:avLst/>
              <a:gdLst/>
              <a:ahLst/>
              <a:cxnLst/>
              <a:rect l="l" t="t" r="r" b="b"/>
              <a:pathLst>
                <a:path w="59689" h="43180">
                  <a:moveTo>
                    <a:pt x="508" y="42843"/>
                  </a:moveTo>
                  <a:lnTo>
                    <a:pt x="21676" y="21167"/>
                  </a:lnTo>
                  <a:lnTo>
                    <a:pt x="0" y="0"/>
                  </a:lnTo>
                  <a:lnTo>
                    <a:pt x="59110" y="20722"/>
                  </a:lnTo>
                  <a:lnTo>
                    <a:pt x="508" y="42843"/>
                  </a:lnTo>
                  <a:close/>
                </a:path>
              </a:pathLst>
            </a:custGeom>
            <a:solidFill>
              <a:srgbClr val="000000"/>
            </a:solidFill>
          </p:spPr>
          <p:txBody>
            <a:bodyPr wrap="square" lIns="0" tIns="0" rIns="0" bIns="0" rtlCol="0"/>
            <a:lstStyle/>
            <a:p>
              <a:endParaRPr sz="2400"/>
            </a:p>
          </p:txBody>
        </p:sp>
        <p:sp>
          <p:nvSpPr>
            <p:cNvPr id="12" name="object 12"/>
            <p:cNvSpPr/>
            <p:nvPr/>
          </p:nvSpPr>
          <p:spPr>
            <a:xfrm>
              <a:off x="5379367" y="1468033"/>
              <a:ext cx="59690" cy="43180"/>
            </a:xfrm>
            <a:custGeom>
              <a:avLst/>
              <a:gdLst/>
              <a:ahLst/>
              <a:cxnLst/>
              <a:rect l="l" t="t" r="r" b="b"/>
              <a:pathLst>
                <a:path w="59689" h="43180">
                  <a:moveTo>
                    <a:pt x="21676" y="21167"/>
                  </a:moveTo>
                  <a:lnTo>
                    <a:pt x="508" y="42843"/>
                  </a:lnTo>
                  <a:lnTo>
                    <a:pt x="59110" y="20722"/>
                  </a:lnTo>
                  <a:lnTo>
                    <a:pt x="0" y="0"/>
                  </a:lnTo>
                  <a:lnTo>
                    <a:pt x="21676" y="21167"/>
                  </a:lnTo>
                  <a:close/>
                </a:path>
              </a:pathLst>
            </a:custGeom>
            <a:ln w="19049">
              <a:solidFill>
                <a:srgbClr val="000000"/>
              </a:solidFill>
            </a:ln>
          </p:spPr>
          <p:txBody>
            <a:bodyPr wrap="square" lIns="0" tIns="0" rIns="0" bIns="0" rtlCol="0"/>
            <a:lstStyle/>
            <a:p>
              <a:endParaRPr sz="2400"/>
            </a:p>
          </p:txBody>
        </p:sp>
      </p:grpSp>
      <p:sp>
        <p:nvSpPr>
          <p:cNvPr id="13" name="object 13"/>
          <p:cNvSpPr txBox="1"/>
          <p:nvPr/>
        </p:nvSpPr>
        <p:spPr>
          <a:xfrm>
            <a:off x="767833" y="3139295"/>
            <a:ext cx="4272280" cy="607003"/>
          </a:xfrm>
          <a:prstGeom prst="rect">
            <a:avLst/>
          </a:prstGeom>
        </p:spPr>
        <p:txBody>
          <a:bodyPr vert="horz" wrap="square" lIns="0" tIns="16933" rIns="0" bIns="0" rtlCol="0">
            <a:spAutoFit/>
          </a:bodyPr>
          <a:lstStyle/>
          <a:p>
            <a:pPr marL="16933">
              <a:lnSpc>
                <a:spcPts val="2287"/>
              </a:lnSpc>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a:latin typeface="Arial MT"/>
              <a:cs typeface="Arial MT"/>
            </a:endParaRPr>
          </a:p>
          <a:p>
            <a:pPr marL="3351870">
              <a:lnSpc>
                <a:spcPts val="2287"/>
              </a:lnSpc>
            </a:pPr>
            <a:r>
              <a:rPr sz="2133" spc="-7" dirty="0">
                <a:latin typeface="Arial MT"/>
                <a:cs typeface="Arial MT"/>
              </a:rPr>
              <a:t>dE</a:t>
            </a:r>
            <a:r>
              <a:rPr sz="2133" spc="-67" dirty="0">
                <a:latin typeface="Arial MT"/>
                <a:cs typeface="Arial MT"/>
              </a:rPr>
              <a:t> </a:t>
            </a:r>
            <a:r>
              <a:rPr sz="2133" dirty="0">
                <a:latin typeface="Arial MT"/>
                <a:cs typeface="Arial MT"/>
              </a:rPr>
              <a:t>/</a:t>
            </a:r>
            <a:r>
              <a:rPr sz="2133" spc="-60" dirty="0">
                <a:latin typeface="Arial MT"/>
                <a:cs typeface="Arial MT"/>
              </a:rPr>
              <a:t> </a:t>
            </a:r>
            <a:r>
              <a:rPr sz="2133" spc="-7" dirty="0">
                <a:latin typeface="Arial MT"/>
                <a:cs typeface="Arial MT"/>
              </a:rPr>
              <a:t>dw</a:t>
            </a:r>
            <a:endParaRPr sz="2133">
              <a:latin typeface="Arial MT"/>
              <a:cs typeface="Arial M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2134" y="90385"/>
            <a:ext cx="8300730"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Understanding</a:t>
            </a:r>
            <a:r>
              <a:rPr spc="-27" dirty="0"/>
              <a:t> </a:t>
            </a:r>
            <a:r>
              <a:rPr spc="-47" dirty="0"/>
              <a:t>Gradient</a:t>
            </a:r>
            <a:r>
              <a:rPr spc="-27" dirty="0"/>
              <a:t> </a:t>
            </a:r>
            <a:r>
              <a:rPr spc="-33" dirty="0"/>
              <a:t>Descent</a:t>
            </a:r>
          </a:p>
        </p:txBody>
      </p:sp>
      <p:sp>
        <p:nvSpPr>
          <p:cNvPr id="3" name="object 3"/>
          <p:cNvSpPr txBox="1"/>
          <p:nvPr/>
        </p:nvSpPr>
        <p:spPr>
          <a:xfrm>
            <a:off x="7291429" y="1764330"/>
            <a:ext cx="4505113"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In</a:t>
            </a:r>
            <a:r>
              <a:rPr sz="2133" spc="-33" dirty="0">
                <a:latin typeface="Arial MT"/>
                <a:cs typeface="Arial MT"/>
              </a:rPr>
              <a:t> </a:t>
            </a:r>
            <a:r>
              <a:rPr sz="2133" spc="-7" dirty="0">
                <a:latin typeface="Arial MT"/>
                <a:cs typeface="Arial MT"/>
              </a:rPr>
              <a:t>which</a:t>
            </a:r>
            <a:r>
              <a:rPr sz="2133" spc="-27" dirty="0">
                <a:latin typeface="Arial MT"/>
                <a:cs typeface="Arial MT"/>
              </a:rPr>
              <a:t> </a:t>
            </a:r>
            <a:r>
              <a:rPr sz="2133" spc="-7" dirty="0">
                <a:latin typeface="Arial MT"/>
                <a:cs typeface="Arial MT"/>
              </a:rPr>
              <a:t>direction</a:t>
            </a:r>
            <a:r>
              <a:rPr sz="2133" spc="-27" dirty="0">
                <a:latin typeface="Arial MT"/>
                <a:cs typeface="Arial MT"/>
              </a:rPr>
              <a:t> </a:t>
            </a:r>
            <a:r>
              <a:rPr sz="2133" dirty="0">
                <a:latin typeface="Arial MT"/>
                <a:cs typeface="Arial MT"/>
              </a:rPr>
              <a:t>should</a:t>
            </a:r>
            <a:r>
              <a:rPr sz="2133" spc="-27" dirty="0">
                <a:latin typeface="Arial MT"/>
                <a:cs typeface="Arial MT"/>
              </a:rPr>
              <a:t> </a:t>
            </a:r>
            <a:r>
              <a:rPr sz="2133" dirty="0">
                <a:latin typeface="Arial MT"/>
                <a:cs typeface="Arial MT"/>
              </a:rPr>
              <a:t>I</a:t>
            </a:r>
            <a:r>
              <a:rPr sz="2133" spc="-27" dirty="0">
                <a:latin typeface="Arial MT"/>
                <a:cs typeface="Arial MT"/>
              </a:rPr>
              <a:t> </a:t>
            </a:r>
            <a:r>
              <a:rPr sz="2133" dirty="0">
                <a:latin typeface="Arial MT"/>
                <a:cs typeface="Arial MT"/>
              </a:rPr>
              <a:t>move?</a:t>
            </a:r>
            <a:endParaRPr sz="2133">
              <a:latin typeface="Arial MT"/>
              <a:cs typeface="Arial MT"/>
            </a:endParaRPr>
          </a:p>
        </p:txBody>
      </p:sp>
      <p:sp>
        <p:nvSpPr>
          <p:cNvPr id="4" name="object 4"/>
          <p:cNvSpPr txBox="1"/>
          <p:nvPr/>
        </p:nvSpPr>
        <p:spPr>
          <a:xfrm>
            <a:off x="7291428" y="2577128"/>
            <a:ext cx="3693160"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How</a:t>
            </a:r>
            <a:r>
              <a:rPr sz="2133" spc="-40" dirty="0">
                <a:latin typeface="Arial MT"/>
                <a:cs typeface="Arial MT"/>
              </a:rPr>
              <a:t> </a:t>
            </a:r>
            <a:r>
              <a:rPr sz="2133" dirty="0">
                <a:latin typeface="Arial MT"/>
                <a:cs typeface="Arial MT"/>
              </a:rPr>
              <a:t>much</a:t>
            </a:r>
            <a:r>
              <a:rPr sz="2133" spc="-33" dirty="0">
                <a:latin typeface="Arial MT"/>
                <a:cs typeface="Arial MT"/>
              </a:rPr>
              <a:t> </a:t>
            </a:r>
            <a:r>
              <a:rPr sz="2133" dirty="0">
                <a:latin typeface="Arial MT"/>
                <a:cs typeface="Arial MT"/>
              </a:rPr>
              <a:t>should</a:t>
            </a:r>
            <a:r>
              <a:rPr sz="2133" spc="-40" dirty="0">
                <a:latin typeface="Arial MT"/>
                <a:cs typeface="Arial MT"/>
              </a:rPr>
              <a:t> </a:t>
            </a:r>
            <a:r>
              <a:rPr sz="2133" dirty="0">
                <a:latin typeface="Arial MT"/>
                <a:cs typeface="Arial MT"/>
              </a:rPr>
              <a:t>I</a:t>
            </a:r>
            <a:r>
              <a:rPr sz="2133" spc="-33" dirty="0">
                <a:latin typeface="Arial MT"/>
                <a:cs typeface="Arial MT"/>
              </a:rPr>
              <a:t> </a:t>
            </a:r>
            <a:r>
              <a:rPr sz="2133" dirty="0">
                <a:latin typeface="Arial MT"/>
                <a:cs typeface="Arial MT"/>
              </a:rPr>
              <a:t>move?</a:t>
            </a:r>
            <a:endParaRPr sz="2133">
              <a:latin typeface="Arial MT"/>
              <a:cs typeface="Arial MT"/>
            </a:endParaRPr>
          </a:p>
        </p:txBody>
      </p:sp>
      <p:sp>
        <p:nvSpPr>
          <p:cNvPr id="5" name="object 5"/>
          <p:cNvSpPr txBox="1"/>
          <p:nvPr/>
        </p:nvSpPr>
        <p:spPr>
          <a:xfrm>
            <a:off x="607701" y="1765283"/>
            <a:ext cx="38870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Gradient</a:t>
            </a:r>
            <a:r>
              <a:rPr sz="1867" b="1" spc="-40" dirty="0">
                <a:latin typeface="Arial" panose="020B0604020202020204"/>
                <a:cs typeface="Arial" panose="020B0604020202020204"/>
              </a:rPr>
              <a:t> </a:t>
            </a:r>
            <a:r>
              <a:rPr sz="1867" b="1" spc="-7" dirty="0">
                <a:latin typeface="Arial" panose="020B0604020202020204"/>
                <a:cs typeface="Arial" panose="020B0604020202020204"/>
              </a:rPr>
              <a:t>Descent</a:t>
            </a:r>
            <a:r>
              <a:rPr sz="1867" b="1" spc="-40" dirty="0">
                <a:latin typeface="Arial" panose="020B0604020202020204"/>
                <a:cs typeface="Arial" panose="020B0604020202020204"/>
              </a:rPr>
              <a:t> </a:t>
            </a:r>
            <a:r>
              <a:rPr sz="1867" b="1" spc="-7" dirty="0">
                <a:latin typeface="Arial" panose="020B0604020202020204"/>
                <a:cs typeface="Arial" panose="020B0604020202020204"/>
              </a:rPr>
              <a:t>update</a:t>
            </a:r>
            <a:r>
              <a:rPr sz="1867" b="1" spc="-40" dirty="0">
                <a:latin typeface="Arial" panose="020B0604020202020204"/>
                <a:cs typeface="Arial" panose="020B0604020202020204"/>
              </a:rPr>
              <a:t> </a:t>
            </a:r>
            <a:r>
              <a:rPr sz="1867" b="1" spc="-7" dirty="0">
                <a:latin typeface="Arial" panose="020B0604020202020204"/>
                <a:cs typeface="Arial" panose="020B0604020202020204"/>
              </a:rPr>
              <a:t>equation</a:t>
            </a:r>
            <a:endParaRPr sz="1867">
              <a:latin typeface="Arial" panose="020B0604020202020204"/>
              <a:cs typeface="Arial" panose="020B0604020202020204"/>
            </a:endParaRPr>
          </a:p>
        </p:txBody>
      </p:sp>
      <p:grpSp>
        <p:nvGrpSpPr>
          <p:cNvPr id="6" name="object 6"/>
          <p:cNvGrpSpPr/>
          <p:nvPr/>
        </p:nvGrpSpPr>
        <p:grpSpPr>
          <a:xfrm>
            <a:off x="4800533" y="1944678"/>
            <a:ext cx="2463800" cy="1316567"/>
            <a:chOff x="3600400" y="1458508"/>
            <a:chExt cx="1847850" cy="987425"/>
          </a:xfrm>
        </p:grpSpPr>
        <p:sp>
          <p:nvSpPr>
            <p:cNvPr id="7" name="object 7"/>
            <p:cNvSpPr/>
            <p:nvPr/>
          </p:nvSpPr>
          <p:spPr>
            <a:xfrm>
              <a:off x="3609925" y="1489200"/>
              <a:ext cx="1791335" cy="947419"/>
            </a:xfrm>
            <a:custGeom>
              <a:avLst/>
              <a:gdLst/>
              <a:ahLst/>
              <a:cxnLst/>
              <a:rect l="l" t="t" r="r" b="b"/>
              <a:pathLst>
                <a:path w="1791335" h="947419">
                  <a:moveTo>
                    <a:pt x="0" y="946924"/>
                  </a:moveTo>
                  <a:lnTo>
                    <a:pt x="7578" y="872175"/>
                  </a:lnTo>
                  <a:lnTo>
                    <a:pt x="16898" y="834930"/>
                  </a:lnTo>
                  <a:lnTo>
                    <a:pt x="29771" y="797840"/>
                  </a:lnTo>
                  <a:lnTo>
                    <a:pt x="46095" y="760957"/>
                  </a:lnTo>
                  <a:lnTo>
                    <a:pt x="65768" y="724334"/>
                  </a:lnTo>
                  <a:lnTo>
                    <a:pt x="88689" y="688022"/>
                  </a:lnTo>
                  <a:lnTo>
                    <a:pt x="114756" y="652072"/>
                  </a:lnTo>
                  <a:lnTo>
                    <a:pt x="143868" y="616536"/>
                  </a:lnTo>
                  <a:lnTo>
                    <a:pt x="175923" y="581467"/>
                  </a:lnTo>
                  <a:lnTo>
                    <a:pt x="210820" y="546917"/>
                  </a:lnTo>
                  <a:lnTo>
                    <a:pt x="248458" y="512936"/>
                  </a:lnTo>
                  <a:lnTo>
                    <a:pt x="288734" y="479577"/>
                  </a:lnTo>
                  <a:lnTo>
                    <a:pt x="331548" y="446891"/>
                  </a:lnTo>
                  <a:lnTo>
                    <a:pt x="376797" y="414931"/>
                  </a:lnTo>
                  <a:lnTo>
                    <a:pt x="424381" y="383748"/>
                  </a:lnTo>
                  <a:lnTo>
                    <a:pt x="474198" y="353394"/>
                  </a:lnTo>
                  <a:lnTo>
                    <a:pt x="526146" y="323921"/>
                  </a:lnTo>
                  <a:lnTo>
                    <a:pt x="580124" y="295380"/>
                  </a:lnTo>
                  <a:lnTo>
                    <a:pt x="620795" y="275143"/>
                  </a:lnTo>
                  <a:lnTo>
                    <a:pt x="662456" y="255452"/>
                  </a:lnTo>
                  <a:lnTo>
                    <a:pt x="705068" y="236328"/>
                  </a:lnTo>
                  <a:lnTo>
                    <a:pt x="748590" y="217789"/>
                  </a:lnTo>
                  <a:lnTo>
                    <a:pt x="792984" y="199857"/>
                  </a:lnTo>
                  <a:lnTo>
                    <a:pt x="838210" y="182552"/>
                  </a:lnTo>
                  <a:lnTo>
                    <a:pt x="884228" y="165894"/>
                  </a:lnTo>
                  <a:lnTo>
                    <a:pt x="930998" y="149904"/>
                  </a:lnTo>
                  <a:lnTo>
                    <a:pt x="978482" y="134601"/>
                  </a:lnTo>
                  <a:lnTo>
                    <a:pt x="1026638" y="120005"/>
                  </a:lnTo>
                  <a:lnTo>
                    <a:pt x="1075429" y="106137"/>
                  </a:lnTo>
                  <a:lnTo>
                    <a:pt x="1124813" y="93018"/>
                  </a:lnTo>
                  <a:lnTo>
                    <a:pt x="1174752" y="80667"/>
                  </a:lnTo>
                  <a:lnTo>
                    <a:pt x="1221586" y="69904"/>
                  </a:lnTo>
                  <a:lnTo>
                    <a:pt x="1268833" y="59837"/>
                  </a:lnTo>
                  <a:lnTo>
                    <a:pt x="1316459" y="50482"/>
                  </a:lnTo>
                  <a:lnTo>
                    <a:pt x="1364435" y="41856"/>
                  </a:lnTo>
                  <a:lnTo>
                    <a:pt x="1412728" y="33974"/>
                  </a:lnTo>
                  <a:lnTo>
                    <a:pt x="1461306" y="26854"/>
                  </a:lnTo>
                  <a:lnTo>
                    <a:pt x="1510137" y="20510"/>
                  </a:lnTo>
                  <a:lnTo>
                    <a:pt x="1553048" y="15610"/>
                  </a:lnTo>
                  <a:lnTo>
                    <a:pt x="1596108" y="11328"/>
                  </a:lnTo>
                  <a:lnTo>
                    <a:pt x="1639295" y="7675"/>
                  </a:lnTo>
                  <a:lnTo>
                    <a:pt x="1682588" y="4661"/>
                  </a:lnTo>
                  <a:lnTo>
                    <a:pt x="1725967" y="2299"/>
                  </a:lnTo>
                  <a:lnTo>
                    <a:pt x="1769409" y="598"/>
                  </a:lnTo>
                  <a:lnTo>
                    <a:pt x="1780277" y="277"/>
                  </a:lnTo>
                  <a:lnTo>
                    <a:pt x="1791118" y="0"/>
                  </a:lnTo>
                </a:path>
              </a:pathLst>
            </a:custGeom>
            <a:ln w="19049">
              <a:solidFill>
                <a:srgbClr val="000000"/>
              </a:solidFill>
            </a:ln>
          </p:spPr>
          <p:txBody>
            <a:bodyPr wrap="square" lIns="0" tIns="0" rIns="0" bIns="0" rtlCol="0"/>
            <a:lstStyle/>
            <a:p>
              <a:endParaRPr sz="2400"/>
            </a:p>
          </p:txBody>
        </p:sp>
        <p:sp>
          <p:nvSpPr>
            <p:cNvPr id="8" name="object 8"/>
            <p:cNvSpPr/>
            <p:nvPr/>
          </p:nvSpPr>
          <p:spPr>
            <a:xfrm>
              <a:off x="5379367" y="1468033"/>
              <a:ext cx="59690" cy="43180"/>
            </a:xfrm>
            <a:custGeom>
              <a:avLst/>
              <a:gdLst/>
              <a:ahLst/>
              <a:cxnLst/>
              <a:rect l="l" t="t" r="r" b="b"/>
              <a:pathLst>
                <a:path w="59689" h="43180">
                  <a:moveTo>
                    <a:pt x="508" y="42843"/>
                  </a:moveTo>
                  <a:lnTo>
                    <a:pt x="21676" y="21167"/>
                  </a:lnTo>
                  <a:lnTo>
                    <a:pt x="0" y="0"/>
                  </a:lnTo>
                  <a:lnTo>
                    <a:pt x="59110" y="20722"/>
                  </a:lnTo>
                  <a:lnTo>
                    <a:pt x="508" y="42843"/>
                  </a:lnTo>
                  <a:close/>
                </a:path>
              </a:pathLst>
            </a:custGeom>
            <a:solidFill>
              <a:srgbClr val="000000"/>
            </a:solidFill>
          </p:spPr>
          <p:txBody>
            <a:bodyPr wrap="square" lIns="0" tIns="0" rIns="0" bIns="0" rtlCol="0"/>
            <a:lstStyle/>
            <a:p>
              <a:endParaRPr sz="2400"/>
            </a:p>
          </p:txBody>
        </p:sp>
        <p:sp>
          <p:nvSpPr>
            <p:cNvPr id="9" name="object 9"/>
            <p:cNvSpPr/>
            <p:nvPr/>
          </p:nvSpPr>
          <p:spPr>
            <a:xfrm>
              <a:off x="5379367" y="1468033"/>
              <a:ext cx="59690" cy="43180"/>
            </a:xfrm>
            <a:custGeom>
              <a:avLst/>
              <a:gdLst/>
              <a:ahLst/>
              <a:cxnLst/>
              <a:rect l="l" t="t" r="r" b="b"/>
              <a:pathLst>
                <a:path w="59689" h="43180">
                  <a:moveTo>
                    <a:pt x="21676" y="21167"/>
                  </a:moveTo>
                  <a:lnTo>
                    <a:pt x="508" y="42843"/>
                  </a:lnTo>
                  <a:lnTo>
                    <a:pt x="59110" y="20722"/>
                  </a:lnTo>
                  <a:lnTo>
                    <a:pt x="0" y="0"/>
                  </a:lnTo>
                  <a:lnTo>
                    <a:pt x="21676" y="21167"/>
                  </a:lnTo>
                  <a:close/>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4610233" y="5079662"/>
            <a:ext cx="190500" cy="345330"/>
          </a:xfrm>
          <a:prstGeom prst="rect">
            <a:avLst/>
          </a:prstGeom>
        </p:spPr>
        <p:txBody>
          <a:bodyPr vert="horz" wrap="square" lIns="0" tIns="16933" rIns="0" bIns="0" rtlCol="0">
            <a:spAutoFit/>
          </a:bodyPr>
          <a:lstStyle/>
          <a:p>
            <a:pPr marL="16933">
              <a:spcBef>
                <a:spcPts val="133"/>
              </a:spcBef>
            </a:pPr>
            <a:r>
              <a:rPr sz="2133" spc="-900" dirty="0">
                <a:latin typeface="Arial MT"/>
                <a:cs typeface="Arial MT"/>
              </a:rPr>
              <a:t>α</a:t>
            </a:r>
            <a:endParaRPr sz="2133">
              <a:latin typeface="Arial MT"/>
              <a:cs typeface="Arial MT"/>
            </a:endParaRPr>
          </a:p>
        </p:txBody>
      </p:sp>
      <p:sp>
        <p:nvSpPr>
          <p:cNvPr id="11" name="object 11"/>
          <p:cNvSpPr txBox="1"/>
          <p:nvPr/>
        </p:nvSpPr>
        <p:spPr>
          <a:xfrm>
            <a:off x="767833" y="3139295"/>
            <a:ext cx="4272280" cy="607003"/>
          </a:xfrm>
          <a:prstGeom prst="rect">
            <a:avLst/>
          </a:prstGeom>
        </p:spPr>
        <p:txBody>
          <a:bodyPr vert="horz" wrap="square" lIns="0" tIns="16933" rIns="0" bIns="0" rtlCol="0">
            <a:spAutoFit/>
          </a:bodyPr>
          <a:lstStyle/>
          <a:p>
            <a:pPr marL="16933">
              <a:lnSpc>
                <a:spcPts val="2287"/>
              </a:lnSpc>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a:latin typeface="Arial MT"/>
              <a:cs typeface="Arial MT"/>
            </a:endParaRPr>
          </a:p>
          <a:p>
            <a:pPr marL="3351870">
              <a:lnSpc>
                <a:spcPts val="2287"/>
              </a:lnSpc>
            </a:pPr>
            <a:r>
              <a:rPr sz="2133" spc="-7" dirty="0">
                <a:latin typeface="Arial MT"/>
                <a:cs typeface="Arial MT"/>
              </a:rPr>
              <a:t>dE</a:t>
            </a:r>
            <a:r>
              <a:rPr sz="2133" spc="-67" dirty="0">
                <a:latin typeface="Arial MT"/>
                <a:cs typeface="Arial MT"/>
              </a:rPr>
              <a:t> </a:t>
            </a:r>
            <a:r>
              <a:rPr sz="2133" dirty="0">
                <a:latin typeface="Arial MT"/>
                <a:cs typeface="Arial MT"/>
              </a:rPr>
              <a:t>/</a:t>
            </a:r>
            <a:r>
              <a:rPr sz="2133" spc="-60" dirty="0">
                <a:latin typeface="Arial MT"/>
                <a:cs typeface="Arial MT"/>
              </a:rPr>
              <a:t> </a:t>
            </a:r>
            <a:r>
              <a:rPr sz="2133" spc="-7" dirty="0">
                <a:latin typeface="Arial MT"/>
                <a:cs typeface="Arial MT"/>
              </a:rPr>
              <a:t>dw</a:t>
            </a:r>
            <a:endParaRPr sz="2133">
              <a:latin typeface="Arial MT"/>
              <a:cs typeface="Arial MT"/>
            </a:endParaRPr>
          </a:p>
        </p:txBody>
      </p:sp>
      <p:grpSp>
        <p:nvGrpSpPr>
          <p:cNvPr id="12" name="object 12"/>
          <p:cNvGrpSpPr/>
          <p:nvPr/>
        </p:nvGrpSpPr>
        <p:grpSpPr>
          <a:xfrm>
            <a:off x="4851799" y="2889263"/>
            <a:ext cx="2426081" cy="2224779"/>
            <a:chOff x="3600400" y="2098307"/>
            <a:chExt cx="1858010" cy="347345"/>
          </a:xfrm>
        </p:grpSpPr>
        <p:sp>
          <p:nvSpPr>
            <p:cNvPr id="13" name="object 13"/>
            <p:cNvSpPr/>
            <p:nvPr/>
          </p:nvSpPr>
          <p:spPr>
            <a:xfrm>
              <a:off x="3609925" y="2129174"/>
              <a:ext cx="1801495" cy="307340"/>
            </a:xfrm>
            <a:custGeom>
              <a:avLst/>
              <a:gdLst/>
              <a:ahLst/>
              <a:cxnLst/>
              <a:rect l="l" t="t" r="r" b="b"/>
              <a:pathLst>
                <a:path w="1801495" h="307339">
                  <a:moveTo>
                    <a:pt x="0" y="306950"/>
                  </a:moveTo>
                  <a:lnTo>
                    <a:pt x="16140" y="271574"/>
                  </a:lnTo>
                  <a:lnTo>
                    <a:pt x="62861" y="236617"/>
                  </a:lnTo>
                  <a:lnTo>
                    <a:pt x="96893" y="219427"/>
                  </a:lnTo>
                  <a:lnTo>
                    <a:pt x="137615" y="202499"/>
                  </a:lnTo>
                  <a:lnTo>
                    <a:pt x="184708" y="185886"/>
                  </a:lnTo>
                  <a:lnTo>
                    <a:pt x="237853" y="169640"/>
                  </a:lnTo>
                  <a:lnTo>
                    <a:pt x="296732" y="153813"/>
                  </a:lnTo>
                  <a:lnTo>
                    <a:pt x="361027" y="138459"/>
                  </a:lnTo>
                  <a:lnTo>
                    <a:pt x="430419" y="123628"/>
                  </a:lnTo>
                  <a:lnTo>
                    <a:pt x="504589" y="109375"/>
                  </a:lnTo>
                  <a:lnTo>
                    <a:pt x="583218" y="95750"/>
                  </a:lnTo>
                  <a:lnTo>
                    <a:pt x="627559" y="88652"/>
                  </a:lnTo>
                  <a:lnTo>
                    <a:pt x="673064" y="81761"/>
                  </a:lnTo>
                  <a:lnTo>
                    <a:pt x="719682" y="75088"/>
                  </a:lnTo>
                  <a:lnTo>
                    <a:pt x="767364" y="68639"/>
                  </a:lnTo>
                  <a:lnTo>
                    <a:pt x="816059" y="62424"/>
                  </a:lnTo>
                  <a:lnTo>
                    <a:pt x="865715" y="56450"/>
                  </a:lnTo>
                  <a:lnTo>
                    <a:pt x="916282" y="50727"/>
                  </a:lnTo>
                  <a:lnTo>
                    <a:pt x="967711" y="45261"/>
                  </a:lnTo>
                  <a:lnTo>
                    <a:pt x="1019949" y="40063"/>
                  </a:lnTo>
                  <a:lnTo>
                    <a:pt x="1072947" y="35139"/>
                  </a:lnTo>
                  <a:lnTo>
                    <a:pt x="1126653" y="30499"/>
                  </a:lnTo>
                  <a:lnTo>
                    <a:pt x="1181017" y="26150"/>
                  </a:lnTo>
                  <a:lnTo>
                    <a:pt x="1228101" y="22661"/>
                  </a:lnTo>
                  <a:lnTo>
                    <a:pt x="1275599" y="19398"/>
                  </a:lnTo>
                  <a:lnTo>
                    <a:pt x="1323480" y="16366"/>
                  </a:lnTo>
                  <a:lnTo>
                    <a:pt x="1371711" y="13569"/>
                  </a:lnTo>
                  <a:lnTo>
                    <a:pt x="1420262" y="11015"/>
                  </a:lnTo>
                  <a:lnTo>
                    <a:pt x="1469099" y="8707"/>
                  </a:lnTo>
                  <a:lnTo>
                    <a:pt x="1518191" y="6650"/>
                  </a:lnTo>
                  <a:lnTo>
                    <a:pt x="1561331" y="5062"/>
                  </a:lnTo>
                  <a:lnTo>
                    <a:pt x="1604620" y="3674"/>
                  </a:lnTo>
                  <a:lnTo>
                    <a:pt x="1648037" y="2490"/>
                  </a:lnTo>
                  <a:lnTo>
                    <a:pt x="1691561" y="1513"/>
                  </a:lnTo>
                  <a:lnTo>
                    <a:pt x="1735171" y="747"/>
                  </a:lnTo>
                  <a:lnTo>
                    <a:pt x="1778845" y="195"/>
                  </a:lnTo>
                  <a:lnTo>
                    <a:pt x="1800699" y="1"/>
                  </a:lnTo>
                  <a:lnTo>
                    <a:pt x="1801014" y="0"/>
                  </a:lnTo>
                </a:path>
              </a:pathLst>
            </a:custGeom>
            <a:ln w="19049">
              <a:solidFill>
                <a:srgbClr val="000000"/>
              </a:solidFill>
            </a:ln>
          </p:spPr>
          <p:txBody>
            <a:bodyPr wrap="square" lIns="0" tIns="0" rIns="0" bIns="0" rtlCol="0"/>
            <a:lstStyle/>
            <a:p>
              <a:endParaRPr sz="2400"/>
            </a:p>
          </p:txBody>
        </p:sp>
        <p:sp>
          <p:nvSpPr>
            <p:cNvPr id="14" name="object 14"/>
            <p:cNvSpPr/>
            <p:nvPr/>
          </p:nvSpPr>
          <p:spPr>
            <a:xfrm>
              <a:off x="5389434" y="2107832"/>
              <a:ext cx="59055" cy="43180"/>
            </a:xfrm>
            <a:custGeom>
              <a:avLst/>
              <a:gdLst/>
              <a:ahLst/>
              <a:cxnLst/>
              <a:rect l="l" t="t" r="r" b="b"/>
              <a:pathLst>
                <a:path w="59054" h="43180">
                  <a:moveTo>
                    <a:pt x="163" y="42846"/>
                  </a:moveTo>
                  <a:lnTo>
                    <a:pt x="21504" y="21341"/>
                  </a:lnTo>
                  <a:lnTo>
                    <a:pt x="0" y="0"/>
                  </a:lnTo>
                  <a:lnTo>
                    <a:pt x="58941" y="21198"/>
                  </a:lnTo>
                  <a:lnTo>
                    <a:pt x="163" y="42846"/>
                  </a:lnTo>
                  <a:close/>
                </a:path>
              </a:pathLst>
            </a:custGeom>
            <a:solidFill>
              <a:srgbClr val="000000"/>
            </a:solidFill>
          </p:spPr>
          <p:txBody>
            <a:bodyPr wrap="square" lIns="0" tIns="0" rIns="0" bIns="0" rtlCol="0"/>
            <a:lstStyle/>
            <a:p>
              <a:endParaRPr sz="2400"/>
            </a:p>
          </p:txBody>
        </p:sp>
        <p:sp>
          <p:nvSpPr>
            <p:cNvPr id="15" name="object 15"/>
            <p:cNvSpPr/>
            <p:nvPr/>
          </p:nvSpPr>
          <p:spPr>
            <a:xfrm>
              <a:off x="5389434" y="2107832"/>
              <a:ext cx="59055" cy="43180"/>
            </a:xfrm>
            <a:custGeom>
              <a:avLst/>
              <a:gdLst/>
              <a:ahLst/>
              <a:cxnLst/>
              <a:rect l="l" t="t" r="r" b="b"/>
              <a:pathLst>
                <a:path w="59054" h="43180">
                  <a:moveTo>
                    <a:pt x="21504" y="21341"/>
                  </a:moveTo>
                  <a:lnTo>
                    <a:pt x="163" y="42846"/>
                  </a:lnTo>
                  <a:lnTo>
                    <a:pt x="58941" y="21198"/>
                  </a:lnTo>
                  <a:lnTo>
                    <a:pt x="0" y="0"/>
                  </a:lnTo>
                  <a:lnTo>
                    <a:pt x="21504" y="21341"/>
                  </a:lnTo>
                  <a:close/>
                </a:path>
              </a:pathLst>
            </a:custGeom>
            <a:ln w="19049">
              <a:solidFill>
                <a:srgbClr val="000000"/>
              </a:solidFill>
            </a:ln>
          </p:spPr>
          <p:txBody>
            <a:bodyPr wrap="square" lIns="0" tIns="0" rIns="0" bIns="0" rtlCol="0"/>
            <a:lstStyle/>
            <a:p>
              <a:endParaRPr sz="2400"/>
            </a:p>
          </p:txBody>
        </p:sp>
      </p:grpSp>
      <p:grpSp>
        <p:nvGrpSpPr>
          <p:cNvPr id="16" name="object 16"/>
          <p:cNvGrpSpPr/>
          <p:nvPr/>
        </p:nvGrpSpPr>
        <p:grpSpPr>
          <a:xfrm>
            <a:off x="4839099" y="4634643"/>
            <a:ext cx="2477347" cy="463127"/>
            <a:chOff x="3629324" y="3475982"/>
            <a:chExt cx="1858010" cy="347345"/>
          </a:xfrm>
        </p:grpSpPr>
        <p:sp>
          <p:nvSpPr>
            <p:cNvPr id="17" name="object 17"/>
            <p:cNvSpPr/>
            <p:nvPr/>
          </p:nvSpPr>
          <p:spPr>
            <a:xfrm>
              <a:off x="3638849" y="3506849"/>
              <a:ext cx="1801495" cy="307340"/>
            </a:xfrm>
            <a:custGeom>
              <a:avLst/>
              <a:gdLst/>
              <a:ahLst/>
              <a:cxnLst/>
              <a:rect l="l" t="t" r="r" b="b"/>
              <a:pathLst>
                <a:path w="1801495" h="307339">
                  <a:moveTo>
                    <a:pt x="0" y="306950"/>
                  </a:moveTo>
                  <a:lnTo>
                    <a:pt x="16140" y="271574"/>
                  </a:lnTo>
                  <a:lnTo>
                    <a:pt x="62861" y="236617"/>
                  </a:lnTo>
                  <a:lnTo>
                    <a:pt x="96893" y="219427"/>
                  </a:lnTo>
                  <a:lnTo>
                    <a:pt x="137615" y="202499"/>
                  </a:lnTo>
                  <a:lnTo>
                    <a:pt x="184708" y="185886"/>
                  </a:lnTo>
                  <a:lnTo>
                    <a:pt x="237853" y="169640"/>
                  </a:lnTo>
                  <a:lnTo>
                    <a:pt x="296732" y="153813"/>
                  </a:lnTo>
                  <a:lnTo>
                    <a:pt x="361027" y="138459"/>
                  </a:lnTo>
                  <a:lnTo>
                    <a:pt x="430419" y="123628"/>
                  </a:lnTo>
                  <a:lnTo>
                    <a:pt x="504589" y="109375"/>
                  </a:lnTo>
                  <a:lnTo>
                    <a:pt x="583218" y="95750"/>
                  </a:lnTo>
                  <a:lnTo>
                    <a:pt x="627559" y="88652"/>
                  </a:lnTo>
                  <a:lnTo>
                    <a:pt x="673064" y="81761"/>
                  </a:lnTo>
                  <a:lnTo>
                    <a:pt x="719682" y="75088"/>
                  </a:lnTo>
                  <a:lnTo>
                    <a:pt x="767364" y="68639"/>
                  </a:lnTo>
                  <a:lnTo>
                    <a:pt x="816059" y="62424"/>
                  </a:lnTo>
                  <a:lnTo>
                    <a:pt x="865715" y="56450"/>
                  </a:lnTo>
                  <a:lnTo>
                    <a:pt x="916282" y="50727"/>
                  </a:lnTo>
                  <a:lnTo>
                    <a:pt x="967711" y="45261"/>
                  </a:lnTo>
                  <a:lnTo>
                    <a:pt x="1019949" y="40063"/>
                  </a:lnTo>
                  <a:lnTo>
                    <a:pt x="1072947" y="35139"/>
                  </a:lnTo>
                  <a:lnTo>
                    <a:pt x="1126653" y="30499"/>
                  </a:lnTo>
                  <a:lnTo>
                    <a:pt x="1181017" y="26150"/>
                  </a:lnTo>
                  <a:lnTo>
                    <a:pt x="1228101" y="22661"/>
                  </a:lnTo>
                  <a:lnTo>
                    <a:pt x="1275599" y="19398"/>
                  </a:lnTo>
                  <a:lnTo>
                    <a:pt x="1323480" y="16366"/>
                  </a:lnTo>
                  <a:lnTo>
                    <a:pt x="1371711" y="13569"/>
                  </a:lnTo>
                  <a:lnTo>
                    <a:pt x="1420262" y="11015"/>
                  </a:lnTo>
                  <a:lnTo>
                    <a:pt x="1469099" y="8707"/>
                  </a:lnTo>
                  <a:lnTo>
                    <a:pt x="1518191" y="6650"/>
                  </a:lnTo>
                  <a:lnTo>
                    <a:pt x="1561331" y="5062"/>
                  </a:lnTo>
                  <a:lnTo>
                    <a:pt x="1604620" y="3674"/>
                  </a:lnTo>
                  <a:lnTo>
                    <a:pt x="1648037" y="2490"/>
                  </a:lnTo>
                  <a:lnTo>
                    <a:pt x="1691561" y="1513"/>
                  </a:lnTo>
                  <a:lnTo>
                    <a:pt x="1735171" y="747"/>
                  </a:lnTo>
                  <a:lnTo>
                    <a:pt x="1778845" y="195"/>
                  </a:lnTo>
                  <a:lnTo>
                    <a:pt x="1800699" y="1"/>
                  </a:lnTo>
                  <a:lnTo>
                    <a:pt x="1801014" y="0"/>
                  </a:lnTo>
                </a:path>
              </a:pathLst>
            </a:custGeom>
            <a:ln w="19049">
              <a:solidFill>
                <a:srgbClr val="000000"/>
              </a:solidFill>
            </a:ln>
          </p:spPr>
          <p:txBody>
            <a:bodyPr wrap="square" lIns="0" tIns="0" rIns="0" bIns="0" rtlCol="0"/>
            <a:lstStyle/>
            <a:p>
              <a:endParaRPr sz="2400"/>
            </a:p>
          </p:txBody>
        </p:sp>
        <p:sp>
          <p:nvSpPr>
            <p:cNvPr id="18" name="object 18"/>
            <p:cNvSpPr/>
            <p:nvPr/>
          </p:nvSpPr>
          <p:spPr>
            <a:xfrm>
              <a:off x="5418359" y="3485507"/>
              <a:ext cx="59055" cy="43180"/>
            </a:xfrm>
            <a:custGeom>
              <a:avLst/>
              <a:gdLst/>
              <a:ahLst/>
              <a:cxnLst/>
              <a:rect l="l" t="t" r="r" b="b"/>
              <a:pathLst>
                <a:path w="59054" h="43179">
                  <a:moveTo>
                    <a:pt x="163" y="42846"/>
                  </a:moveTo>
                  <a:lnTo>
                    <a:pt x="21504" y="21341"/>
                  </a:lnTo>
                  <a:lnTo>
                    <a:pt x="0" y="0"/>
                  </a:lnTo>
                  <a:lnTo>
                    <a:pt x="58941" y="21198"/>
                  </a:lnTo>
                  <a:lnTo>
                    <a:pt x="163" y="42846"/>
                  </a:lnTo>
                  <a:close/>
                </a:path>
              </a:pathLst>
            </a:custGeom>
            <a:solidFill>
              <a:srgbClr val="000000"/>
            </a:solidFill>
          </p:spPr>
          <p:txBody>
            <a:bodyPr wrap="square" lIns="0" tIns="0" rIns="0" bIns="0" rtlCol="0"/>
            <a:lstStyle/>
            <a:p>
              <a:endParaRPr sz="2400"/>
            </a:p>
          </p:txBody>
        </p:sp>
        <p:sp>
          <p:nvSpPr>
            <p:cNvPr id="19" name="object 19"/>
            <p:cNvSpPr/>
            <p:nvPr/>
          </p:nvSpPr>
          <p:spPr>
            <a:xfrm>
              <a:off x="5418359" y="3485507"/>
              <a:ext cx="59055" cy="43180"/>
            </a:xfrm>
            <a:custGeom>
              <a:avLst/>
              <a:gdLst/>
              <a:ahLst/>
              <a:cxnLst/>
              <a:rect l="l" t="t" r="r" b="b"/>
              <a:pathLst>
                <a:path w="59054" h="43179">
                  <a:moveTo>
                    <a:pt x="21504" y="21341"/>
                  </a:moveTo>
                  <a:lnTo>
                    <a:pt x="163" y="42846"/>
                  </a:lnTo>
                  <a:lnTo>
                    <a:pt x="58941" y="21198"/>
                  </a:lnTo>
                  <a:lnTo>
                    <a:pt x="0" y="0"/>
                  </a:lnTo>
                  <a:lnTo>
                    <a:pt x="21504" y="21341"/>
                  </a:lnTo>
                  <a:close/>
                </a:path>
              </a:pathLst>
            </a:custGeom>
            <a:ln w="19049">
              <a:solidFill>
                <a:srgbClr val="000000"/>
              </a:solidFill>
            </a:ln>
          </p:spPr>
          <p:txBody>
            <a:bodyPr wrap="square" lIns="0" tIns="0" rIns="0" bIns="0" rtlCol="0"/>
            <a:lstStyle/>
            <a:p>
              <a:endParaRPr sz="2400"/>
            </a:p>
          </p:txBody>
        </p:sp>
      </p:grpSp>
      <p:sp>
        <p:nvSpPr>
          <p:cNvPr id="20" name="object 20"/>
          <p:cNvSpPr txBox="1"/>
          <p:nvPr/>
        </p:nvSpPr>
        <p:spPr>
          <a:xfrm>
            <a:off x="7526995" y="4491196"/>
            <a:ext cx="2098040"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7" dirty="0">
                <a:latin typeface="Arial MT"/>
                <a:cs typeface="Arial MT"/>
              </a:rPr>
              <a:t>Learning</a:t>
            </a:r>
            <a:r>
              <a:rPr sz="2133" spc="-107" dirty="0">
                <a:latin typeface="Arial MT"/>
                <a:cs typeface="Arial MT"/>
              </a:rPr>
              <a:t> </a:t>
            </a:r>
            <a:r>
              <a:rPr sz="2133" dirty="0">
                <a:latin typeface="Arial MT"/>
                <a:cs typeface="Arial MT"/>
              </a:rPr>
              <a:t>rate</a:t>
            </a:r>
            <a:endParaRPr sz="2133">
              <a:latin typeface="Arial MT"/>
              <a:cs typeface="Arial M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3"/>
          <p:cNvSpPr txBox="1">
            <a:spLocks noGrp="1"/>
          </p:cNvSpPr>
          <p:nvPr>
            <p:ph type="title"/>
          </p:nvPr>
        </p:nvSpPr>
        <p:spPr>
          <a:xfrm>
            <a:off x="742950" y="742951"/>
            <a:ext cx="3476625" cy="4962524"/>
          </a:xfrm>
          <a:prstGeom prst="rect">
            <a:avLst/>
          </a:prstGeom>
        </p:spPr>
        <p:txBody>
          <a:bodyPr vert="horz" lIns="91440" tIns="45720" rIns="91440" bIns="45720" rtlCol="0">
            <a:normAutofit/>
          </a:bodyPr>
          <a:lstStyle/>
          <a:p>
            <a:pPr marL="358978" marR="6773" indent="-342891" algn="ctr"/>
            <a:r>
              <a:rPr lang="en-US" kern="1200" spc="-47">
                <a:solidFill>
                  <a:srgbClr val="FFFFFF"/>
                </a:solidFill>
                <a:latin typeface="+mj-lt"/>
                <a:ea typeface="+mj-ea"/>
                <a:cs typeface="+mj-cs"/>
              </a:rPr>
              <a:t>Fundamentals </a:t>
            </a:r>
            <a:r>
              <a:rPr lang="en-US" kern="1200" spc="40">
                <a:solidFill>
                  <a:srgbClr val="FFFFFF"/>
                </a:solidFill>
                <a:latin typeface="+mj-lt"/>
                <a:ea typeface="+mj-ea"/>
                <a:cs typeface="+mj-cs"/>
              </a:rPr>
              <a:t>of </a:t>
            </a:r>
            <a:r>
              <a:rPr lang="en-US" kern="1200" spc="-1180">
                <a:solidFill>
                  <a:srgbClr val="FFFFFF"/>
                </a:solidFill>
                <a:latin typeface="+mj-lt"/>
                <a:ea typeface="+mj-ea"/>
                <a:cs typeface="+mj-cs"/>
              </a:rPr>
              <a:t> </a:t>
            </a:r>
            <a:r>
              <a:rPr lang="en-US" kern="1200" spc="-33">
                <a:solidFill>
                  <a:srgbClr val="FFFFFF"/>
                </a:solidFill>
                <a:latin typeface="+mj-lt"/>
                <a:ea typeface="+mj-ea"/>
                <a:cs typeface="+mj-cs"/>
              </a:rPr>
              <a:t>Deep</a:t>
            </a:r>
            <a:r>
              <a:rPr lang="en-US" kern="1200" spc="-53">
                <a:solidFill>
                  <a:srgbClr val="FFFFFF"/>
                </a:solidFill>
                <a:latin typeface="+mj-lt"/>
                <a:ea typeface="+mj-ea"/>
                <a:cs typeface="+mj-cs"/>
              </a:rPr>
              <a:t> Learning</a:t>
            </a:r>
            <a:endParaRPr lang="en-US" kern="1200">
              <a:solidFill>
                <a:srgbClr val="FFFFFF"/>
              </a:solidFill>
              <a:latin typeface="+mj-lt"/>
              <a:ea typeface="+mj-ea"/>
              <a:cs typeface="+mj-cs"/>
            </a:endParaRPr>
          </a:p>
        </p:txBody>
      </p:sp>
      <p:pic>
        <p:nvPicPr>
          <p:cNvPr id="14" name="Picture 2" descr="Nerve Impulse Propagation (3) | GIFs :: Behance">
            <a:extLst>
              <a:ext uri="{FF2B5EF4-FFF2-40B4-BE49-F238E27FC236}">
                <a16:creationId xmlns:a16="http://schemas.microsoft.com/office/drawing/2014/main" id="{910512BF-C202-4318-AB5B-FAAB1DA6958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53822" y="1119955"/>
            <a:ext cx="6553545" cy="46260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138774"/>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4"/>
            <a:ext cx="3060700"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Hyperparameter</a:t>
            </a:r>
            <a:r>
              <a:rPr sz="1867" spc="-73" dirty="0">
                <a:latin typeface="Roboto"/>
                <a:cs typeface="Roboto"/>
              </a:rPr>
              <a:t> </a:t>
            </a:r>
            <a:r>
              <a:rPr sz="1867" spc="-33" dirty="0">
                <a:latin typeface="Roboto"/>
                <a:cs typeface="Roboto"/>
              </a:rPr>
              <a:t>tuning</a:t>
            </a:r>
            <a:endParaRPr sz="1867">
              <a:latin typeface="Roboto"/>
              <a:cs typeface="Roboto"/>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4348849" y="2057897"/>
              <a:ext cx="1642745" cy="1312545"/>
            </a:xfrm>
            <a:custGeom>
              <a:avLst/>
              <a:gdLst/>
              <a:ahLst/>
              <a:cxnLst/>
              <a:rect l="l" t="t" r="r" b="b"/>
              <a:pathLst>
                <a:path w="1642745" h="1312545">
                  <a:moveTo>
                    <a:pt x="0" y="1312077"/>
                  </a:moveTo>
                  <a:lnTo>
                    <a:pt x="630299" y="1291977"/>
                  </a:lnTo>
                </a:path>
                <a:path w="1642745" h="1312545">
                  <a:moveTo>
                    <a:pt x="1642317" y="0"/>
                  </a:moveTo>
                  <a:lnTo>
                    <a:pt x="884340" y="953592"/>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5" cstate="print"/>
            <a:stretch>
              <a:fillRect/>
            </a:stretch>
          </p:blipFill>
          <p:spPr>
            <a:xfrm>
              <a:off x="5200370" y="2971863"/>
              <a:ext cx="72445" cy="78457"/>
            </a:xfrm>
            <a:prstGeom prst="rect">
              <a:avLst/>
            </a:prstGeom>
          </p:spPr>
        </p:pic>
        <p:pic>
          <p:nvPicPr>
            <p:cNvPr id="11" name="object 11"/>
            <p:cNvPicPr/>
            <p:nvPr/>
          </p:nvPicPr>
          <p:blipFill>
            <a:blip r:embed="rId6" cstate="print"/>
            <a:stretch>
              <a:fillRect/>
            </a:stretch>
          </p:blipFill>
          <p:spPr>
            <a:xfrm>
              <a:off x="3636724" y="2508937"/>
              <a:ext cx="108824" cy="125624"/>
            </a:xfrm>
            <a:prstGeom prst="rect">
              <a:avLst/>
            </a:prstGeom>
          </p:spPr>
        </p:pic>
        <p:sp>
          <p:nvSpPr>
            <p:cNvPr id="12" name="object 12"/>
            <p:cNvSpPr/>
            <p:nvPr/>
          </p:nvSpPr>
          <p:spPr>
            <a:xfrm>
              <a:off x="3847354" y="2613291"/>
              <a:ext cx="1296035" cy="507365"/>
            </a:xfrm>
            <a:custGeom>
              <a:avLst/>
              <a:gdLst/>
              <a:ahLst/>
              <a:cxnLst/>
              <a:rect l="l" t="t" r="r" b="b"/>
              <a:pathLst>
                <a:path w="1296035" h="507364">
                  <a:moveTo>
                    <a:pt x="1295469" y="507320"/>
                  </a:moveTo>
                  <a:lnTo>
                    <a:pt x="0" y="0"/>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7" cstate="print"/>
            <a:stretch>
              <a:fillRect/>
            </a:stretch>
          </p:blipFill>
          <p:spPr>
            <a:xfrm>
              <a:off x="3757331" y="2572242"/>
              <a:ext cx="111022" cy="79873"/>
            </a:xfrm>
            <a:prstGeom prst="rect">
              <a:avLst/>
            </a:prstGeom>
          </p:spPr>
        </p:pic>
        <p:pic>
          <p:nvPicPr>
            <p:cNvPr id="14" name="object 14"/>
            <p:cNvPicPr/>
            <p:nvPr/>
          </p:nvPicPr>
          <p:blipFill>
            <a:blip r:embed="rId8" cstate="print"/>
            <a:stretch>
              <a:fillRect/>
            </a:stretch>
          </p:blipFill>
          <p:spPr>
            <a:xfrm>
              <a:off x="5088412" y="2999749"/>
              <a:ext cx="108824" cy="125624"/>
            </a:xfrm>
            <a:prstGeom prst="rect">
              <a:avLst/>
            </a:prstGeom>
          </p:spPr>
        </p:pic>
        <p:pic>
          <p:nvPicPr>
            <p:cNvPr id="15" name="object 15"/>
            <p:cNvPicPr/>
            <p:nvPr/>
          </p:nvPicPr>
          <p:blipFill>
            <a:blip r:embed="rId9" cstate="print"/>
            <a:stretch>
              <a:fillRect/>
            </a:stretch>
          </p:blipFill>
          <p:spPr>
            <a:xfrm>
              <a:off x="4875087" y="3172437"/>
              <a:ext cx="108824" cy="125624"/>
            </a:xfrm>
            <a:prstGeom prst="rect">
              <a:avLst/>
            </a:prstGeom>
          </p:spPr>
        </p:pic>
        <p:pic>
          <p:nvPicPr>
            <p:cNvPr id="16" name="object 16"/>
            <p:cNvPicPr/>
            <p:nvPr/>
          </p:nvPicPr>
          <p:blipFill>
            <a:blip r:embed="rId9" cstate="print"/>
            <a:stretch>
              <a:fillRect/>
            </a:stretch>
          </p:blipFill>
          <p:spPr>
            <a:xfrm>
              <a:off x="3917387" y="2840687"/>
              <a:ext cx="108824" cy="125624"/>
            </a:xfrm>
            <a:prstGeom prst="rect">
              <a:avLst/>
            </a:prstGeom>
          </p:spPr>
        </p:pic>
        <p:sp>
          <p:nvSpPr>
            <p:cNvPr id="17" name="object 17"/>
            <p:cNvSpPr/>
            <p:nvPr/>
          </p:nvSpPr>
          <p:spPr>
            <a:xfrm>
              <a:off x="3726245" y="2612797"/>
              <a:ext cx="1066165" cy="530860"/>
            </a:xfrm>
            <a:custGeom>
              <a:avLst/>
              <a:gdLst/>
              <a:ahLst/>
              <a:cxnLst/>
              <a:rect l="l" t="t" r="r" b="b"/>
              <a:pathLst>
                <a:path w="1066164" h="530860">
                  <a:moveTo>
                    <a:pt x="0" y="0"/>
                  </a:moveTo>
                  <a:lnTo>
                    <a:pt x="1065872" y="530472"/>
                  </a:lnTo>
                </a:path>
              </a:pathLst>
            </a:custGeom>
            <a:ln w="19049">
              <a:solidFill>
                <a:srgbClr val="000000"/>
              </a:solidFill>
            </a:ln>
          </p:spPr>
          <p:txBody>
            <a:bodyPr wrap="square" lIns="0" tIns="0" rIns="0" bIns="0" rtlCol="0"/>
            <a:lstStyle/>
            <a:p>
              <a:endParaRPr sz="2400"/>
            </a:p>
          </p:txBody>
        </p:sp>
        <p:pic>
          <p:nvPicPr>
            <p:cNvPr id="18" name="object 18"/>
            <p:cNvPicPr/>
            <p:nvPr/>
          </p:nvPicPr>
          <p:blipFill>
            <a:blip r:embed="rId10" cstate="print"/>
            <a:stretch>
              <a:fillRect/>
            </a:stretch>
          </p:blipFill>
          <p:spPr>
            <a:xfrm>
              <a:off x="4768572" y="3105575"/>
              <a:ext cx="110465" cy="85738"/>
            </a:xfrm>
            <a:prstGeom prst="rect">
              <a:avLst/>
            </a:prstGeom>
          </p:spPr>
        </p:pic>
        <p:sp>
          <p:nvSpPr>
            <p:cNvPr id="19" name="object 19"/>
            <p:cNvSpPr/>
            <p:nvPr/>
          </p:nvSpPr>
          <p:spPr>
            <a:xfrm>
              <a:off x="4115295" y="2980661"/>
              <a:ext cx="765175" cy="254635"/>
            </a:xfrm>
            <a:custGeom>
              <a:avLst/>
              <a:gdLst/>
              <a:ahLst/>
              <a:cxnLst/>
              <a:rect l="l" t="t" r="r" b="b"/>
              <a:pathLst>
                <a:path w="765175" h="254635">
                  <a:moveTo>
                    <a:pt x="764554" y="254588"/>
                  </a:moveTo>
                  <a:lnTo>
                    <a:pt x="0"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11" cstate="print"/>
            <a:stretch>
              <a:fillRect/>
            </a:stretch>
          </p:blipFill>
          <p:spPr>
            <a:xfrm>
              <a:off x="4023747" y="2941282"/>
              <a:ext cx="111014" cy="78757"/>
            </a:xfrm>
            <a:prstGeom prst="rect">
              <a:avLst/>
            </a:prstGeom>
          </p:spPr>
        </p:pic>
      </p:grpSp>
      <p:sp>
        <p:nvSpPr>
          <p:cNvPr id="21" name="object 21"/>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3" name="object 23"/>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2" name="object 22"/>
          <p:cNvSpPr txBox="1">
            <a:spLocks noGrp="1"/>
          </p:cNvSpPr>
          <p:nvPr>
            <p:ph type="title"/>
          </p:nvPr>
        </p:nvSpPr>
        <p:spPr>
          <a:xfrm>
            <a:off x="3370805" y="316528"/>
            <a:ext cx="5112299" cy="694207"/>
          </a:xfrm>
          <a:prstGeom prst="rect">
            <a:avLst/>
          </a:prstGeom>
        </p:spPr>
        <p:txBody>
          <a:bodyPr vert="horz" wrap="square" lIns="0" tIns="16933" rIns="0" bIns="0" rtlCol="0" anchor="ctr">
            <a:spAutoFit/>
          </a:bodyPr>
          <a:lstStyle/>
          <a:p>
            <a:pPr marL="16933">
              <a:lnSpc>
                <a:spcPct val="100000"/>
              </a:lnSpc>
              <a:spcBef>
                <a:spcPts val="133"/>
              </a:spcBef>
            </a:pPr>
            <a:r>
              <a:rPr spc="-40" dirty="0"/>
              <a:t>Learning</a:t>
            </a:r>
            <a:r>
              <a:rPr spc="-33" dirty="0"/>
              <a:t> </a:t>
            </a:r>
            <a:r>
              <a:rPr spc="-40" dirty="0"/>
              <a:t>Rate:</a:t>
            </a:r>
            <a:r>
              <a:rPr spc="-107" dirty="0"/>
              <a:t> </a:t>
            </a:r>
            <a:r>
              <a:rPr spc="-67" dirty="0"/>
              <a:t>Too</a:t>
            </a:r>
            <a:r>
              <a:rPr spc="-40" dirty="0"/>
              <a:t> </a:t>
            </a:r>
            <a:r>
              <a:rPr spc="-60" dirty="0"/>
              <a:t>high</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19" y="2018048"/>
            <a:ext cx="5275580" cy="2941320"/>
            <a:chOff x="2549264" y="1513536"/>
            <a:chExt cx="3956685" cy="220599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6347512" y="3595964"/>
              <a:ext cx="158251" cy="122971"/>
            </a:xfrm>
            <a:prstGeom prst="rect">
              <a:avLst/>
            </a:prstGeom>
          </p:spPr>
        </p:pic>
        <p:sp>
          <p:nvSpPr>
            <p:cNvPr id="7" name="object 7"/>
            <p:cNvSpPr/>
            <p:nvPr/>
          </p:nvSpPr>
          <p:spPr>
            <a:xfrm>
              <a:off x="3173099"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3" y="332423"/>
                  </a:lnTo>
                  <a:lnTo>
                    <a:pt x="282839" y="372640"/>
                  </a:lnTo>
                  <a:lnTo>
                    <a:pt x="313084" y="414021"/>
                  </a:lnTo>
                  <a:lnTo>
                    <a:pt x="344142" y="456421"/>
                  </a:lnTo>
                  <a:lnTo>
                    <a:pt x="375966" y="499693"/>
                  </a:lnTo>
                  <a:lnTo>
                    <a:pt x="408511" y="543693"/>
                  </a:lnTo>
                  <a:lnTo>
                    <a:pt x="441731" y="588274"/>
                  </a:lnTo>
                  <a:lnTo>
                    <a:pt x="475579" y="633290"/>
                  </a:lnTo>
                  <a:lnTo>
                    <a:pt x="510010" y="678597"/>
                  </a:lnTo>
                  <a:lnTo>
                    <a:pt x="544977" y="724048"/>
                  </a:lnTo>
                  <a:lnTo>
                    <a:pt x="580436" y="769498"/>
                  </a:lnTo>
                  <a:lnTo>
                    <a:pt x="616339" y="814800"/>
                  </a:lnTo>
                  <a:lnTo>
                    <a:pt x="652642"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5971862" y="1954037"/>
              <a:ext cx="108824" cy="125624"/>
            </a:xfrm>
            <a:prstGeom prst="rect">
              <a:avLst/>
            </a:prstGeom>
          </p:spPr>
        </p:pic>
        <p:sp>
          <p:nvSpPr>
            <p:cNvPr id="9" name="object 9"/>
            <p:cNvSpPr/>
            <p:nvPr/>
          </p:nvSpPr>
          <p:spPr>
            <a:xfrm>
              <a:off x="4348849" y="2057897"/>
              <a:ext cx="1642745" cy="1312545"/>
            </a:xfrm>
            <a:custGeom>
              <a:avLst/>
              <a:gdLst/>
              <a:ahLst/>
              <a:cxnLst/>
              <a:rect l="l" t="t" r="r" b="b"/>
              <a:pathLst>
                <a:path w="1642745" h="1312545">
                  <a:moveTo>
                    <a:pt x="0" y="1312077"/>
                  </a:moveTo>
                  <a:lnTo>
                    <a:pt x="630299" y="1291977"/>
                  </a:lnTo>
                </a:path>
                <a:path w="1642745" h="1312545">
                  <a:moveTo>
                    <a:pt x="1642317" y="0"/>
                  </a:moveTo>
                  <a:lnTo>
                    <a:pt x="1605509" y="78578"/>
                  </a:lnTo>
                </a:path>
              </a:pathLst>
            </a:custGeom>
            <a:ln w="19049">
              <a:solidFill>
                <a:srgbClr val="000000"/>
              </a:solidFill>
            </a:ln>
          </p:spPr>
          <p:txBody>
            <a:bodyPr wrap="square" lIns="0" tIns="0" rIns="0" bIns="0" rtlCol="0"/>
            <a:lstStyle/>
            <a:p>
              <a:endParaRPr sz="2400"/>
            </a:p>
          </p:txBody>
        </p:sp>
        <p:sp>
          <p:nvSpPr>
            <p:cNvPr id="10" name="object 10"/>
            <p:cNvSpPr/>
            <p:nvPr/>
          </p:nvSpPr>
          <p:spPr>
            <a:xfrm>
              <a:off x="5938480" y="2107987"/>
              <a:ext cx="44450" cy="62865"/>
            </a:xfrm>
            <a:custGeom>
              <a:avLst/>
              <a:gdLst/>
              <a:ahLst/>
              <a:cxnLst/>
              <a:rect l="l" t="t" r="r" b="b"/>
              <a:pathLst>
                <a:path w="44450" h="62864">
                  <a:moveTo>
                    <a:pt x="0" y="62389"/>
                  </a:moveTo>
                  <a:lnTo>
                    <a:pt x="5566" y="0"/>
                  </a:lnTo>
                  <a:lnTo>
                    <a:pt x="15879" y="28487"/>
                  </a:lnTo>
                  <a:lnTo>
                    <a:pt x="44367" y="18174"/>
                  </a:lnTo>
                  <a:lnTo>
                    <a:pt x="0" y="62389"/>
                  </a:lnTo>
                  <a:close/>
                </a:path>
              </a:pathLst>
            </a:custGeom>
            <a:solidFill>
              <a:srgbClr val="000000"/>
            </a:solidFill>
          </p:spPr>
          <p:txBody>
            <a:bodyPr wrap="square" lIns="0" tIns="0" rIns="0" bIns="0" rtlCol="0"/>
            <a:lstStyle/>
            <a:p>
              <a:endParaRPr sz="2400"/>
            </a:p>
          </p:txBody>
        </p:sp>
        <p:sp>
          <p:nvSpPr>
            <p:cNvPr id="11" name="object 11"/>
            <p:cNvSpPr/>
            <p:nvPr/>
          </p:nvSpPr>
          <p:spPr>
            <a:xfrm>
              <a:off x="5938480" y="2107987"/>
              <a:ext cx="44450" cy="62865"/>
            </a:xfrm>
            <a:custGeom>
              <a:avLst/>
              <a:gdLst/>
              <a:ahLst/>
              <a:cxnLst/>
              <a:rect l="l" t="t" r="r" b="b"/>
              <a:pathLst>
                <a:path w="44450" h="62864">
                  <a:moveTo>
                    <a:pt x="15879" y="28487"/>
                  </a:moveTo>
                  <a:lnTo>
                    <a:pt x="5566" y="0"/>
                  </a:lnTo>
                  <a:lnTo>
                    <a:pt x="0" y="62389"/>
                  </a:lnTo>
                  <a:lnTo>
                    <a:pt x="44367" y="18174"/>
                  </a:lnTo>
                  <a:lnTo>
                    <a:pt x="15879" y="28487"/>
                  </a:lnTo>
                  <a:close/>
                </a:path>
              </a:pathLst>
            </a:custGeom>
            <a:ln w="19049">
              <a:solidFill>
                <a:srgbClr val="000000"/>
              </a:solidFill>
            </a:ln>
          </p:spPr>
          <p:txBody>
            <a:bodyPr wrap="square" lIns="0" tIns="0" rIns="0" bIns="0" rtlCol="0"/>
            <a:lstStyle/>
            <a:p>
              <a:endParaRPr sz="2400"/>
            </a:p>
          </p:txBody>
        </p:sp>
        <p:sp>
          <p:nvSpPr>
            <p:cNvPr id="12" name="object 12"/>
            <p:cNvSpPr/>
            <p:nvPr/>
          </p:nvSpPr>
          <p:spPr>
            <a:xfrm>
              <a:off x="5648712" y="235472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3" name="object 13"/>
            <p:cNvSpPr/>
            <p:nvPr/>
          </p:nvSpPr>
          <p:spPr>
            <a:xfrm>
              <a:off x="5648712" y="235472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5819888" y="2253762"/>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15" name="object 15"/>
            <p:cNvSpPr/>
            <p:nvPr/>
          </p:nvSpPr>
          <p:spPr>
            <a:xfrm>
              <a:off x="5765420" y="2304176"/>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16" name="object 16"/>
            <p:cNvSpPr/>
            <p:nvPr/>
          </p:nvSpPr>
          <p:spPr>
            <a:xfrm>
              <a:off x="5765420" y="2304176"/>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sp>
          <p:nvSpPr>
            <p:cNvPr id="17" name="object 17"/>
            <p:cNvSpPr/>
            <p:nvPr/>
          </p:nvSpPr>
          <p:spPr>
            <a:xfrm>
              <a:off x="5827224" y="2137662"/>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8" name="object 18"/>
            <p:cNvSpPr/>
            <p:nvPr/>
          </p:nvSpPr>
          <p:spPr>
            <a:xfrm>
              <a:off x="5827224" y="2137662"/>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9" name="object 19"/>
            <p:cNvSpPr/>
            <p:nvPr/>
          </p:nvSpPr>
          <p:spPr>
            <a:xfrm>
              <a:off x="5469324" y="26140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0" name="object 20"/>
            <p:cNvSpPr/>
            <p:nvPr/>
          </p:nvSpPr>
          <p:spPr>
            <a:xfrm>
              <a:off x="5469324" y="26140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1" name="object 21"/>
            <p:cNvSpPr/>
            <p:nvPr/>
          </p:nvSpPr>
          <p:spPr>
            <a:xfrm>
              <a:off x="5279274" y="27958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2" name="object 22"/>
            <p:cNvSpPr/>
            <p:nvPr/>
          </p:nvSpPr>
          <p:spPr>
            <a:xfrm>
              <a:off x="5279274" y="27958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3" name="object 23"/>
            <p:cNvSpPr/>
            <p:nvPr/>
          </p:nvSpPr>
          <p:spPr>
            <a:xfrm>
              <a:off x="5104074" y="29824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5104074" y="29824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5" name="object 25"/>
            <p:cNvSpPr/>
            <p:nvPr/>
          </p:nvSpPr>
          <p:spPr>
            <a:xfrm>
              <a:off x="4951674" y="31348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6" name="object 26"/>
            <p:cNvSpPr/>
            <p:nvPr/>
          </p:nvSpPr>
          <p:spPr>
            <a:xfrm>
              <a:off x="4951674" y="31348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7" name="object 27"/>
            <p:cNvSpPr/>
            <p:nvPr/>
          </p:nvSpPr>
          <p:spPr>
            <a:xfrm>
              <a:off x="5640638" y="2455637"/>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28" name="object 28"/>
            <p:cNvSpPr/>
            <p:nvPr/>
          </p:nvSpPr>
          <p:spPr>
            <a:xfrm>
              <a:off x="5586170" y="2506051"/>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29" name="object 29"/>
            <p:cNvSpPr/>
            <p:nvPr/>
          </p:nvSpPr>
          <p:spPr>
            <a:xfrm>
              <a:off x="5586170" y="2506051"/>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sp>
          <p:nvSpPr>
            <p:cNvPr id="30" name="object 30"/>
            <p:cNvSpPr/>
            <p:nvPr/>
          </p:nvSpPr>
          <p:spPr>
            <a:xfrm>
              <a:off x="5412038" y="2684237"/>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31" name="object 31"/>
            <p:cNvSpPr/>
            <p:nvPr/>
          </p:nvSpPr>
          <p:spPr>
            <a:xfrm>
              <a:off x="5357570" y="2734651"/>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32" name="object 32"/>
            <p:cNvSpPr/>
            <p:nvPr/>
          </p:nvSpPr>
          <p:spPr>
            <a:xfrm>
              <a:off x="5357570" y="2734651"/>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sp>
          <p:nvSpPr>
            <p:cNvPr id="33" name="object 33"/>
            <p:cNvSpPr/>
            <p:nvPr/>
          </p:nvSpPr>
          <p:spPr>
            <a:xfrm>
              <a:off x="5275388" y="2843237"/>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34" name="object 34"/>
            <p:cNvSpPr/>
            <p:nvPr/>
          </p:nvSpPr>
          <p:spPr>
            <a:xfrm>
              <a:off x="5220920" y="2893651"/>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35" name="object 35"/>
            <p:cNvSpPr/>
            <p:nvPr/>
          </p:nvSpPr>
          <p:spPr>
            <a:xfrm>
              <a:off x="5220920" y="2893651"/>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sp>
          <p:nvSpPr>
            <p:cNvPr id="36" name="object 36"/>
            <p:cNvSpPr/>
            <p:nvPr/>
          </p:nvSpPr>
          <p:spPr>
            <a:xfrm>
              <a:off x="5122988" y="2995637"/>
              <a:ext cx="57150" cy="70485"/>
            </a:xfrm>
            <a:custGeom>
              <a:avLst/>
              <a:gdLst/>
              <a:ahLst/>
              <a:cxnLst/>
              <a:rect l="l" t="t" r="r" b="b"/>
              <a:pathLst>
                <a:path w="57150" h="70485">
                  <a:moveTo>
                    <a:pt x="56986" y="0"/>
                  </a:moveTo>
                  <a:lnTo>
                    <a:pt x="0" y="70238"/>
                  </a:lnTo>
                </a:path>
              </a:pathLst>
            </a:custGeom>
            <a:ln w="19049">
              <a:solidFill>
                <a:srgbClr val="000000"/>
              </a:solidFill>
            </a:ln>
          </p:spPr>
          <p:txBody>
            <a:bodyPr wrap="square" lIns="0" tIns="0" rIns="0" bIns="0" rtlCol="0"/>
            <a:lstStyle/>
            <a:p>
              <a:endParaRPr sz="2400"/>
            </a:p>
          </p:txBody>
        </p:sp>
        <p:sp>
          <p:nvSpPr>
            <p:cNvPr id="37" name="object 37"/>
            <p:cNvSpPr/>
            <p:nvPr/>
          </p:nvSpPr>
          <p:spPr>
            <a:xfrm>
              <a:off x="5068520" y="3046051"/>
              <a:ext cx="79375" cy="86995"/>
            </a:xfrm>
            <a:custGeom>
              <a:avLst/>
              <a:gdLst/>
              <a:ahLst/>
              <a:cxnLst/>
              <a:rect l="l" t="t" r="r" b="b"/>
              <a:pathLst>
                <a:path w="79375" h="86994">
                  <a:moveTo>
                    <a:pt x="0" y="86958"/>
                  </a:moveTo>
                  <a:lnTo>
                    <a:pt x="30032" y="0"/>
                  </a:lnTo>
                  <a:lnTo>
                    <a:pt x="78902" y="39648"/>
                  </a:lnTo>
                  <a:lnTo>
                    <a:pt x="0" y="86958"/>
                  </a:lnTo>
                  <a:close/>
                </a:path>
              </a:pathLst>
            </a:custGeom>
            <a:solidFill>
              <a:srgbClr val="000000"/>
            </a:solidFill>
          </p:spPr>
          <p:txBody>
            <a:bodyPr wrap="square" lIns="0" tIns="0" rIns="0" bIns="0" rtlCol="0"/>
            <a:lstStyle/>
            <a:p>
              <a:endParaRPr sz="2400"/>
            </a:p>
          </p:txBody>
        </p:sp>
        <p:sp>
          <p:nvSpPr>
            <p:cNvPr id="38" name="object 38"/>
            <p:cNvSpPr/>
            <p:nvPr/>
          </p:nvSpPr>
          <p:spPr>
            <a:xfrm>
              <a:off x="5068520" y="3046051"/>
              <a:ext cx="79375" cy="86995"/>
            </a:xfrm>
            <a:custGeom>
              <a:avLst/>
              <a:gdLst/>
              <a:ahLst/>
              <a:cxnLst/>
              <a:rect l="l" t="t" r="r" b="b"/>
              <a:pathLst>
                <a:path w="79375" h="86994">
                  <a:moveTo>
                    <a:pt x="30032" y="0"/>
                  </a:moveTo>
                  <a:lnTo>
                    <a:pt x="0" y="86958"/>
                  </a:lnTo>
                  <a:lnTo>
                    <a:pt x="78902" y="39648"/>
                  </a:lnTo>
                  <a:lnTo>
                    <a:pt x="30032" y="0"/>
                  </a:lnTo>
                  <a:close/>
                </a:path>
              </a:pathLst>
            </a:custGeom>
            <a:ln w="19049">
              <a:solidFill>
                <a:srgbClr val="000000"/>
              </a:solidFill>
            </a:ln>
          </p:spPr>
          <p:txBody>
            <a:bodyPr wrap="square" lIns="0" tIns="0" rIns="0" bIns="0" rtlCol="0"/>
            <a:lstStyle/>
            <a:p>
              <a:endParaRPr sz="2400"/>
            </a:p>
          </p:txBody>
        </p:sp>
      </p:grpSp>
      <p:sp>
        <p:nvSpPr>
          <p:cNvPr id="39" name="object 39"/>
          <p:cNvSpPr txBox="1"/>
          <p:nvPr/>
        </p:nvSpPr>
        <p:spPr>
          <a:xfrm>
            <a:off x="2254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41" name="object 41"/>
          <p:cNvSpPr txBox="1"/>
          <p:nvPr/>
        </p:nvSpPr>
        <p:spPr>
          <a:xfrm>
            <a:off x="8177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40" name="object 40"/>
          <p:cNvSpPr txBox="1">
            <a:spLocks noGrp="1"/>
          </p:cNvSpPr>
          <p:nvPr>
            <p:ph type="title"/>
          </p:nvPr>
        </p:nvSpPr>
        <p:spPr>
          <a:xfrm>
            <a:off x="3451591" y="316528"/>
            <a:ext cx="5643248" cy="694207"/>
          </a:xfrm>
          <a:prstGeom prst="rect">
            <a:avLst/>
          </a:prstGeom>
        </p:spPr>
        <p:txBody>
          <a:bodyPr vert="horz" wrap="square" lIns="0" tIns="16933" rIns="0" bIns="0" rtlCol="0" anchor="ctr">
            <a:spAutoFit/>
          </a:bodyPr>
          <a:lstStyle/>
          <a:p>
            <a:pPr marL="16933">
              <a:lnSpc>
                <a:spcPct val="100000"/>
              </a:lnSpc>
              <a:spcBef>
                <a:spcPts val="133"/>
              </a:spcBef>
            </a:pPr>
            <a:r>
              <a:rPr spc="-40" dirty="0"/>
              <a:t>Learning</a:t>
            </a:r>
            <a:r>
              <a:rPr spc="-33" dirty="0"/>
              <a:t> </a:t>
            </a:r>
            <a:r>
              <a:rPr spc="-40" dirty="0"/>
              <a:t>Rate:</a:t>
            </a:r>
            <a:r>
              <a:rPr spc="-113" dirty="0"/>
              <a:t> </a:t>
            </a:r>
            <a:r>
              <a:rPr spc="-67" dirty="0"/>
              <a:t>Too</a:t>
            </a:r>
            <a:r>
              <a:rPr spc="-40" dirty="0"/>
              <a:t> </a:t>
            </a:r>
            <a:r>
              <a:rPr spc="-27" dirty="0"/>
              <a:t>low</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7755" y="316528"/>
            <a:ext cx="8791779" cy="694207"/>
          </a:xfrm>
          <a:prstGeom prst="rect">
            <a:avLst/>
          </a:prstGeom>
        </p:spPr>
        <p:txBody>
          <a:bodyPr vert="horz" wrap="square" lIns="0" tIns="16933" rIns="0" bIns="0" rtlCol="0" anchor="ctr">
            <a:spAutoFit/>
          </a:bodyPr>
          <a:lstStyle/>
          <a:p>
            <a:pPr marL="16933">
              <a:lnSpc>
                <a:spcPct val="100000"/>
              </a:lnSpc>
              <a:spcBef>
                <a:spcPts val="133"/>
              </a:spcBef>
            </a:pPr>
            <a:r>
              <a:rPr spc="-33" dirty="0"/>
              <a:t>Steps</a:t>
            </a:r>
            <a:r>
              <a:rPr spc="-20" dirty="0"/>
              <a:t> </a:t>
            </a:r>
            <a:r>
              <a:rPr spc="-40" dirty="0"/>
              <a:t>to</a:t>
            </a:r>
            <a:r>
              <a:rPr spc="-20" dirty="0"/>
              <a:t> </a:t>
            </a:r>
            <a:r>
              <a:rPr spc="-7" dirty="0"/>
              <a:t>perform</a:t>
            </a:r>
            <a:r>
              <a:rPr spc="-20" dirty="0"/>
              <a:t> </a:t>
            </a:r>
            <a:r>
              <a:rPr spc="-47" dirty="0"/>
              <a:t>Gradient</a:t>
            </a:r>
            <a:r>
              <a:rPr spc="-13" dirty="0"/>
              <a:t> </a:t>
            </a:r>
            <a:r>
              <a:rPr spc="-33" dirty="0"/>
              <a:t>Descent</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954" y="316528"/>
            <a:ext cx="7866278" cy="694207"/>
          </a:xfrm>
          <a:prstGeom prst="rect">
            <a:avLst/>
          </a:prstGeom>
        </p:spPr>
        <p:txBody>
          <a:bodyPr vert="horz" wrap="square" lIns="0" tIns="16933" rIns="0" bIns="0" rtlCol="0" anchor="ctr">
            <a:spAutoFit/>
          </a:bodyPr>
          <a:lstStyle/>
          <a:p>
            <a:pPr marL="16933">
              <a:lnSpc>
                <a:spcPct val="100000"/>
              </a:lnSpc>
              <a:spcBef>
                <a:spcPts val="133"/>
              </a:spcBef>
            </a:pPr>
            <a:r>
              <a:rPr spc="-33" dirty="0"/>
              <a:t>Steps</a:t>
            </a:r>
            <a:r>
              <a:rPr spc="-20" dirty="0"/>
              <a:t> </a:t>
            </a:r>
            <a:r>
              <a:rPr spc="-40" dirty="0"/>
              <a:t>to</a:t>
            </a:r>
            <a:r>
              <a:rPr spc="-20" dirty="0"/>
              <a:t> </a:t>
            </a:r>
            <a:r>
              <a:rPr spc="-7" dirty="0"/>
              <a:t>perform</a:t>
            </a:r>
            <a:r>
              <a:rPr spc="-20" dirty="0"/>
              <a:t> </a:t>
            </a:r>
            <a:r>
              <a:rPr spc="-47" dirty="0"/>
              <a:t>Gradient</a:t>
            </a:r>
            <a:r>
              <a:rPr spc="-13" dirty="0"/>
              <a:t> </a:t>
            </a:r>
            <a:r>
              <a:rPr spc="-33" dirty="0"/>
              <a:t>Descent</a:t>
            </a:r>
          </a:p>
        </p:txBody>
      </p:sp>
      <p:sp>
        <p:nvSpPr>
          <p:cNvPr id="3" name="object 3"/>
          <p:cNvSpPr txBox="1"/>
          <p:nvPr/>
        </p:nvSpPr>
        <p:spPr>
          <a:xfrm>
            <a:off x="2109829" y="1764330"/>
            <a:ext cx="4039447" cy="345330"/>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67" dirty="0">
                <a:latin typeface="Arial MT"/>
                <a:cs typeface="Arial MT"/>
              </a:rPr>
              <a:t>Take</a:t>
            </a:r>
            <a:r>
              <a:rPr sz="2133" spc="-27" dirty="0">
                <a:latin typeface="Arial MT"/>
                <a:cs typeface="Arial MT"/>
              </a:rPr>
              <a:t> </a:t>
            </a:r>
            <a:r>
              <a:rPr sz="2133" dirty="0">
                <a:latin typeface="Arial MT"/>
                <a:cs typeface="Arial MT"/>
              </a:rPr>
              <a:t>current</a:t>
            </a:r>
            <a:r>
              <a:rPr sz="2133" spc="-27" dirty="0">
                <a:latin typeface="Arial MT"/>
                <a:cs typeface="Arial MT"/>
              </a:rPr>
              <a:t> </a:t>
            </a:r>
            <a:r>
              <a:rPr sz="2133" dirty="0">
                <a:latin typeface="Arial MT"/>
                <a:cs typeface="Arial MT"/>
              </a:rPr>
              <a:t>value</a:t>
            </a:r>
            <a:r>
              <a:rPr sz="2133" spc="-20" dirty="0">
                <a:latin typeface="Arial MT"/>
                <a:cs typeface="Arial MT"/>
              </a:rPr>
              <a:t> </a:t>
            </a:r>
            <a:r>
              <a:rPr sz="2133" spc="-7" dirty="0">
                <a:latin typeface="Arial MT"/>
                <a:cs typeface="Arial MT"/>
              </a:rPr>
              <a:t>of</a:t>
            </a:r>
            <a:r>
              <a:rPr sz="2133" spc="-27" dirty="0">
                <a:latin typeface="Arial MT"/>
                <a:cs typeface="Arial MT"/>
              </a:rPr>
              <a:t> </a:t>
            </a:r>
            <a:r>
              <a:rPr sz="2133" dirty="0">
                <a:latin typeface="Arial MT"/>
                <a:cs typeface="Arial MT"/>
              </a:rPr>
              <a:t>w</a:t>
            </a:r>
            <a:r>
              <a:rPr sz="2133" spc="-20" dirty="0">
                <a:latin typeface="Arial MT"/>
                <a:cs typeface="Arial MT"/>
              </a:rPr>
              <a:t> </a:t>
            </a:r>
            <a:r>
              <a:rPr sz="2133" spc="-7" dirty="0">
                <a:latin typeface="Arial MT"/>
                <a:cs typeface="Arial MT"/>
              </a:rPr>
              <a:t>and</a:t>
            </a:r>
            <a:r>
              <a:rPr sz="2133" spc="-27" dirty="0">
                <a:latin typeface="Arial MT"/>
                <a:cs typeface="Arial MT"/>
              </a:rPr>
              <a:t> </a:t>
            </a:r>
            <a:r>
              <a:rPr sz="2133" dirty="0">
                <a:latin typeface="Arial MT"/>
                <a:cs typeface="Arial MT"/>
              </a:rPr>
              <a:t>b</a:t>
            </a:r>
            <a:endParaRPr sz="2133">
              <a:latin typeface="Arial MT"/>
              <a:cs typeface="Arial MT"/>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953" y="316528"/>
            <a:ext cx="7748291" cy="694207"/>
          </a:xfrm>
          <a:prstGeom prst="rect">
            <a:avLst/>
          </a:prstGeom>
        </p:spPr>
        <p:txBody>
          <a:bodyPr vert="horz" wrap="square" lIns="0" tIns="16933" rIns="0" bIns="0" rtlCol="0" anchor="ctr">
            <a:spAutoFit/>
          </a:bodyPr>
          <a:lstStyle/>
          <a:p>
            <a:pPr marL="16933">
              <a:lnSpc>
                <a:spcPct val="100000"/>
              </a:lnSpc>
              <a:spcBef>
                <a:spcPts val="133"/>
              </a:spcBef>
            </a:pPr>
            <a:r>
              <a:rPr spc="-33" dirty="0"/>
              <a:t>Steps</a:t>
            </a:r>
            <a:r>
              <a:rPr spc="-20" dirty="0"/>
              <a:t> </a:t>
            </a:r>
            <a:r>
              <a:rPr spc="-40" dirty="0"/>
              <a:t>to</a:t>
            </a:r>
            <a:r>
              <a:rPr spc="-20" dirty="0"/>
              <a:t> </a:t>
            </a:r>
            <a:r>
              <a:rPr spc="-7" dirty="0"/>
              <a:t>perform</a:t>
            </a:r>
            <a:r>
              <a:rPr spc="-20" dirty="0"/>
              <a:t> </a:t>
            </a:r>
            <a:r>
              <a:rPr spc="-47" dirty="0"/>
              <a:t>Gradient</a:t>
            </a:r>
            <a:r>
              <a:rPr spc="-13" dirty="0"/>
              <a:t> </a:t>
            </a:r>
            <a:r>
              <a:rPr spc="-33" dirty="0"/>
              <a:t>Descent</a:t>
            </a:r>
          </a:p>
        </p:txBody>
      </p:sp>
      <p:sp>
        <p:nvSpPr>
          <p:cNvPr id="3" name="object 3"/>
          <p:cNvSpPr txBox="1"/>
          <p:nvPr/>
        </p:nvSpPr>
        <p:spPr>
          <a:xfrm>
            <a:off x="2109829" y="1764330"/>
            <a:ext cx="5875020" cy="1186457"/>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67" dirty="0">
                <a:latin typeface="Arial MT"/>
                <a:cs typeface="Arial MT"/>
              </a:rPr>
              <a:t>Take</a:t>
            </a:r>
            <a:r>
              <a:rPr sz="2133" spc="-27" dirty="0">
                <a:latin typeface="Arial MT"/>
                <a:cs typeface="Arial MT"/>
              </a:rPr>
              <a:t> </a:t>
            </a:r>
            <a:r>
              <a:rPr sz="2133" dirty="0">
                <a:latin typeface="Arial MT"/>
                <a:cs typeface="Arial MT"/>
              </a:rPr>
              <a:t>current</a:t>
            </a:r>
            <a:r>
              <a:rPr sz="2133" spc="-20" dirty="0">
                <a:latin typeface="Arial MT"/>
                <a:cs typeface="Arial MT"/>
              </a:rPr>
              <a:t> </a:t>
            </a:r>
            <a:r>
              <a:rPr sz="2133" dirty="0">
                <a:latin typeface="Arial MT"/>
                <a:cs typeface="Arial MT"/>
              </a:rPr>
              <a:t>value</a:t>
            </a:r>
            <a:r>
              <a:rPr sz="2133" spc="-20" dirty="0">
                <a:latin typeface="Arial MT"/>
                <a:cs typeface="Arial MT"/>
              </a:rPr>
              <a:t> </a:t>
            </a:r>
            <a:r>
              <a:rPr sz="2133" spc="-7" dirty="0">
                <a:latin typeface="Arial MT"/>
                <a:cs typeface="Arial MT"/>
              </a:rPr>
              <a:t>of</a:t>
            </a:r>
            <a:r>
              <a:rPr sz="2133" spc="-20" dirty="0">
                <a:latin typeface="Arial MT"/>
                <a:cs typeface="Arial MT"/>
              </a:rPr>
              <a:t> </a:t>
            </a:r>
            <a:r>
              <a:rPr sz="2133" dirty="0">
                <a:latin typeface="Arial MT"/>
                <a:cs typeface="Arial MT"/>
              </a:rPr>
              <a:t>w</a:t>
            </a:r>
            <a:r>
              <a:rPr sz="2133" spc="-27"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67" dirty="0">
                <a:latin typeface="Arial MT"/>
                <a:cs typeface="Arial MT"/>
              </a:rPr>
              <a:t>Take</a:t>
            </a:r>
            <a:r>
              <a:rPr sz="2133" spc="-20" dirty="0">
                <a:latin typeface="Arial MT"/>
                <a:cs typeface="Arial MT"/>
              </a:rPr>
              <a:t> </a:t>
            </a:r>
            <a:r>
              <a:rPr sz="2133" dirty="0">
                <a:latin typeface="Arial MT"/>
                <a:cs typeface="Arial MT"/>
              </a:rPr>
              <a:t>a</a:t>
            </a:r>
            <a:r>
              <a:rPr sz="2133" spc="-20" dirty="0">
                <a:latin typeface="Arial MT"/>
                <a:cs typeface="Arial MT"/>
              </a:rPr>
              <a:t> </a:t>
            </a:r>
            <a:r>
              <a:rPr sz="2133" dirty="0">
                <a:latin typeface="Arial MT"/>
                <a:cs typeface="Arial MT"/>
              </a:rPr>
              <a:t>step</a:t>
            </a:r>
            <a:r>
              <a:rPr sz="2133" spc="-20" dirty="0">
                <a:latin typeface="Arial MT"/>
                <a:cs typeface="Arial MT"/>
              </a:rPr>
              <a:t> </a:t>
            </a:r>
            <a:r>
              <a:rPr sz="2133" spc="-7" dirty="0">
                <a:latin typeface="Arial MT"/>
                <a:cs typeface="Arial MT"/>
              </a:rPr>
              <a:t>in</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dirty="0">
                <a:latin typeface="Arial MT"/>
                <a:cs typeface="Arial MT"/>
              </a:rPr>
              <a:t>steepest</a:t>
            </a:r>
            <a:r>
              <a:rPr sz="2133" spc="-20" dirty="0">
                <a:latin typeface="Arial MT"/>
                <a:cs typeface="Arial MT"/>
              </a:rPr>
              <a:t> </a:t>
            </a:r>
            <a:r>
              <a:rPr sz="2133" spc="-7" dirty="0">
                <a:latin typeface="Arial MT"/>
                <a:cs typeface="Arial MT"/>
              </a:rPr>
              <a:t>downhill</a:t>
            </a:r>
            <a:r>
              <a:rPr sz="2133" spc="-20" dirty="0">
                <a:latin typeface="Arial MT"/>
                <a:cs typeface="Arial MT"/>
              </a:rPr>
              <a:t> </a:t>
            </a:r>
            <a:r>
              <a:rPr sz="2133" spc="-7" dirty="0">
                <a:latin typeface="Arial MT"/>
                <a:cs typeface="Arial MT"/>
              </a:rPr>
              <a:t>direction</a:t>
            </a:r>
            <a:endParaRPr sz="2133">
              <a:latin typeface="Arial MT"/>
              <a:cs typeface="Arial MT"/>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01953" y="316528"/>
            <a:ext cx="7728627" cy="694207"/>
          </a:xfrm>
          <a:prstGeom prst="rect">
            <a:avLst/>
          </a:prstGeom>
        </p:spPr>
        <p:txBody>
          <a:bodyPr vert="horz" wrap="square" lIns="0" tIns="16933" rIns="0" bIns="0" rtlCol="0" anchor="ctr">
            <a:spAutoFit/>
          </a:bodyPr>
          <a:lstStyle/>
          <a:p>
            <a:pPr marL="16933">
              <a:lnSpc>
                <a:spcPct val="100000"/>
              </a:lnSpc>
              <a:spcBef>
                <a:spcPts val="133"/>
              </a:spcBef>
            </a:pPr>
            <a:r>
              <a:rPr spc="-33" dirty="0"/>
              <a:t>Steps</a:t>
            </a:r>
            <a:r>
              <a:rPr spc="-20" dirty="0"/>
              <a:t> </a:t>
            </a:r>
            <a:r>
              <a:rPr spc="-40" dirty="0"/>
              <a:t>to</a:t>
            </a:r>
            <a:r>
              <a:rPr spc="-20" dirty="0"/>
              <a:t> </a:t>
            </a:r>
            <a:r>
              <a:rPr spc="-7" dirty="0"/>
              <a:t>perform</a:t>
            </a:r>
            <a:r>
              <a:rPr spc="-20" dirty="0"/>
              <a:t> </a:t>
            </a:r>
            <a:r>
              <a:rPr spc="-47" dirty="0"/>
              <a:t>Gradient</a:t>
            </a:r>
            <a:r>
              <a:rPr spc="-13" dirty="0"/>
              <a:t> </a:t>
            </a:r>
            <a:r>
              <a:rPr spc="-33" dirty="0"/>
              <a:t>Descent</a:t>
            </a:r>
          </a:p>
        </p:txBody>
      </p:sp>
      <p:sp>
        <p:nvSpPr>
          <p:cNvPr id="3" name="object 3"/>
          <p:cNvSpPr txBox="1"/>
          <p:nvPr/>
        </p:nvSpPr>
        <p:spPr>
          <a:xfrm>
            <a:off x="2109829" y="1764330"/>
            <a:ext cx="6460913" cy="2027585"/>
          </a:xfrm>
          <a:prstGeom prst="rect">
            <a:avLst/>
          </a:prstGeom>
        </p:spPr>
        <p:txBody>
          <a:bodyPr vert="horz" wrap="square" lIns="0" tIns="16933" rIns="0" bIns="0" rtlCol="0">
            <a:spAutoFit/>
          </a:bodyPr>
          <a:lstStyle/>
          <a:p>
            <a:pPr marL="485128" indent="-469042">
              <a:spcBef>
                <a:spcPts val="133"/>
              </a:spcBef>
              <a:buChar char="●"/>
              <a:tabLst>
                <a:tab pos="485128" algn="l"/>
                <a:tab pos="485975" algn="l"/>
              </a:tabLst>
            </a:pPr>
            <a:r>
              <a:rPr sz="2133" spc="-67" dirty="0">
                <a:latin typeface="Arial MT"/>
                <a:cs typeface="Arial MT"/>
              </a:rPr>
              <a:t>Take</a:t>
            </a:r>
            <a:r>
              <a:rPr sz="2133" spc="-27" dirty="0">
                <a:latin typeface="Arial MT"/>
                <a:cs typeface="Arial MT"/>
              </a:rPr>
              <a:t> </a:t>
            </a:r>
            <a:r>
              <a:rPr sz="2133" dirty="0">
                <a:latin typeface="Arial MT"/>
                <a:cs typeface="Arial MT"/>
              </a:rPr>
              <a:t>current</a:t>
            </a:r>
            <a:r>
              <a:rPr sz="2133" spc="-20" dirty="0">
                <a:latin typeface="Arial MT"/>
                <a:cs typeface="Arial MT"/>
              </a:rPr>
              <a:t> </a:t>
            </a:r>
            <a:r>
              <a:rPr sz="2133" dirty="0">
                <a:latin typeface="Arial MT"/>
                <a:cs typeface="Arial MT"/>
              </a:rPr>
              <a:t>value</a:t>
            </a:r>
            <a:r>
              <a:rPr sz="2133" spc="-20" dirty="0">
                <a:latin typeface="Arial MT"/>
                <a:cs typeface="Arial MT"/>
              </a:rPr>
              <a:t> </a:t>
            </a:r>
            <a:r>
              <a:rPr sz="2133" spc="-7" dirty="0">
                <a:latin typeface="Arial MT"/>
                <a:cs typeface="Arial MT"/>
              </a:rPr>
              <a:t>of</a:t>
            </a:r>
            <a:r>
              <a:rPr sz="2133" spc="-20" dirty="0">
                <a:latin typeface="Arial MT"/>
                <a:cs typeface="Arial MT"/>
              </a:rPr>
              <a:t> </a:t>
            </a:r>
            <a:r>
              <a:rPr sz="2133" dirty="0">
                <a:latin typeface="Arial MT"/>
                <a:cs typeface="Arial MT"/>
              </a:rPr>
              <a:t>w</a:t>
            </a:r>
            <a:r>
              <a:rPr sz="2133" spc="-27" dirty="0">
                <a:latin typeface="Arial MT"/>
                <a:cs typeface="Arial MT"/>
              </a:rPr>
              <a:t> </a:t>
            </a:r>
            <a:r>
              <a:rPr sz="2133" spc="-7" dirty="0">
                <a:latin typeface="Arial MT"/>
                <a:cs typeface="Arial MT"/>
              </a:rPr>
              <a:t>and</a:t>
            </a:r>
            <a:r>
              <a:rPr sz="2133" spc="-20" dirty="0">
                <a:latin typeface="Arial MT"/>
                <a:cs typeface="Arial MT"/>
              </a:rPr>
              <a:t> </a:t>
            </a:r>
            <a:r>
              <a:rPr sz="2133" dirty="0">
                <a:latin typeface="Arial MT"/>
                <a:cs typeface="Arial MT"/>
              </a:rPr>
              <a:t>b</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67" dirty="0">
                <a:latin typeface="Arial MT"/>
                <a:cs typeface="Arial MT"/>
              </a:rPr>
              <a:t>Take</a:t>
            </a:r>
            <a:r>
              <a:rPr sz="2133" spc="-20" dirty="0">
                <a:latin typeface="Arial MT"/>
                <a:cs typeface="Arial MT"/>
              </a:rPr>
              <a:t> </a:t>
            </a:r>
            <a:r>
              <a:rPr sz="2133" dirty="0">
                <a:latin typeface="Arial MT"/>
                <a:cs typeface="Arial MT"/>
              </a:rPr>
              <a:t>a</a:t>
            </a:r>
            <a:r>
              <a:rPr sz="2133" spc="-20" dirty="0">
                <a:latin typeface="Arial MT"/>
                <a:cs typeface="Arial MT"/>
              </a:rPr>
              <a:t> </a:t>
            </a:r>
            <a:r>
              <a:rPr sz="2133" dirty="0">
                <a:latin typeface="Arial MT"/>
                <a:cs typeface="Arial MT"/>
              </a:rPr>
              <a:t>step</a:t>
            </a:r>
            <a:r>
              <a:rPr sz="2133" spc="-20" dirty="0">
                <a:latin typeface="Arial MT"/>
                <a:cs typeface="Arial MT"/>
              </a:rPr>
              <a:t> </a:t>
            </a:r>
            <a:r>
              <a:rPr sz="2133" spc="-7" dirty="0">
                <a:latin typeface="Arial MT"/>
                <a:cs typeface="Arial MT"/>
              </a:rPr>
              <a:t>in</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dirty="0">
                <a:latin typeface="Arial MT"/>
                <a:cs typeface="Arial MT"/>
              </a:rPr>
              <a:t>steepest</a:t>
            </a:r>
            <a:r>
              <a:rPr sz="2133" spc="-13" dirty="0">
                <a:latin typeface="Arial MT"/>
                <a:cs typeface="Arial MT"/>
              </a:rPr>
              <a:t> </a:t>
            </a:r>
            <a:r>
              <a:rPr sz="2133" spc="-7" dirty="0">
                <a:latin typeface="Arial MT"/>
                <a:cs typeface="Arial MT"/>
              </a:rPr>
              <a:t>downhill</a:t>
            </a:r>
            <a:r>
              <a:rPr sz="2133" spc="-20" dirty="0">
                <a:latin typeface="Arial MT"/>
                <a:cs typeface="Arial MT"/>
              </a:rPr>
              <a:t> </a:t>
            </a:r>
            <a:r>
              <a:rPr sz="2133" spc="-7" dirty="0">
                <a:latin typeface="Arial MT"/>
                <a:cs typeface="Arial MT"/>
              </a:rPr>
              <a:t>direction</a:t>
            </a:r>
            <a:endParaRPr sz="2133">
              <a:latin typeface="Arial MT"/>
              <a:cs typeface="Arial MT"/>
            </a:endParaRPr>
          </a:p>
          <a:p>
            <a:pPr>
              <a:spcBef>
                <a:spcPts val="7"/>
              </a:spcBef>
              <a:buFont typeface="Arial MT"/>
              <a:buChar char="●"/>
            </a:pPr>
            <a:endParaRPr sz="3333">
              <a:latin typeface="Arial MT"/>
              <a:cs typeface="Arial MT"/>
            </a:endParaRPr>
          </a:p>
          <a:p>
            <a:pPr marL="485128" indent="-469042">
              <a:buChar char="●"/>
              <a:tabLst>
                <a:tab pos="485128" algn="l"/>
                <a:tab pos="485975" algn="l"/>
              </a:tabLst>
            </a:pPr>
            <a:r>
              <a:rPr sz="2133" spc="-7" dirty="0">
                <a:latin typeface="Arial MT"/>
                <a:cs typeface="Arial MT"/>
              </a:rPr>
              <a:t>Repeat</a:t>
            </a:r>
            <a:r>
              <a:rPr sz="2133" spc="-20" dirty="0">
                <a:latin typeface="Arial MT"/>
                <a:cs typeface="Arial MT"/>
              </a:rPr>
              <a:t> </a:t>
            </a:r>
            <a:r>
              <a:rPr sz="2133" spc="-7" dirty="0">
                <a:latin typeface="Arial MT"/>
                <a:cs typeface="Arial MT"/>
              </a:rPr>
              <a:t>the</a:t>
            </a:r>
            <a:r>
              <a:rPr sz="2133" spc="-20" dirty="0">
                <a:latin typeface="Arial MT"/>
                <a:cs typeface="Arial MT"/>
              </a:rPr>
              <a:t> </a:t>
            </a:r>
            <a:r>
              <a:rPr sz="2133" spc="-7" dirty="0">
                <a:latin typeface="Arial MT"/>
                <a:cs typeface="Arial MT"/>
              </a:rPr>
              <a:t>previous</a:t>
            </a:r>
            <a:r>
              <a:rPr sz="2133" spc="-20" dirty="0">
                <a:latin typeface="Arial MT"/>
                <a:cs typeface="Arial MT"/>
              </a:rPr>
              <a:t> </a:t>
            </a:r>
            <a:r>
              <a:rPr sz="2133" dirty="0">
                <a:latin typeface="Arial MT"/>
                <a:cs typeface="Arial MT"/>
              </a:rPr>
              <a:t>step</a:t>
            </a:r>
            <a:r>
              <a:rPr sz="2133" spc="-20" dirty="0">
                <a:latin typeface="Arial MT"/>
                <a:cs typeface="Arial MT"/>
              </a:rPr>
              <a:t> </a:t>
            </a:r>
            <a:r>
              <a:rPr sz="2133" spc="-7" dirty="0">
                <a:latin typeface="Arial MT"/>
                <a:cs typeface="Arial MT"/>
              </a:rPr>
              <a:t>until</a:t>
            </a:r>
            <a:r>
              <a:rPr sz="2133" spc="-20" dirty="0">
                <a:latin typeface="Arial MT"/>
                <a:cs typeface="Arial MT"/>
              </a:rPr>
              <a:t> </a:t>
            </a:r>
            <a:r>
              <a:rPr sz="2133" dirty="0">
                <a:latin typeface="Arial MT"/>
                <a:cs typeface="Arial MT"/>
              </a:rPr>
              <a:t>minima</a:t>
            </a:r>
            <a:r>
              <a:rPr sz="2133" spc="-20" dirty="0">
                <a:latin typeface="Arial MT"/>
                <a:cs typeface="Arial MT"/>
              </a:rPr>
              <a:t> </a:t>
            </a:r>
            <a:r>
              <a:rPr sz="2133" spc="-7" dirty="0">
                <a:latin typeface="Arial MT"/>
                <a:cs typeface="Arial MT"/>
              </a:rPr>
              <a:t>is</a:t>
            </a:r>
            <a:r>
              <a:rPr sz="2133" spc="-20" dirty="0">
                <a:latin typeface="Arial MT"/>
                <a:cs typeface="Arial MT"/>
              </a:rPr>
              <a:t> </a:t>
            </a:r>
            <a:r>
              <a:rPr sz="2133" spc="-7" dirty="0">
                <a:latin typeface="Arial MT"/>
                <a:cs typeface="Arial MT"/>
              </a:rPr>
              <a:t>achieved</a:t>
            </a:r>
            <a:endParaRPr sz="2133">
              <a:latin typeface="Arial MT"/>
              <a:cs typeface="Arial MT"/>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828862" y="1947912"/>
              <a:ext cx="108824" cy="125624"/>
            </a:xfrm>
            <a:prstGeom prst="rect">
              <a:avLst/>
            </a:prstGeom>
          </p:spPr>
        </p:pic>
      </p:grpSp>
      <p:sp>
        <p:nvSpPr>
          <p:cNvPr id="9" name="object 9"/>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2" name="object 12"/>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mc:AlternateContent xmlns:mc="http://schemas.openxmlformats.org/markup-compatibility/2006" xmlns:a14="http://schemas.microsoft.com/office/drawing/2010/main">
        <mc:Choice Requires="a14">
          <p:sp>
            <p:nvSpPr>
              <p:cNvPr id="10" name="object 10"/>
              <p:cNvSpPr txBox="1"/>
              <p:nvPr/>
            </p:nvSpPr>
            <p:spPr>
              <a:xfrm>
                <a:off x="7879834" y="2123295"/>
                <a:ext cx="3033972" cy="637653"/>
              </a:xfrm>
              <a:prstGeom prst="rect">
                <a:avLst/>
              </a:prstGeom>
            </p:spPr>
            <p:txBody>
              <a:bodyPr vert="horz" wrap="square" lIns="0" tIns="16933" rIns="0" bIns="0" rtlCol="0">
                <a:spAutoFit/>
              </a:bodyPr>
              <a:lstStyle/>
              <a:p>
                <a:pPr marL="16933">
                  <a:spcBef>
                    <a:spcPts val="133"/>
                  </a:spcBef>
                </a:pPr>
                <a14:m>
                  <m:oMath xmlns:m="http://schemas.openxmlformats.org/officeDocument/2006/math">
                    <m:r>
                      <a:rPr lang="en-IN" sz="2800" i="1" dirty="0" smtClean="0">
                        <a:latin typeface="Cambria Math" panose="02040503050406030204" pitchFamily="18" charset="0"/>
                        <a:cs typeface="Arial MT"/>
                      </a:rPr>
                      <m:t>𝑤</m:t>
                    </m:r>
                    <m:r>
                      <a:rPr lang="en-IN" sz="2800" i="1" spc="-7" dirty="0" smtClean="0">
                        <a:latin typeface="Cambria Math" panose="02040503050406030204" pitchFamily="18" charset="0"/>
                        <a:cs typeface="Arial MT"/>
                      </a:rPr>
                      <m:t> </m:t>
                    </m:r>
                    <m:r>
                      <a:rPr lang="en-IN" sz="2800" i="1" dirty="0" smtClean="0">
                        <a:latin typeface="Cambria Math" panose="02040503050406030204" pitchFamily="18" charset="0"/>
                        <a:cs typeface="Arial MT"/>
                      </a:rPr>
                      <m:t>=</m:t>
                    </m:r>
                    <m:r>
                      <a:rPr lang="en-IN" sz="2800" i="1" spc="-7" dirty="0" smtClean="0">
                        <a:latin typeface="Cambria Math" panose="02040503050406030204" pitchFamily="18" charset="0"/>
                        <a:cs typeface="Arial MT"/>
                      </a:rPr>
                      <m:t> </m:t>
                    </m:r>
                    <m:r>
                      <a:rPr lang="en-IN" sz="2800" i="1" dirty="0" smtClean="0">
                        <a:latin typeface="Cambria Math" panose="02040503050406030204" pitchFamily="18" charset="0"/>
                        <a:cs typeface="Arial MT"/>
                      </a:rPr>
                      <m:t>𝑤</m:t>
                    </m:r>
                    <m:r>
                      <a:rPr lang="en-IN" sz="2800" i="1" spc="-7" dirty="0" smtClean="0">
                        <a:latin typeface="Cambria Math" panose="02040503050406030204" pitchFamily="18" charset="0"/>
                        <a:cs typeface="Arial MT"/>
                      </a:rPr>
                      <m:t> </m:t>
                    </m:r>
                    <m:r>
                      <a:rPr lang="en-IN" sz="2800" i="1" dirty="0" smtClean="0">
                        <a:latin typeface="Cambria Math" panose="02040503050406030204" pitchFamily="18" charset="0"/>
                        <a:cs typeface="Arial MT"/>
                      </a:rPr>
                      <m:t>−</m:t>
                    </m:r>
                    <m:r>
                      <a:rPr lang="en-IN" sz="2800" i="1" spc="-7" dirty="0" smtClean="0">
                        <a:latin typeface="Cambria Math" panose="02040503050406030204" pitchFamily="18" charset="0"/>
                        <a:cs typeface="Arial MT"/>
                      </a:rPr>
                      <m:t> </m:t>
                    </m:r>
                    <m:r>
                      <a:rPr lang="en-IN" sz="2800" i="1" spc="-900" dirty="0" smtClean="0">
                        <a:latin typeface="Cambria Math" panose="02040503050406030204" pitchFamily="18" charset="0"/>
                        <a:cs typeface="Arial MT"/>
                      </a:rPr>
                      <m:t>𝛼</m:t>
                    </m:r>
                    <m:r>
                      <a:rPr lang="en-IN" sz="2800" i="1" spc="-7" dirty="0" smtClean="0">
                        <a:latin typeface="Cambria Math" panose="02040503050406030204" pitchFamily="18" charset="0"/>
                        <a:cs typeface="Arial MT"/>
                      </a:rPr>
                      <m:t> </m:t>
                    </m:r>
                    <m:r>
                      <a:rPr lang="en-IN" sz="2800" i="1" dirty="0" smtClean="0">
                        <a:latin typeface="Cambria Math" panose="02040503050406030204" pitchFamily="18" charset="0"/>
                        <a:cs typeface="Arial MT"/>
                      </a:rPr>
                      <m:t>∗</m:t>
                    </m:r>
                    <m:r>
                      <a:rPr lang="en-IN" sz="2800" i="1" spc="-7" dirty="0" smtClean="0">
                        <a:latin typeface="Cambria Math" panose="02040503050406030204" pitchFamily="18" charset="0"/>
                        <a:cs typeface="Arial MT"/>
                      </a:rPr>
                      <m:t> </m:t>
                    </m:r>
                    <m:f>
                      <m:fPr>
                        <m:ctrlPr>
                          <a:rPr lang="en-IN" sz="2800" i="1" dirty="0" smtClean="0">
                            <a:latin typeface="Cambria Math" panose="02040503050406030204" pitchFamily="18" charset="0"/>
                            <a:cs typeface="Arial MT"/>
                          </a:rPr>
                        </m:ctrlPr>
                      </m:fPr>
                      <m:num>
                        <m:r>
                          <a:rPr lang="en-IN" sz="2800" b="0" i="1" dirty="0" smtClean="0">
                            <a:latin typeface="Cambria Math" panose="02040503050406030204" pitchFamily="18" charset="0"/>
                            <a:cs typeface="Arial MT"/>
                          </a:rPr>
                          <m:t>𝑑𝐸</m:t>
                        </m:r>
                      </m:num>
                      <m:den>
                        <m:r>
                          <a:rPr lang="en-IN" sz="2800" b="0" i="1" dirty="0" smtClean="0">
                            <a:latin typeface="Cambria Math" panose="02040503050406030204" pitchFamily="18" charset="0"/>
                            <a:cs typeface="Arial MT"/>
                          </a:rPr>
                          <m:t>𝑑𝑤</m:t>
                        </m:r>
                      </m:den>
                    </m:f>
                  </m:oMath>
                </a14:m>
                <a:r>
                  <a:rPr lang="en-IN" sz="2800" dirty="0">
                    <a:latin typeface="Arial MT"/>
                    <a:cs typeface="Arial MT"/>
                  </a:rPr>
                  <a:t> </a:t>
                </a:r>
                <a:endParaRPr sz="2800" dirty="0">
                  <a:latin typeface="Arial MT"/>
                  <a:cs typeface="Arial MT"/>
                </a:endParaRPr>
              </a:p>
            </p:txBody>
          </p:sp>
        </mc:Choice>
        <mc:Fallback xmlns="">
          <p:sp>
            <p:nvSpPr>
              <p:cNvPr id="10" name="object 10"/>
              <p:cNvSpPr txBox="1">
                <a:spLocks noRot="1" noChangeAspect="1" noMove="1" noResize="1" noEditPoints="1" noAdjustHandles="1" noChangeArrowheads="1" noChangeShapeType="1" noTextEdit="1"/>
              </p:cNvSpPr>
              <p:nvPr/>
            </p:nvSpPr>
            <p:spPr>
              <a:xfrm>
                <a:off x="7879834" y="2123295"/>
                <a:ext cx="3033972" cy="637653"/>
              </a:xfrm>
              <a:prstGeom prst="rect">
                <a:avLst/>
              </a:prstGeom>
              <a:blipFill>
                <a:blip r:embed="rId5"/>
                <a:stretch>
                  <a:fillRect/>
                </a:stretch>
              </a:blipFill>
            </p:spPr>
            <p:txBody>
              <a:bodyPr/>
              <a:lstStyle/>
              <a:p>
                <a:r>
                  <a:rPr lang="en-IN">
                    <a:noFill/>
                  </a:rPr>
                  <a:t> </a:t>
                </a:r>
              </a:p>
            </p:txBody>
          </p:sp>
        </mc:Fallback>
      </mc:AlternateContent>
      <p:sp>
        <p:nvSpPr>
          <p:cNvPr id="11" name="object 11"/>
          <p:cNvSpPr txBox="1">
            <a:spLocks noGrp="1"/>
          </p:cNvSpPr>
          <p:nvPr>
            <p:ph type="title"/>
          </p:nvPr>
        </p:nvSpPr>
        <p:spPr>
          <a:xfrm>
            <a:off x="2085868" y="316528"/>
            <a:ext cx="8267500"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828862" y="1947912"/>
              <a:ext cx="108824" cy="125624"/>
            </a:xfrm>
            <a:prstGeom prst="rect">
              <a:avLst/>
            </a:prstGeom>
          </p:spPr>
        </p:pic>
        <p:sp>
          <p:nvSpPr>
            <p:cNvPr id="9" name="object 9"/>
            <p:cNvSpPr/>
            <p:nvPr/>
          </p:nvSpPr>
          <p:spPr>
            <a:xfrm>
              <a:off x="4818450" y="1919687"/>
              <a:ext cx="340360" cy="357505"/>
            </a:xfrm>
            <a:custGeom>
              <a:avLst/>
              <a:gdLst/>
              <a:ahLst/>
              <a:cxnLst/>
              <a:rect l="l" t="t" r="r" b="b"/>
              <a:pathLst>
                <a:path w="340360" h="357505">
                  <a:moveTo>
                    <a:pt x="0" y="356999"/>
                  </a:moveTo>
                  <a:lnTo>
                    <a:pt x="320099" y="0"/>
                  </a:lnTo>
                </a:path>
                <a:path w="340360" h="357505">
                  <a:moveTo>
                    <a:pt x="0" y="357012"/>
                  </a:moveTo>
                  <a:lnTo>
                    <a:pt x="340199" y="350412"/>
                  </a:lnTo>
                </a:path>
                <a:path w="340360" h="357505">
                  <a:moveTo>
                    <a:pt x="320149" y="10087"/>
                  </a:moveTo>
                  <a:lnTo>
                    <a:pt x="3201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2085868" y="316528"/>
            <a:ext cx="8365822"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A566300-A379-4DDE-9FB0-B79D3E457768}"/>
                  </a:ext>
                </a:extLst>
              </p:cNvPr>
              <p:cNvSpPr txBox="1"/>
              <p:nvPr/>
            </p:nvSpPr>
            <p:spPr>
              <a:xfrm>
                <a:off x="7688826" y="1273437"/>
                <a:ext cx="3569109" cy="712887"/>
              </a:xfrm>
              <a:prstGeom prst="rect">
                <a:avLst/>
              </a:prstGeom>
              <a:noFill/>
            </p:spPr>
            <p:txBody>
              <a:bodyPr wrap="square">
                <a:spAutoFit/>
              </a:bodyPr>
              <a:lstStyle/>
              <a:p>
                <a:pPr marL="16933">
                  <a:spcBef>
                    <a:spcPts val="133"/>
                  </a:spcBef>
                </a:pPr>
                <a14:m>
                  <m:oMath xmlns:m="http://schemas.openxmlformats.org/officeDocument/2006/math">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spc="-900" dirty="0" smtClean="0">
                        <a:latin typeface="Cambria Math" panose="02040503050406030204" pitchFamily="18" charset="0"/>
                        <a:cs typeface="Arial MT"/>
                      </a:rPr>
                      <m:t>𝛼</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f>
                      <m:fPr>
                        <m:ctrlPr>
                          <a:rPr lang="ar-AE" sz="2800" i="1" dirty="0" smtClean="0">
                            <a:latin typeface="Cambria Math" panose="02040503050406030204" pitchFamily="18" charset="0"/>
                            <a:cs typeface="Arial MT"/>
                          </a:rPr>
                        </m:ctrlPr>
                      </m:fPr>
                      <m:num>
                        <m:r>
                          <a:rPr lang="ar-AE" sz="2800" b="0" i="1" dirty="0" smtClean="0">
                            <a:latin typeface="Cambria Math" panose="02040503050406030204" pitchFamily="18" charset="0"/>
                            <a:cs typeface="Arial MT"/>
                          </a:rPr>
                          <m:t>𝑑𝐸</m:t>
                        </m:r>
                      </m:num>
                      <m:den>
                        <m:r>
                          <a:rPr lang="ar-AE" sz="2800" b="0" i="1" dirty="0" smtClean="0">
                            <a:latin typeface="Cambria Math" panose="02040503050406030204" pitchFamily="18" charset="0"/>
                            <a:cs typeface="Arial MT"/>
                          </a:rPr>
                          <m:t>𝑑𝑤</m:t>
                        </m:r>
                      </m:den>
                    </m:f>
                  </m:oMath>
                </a14:m>
                <a:r>
                  <a:rPr lang="ar-AE" sz="2800" dirty="0">
                    <a:latin typeface="Arial MT"/>
                    <a:cs typeface="Arial MT"/>
                  </a:rPr>
                  <a:t> </a:t>
                </a:r>
              </a:p>
            </p:txBody>
          </p:sp>
        </mc:Choice>
        <mc:Fallback xmlns="">
          <p:sp>
            <p:nvSpPr>
              <p:cNvPr id="15" name="TextBox 14">
                <a:extLst>
                  <a:ext uri="{FF2B5EF4-FFF2-40B4-BE49-F238E27FC236}">
                    <a16:creationId xmlns:a16="http://schemas.microsoft.com/office/drawing/2014/main" id="{5A566300-A379-4DDE-9FB0-B79D3E457768}"/>
                  </a:ext>
                </a:extLst>
              </p:cNvPr>
              <p:cNvSpPr txBox="1">
                <a:spLocks noRot="1" noChangeAspect="1" noMove="1" noResize="1" noEditPoints="1" noAdjustHandles="1" noChangeArrowheads="1" noChangeShapeType="1" noTextEdit="1"/>
              </p:cNvSpPr>
              <p:nvPr/>
            </p:nvSpPr>
            <p:spPr>
              <a:xfrm>
                <a:off x="7688826" y="1273437"/>
                <a:ext cx="3569109" cy="712887"/>
              </a:xfrm>
              <a:prstGeom prst="rect">
                <a:avLst/>
              </a:prstGeom>
              <a:blipFill>
                <a:blip r:embed="rId5"/>
                <a:stretch>
                  <a:fillRect b="-8547"/>
                </a:stretch>
              </a:blipFill>
            </p:spPr>
            <p:txBody>
              <a:bodyPr/>
              <a:lstStyle/>
              <a:p>
                <a:r>
                  <a:rPr lang="en-IN">
                    <a:noFill/>
                  </a:rPr>
                  <a:t> </a:t>
                </a:r>
              </a:p>
            </p:txBody>
          </p:sp>
        </mc:Fallback>
      </mc:AlternateContent>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600262" y="1947912"/>
              <a:ext cx="337424" cy="430424"/>
            </a:xfrm>
            <a:prstGeom prst="rect">
              <a:avLst/>
            </a:prstGeom>
          </p:spPr>
        </p:pic>
        <p:sp>
          <p:nvSpPr>
            <p:cNvPr id="9" name="object 9"/>
            <p:cNvSpPr/>
            <p:nvPr/>
          </p:nvSpPr>
          <p:spPr>
            <a:xfrm>
              <a:off x="4818450" y="1919687"/>
              <a:ext cx="340360" cy="357505"/>
            </a:xfrm>
            <a:custGeom>
              <a:avLst/>
              <a:gdLst/>
              <a:ahLst/>
              <a:cxnLst/>
              <a:rect l="l" t="t" r="r" b="b"/>
              <a:pathLst>
                <a:path w="340360" h="357505">
                  <a:moveTo>
                    <a:pt x="0" y="356999"/>
                  </a:moveTo>
                  <a:lnTo>
                    <a:pt x="320099" y="0"/>
                  </a:lnTo>
                </a:path>
                <a:path w="340360" h="357505">
                  <a:moveTo>
                    <a:pt x="0" y="357012"/>
                  </a:moveTo>
                  <a:lnTo>
                    <a:pt x="340199" y="350412"/>
                  </a:lnTo>
                </a:path>
                <a:path w="340360" h="357505">
                  <a:moveTo>
                    <a:pt x="320149" y="10087"/>
                  </a:moveTo>
                  <a:lnTo>
                    <a:pt x="3201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1252260" y="316528"/>
            <a:ext cx="83689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03656EA-6640-4A14-9EE4-B185CF04B290}"/>
                  </a:ext>
                </a:extLst>
              </p:cNvPr>
              <p:cNvSpPr txBox="1"/>
              <p:nvPr/>
            </p:nvSpPr>
            <p:spPr>
              <a:xfrm>
                <a:off x="8318108" y="1765052"/>
                <a:ext cx="278252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15" name="TextBox 14">
                <a:extLst>
                  <a:ext uri="{FF2B5EF4-FFF2-40B4-BE49-F238E27FC236}">
                    <a16:creationId xmlns:a16="http://schemas.microsoft.com/office/drawing/2014/main" id="{303656EA-6640-4A14-9EE4-B185CF04B290}"/>
                  </a:ext>
                </a:extLst>
              </p:cNvPr>
              <p:cNvSpPr txBox="1">
                <a:spLocks noRot="1" noChangeAspect="1" noMove="1" noResize="1" noEditPoints="1" noAdjustHandles="1" noChangeArrowheads="1" noChangeShapeType="1" noTextEdit="1"/>
              </p:cNvSpPr>
              <p:nvPr/>
            </p:nvSpPr>
            <p:spPr>
              <a:xfrm>
                <a:off x="8318108" y="1765052"/>
                <a:ext cx="2782529" cy="624273"/>
              </a:xfrm>
              <a:prstGeom prst="rect">
                <a:avLst/>
              </a:prstGeom>
              <a:blipFill>
                <a:blip r:embed="rId5"/>
                <a:stretch>
                  <a:fillRect b="-8824"/>
                </a:stretch>
              </a:blipFill>
            </p:spPr>
            <p:txBody>
              <a:bodyPr/>
              <a:lstStyle/>
              <a:p>
                <a:r>
                  <a:rPr lang="en-IN">
                    <a:noFill/>
                  </a:rPr>
                  <a:t> </a:t>
                </a:r>
              </a:p>
            </p:txBody>
          </p:sp>
        </mc:Fallback>
      </mc:AlternateContent>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4600262" y="1947912"/>
              <a:ext cx="337424" cy="430424"/>
            </a:xfrm>
            <a:prstGeom prst="rect">
              <a:avLst/>
            </a:prstGeom>
          </p:spPr>
        </p:pic>
        <p:sp>
          <p:nvSpPr>
            <p:cNvPr id="9" name="object 9"/>
            <p:cNvSpPr/>
            <p:nvPr/>
          </p:nvSpPr>
          <p:spPr>
            <a:xfrm>
              <a:off x="4589849" y="2224487"/>
              <a:ext cx="340360" cy="357505"/>
            </a:xfrm>
            <a:custGeom>
              <a:avLst/>
              <a:gdLst/>
              <a:ahLst/>
              <a:cxnLst/>
              <a:rect l="l" t="t" r="r" b="b"/>
              <a:pathLst>
                <a:path w="340360" h="357505">
                  <a:moveTo>
                    <a:pt x="0" y="356999"/>
                  </a:moveTo>
                  <a:lnTo>
                    <a:pt x="320099" y="0"/>
                  </a:lnTo>
                </a:path>
                <a:path w="340360" h="357505">
                  <a:moveTo>
                    <a:pt x="0" y="357012"/>
                  </a:moveTo>
                  <a:lnTo>
                    <a:pt x="340199" y="350412"/>
                  </a:lnTo>
                </a:path>
                <a:path w="340360" h="357505">
                  <a:moveTo>
                    <a:pt x="320149" y="10087"/>
                  </a:moveTo>
                  <a:lnTo>
                    <a:pt x="3201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1661652" y="316528"/>
            <a:ext cx="7959549"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014994A-2705-4975-8218-610D4D1C258C}"/>
                  </a:ext>
                </a:extLst>
              </p:cNvPr>
              <p:cNvSpPr txBox="1"/>
              <p:nvPr/>
            </p:nvSpPr>
            <p:spPr>
              <a:xfrm>
                <a:off x="7150350" y="3102240"/>
                <a:ext cx="308464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15" name="TextBox 14">
                <a:extLst>
                  <a:ext uri="{FF2B5EF4-FFF2-40B4-BE49-F238E27FC236}">
                    <a16:creationId xmlns:a16="http://schemas.microsoft.com/office/drawing/2014/main" id="{B014994A-2705-4975-8218-610D4D1C258C}"/>
                  </a:ext>
                </a:extLst>
              </p:cNvPr>
              <p:cNvSpPr txBox="1">
                <a:spLocks noRot="1" noChangeAspect="1" noMove="1" noResize="1" noEditPoints="1" noAdjustHandles="1" noChangeArrowheads="1" noChangeShapeType="1" noTextEdit="1"/>
              </p:cNvSpPr>
              <p:nvPr/>
            </p:nvSpPr>
            <p:spPr>
              <a:xfrm>
                <a:off x="7150350" y="3102240"/>
                <a:ext cx="3084649" cy="624273"/>
              </a:xfrm>
              <a:prstGeom prst="rect">
                <a:avLst/>
              </a:prstGeom>
              <a:blipFill>
                <a:blip r:embed="rId5"/>
                <a:stretch>
                  <a:fillRect b="-8824"/>
                </a:stretch>
              </a:blipFill>
            </p:spPr>
            <p:txBody>
              <a:bodyPr/>
              <a:lstStyle/>
              <a:p>
                <a:r>
                  <a:rPr lang="en-IN">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128942"/>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4"/>
            <a:ext cx="3060700"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73" dirty="0">
                <a:latin typeface="Roboto"/>
                <a:cs typeface="Roboto"/>
              </a:rPr>
              <a:t> </a:t>
            </a:r>
            <a:r>
              <a:rPr sz="1867" spc="-33" dirty="0">
                <a:latin typeface="Roboto"/>
                <a:cs typeface="Roboto"/>
              </a:rPr>
              <a:t>tuning</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a:latin typeface="Roboto"/>
              <a:cs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4833624" y="19526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4833624" y="19526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4756036" y="20517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4705913" y="2163000"/>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2" name="object 12"/>
            <p:cNvSpPr/>
            <p:nvPr/>
          </p:nvSpPr>
          <p:spPr>
            <a:xfrm>
              <a:off x="4705913" y="2163000"/>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4605025" y="22574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4605025" y="22574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4527436" y="23565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4477313" y="2467801"/>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7" name="object 17"/>
            <p:cNvSpPr/>
            <p:nvPr/>
          </p:nvSpPr>
          <p:spPr>
            <a:xfrm>
              <a:off x="4477313" y="2467801"/>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4376425" y="25622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4376425" y="25622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4589849" y="2224487"/>
              <a:ext cx="340360" cy="357505"/>
            </a:xfrm>
            <a:custGeom>
              <a:avLst/>
              <a:gdLst/>
              <a:ahLst/>
              <a:cxnLst/>
              <a:rect l="l" t="t" r="r" b="b"/>
              <a:pathLst>
                <a:path w="340360" h="357505">
                  <a:moveTo>
                    <a:pt x="0" y="356999"/>
                  </a:moveTo>
                  <a:lnTo>
                    <a:pt x="320099" y="0"/>
                  </a:lnTo>
                </a:path>
                <a:path w="340360" h="357505">
                  <a:moveTo>
                    <a:pt x="0" y="357012"/>
                  </a:moveTo>
                  <a:lnTo>
                    <a:pt x="340199" y="350412"/>
                  </a:lnTo>
                </a:path>
                <a:path w="340360" h="357505">
                  <a:moveTo>
                    <a:pt x="320149" y="10087"/>
                  </a:moveTo>
                  <a:lnTo>
                    <a:pt x="320149" y="350287"/>
                  </a:lnTo>
                </a:path>
              </a:pathLst>
            </a:custGeom>
            <a:ln w="19049">
              <a:solidFill>
                <a:srgbClr val="000000"/>
              </a:solidFill>
            </a:ln>
          </p:spPr>
          <p:txBody>
            <a:bodyPr wrap="square" lIns="0" tIns="0" rIns="0" bIns="0" rtlCol="0"/>
            <a:lstStyle/>
            <a:p>
              <a:endParaRPr sz="2400"/>
            </a:p>
          </p:txBody>
        </p:sp>
      </p:grpSp>
      <p:sp>
        <p:nvSpPr>
          <p:cNvPr id="21" name="object 21"/>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4" name="object 24"/>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2" name="object 22"/>
          <p:cNvSpPr txBox="1">
            <a:spLocks noGrp="1"/>
          </p:cNvSpPr>
          <p:nvPr>
            <p:ph type="title"/>
          </p:nvPr>
        </p:nvSpPr>
        <p:spPr>
          <a:xfrm>
            <a:off x="1514168" y="316528"/>
            <a:ext cx="8107033"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F57B1E8-CC77-42E2-859E-53EF1DDD71DA}"/>
                  </a:ext>
                </a:extLst>
              </p:cNvPr>
              <p:cNvSpPr txBox="1"/>
              <p:nvPr/>
            </p:nvSpPr>
            <p:spPr>
              <a:xfrm>
                <a:off x="8318108" y="1371760"/>
                <a:ext cx="2738786"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26" name="TextBox 25">
                <a:extLst>
                  <a:ext uri="{FF2B5EF4-FFF2-40B4-BE49-F238E27FC236}">
                    <a16:creationId xmlns:a16="http://schemas.microsoft.com/office/drawing/2014/main" id="{0F57B1E8-CC77-42E2-859E-53EF1DDD71DA}"/>
                  </a:ext>
                </a:extLst>
              </p:cNvPr>
              <p:cNvSpPr txBox="1">
                <a:spLocks noRot="1" noChangeAspect="1" noMove="1" noResize="1" noEditPoints="1" noAdjustHandles="1" noChangeArrowheads="1" noChangeShapeType="1" noTextEdit="1"/>
              </p:cNvSpPr>
              <p:nvPr/>
            </p:nvSpPr>
            <p:spPr>
              <a:xfrm>
                <a:off x="8318108" y="1371760"/>
                <a:ext cx="2738786" cy="624273"/>
              </a:xfrm>
              <a:prstGeom prst="rect">
                <a:avLst/>
              </a:prstGeom>
              <a:blipFill>
                <a:blip r:embed="rId4"/>
                <a:stretch>
                  <a:fillRect b="-8824"/>
                </a:stretch>
              </a:blipFill>
            </p:spPr>
            <p:txBody>
              <a:bodyPr/>
              <a:lstStyle/>
              <a:p>
                <a:r>
                  <a:rPr lang="en-IN">
                    <a:noFill/>
                  </a:rPr>
                  <a:t> </a:t>
                </a:r>
              </a:p>
            </p:txBody>
          </p:sp>
        </mc:Fallback>
      </mc:AlternateContent>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4833624" y="19526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4833624" y="19526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4756036" y="20517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4705913" y="2163000"/>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2" name="object 12"/>
            <p:cNvSpPr/>
            <p:nvPr/>
          </p:nvSpPr>
          <p:spPr>
            <a:xfrm>
              <a:off x="4705913" y="2163000"/>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4605025" y="22574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4605025" y="22574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4527436" y="23565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4477313" y="2467801"/>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7" name="object 17"/>
            <p:cNvSpPr/>
            <p:nvPr/>
          </p:nvSpPr>
          <p:spPr>
            <a:xfrm>
              <a:off x="4477313" y="2467801"/>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4376425" y="25622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4376425" y="25622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4281348" y="2661372"/>
              <a:ext cx="109855" cy="123189"/>
            </a:xfrm>
            <a:custGeom>
              <a:avLst/>
              <a:gdLst/>
              <a:ahLst/>
              <a:cxnLst/>
              <a:rect l="l" t="t" r="r" b="b"/>
              <a:pathLst>
                <a:path w="109854" h="123189">
                  <a:moveTo>
                    <a:pt x="109618" y="0"/>
                  </a:moveTo>
                  <a:lnTo>
                    <a:pt x="0" y="122899"/>
                  </a:lnTo>
                </a:path>
              </a:pathLst>
            </a:custGeom>
            <a:ln w="19049">
              <a:solidFill>
                <a:srgbClr val="000000"/>
              </a:solidFill>
            </a:ln>
          </p:spPr>
          <p:txBody>
            <a:bodyPr wrap="square" lIns="0" tIns="0" rIns="0" bIns="0" rtlCol="0"/>
            <a:lstStyle/>
            <a:p>
              <a:endParaRPr sz="2400"/>
            </a:p>
          </p:txBody>
        </p:sp>
        <p:sp>
          <p:nvSpPr>
            <p:cNvPr id="21" name="object 21"/>
            <p:cNvSpPr/>
            <p:nvPr/>
          </p:nvSpPr>
          <p:spPr>
            <a:xfrm>
              <a:off x="4223804" y="2763328"/>
              <a:ext cx="81280" cy="85725"/>
            </a:xfrm>
            <a:custGeom>
              <a:avLst/>
              <a:gdLst/>
              <a:ahLst/>
              <a:cxnLst/>
              <a:rect l="l" t="t" r="r" b="b"/>
              <a:pathLst>
                <a:path w="81279" h="85725">
                  <a:moveTo>
                    <a:pt x="0" y="85460"/>
                  </a:moveTo>
                  <a:lnTo>
                    <a:pt x="34061" y="0"/>
                  </a:lnTo>
                  <a:lnTo>
                    <a:pt x="81025" y="41888"/>
                  </a:lnTo>
                  <a:lnTo>
                    <a:pt x="0" y="85460"/>
                  </a:lnTo>
                  <a:close/>
                </a:path>
              </a:pathLst>
            </a:custGeom>
            <a:solidFill>
              <a:srgbClr val="000000"/>
            </a:solidFill>
          </p:spPr>
          <p:txBody>
            <a:bodyPr wrap="square" lIns="0" tIns="0" rIns="0" bIns="0" rtlCol="0"/>
            <a:lstStyle/>
            <a:p>
              <a:endParaRPr sz="2400"/>
            </a:p>
          </p:txBody>
        </p:sp>
        <p:sp>
          <p:nvSpPr>
            <p:cNvPr id="22" name="object 22"/>
            <p:cNvSpPr/>
            <p:nvPr/>
          </p:nvSpPr>
          <p:spPr>
            <a:xfrm>
              <a:off x="4223804" y="2763328"/>
              <a:ext cx="81280" cy="85725"/>
            </a:xfrm>
            <a:custGeom>
              <a:avLst/>
              <a:gdLst/>
              <a:ahLst/>
              <a:cxnLst/>
              <a:rect l="l" t="t" r="r" b="b"/>
              <a:pathLst>
                <a:path w="81279" h="85725">
                  <a:moveTo>
                    <a:pt x="34061" y="0"/>
                  </a:moveTo>
                  <a:lnTo>
                    <a:pt x="0" y="85460"/>
                  </a:lnTo>
                  <a:lnTo>
                    <a:pt x="81025" y="41888"/>
                  </a:lnTo>
                  <a:lnTo>
                    <a:pt x="34061" y="0"/>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4120524" y="28695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4120524" y="28695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grpSp>
      <p:sp>
        <p:nvSpPr>
          <p:cNvPr id="25" name="object 25"/>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8" name="object 28"/>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6" name="object 26"/>
          <p:cNvSpPr txBox="1">
            <a:spLocks noGrp="1"/>
          </p:cNvSpPr>
          <p:nvPr>
            <p:ph type="title"/>
          </p:nvPr>
        </p:nvSpPr>
        <p:spPr>
          <a:xfrm>
            <a:off x="1252260" y="316528"/>
            <a:ext cx="83689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E7E0F49-A64C-467E-9ADC-540C8F0249B7}"/>
                  </a:ext>
                </a:extLst>
              </p:cNvPr>
              <p:cNvSpPr txBox="1"/>
              <p:nvPr/>
            </p:nvSpPr>
            <p:spPr>
              <a:xfrm>
                <a:off x="8204953" y="1765052"/>
                <a:ext cx="276784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30" name="TextBox 29">
                <a:extLst>
                  <a:ext uri="{FF2B5EF4-FFF2-40B4-BE49-F238E27FC236}">
                    <a16:creationId xmlns:a16="http://schemas.microsoft.com/office/drawing/2014/main" id="{0E7E0F49-A64C-467E-9ADC-540C8F0249B7}"/>
                  </a:ext>
                </a:extLst>
              </p:cNvPr>
              <p:cNvSpPr txBox="1">
                <a:spLocks noRot="1" noChangeAspect="1" noMove="1" noResize="1" noEditPoints="1" noAdjustHandles="1" noChangeArrowheads="1" noChangeShapeType="1" noTextEdit="1"/>
              </p:cNvSpPr>
              <p:nvPr/>
            </p:nvSpPr>
            <p:spPr>
              <a:xfrm>
                <a:off x="8204953" y="1765052"/>
                <a:ext cx="2767849" cy="624273"/>
              </a:xfrm>
              <a:prstGeom prst="rect">
                <a:avLst/>
              </a:prstGeom>
              <a:blipFill>
                <a:blip r:embed="rId4"/>
                <a:stretch>
                  <a:fillRect b="-8824"/>
                </a:stretch>
              </a:blipFill>
            </p:spPr>
            <p:txBody>
              <a:bodyPr/>
              <a:lstStyle/>
              <a:p>
                <a:r>
                  <a:rPr lang="en-IN">
                    <a:noFill/>
                  </a:rPr>
                  <a:t> </a:t>
                </a:r>
              </a:p>
            </p:txBody>
          </p:sp>
        </mc:Fallback>
      </mc:AlternateContent>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4833624" y="19526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4833624" y="19526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4756036" y="20517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4705913" y="2163000"/>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2" name="object 12"/>
            <p:cNvSpPr/>
            <p:nvPr/>
          </p:nvSpPr>
          <p:spPr>
            <a:xfrm>
              <a:off x="4705913" y="2163000"/>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4605025" y="22574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4605025" y="22574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4527436" y="2356572"/>
              <a:ext cx="92710" cy="129539"/>
            </a:xfrm>
            <a:custGeom>
              <a:avLst/>
              <a:gdLst/>
              <a:ahLst/>
              <a:cxnLst/>
              <a:rect l="l" t="t" r="r" b="b"/>
              <a:pathLst>
                <a:path w="92710" h="129539">
                  <a:moveTo>
                    <a:pt x="92130" y="0"/>
                  </a:moveTo>
                  <a:lnTo>
                    <a:pt x="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4477313" y="2467801"/>
              <a:ext cx="76200" cy="88900"/>
            </a:xfrm>
            <a:custGeom>
              <a:avLst/>
              <a:gdLst/>
              <a:ahLst/>
              <a:cxnLst/>
              <a:rect l="l" t="t" r="r" b="b"/>
              <a:pathLst>
                <a:path w="76200" h="88900">
                  <a:moveTo>
                    <a:pt x="0" y="88680"/>
                  </a:moveTo>
                  <a:lnTo>
                    <a:pt x="24485" y="0"/>
                  </a:lnTo>
                  <a:lnTo>
                    <a:pt x="75759" y="36486"/>
                  </a:lnTo>
                  <a:lnTo>
                    <a:pt x="0" y="88680"/>
                  </a:lnTo>
                  <a:close/>
                </a:path>
              </a:pathLst>
            </a:custGeom>
            <a:solidFill>
              <a:srgbClr val="000000"/>
            </a:solidFill>
          </p:spPr>
          <p:txBody>
            <a:bodyPr wrap="square" lIns="0" tIns="0" rIns="0" bIns="0" rtlCol="0"/>
            <a:lstStyle/>
            <a:p>
              <a:endParaRPr sz="2400"/>
            </a:p>
          </p:txBody>
        </p:sp>
        <p:sp>
          <p:nvSpPr>
            <p:cNvPr id="17" name="object 17"/>
            <p:cNvSpPr/>
            <p:nvPr/>
          </p:nvSpPr>
          <p:spPr>
            <a:xfrm>
              <a:off x="4477313" y="2467801"/>
              <a:ext cx="76200" cy="88900"/>
            </a:xfrm>
            <a:custGeom>
              <a:avLst/>
              <a:gdLst/>
              <a:ahLst/>
              <a:cxnLst/>
              <a:rect l="l" t="t" r="r" b="b"/>
              <a:pathLst>
                <a:path w="76200" h="88900">
                  <a:moveTo>
                    <a:pt x="24485" y="0"/>
                  </a:moveTo>
                  <a:lnTo>
                    <a:pt x="0" y="88680"/>
                  </a:lnTo>
                  <a:lnTo>
                    <a:pt x="75759" y="36486"/>
                  </a:lnTo>
                  <a:lnTo>
                    <a:pt x="24485" y="0"/>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4376425" y="25622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4376425" y="25622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4281348" y="2661372"/>
              <a:ext cx="109855" cy="123189"/>
            </a:xfrm>
            <a:custGeom>
              <a:avLst/>
              <a:gdLst/>
              <a:ahLst/>
              <a:cxnLst/>
              <a:rect l="l" t="t" r="r" b="b"/>
              <a:pathLst>
                <a:path w="109854" h="123189">
                  <a:moveTo>
                    <a:pt x="109618" y="0"/>
                  </a:moveTo>
                  <a:lnTo>
                    <a:pt x="0" y="122899"/>
                  </a:lnTo>
                </a:path>
              </a:pathLst>
            </a:custGeom>
            <a:ln w="19049">
              <a:solidFill>
                <a:srgbClr val="000000"/>
              </a:solidFill>
            </a:ln>
          </p:spPr>
          <p:txBody>
            <a:bodyPr wrap="square" lIns="0" tIns="0" rIns="0" bIns="0" rtlCol="0"/>
            <a:lstStyle/>
            <a:p>
              <a:endParaRPr sz="2400"/>
            </a:p>
          </p:txBody>
        </p:sp>
        <p:sp>
          <p:nvSpPr>
            <p:cNvPr id="21" name="object 21"/>
            <p:cNvSpPr/>
            <p:nvPr/>
          </p:nvSpPr>
          <p:spPr>
            <a:xfrm>
              <a:off x="4223804" y="2763328"/>
              <a:ext cx="81280" cy="85725"/>
            </a:xfrm>
            <a:custGeom>
              <a:avLst/>
              <a:gdLst/>
              <a:ahLst/>
              <a:cxnLst/>
              <a:rect l="l" t="t" r="r" b="b"/>
              <a:pathLst>
                <a:path w="81279" h="85725">
                  <a:moveTo>
                    <a:pt x="0" y="85460"/>
                  </a:moveTo>
                  <a:lnTo>
                    <a:pt x="34061" y="0"/>
                  </a:lnTo>
                  <a:lnTo>
                    <a:pt x="81025" y="41888"/>
                  </a:lnTo>
                  <a:lnTo>
                    <a:pt x="0" y="85460"/>
                  </a:lnTo>
                  <a:close/>
                </a:path>
              </a:pathLst>
            </a:custGeom>
            <a:solidFill>
              <a:srgbClr val="000000"/>
            </a:solidFill>
          </p:spPr>
          <p:txBody>
            <a:bodyPr wrap="square" lIns="0" tIns="0" rIns="0" bIns="0" rtlCol="0"/>
            <a:lstStyle/>
            <a:p>
              <a:endParaRPr sz="2400"/>
            </a:p>
          </p:txBody>
        </p:sp>
        <p:sp>
          <p:nvSpPr>
            <p:cNvPr id="22" name="object 22"/>
            <p:cNvSpPr/>
            <p:nvPr/>
          </p:nvSpPr>
          <p:spPr>
            <a:xfrm>
              <a:off x="4223804" y="2763328"/>
              <a:ext cx="81280" cy="85725"/>
            </a:xfrm>
            <a:custGeom>
              <a:avLst/>
              <a:gdLst/>
              <a:ahLst/>
              <a:cxnLst/>
              <a:rect l="l" t="t" r="r" b="b"/>
              <a:pathLst>
                <a:path w="81279" h="85725">
                  <a:moveTo>
                    <a:pt x="34061" y="0"/>
                  </a:moveTo>
                  <a:lnTo>
                    <a:pt x="0" y="85460"/>
                  </a:lnTo>
                  <a:lnTo>
                    <a:pt x="81025" y="41888"/>
                  </a:lnTo>
                  <a:lnTo>
                    <a:pt x="34061" y="0"/>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4120524" y="28695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4120524" y="28695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25" name="object 25"/>
            <p:cNvSpPr/>
            <p:nvPr/>
          </p:nvSpPr>
          <p:spPr>
            <a:xfrm>
              <a:off x="4021641" y="2968672"/>
              <a:ext cx="113664" cy="79375"/>
            </a:xfrm>
            <a:custGeom>
              <a:avLst/>
              <a:gdLst/>
              <a:ahLst/>
              <a:cxnLst/>
              <a:rect l="l" t="t" r="r" b="b"/>
              <a:pathLst>
                <a:path w="113664" h="79375">
                  <a:moveTo>
                    <a:pt x="113426" y="0"/>
                  </a:moveTo>
                  <a:lnTo>
                    <a:pt x="0" y="78790"/>
                  </a:lnTo>
                </a:path>
              </a:pathLst>
            </a:custGeom>
            <a:ln w="19049">
              <a:solidFill>
                <a:srgbClr val="000000"/>
              </a:solidFill>
            </a:ln>
          </p:spPr>
          <p:txBody>
            <a:bodyPr wrap="square" lIns="0" tIns="0" rIns="0" bIns="0" rtlCol="0"/>
            <a:lstStyle/>
            <a:p>
              <a:endParaRPr sz="2400"/>
            </a:p>
          </p:txBody>
        </p:sp>
        <p:sp>
          <p:nvSpPr>
            <p:cNvPr id="26" name="object 26"/>
            <p:cNvSpPr/>
            <p:nvPr/>
          </p:nvSpPr>
          <p:spPr>
            <a:xfrm>
              <a:off x="3950639" y="3021620"/>
              <a:ext cx="89535" cy="75565"/>
            </a:xfrm>
            <a:custGeom>
              <a:avLst/>
              <a:gdLst/>
              <a:ahLst/>
              <a:cxnLst/>
              <a:rect l="l" t="t" r="r" b="b"/>
              <a:pathLst>
                <a:path w="89535" h="75564">
                  <a:moveTo>
                    <a:pt x="0" y="75163"/>
                  </a:moveTo>
                  <a:lnTo>
                    <a:pt x="53049" y="0"/>
                  </a:lnTo>
                  <a:lnTo>
                    <a:pt x="88952" y="51684"/>
                  </a:lnTo>
                  <a:lnTo>
                    <a:pt x="0" y="75163"/>
                  </a:lnTo>
                  <a:close/>
                </a:path>
              </a:pathLst>
            </a:custGeom>
            <a:solidFill>
              <a:srgbClr val="000000"/>
            </a:solidFill>
          </p:spPr>
          <p:txBody>
            <a:bodyPr wrap="square" lIns="0" tIns="0" rIns="0" bIns="0" rtlCol="0"/>
            <a:lstStyle/>
            <a:p>
              <a:endParaRPr sz="2400"/>
            </a:p>
          </p:txBody>
        </p:sp>
        <p:sp>
          <p:nvSpPr>
            <p:cNvPr id="27" name="object 27"/>
            <p:cNvSpPr/>
            <p:nvPr/>
          </p:nvSpPr>
          <p:spPr>
            <a:xfrm>
              <a:off x="3950639" y="3021620"/>
              <a:ext cx="89535" cy="75565"/>
            </a:xfrm>
            <a:custGeom>
              <a:avLst/>
              <a:gdLst/>
              <a:ahLst/>
              <a:cxnLst/>
              <a:rect l="l" t="t" r="r" b="b"/>
              <a:pathLst>
                <a:path w="89535" h="75564">
                  <a:moveTo>
                    <a:pt x="53049" y="0"/>
                  </a:moveTo>
                  <a:lnTo>
                    <a:pt x="0" y="75163"/>
                  </a:lnTo>
                  <a:lnTo>
                    <a:pt x="88952" y="51684"/>
                  </a:lnTo>
                  <a:lnTo>
                    <a:pt x="53049" y="0"/>
                  </a:lnTo>
                  <a:close/>
                </a:path>
              </a:pathLst>
            </a:custGeom>
            <a:ln w="19049">
              <a:solidFill>
                <a:srgbClr val="000000"/>
              </a:solidFill>
            </a:ln>
          </p:spPr>
          <p:txBody>
            <a:bodyPr wrap="square" lIns="0" tIns="0" rIns="0" bIns="0" rtlCol="0"/>
            <a:lstStyle/>
            <a:p>
              <a:endParaRPr sz="2400"/>
            </a:p>
          </p:txBody>
        </p:sp>
        <p:sp>
          <p:nvSpPr>
            <p:cNvPr id="28" name="object 28"/>
            <p:cNvSpPr/>
            <p:nvPr/>
          </p:nvSpPr>
          <p:spPr>
            <a:xfrm>
              <a:off x="3843025" y="3095674"/>
              <a:ext cx="99695" cy="116205"/>
            </a:xfrm>
            <a:custGeom>
              <a:avLst/>
              <a:gdLst/>
              <a:ahLst/>
              <a:cxnLst/>
              <a:rect l="l" t="t" r="r" b="b"/>
              <a:pathLst>
                <a:path w="99695" h="116205">
                  <a:moveTo>
                    <a:pt x="49649" y="116099"/>
                  </a:moveTo>
                  <a:lnTo>
                    <a:pt x="30323" y="111538"/>
                  </a:lnTo>
                  <a:lnTo>
                    <a:pt x="14542" y="99097"/>
                  </a:lnTo>
                  <a:lnTo>
                    <a:pt x="3901" y="80645"/>
                  </a:lnTo>
                  <a:lnTo>
                    <a:pt x="0" y="58049"/>
                  </a:lnTo>
                  <a:lnTo>
                    <a:pt x="3901" y="35454"/>
                  </a:lnTo>
                  <a:lnTo>
                    <a:pt x="14542" y="17002"/>
                  </a:lnTo>
                  <a:lnTo>
                    <a:pt x="30323" y="4561"/>
                  </a:lnTo>
                  <a:lnTo>
                    <a:pt x="49649" y="0"/>
                  </a:lnTo>
                  <a:lnTo>
                    <a:pt x="59381" y="1125"/>
                  </a:lnTo>
                  <a:lnTo>
                    <a:pt x="90958" y="25843"/>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9" name="object 29"/>
            <p:cNvSpPr/>
            <p:nvPr/>
          </p:nvSpPr>
          <p:spPr>
            <a:xfrm>
              <a:off x="3843025" y="3095674"/>
              <a:ext cx="99695" cy="116205"/>
            </a:xfrm>
            <a:custGeom>
              <a:avLst/>
              <a:gdLst/>
              <a:ahLst/>
              <a:cxnLst/>
              <a:rect l="l" t="t" r="r" b="b"/>
              <a:pathLst>
                <a:path w="99695" h="116205">
                  <a:moveTo>
                    <a:pt x="0" y="58049"/>
                  </a:moveTo>
                  <a:lnTo>
                    <a:pt x="3901" y="35454"/>
                  </a:lnTo>
                  <a:lnTo>
                    <a:pt x="14542" y="17002"/>
                  </a:lnTo>
                  <a:lnTo>
                    <a:pt x="30323" y="4561"/>
                  </a:lnTo>
                  <a:lnTo>
                    <a:pt x="49649" y="0"/>
                  </a:lnTo>
                  <a:lnTo>
                    <a:pt x="84757" y="17002"/>
                  </a:lnTo>
                  <a:lnTo>
                    <a:pt x="99299" y="58049"/>
                  </a:lnTo>
                  <a:lnTo>
                    <a:pt x="95398" y="80645"/>
                  </a:lnTo>
                  <a:lnTo>
                    <a:pt x="84757" y="99097"/>
                  </a:lnTo>
                  <a:lnTo>
                    <a:pt x="68976" y="111538"/>
                  </a:lnTo>
                  <a:lnTo>
                    <a:pt x="49649" y="116099"/>
                  </a:lnTo>
                  <a:lnTo>
                    <a:pt x="30323" y="111538"/>
                  </a:lnTo>
                  <a:lnTo>
                    <a:pt x="14542" y="99097"/>
                  </a:lnTo>
                  <a:lnTo>
                    <a:pt x="3901" y="80645"/>
                  </a:lnTo>
                  <a:lnTo>
                    <a:pt x="0" y="58049"/>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3738343" y="3194772"/>
              <a:ext cx="119380" cy="56515"/>
            </a:xfrm>
            <a:custGeom>
              <a:avLst/>
              <a:gdLst/>
              <a:ahLst/>
              <a:cxnLst/>
              <a:rect l="l" t="t" r="r" b="b"/>
              <a:pathLst>
                <a:path w="119379" h="56514">
                  <a:moveTo>
                    <a:pt x="119223" y="0"/>
                  </a:moveTo>
                  <a:lnTo>
                    <a:pt x="0" y="56237"/>
                  </a:lnTo>
                </a:path>
              </a:pathLst>
            </a:custGeom>
            <a:ln w="19049">
              <a:solidFill>
                <a:srgbClr val="000000"/>
              </a:solidFill>
            </a:ln>
          </p:spPr>
          <p:txBody>
            <a:bodyPr wrap="square" lIns="0" tIns="0" rIns="0" bIns="0" rtlCol="0"/>
            <a:lstStyle/>
            <a:p>
              <a:endParaRPr sz="2400"/>
            </a:p>
          </p:txBody>
        </p:sp>
        <p:sp>
          <p:nvSpPr>
            <p:cNvPr id="31" name="object 31"/>
            <p:cNvSpPr/>
            <p:nvPr/>
          </p:nvSpPr>
          <p:spPr>
            <a:xfrm>
              <a:off x="3660154" y="3222551"/>
              <a:ext cx="92075" cy="65405"/>
            </a:xfrm>
            <a:custGeom>
              <a:avLst/>
              <a:gdLst/>
              <a:ahLst/>
              <a:cxnLst/>
              <a:rect l="l" t="t" r="r" b="b"/>
              <a:pathLst>
                <a:path w="92075" h="65404">
                  <a:moveTo>
                    <a:pt x="0" y="65339"/>
                  </a:moveTo>
                  <a:lnTo>
                    <a:pt x="64764" y="0"/>
                  </a:lnTo>
                  <a:lnTo>
                    <a:pt x="91612" y="56916"/>
                  </a:lnTo>
                  <a:lnTo>
                    <a:pt x="0" y="65339"/>
                  </a:lnTo>
                  <a:close/>
                </a:path>
              </a:pathLst>
            </a:custGeom>
            <a:solidFill>
              <a:srgbClr val="000000"/>
            </a:solidFill>
          </p:spPr>
          <p:txBody>
            <a:bodyPr wrap="square" lIns="0" tIns="0" rIns="0" bIns="0" rtlCol="0"/>
            <a:lstStyle/>
            <a:p>
              <a:endParaRPr sz="2400"/>
            </a:p>
          </p:txBody>
        </p:sp>
        <p:sp>
          <p:nvSpPr>
            <p:cNvPr id="32" name="object 32"/>
            <p:cNvSpPr/>
            <p:nvPr/>
          </p:nvSpPr>
          <p:spPr>
            <a:xfrm>
              <a:off x="3660154" y="3222551"/>
              <a:ext cx="92075" cy="65405"/>
            </a:xfrm>
            <a:custGeom>
              <a:avLst/>
              <a:gdLst/>
              <a:ahLst/>
              <a:cxnLst/>
              <a:rect l="l" t="t" r="r" b="b"/>
              <a:pathLst>
                <a:path w="92075" h="65404">
                  <a:moveTo>
                    <a:pt x="64764" y="0"/>
                  </a:moveTo>
                  <a:lnTo>
                    <a:pt x="0" y="65339"/>
                  </a:lnTo>
                  <a:lnTo>
                    <a:pt x="91612" y="56916"/>
                  </a:lnTo>
                  <a:lnTo>
                    <a:pt x="64764" y="0"/>
                  </a:lnTo>
                  <a:close/>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4" cstate="print"/>
            <a:stretch>
              <a:fillRect/>
            </a:stretch>
          </p:blipFill>
          <p:spPr>
            <a:xfrm>
              <a:off x="3466599" y="3295012"/>
              <a:ext cx="108824" cy="125624"/>
            </a:xfrm>
            <a:prstGeom prst="rect">
              <a:avLst/>
            </a:prstGeom>
          </p:spPr>
        </p:pic>
      </p:grpSp>
      <p:sp>
        <p:nvSpPr>
          <p:cNvPr id="34" name="object 34"/>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37" name="object 37"/>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35" name="object 35"/>
          <p:cNvSpPr txBox="1">
            <a:spLocks noGrp="1"/>
          </p:cNvSpPr>
          <p:nvPr>
            <p:ph type="title"/>
          </p:nvPr>
        </p:nvSpPr>
        <p:spPr>
          <a:xfrm>
            <a:off x="1445342" y="316528"/>
            <a:ext cx="8175859"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9E9F093-1388-4CEC-8049-775727FB6A7F}"/>
                  </a:ext>
                </a:extLst>
              </p:cNvPr>
              <p:cNvSpPr txBox="1"/>
              <p:nvPr/>
            </p:nvSpPr>
            <p:spPr>
              <a:xfrm>
                <a:off x="7350670" y="1750303"/>
                <a:ext cx="3327163" cy="712887"/>
              </a:xfrm>
              <a:prstGeom prst="rect">
                <a:avLst/>
              </a:prstGeom>
              <a:noFill/>
            </p:spPr>
            <p:txBody>
              <a:bodyPr wrap="square">
                <a:spAutoFit/>
              </a:bodyPr>
              <a:lstStyle/>
              <a:p>
                <a:pPr marL="16933">
                  <a:spcBef>
                    <a:spcPts val="133"/>
                  </a:spcBef>
                </a:pPr>
                <a14:m>
                  <m:oMath xmlns:m="http://schemas.openxmlformats.org/officeDocument/2006/math">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spc="-900" dirty="0" smtClean="0">
                        <a:latin typeface="Cambria Math" panose="02040503050406030204" pitchFamily="18" charset="0"/>
                        <a:cs typeface="Arial MT"/>
                      </a:rPr>
                      <m:t>𝛼</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f>
                      <m:fPr>
                        <m:ctrlPr>
                          <a:rPr lang="ar-AE" sz="2800" i="1" dirty="0" smtClean="0">
                            <a:latin typeface="Cambria Math" panose="02040503050406030204" pitchFamily="18" charset="0"/>
                            <a:cs typeface="Arial MT"/>
                          </a:rPr>
                        </m:ctrlPr>
                      </m:fPr>
                      <m:num>
                        <m:r>
                          <a:rPr lang="ar-AE" sz="2800" b="0" i="1" dirty="0" smtClean="0">
                            <a:latin typeface="Cambria Math" panose="02040503050406030204" pitchFamily="18" charset="0"/>
                            <a:cs typeface="Arial MT"/>
                          </a:rPr>
                          <m:t>𝑑𝐸</m:t>
                        </m:r>
                      </m:num>
                      <m:den>
                        <m:r>
                          <a:rPr lang="ar-AE" sz="2800" b="0" i="1" dirty="0" smtClean="0">
                            <a:latin typeface="Cambria Math" panose="02040503050406030204" pitchFamily="18" charset="0"/>
                            <a:cs typeface="Arial MT"/>
                          </a:rPr>
                          <m:t>𝑑𝑤</m:t>
                        </m:r>
                      </m:den>
                    </m:f>
                  </m:oMath>
                </a14:m>
                <a:r>
                  <a:rPr lang="ar-AE" sz="2800" dirty="0">
                    <a:latin typeface="Arial MT"/>
                    <a:cs typeface="Arial MT"/>
                  </a:rPr>
                  <a:t> </a:t>
                </a:r>
              </a:p>
            </p:txBody>
          </p:sp>
        </mc:Choice>
        <mc:Fallback xmlns="">
          <p:sp>
            <p:nvSpPr>
              <p:cNvPr id="39" name="TextBox 38">
                <a:extLst>
                  <a:ext uri="{FF2B5EF4-FFF2-40B4-BE49-F238E27FC236}">
                    <a16:creationId xmlns:a16="http://schemas.microsoft.com/office/drawing/2014/main" id="{D9E9F093-1388-4CEC-8049-775727FB6A7F}"/>
                  </a:ext>
                </a:extLst>
              </p:cNvPr>
              <p:cNvSpPr txBox="1">
                <a:spLocks noRot="1" noChangeAspect="1" noMove="1" noResize="1" noEditPoints="1" noAdjustHandles="1" noChangeArrowheads="1" noChangeShapeType="1" noTextEdit="1"/>
              </p:cNvSpPr>
              <p:nvPr/>
            </p:nvSpPr>
            <p:spPr>
              <a:xfrm>
                <a:off x="7350670" y="1750303"/>
                <a:ext cx="3327163" cy="712887"/>
              </a:xfrm>
              <a:prstGeom prst="rect">
                <a:avLst/>
              </a:prstGeom>
              <a:blipFill>
                <a:blip r:embed="rId5"/>
                <a:stretch>
                  <a:fillRect b="-8547"/>
                </a:stretch>
              </a:blipFill>
            </p:spPr>
            <p:txBody>
              <a:bodyPr/>
              <a:lstStyle/>
              <a:p>
                <a:r>
                  <a:rPr lang="en-IN">
                    <a:noFill/>
                  </a:rPr>
                  <a:t> </a:t>
                </a:r>
              </a:p>
            </p:txBody>
          </p:sp>
        </mc:Fallback>
      </mc:AlternateContent>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095000" y="1947912"/>
              <a:ext cx="108824" cy="125624"/>
            </a:xfrm>
            <a:prstGeom prst="rect">
              <a:avLst/>
            </a:prstGeom>
          </p:spPr>
        </p:pic>
      </p:grpSp>
      <p:sp>
        <p:nvSpPr>
          <p:cNvPr id="9" name="object 9"/>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2" name="object 12"/>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0" name="object 10"/>
          <p:cNvSpPr txBox="1">
            <a:spLocks noGrp="1"/>
          </p:cNvSpPr>
          <p:nvPr>
            <p:ph type="title"/>
          </p:nvPr>
        </p:nvSpPr>
        <p:spPr>
          <a:xfrm>
            <a:off x="1553498" y="316528"/>
            <a:ext cx="8067704"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11140D-E126-4AE4-8D83-5966AB130005}"/>
                  </a:ext>
                </a:extLst>
              </p:cNvPr>
              <p:cNvSpPr txBox="1"/>
              <p:nvPr/>
            </p:nvSpPr>
            <p:spPr>
              <a:xfrm>
                <a:off x="7541342" y="1642148"/>
                <a:ext cx="3765756" cy="712887"/>
              </a:xfrm>
              <a:prstGeom prst="rect">
                <a:avLst/>
              </a:prstGeom>
              <a:noFill/>
            </p:spPr>
            <p:txBody>
              <a:bodyPr wrap="square">
                <a:spAutoFit/>
              </a:bodyPr>
              <a:lstStyle/>
              <a:p>
                <a:pPr marL="16933">
                  <a:spcBef>
                    <a:spcPts val="133"/>
                  </a:spcBef>
                </a:pPr>
                <a14:m>
                  <m:oMath xmlns:m="http://schemas.openxmlformats.org/officeDocument/2006/math">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spc="-900" dirty="0" smtClean="0">
                        <a:latin typeface="Cambria Math" panose="02040503050406030204" pitchFamily="18" charset="0"/>
                        <a:cs typeface="Arial MT"/>
                      </a:rPr>
                      <m:t>𝛼</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f>
                      <m:fPr>
                        <m:ctrlPr>
                          <a:rPr lang="ar-AE" sz="2800" i="1" dirty="0" smtClean="0">
                            <a:latin typeface="Cambria Math" panose="02040503050406030204" pitchFamily="18" charset="0"/>
                            <a:cs typeface="Arial MT"/>
                          </a:rPr>
                        </m:ctrlPr>
                      </m:fPr>
                      <m:num>
                        <m:r>
                          <a:rPr lang="ar-AE" sz="2800" b="0" i="1" dirty="0" smtClean="0">
                            <a:latin typeface="Cambria Math" panose="02040503050406030204" pitchFamily="18" charset="0"/>
                            <a:cs typeface="Arial MT"/>
                          </a:rPr>
                          <m:t>𝑑𝐸</m:t>
                        </m:r>
                      </m:num>
                      <m:den>
                        <m:r>
                          <a:rPr lang="ar-AE" sz="2800" b="0" i="1" dirty="0" smtClean="0">
                            <a:latin typeface="Cambria Math" panose="02040503050406030204" pitchFamily="18" charset="0"/>
                            <a:cs typeface="Arial MT"/>
                          </a:rPr>
                          <m:t>𝑑𝑤</m:t>
                        </m:r>
                      </m:den>
                    </m:f>
                  </m:oMath>
                </a14:m>
                <a:r>
                  <a:rPr lang="ar-AE" sz="2800" dirty="0">
                    <a:latin typeface="Arial MT"/>
                    <a:cs typeface="Arial MT"/>
                  </a:rPr>
                  <a:t> </a:t>
                </a:r>
              </a:p>
            </p:txBody>
          </p:sp>
        </mc:Choice>
        <mc:Fallback xmlns="">
          <p:sp>
            <p:nvSpPr>
              <p:cNvPr id="14" name="TextBox 13">
                <a:extLst>
                  <a:ext uri="{FF2B5EF4-FFF2-40B4-BE49-F238E27FC236}">
                    <a16:creationId xmlns:a16="http://schemas.microsoft.com/office/drawing/2014/main" id="{0711140D-E126-4AE4-8D83-5966AB130005}"/>
                  </a:ext>
                </a:extLst>
              </p:cNvPr>
              <p:cNvSpPr txBox="1">
                <a:spLocks noRot="1" noChangeAspect="1" noMove="1" noResize="1" noEditPoints="1" noAdjustHandles="1" noChangeArrowheads="1" noChangeShapeType="1" noTextEdit="1"/>
              </p:cNvSpPr>
              <p:nvPr/>
            </p:nvSpPr>
            <p:spPr>
              <a:xfrm>
                <a:off x="7541342" y="1642148"/>
                <a:ext cx="3765756" cy="712887"/>
              </a:xfrm>
              <a:prstGeom prst="rect">
                <a:avLst/>
              </a:prstGeom>
              <a:blipFill>
                <a:blip r:embed="rId5"/>
                <a:stretch>
                  <a:fillRect b="-8547"/>
                </a:stretch>
              </a:blipFill>
            </p:spPr>
            <p:txBody>
              <a:bodyPr/>
              <a:lstStyle/>
              <a:p>
                <a:r>
                  <a:rPr lang="en-IN">
                    <a:noFill/>
                  </a:rPr>
                  <a:t> </a:t>
                </a:r>
              </a:p>
            </p:txBody>
          </p:sp>
        </mc:Fallback>
      </mc:AlternateContent>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095000" y="1947912"/>
              <a:ext cx="108824" cy="125624"/>
            </a:xfrm>
            <a:prstGeom prst="rect">
              <a:avLst/>
            </a:prstGeom>
          </p:spPr>
        </p:pic>
        <p:sp>
          <p:nvSpPr>
            <p:cNvPr id="9" name="object 9"/>
            <p:cNvSpPr/>
            <p:nvPr/>
          </p:nvSpPr>
          <p:spPr>
            <a:xfrm>
              <a:off x="1922850" y="1919687"/>
              <a:ext cx="340360" cy="357505"/>
            </a:xfrm>
            <a:custGeom>
              <a:avLst/>
              <a:gdLst/>
              <a:ahLst/>
              <a:cxnLst/>
              <a:rect l="l" t="t" r="r" b="b"/>
              <a:pathLst>
                <a:path w="340360" h="357505">
                  <a:moveTo>
                    <a:pt x="340199" y="356999"/>
                  </a:moveTo>
                  <a:lnTo>
                    <a:pt x="20099" y="0"/>
                  </a:lnTo>
                </a:path>
                <a:path w="340360" h="357505">
                  <a:moveTo>
                    <a:pt x="340199" y="357012"/>
                  </a:moveTo>
                  <a:lnTo>
                    <a:pt x="0" y="350412"/>
                  </a:lnTo>
                </a:path>
                <a:path w="340360" h="357505">
                  <a:moveTo>
                    <a:pt x="20049" y="10087"/>
                  </a:moveTo>
                  <a:lnTo>
                    <a:pt x="200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914400" y="316528"/>
            <a:ext cx="870680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6628EE1-C7A1-4217-8E86-7A0EC154D12A}"/>
                  </a:ext>
                </a:extLst>
              </p:cNvPr>
              <p:cNvSpPr txBox="1"/>
              <p:nvPr/>
            </p:nvSpPr>
            <p:spPr>
              <a:xfrm>
                <a:off x="7030065" y="3102240"/>
                <a:ext cx="3114442" cy="712887"/>
              </a:xfrm>
              <a:prstGeom prst="rect">
                <a:avLst/>
              </a:prstGeom>
              <a:noFill/>
            </p:spPr>
            <p:txBody>
              <a:bodyPr wrap="square">
                <a:spAutoFit/>
              </a:bodyPr>
              <a:lstStyle/>
              <a:p>
                <a:pPr marL="16933">
                  <a:spcBef>
                    <a:spcPts val="133"/>
                  </a:spcBef>
                </a:pPr>
                <a14:m>
                  <m:oMath xmlns:m="http://schemas.openxmlformats.org/officeDocument/2006/math">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𝑤</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r>
                      <a:rPr lang="ar-AE" sz="2800" i="1" spc="-900" dirty="0" smtClean="0">
                        <a:latin typeface="Cambria Math" panose="02040503050406030204" pitchFamily="18" charset="0"/>
                        <a:cs typeface="Arial MT"/>
                      </a:rPr>
                      <m:t>𝛼</m:t>
                    </m:r>
                    <m:r>
                      <a:rPr lang="ar-AE" sz="2800" i="1" spc="-7" dirty="0" smtClean="0">
                        <a:latin typeface="Cambria Math" panose="02040503050406030204" pitchFamily="18" charset="0"/>
                        <a:cs typeface="Arial MT"/>
                      </a:rPr>
                      <m:t> </m:t>
                    </m:r>
                    <m:r>
                      <a:rPr lang="ar-AE" sz="2800" i="1" dirty="0" smtClean="0">
                        <a:latin typeface="Cambria Math" panose="02040503050406030204" pitchFamily="18" charset="0"/>
                        <a:cs typeface="Arial MT"/>
                      </a:rPr>
                      <m:t>∗</m:t>
                    </m:r>
                    <m:r>
                      <a:rPr lang="ar-AE" sz="2800" i="1" spc="-7" dirty="0" smtClean="0">
                        <a:latin typeface="Cambria Math" panose="02040503050406030204" pitchFamily="18" charset="0"/>
                        <a:cs typeface="Arial MT"/>
                      </a:rPr>
                      <m:t> </m:t>
                    </m:r>
                    <m:f>
                      <m:fPr>
                        <m:ctrlPr>
                          <a:rPr lang="ar-AE" sz="2800" i="1" dirty="0" smtClean="0">
                            <a:latin typeface="Cambria Math" panose="02040503050406030204" pitchFamily="18" charset="0"/>
                            <a:cs typeface="Arial MT"/>
                          </a:rPr>
                        </m:ctrlPr>
                      </m:fPr>
                      <m:num>
                        <m:r>
                          <a:rPr lang="ar-AE" sz="2800" b="0" i="1" dirty="0" smtClean="0">
                            <a:latin typeface="Cambria Math" panose="02040503050406030204" pitchFamily="18" charset="0"/>
                            <a:cs typeface="Arial MT"/>
                          </a:rPr>
                          <m:t>𝑑𝐸</m:t>
                        </m:r>
                      </m:num>
                      <m:den>
                        <m:r>
                          <a:rPr lang="ar-AE" sz="2800" b="0" i="1" dirty="0" smtClean="0">
                            <a:latin typeface="Cambria Math" panose="02040503050406030204" pitchFamily="18" charset="0"/>
                            <a:cs typeface="Arial MT"/>
                          </a:rPr>
                          <m:t>𝑑𝑤</m:t>
                        </m:r>
                      </m:den>
                    </m:f>
                  </m:oMath>
                </a14:m>
                <a:r>
                  <a:rPr lang="ar-AE" sz="2800" dirty="0">
                    <a:latin typeface="Arial MT"/>
                    <a:cs typeface="Arial MT"/>
                  </a:rPr>
                  <a:t> </a:t>
                </a:r>
              </a:p>
            </p:txBody>
          </p:sp>
        </mc:Choice>
        <mc:Fallback xmlns="">
          <p:sp>
            <p:nvSpPr>
              <p:cNvPr id="15" name="TextBox 14">
                <a:extLst>
                  <a:ext uri="{FF2B5EF4-FFF2-40B4-BE49-F238E27FC236}">
                    <a16:creationId xmlns:a16="http://schemas.microsoft.com/office/drawing/2014/main" id="{46628EE1-C7A1-4217-8E86-7A0EC154D12A}"/>
                  </a:ext>
                </a:extLst>
              </p:cNvPr>
              <p:cNvSpPr txBox="1">
                <a:spLocks noRot="1" noChangeAspect="1" noMove="1" noResize="1" noEditPoints="1" noAdjustHandles="1" noChangeArrowheads="1" noChangeShapeType="1" noTextEdit="1"/>
              </p:cNvSpPr>
              <p:nvPr/>
            </p:nvSpPr>
            <p:spPr>
              <a:xfrm>
                <a:off x="7030065" y="3102240"/>
                <a:ext cx="3114442" cy="712887"/>
              </a:xfrm>
              <a:prstGeom prst="rect">
                <a:avLst/>
              </a:prstGeom>
              <a:blipFill>
                <a:blip r:embed="rId5"/>
                <a:stretch>
                  <a:fillRect r="-783" b="-8547"/>
                </a:stretch>
              </a:blipFill>
            </p:spPr>
            <p:txBody>
              <a:bodyPr/>
              <a:lstStyle/>
              <a:p>
                <a:r>
                  <a:rPr lang="en-IN">
                    <a:noFill/>
                  </a:rPr>
                  <a:t> </a:t>
                </a:r>
              </a:p>
            </p:txBody>
          </p:sp>
        </mc:Fallback>
      </mc:AlternateContent>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095000" y="1947912"/>
              <a:ext cx="337424" cy="430424"/>
            </a:xfrm>
            <a:prstGeom prst="rect">
              <a:avLst/>
            </a:prstGeom>
          </p:spPr>
        </p:pic>
        <p:sp>
          <p:nvSpPr>
            <p:cNvPr id="9" name="object 9"/>
            <p:cNvSpPr/>
            <p:nvPr/>
          </p:nvSpPr>
          <p:spPr>
            <a:xfrm>
              <a:off x="1922850" y="1919687"/>
              <a:ext cx="340360" cy="357505"/>
            </a:xfrm>
            <a:custGeom>
              <a:avLst/>
              <a:gdLst/>
              <a:ahLst/>
              <a:cxnLst/>
              <a:rect l="l" t="t" r="r" b="b"/>
              <a:pathLst>
                <a:path w="340360" h="357505">
                  <a:moveTo>
                    <a:pt x="340199" y="356999"/>
                  </a:moveTo>
                  <a:lnTo>
                    <a:pt x="20099" y="0"/>
                  </a:lnTo>
                </a:path>
                <a:path w="340360" h="357505">
                  <a:moveTo>
                    <a:pt x="340199" y="357012"/>
                  </a:moveTo>
                  <a:lnTo>
                    <a:pt x="0" y="350412"/>
                  </a:lnTo>
                </a:path>
                <a:path w="340360" h="357505">
                  <a:moveTo>
                    <a:pt x="20049" y="10087"/>
                  </a:moveTo>
                  <a:lnTo>
                    <a:pt x="200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p>
        </p:txBody>
      </p:sp>
      <p:sp>
        <p:nvSpPr>
          <p:cNvPr id="11" name="object 11"/>
          <p:cNvSpPr txBox="1">
            <a:spLocks noGrp="1"/>
          </p:cNvSpPr>
          <p:nvPr>
            <p:ph type="title"/>
          </p:nvPr>
        </p:nvSpPr>
        <p:spPr>
          <a:xfrm>
            <a:off x="1252260" y="316528"/>
            <a:ext cx="83689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5B91BAD-6B90-4736-AB6C-68C16DFF81B8}"/>
                  </a:ext>
                </a:extLst>
              </p:cNvPr>
              <p:cNvSpPr txBox="1"/>
              <p:nvPr/>
            </p:nvSpPr>
            <p:spPr>
              <a:xfrm>
                <a:off x="7592664" y="3102240"/>
                <a:ext cx="351778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15" name="TextBox 14">
                <a:extLst>
                  <a:ext uri="{FF2B5EF4-FFF2-40B4-BE49-F238E27FC236}">
                    <a16:creationId xmlns:a16="http://schemas.microsoft.com/office/drawing/2014/main" id="{35B91BAD-6B90-4736-AB6C-68C16DFF81B8}"/>
                  </a:ext>
                </a:extLst>
              </p:cNvPr>
              <p:cNvSpPr txBox="1">
                <a:spLocks noRot="1" noChangeAspect="1" noMove="1" noResize="1" noEditPoints="1" noAdjustHandles="1" noChangeArrowheads="1" noChangeShapeType="1" noTextEdit="1"/>
              </p:cNvSpPr>
              <p:nvPr/>
            </p:nvSpPr>
            <p:spPr>
              <a:xfrm>
                <a:off x="7592664" y="3102240"/>
                <a:ext cx="3517789" cy="624273"/>
              </a:xfrm>
              <a:prstGeom prst="rect">
                <a:avLst/>
              </a:prstGeom>
              <a:blipFill>
                <a:blip r:embed="rId5"/>
                <a:stretch>
                  <a:fillRect b="-8824"/>
                </a:stretch>
              </a:blipFill>
            </p:spPr>
            <p:txBody>
              <a:bodyPr/>
              <a:lstStyle/>
              <a:p>
                <a:r>
                  <a:rPr lang="en-IN">
                    <a:noFill/>
                  </a:rPr>
                  <a:t> </a:t>
                </a:r>
              </a:p>
            </p:txBody>
          </p:sp>
        </mc:Fallback>
      </mc:AlternateContent>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2095000" y="1947912"/>
              <a:ext cx="337424" cy="430424"/>
            </a:xfrm>
            <a:prstGeom prst="rect">
              <a:avLst/>
            </a:prstGeom>
          </p:spPr>
        </p:pic>
        <p:sp>
          <p:nvSpPr>
            <p:cNvPr id="9" name="object 9"/>
            <p:cNvSpPr/>
            <p:nvPr/>
          </p:nvSpPr>
          <p:spPr>
            <a:xfrm>
              <a:off x="2151450" y="2224487"/>
              <a:ext cx="340360" cy="357505"/>
            </a:xfrm>
            <a:custGeom>
              <a:avLst/>
              <a:gdLst/>
              <a:ahLst/>
              <a:cxnLst/>
              <a:rect l="l" t="t" r="r" b="b"/>
              <a:pathLst>
                <a:path w="340360" h="357505">
                  <a:moveTo>
                    <a:pt x="340199" y="356999"/>
                  </a:moveTo>
                  <a:lnTo>
                    <a:pt x="20099" y="0"/>
                  </a:lnTo>
                </a:path>
                <a:path w="340360" h="357505">
                  <a:moveTo>
                    <a:pt x="340199" y="357012"/>
                  </a:moveTo>
                  <a:lnTo>
                    <a:pt x="0" y="350412"/>
                  </a:lnTo>
                </a:path>
                <a:path w="340360" h="357505">
                  <a:moveTo>
                    <a:pt x="20049" y="10087"/>
                  </a:moveTo>
                  <a:lnTo>
                    <a:pt x="20049" y="350287"/>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13" name="object 13"/>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11" name="object 11"/>
          <p:cNvSpPr txBox="1">
            <a:spLocks noGrp="1"/>
          </p:cNvSpPr>
          <p:nvPr>
            <p:ph type="title"/>
          </p:nvPr>
        </p:nvSpPr>
        <p:spPr>
          <a:xfrm>
            <a:off x="1091382" y="316528"/>
            <a:ext cx="8529820"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B24786-DEED-457C-A1BA-574AF52877C3}"/>
                  </a:ext>
                </a:extLst>
              </p:cNvPr>
              <p:cNvSpPr txBox="1"/>
              <p:nvPr/>
            </p:nvSpPr>
            <p:spPr>
              <a:xfrm>
                <a:off x="7150350" y="3102240"/>
                <a:ext cx="3084649"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15" name="TextBox 14">
                <a:extLst>
                  <a:ext uri="{FF2B5EF4-FFF2-40B4-BE49-F238E27FC236}">
                    <a16:creationId xmlns:a16="http://schemas.microsoft.com/office/drawing/2014/main" id="{76B24786-DEED-457C-A1BA-574AF52877C3}"/>
                  </a:ext>
                </a:extLst>
              </p:cNvPr>
              <p:cNvSpPr txBox="1">
                <a:spLocks noRot="1" noChangeAspect="1" noMove="1" noResize="1" noEditPoints="1" noAdjustHandles="1" noChangeArrowheads="1" noChangeShapeType="1" noTextEdit="1"/>
              </p:cNvSpPr>
              <p:nvPr/>
            </p:nvSpPr>
            <p:spPr>
              <a:xfrm>
                <a:off x="7150350" y="3102240"/>
                <a:ext cx="3084649" cy="624273"/>
              </a:xfrm>
              <a:prstGeom prst="rect">
                <a:avLst/>
              </a:prstGeom>
              <a:blipFill>
                <a:blip r:embed="rId5"/>
                <a:stretch>
                  <a:fillRect b="-8824"/>
                </a:stretch>
              </a:blipFill>
            </p:spPr>
            <p:txBody>
              <a:bodyPr/>
              <a:lstStyle/>
              <a:p>
                <a:r>
                  <a:rPr lang="en-IN">
                    <a:noFill/>
                  </a:rPr>
                  <a:t> </a:t>
                </a:r>
              </a:p>
            </p:txBody>
          </p:sp>
        </mc:Fallback>
      </mc:AlternateContent>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2099762" y="19526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2099762" y="19526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2184520" y="20517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2251013" y="2163000"/>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2" name="object 12"/>
            <p:cNvSpPr/>
            <p:nvPr/>
          </p:nvSpPr>
          <p:spPr>
            <a:xfrm>
              <a:off x="2251013" y="2163000"/>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2328362" y="22574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2328362" y="22574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2413120" y="23565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2479613" y="2467801"/>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7" name="object 17"/>
            <p:cNvSpPr/>
            <p:nvPr/>
          </p:nvSpPr>
          <p:spPr>
            <a:xfrm>
              <a:off x="2479613" y="2467801"/>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2556962" y="25622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2556962" y="25622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2151450" y="2224487"/>
              <a:ext cx="340360" cy="357505"/>
            </a:xfrm>
            <a:custGeom>
              <a:avLst/>
              <a:gdLst/>
              <a:ahLst/>
              <a:cxnLst/>
              <a:rect l="l" t="t" r="r" b="b"/>
              <a:pathLst>
                <a:path w="340360" h="357505">
                  <a:moveTo>
                    <a:pt x="340199" y="356999"/>
                  </a:moveTo>
                  <a:lnTo>
                    <a:pt x="20099" y="0"/>
                  </a:lnTo>
                </a:path>
                <a:path w="340360" h="357505">
                  <a:moveTo>
                    <a:pt x="340199" y="357012"/>
                  </a:moveTo>
                  <a:lnTo>
                    <a:pt x="0" y="350412"/>
                  </a:lnTo>
                </a:path>
                <a:path w="340360" h="357505">
                  <a:moveTo>
                    <a:pt x="20049" y="10087"/>
                  </a:moveTo>
                  <a:lnTo>
                    <a:pt x="20049" y="350287"/>
                  </a:lnTo>
                </a:path>
              </a:pathLst>
            </a:custGeom>
            <a:ln w="19049">
              <a:solidFill>
                <a:srgbClr val="000000"/>
              </a:solidFill>
            </a:ln>
          </p:spPr>
          <p:txBody>
            <a:bodyPr wrap="square" lIns="0" tIns="0" rIns="0" bIns="0" rtlCol="0"/>
            <a:lstStyle/>
            <a:p>
              <a:endParaRPr sz="2400"/>
            </a:p>
          </p:txBody>
        </p:sp>
      </p:grpSp>
      <p:sp>
        <p:nvSpPr>
          <p:cNvPr id="21" name="object 21"/>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4" name="object 24"/>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2" name="object 22"/>
          <p:cNvSpPr txBox="1">
            <a:spLocks noGrp="1"/>
          </p:cNvSpPr>
          <p:nvPr>
            <p:ph type="title"/>
          </p:nvPr>
        </p:nvSpPr>
        <p:spPr>
          <a:xfrm>
            <a:off x="1524000" y="316528"/>
            <a:ext cx="8097201"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EA1375C-D4AB-4E2D-8F3E-EB44D006E0BC}"/>
                  </a:ext>
                </a:extLst>
              </p:cNvPr>
              <p:cNvSpPr txBox="1"/>
              <p:nvPr/>
            </p:nvSpPr>
            <p:spPr>
              <a:xfrm>
                <a:off x="7688826" y="3102240"/>
                <a:ext cx="2969867"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26" name="TextBox 25">
                <a:extLst>
                  <a:ext uri="{FF2B5EF4-FFF2-40B4-BE49-F238E27FC236}">
                    <a16:creationId xmlns:a16="http://schemas.microsoft.com/office/drawing/2014/main" id="{EEA1375C-D4AB-4E2D-8F3E-EB44D006E0BC}"/>
                  </a:ext>
                </a:extLst>
              </p:cNvPr>
              <p:cNvSpPr txBox="1">
                <a:spLocks noRot="1" noChangeAspect="1" noMove="1" noResize="1" noEditPoints="1" noAdjustHandles="1" noChangeArrowheads="1" noChangeShapeType="1" noTextEdit="1"/>
              </p:cNvSpPr>
              <p:nvPr/>
            </p:nvSpPr>
            <p:spPr>
              <a:xfrm>
                <a:off x="7688826" y="3102240"/>
                <a:ext cx="2969867" cy="624273"/>
              </a:xfrm>
              <a:prstGeom prst="rect">
                <a:avLst/>
              </a:prstGeom>
              <a:blipFill>
                <a:blip r:embed="rId4"/>
                <a:stretch>
                  <a:fillRect b="-8824"/>
                </a:stretch>
              </a:blipFill>
            </p:spPr>
            <p:txBody>
              <a:bodyPr/>
              <a:lstStyle/>
              <a:p>
                <a:r>
                  <a:rPr lang="en-IN">
                    <a:noFill/>
                  </a:rPr>
                  <a:t> </a:t>
                </a:r>
              </a:p>
            </p:txBody>
          </p:sp>
        </mc:Fallback>
      </mc:AlternateContent>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2099762" y="19526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2099762" y="19526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2184520" y="20517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2251013" y="2163000"/>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2" name="object 12"/>
            <p:cNvSpPr/>
            <p:nvPr/>
          </p:nvSpPr>
          <p:spPr>
            <a:xfrm>
              <a:off x="2251013" y="2163000"/>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2328362" y="22574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2328362" y="22574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2413120" y="23565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2479613" y="2467801"/>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7" name="object 17"/>
            <p:cNvSpPr/>
            <p:nvPr/>
          </p:nvSpPr>
          <p:spPr>
            <a:xfrm>
              <a:off x="2479613" y="2467801"/>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2556962" y="25622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2556962" y="25622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2641720" y="2661372"/>
              <a:ext cx="109855" cy="123189"/>
            </a:xfrm>
            <a:custGeom>
              <a:avLst/>
              <a:gdLst/>
              <a:ahLst/>
              <a:cxnLst/>
              <a:rect l="l" t="t" r="r" b="b"/>
              <a:pathLst>
                <a:path w="109855" h="123189">
                  <a:moveTo>
                    <a:pt x="0" y="0"/>
                  </a:moveTo>
                  <a:lnTo>
                    <a:pt x="109618" y="122899"/>
                  </a:lnTo>
                </a:path>
              </a:pathLst>
            </a:custGeom>
            <a:ln w="19049">
              <a:solidFill>
                <a:srgbClr val="000000"/>
              </a:solidFill>
            </a:ln>
          </p:spPr>
          <p:txBody>
            <a:bodyPr wrap="square" lIns="0" tIns="0" rIns="0" bIns="0" rtlCol="0"/>
            <a:lstStyle/>
            <a:p>
              <a:endParaRPr sz="2400"/>
            </a:p>
          </p:txBody>
        </p:sp>
        <p:sp>
          <p:nvSpPr>
            <p:cNvPr id="21" name="object 21"/>
            <p:cNvSpPr/>
            <p:nvPr/>
          </p:nvSpPr>
          <p:spPr>
            <a:xfrm>
              <a:off x="2727856" y="2763328"/>
              <a:ext cx="81280" cy="85725"/>
            </a:xfrm>
            <a:custGeom>
              <a:avLst/>
              <a:gdLst/>
              <a:ahLst/>
              <a:cxnLst/>
              <a:rect l="l" t="t" r="r" b="b"/>
              <a:pathLst>
                <a:path w="81280" h="85725">
                  <a:moveTo>
                    <a:pt x="81026" y="85460"/>
                  </a:moveTo>
                  <a:lnTo>
                    <a:pt x="0" y="41888"/>
                  </a:lnTo>
                  <a:lnTo>
                    <a:pt x="46964" y="0"/>
                  </a:lnTo>
                  <a:lnTo>
                    <a:pt x="81026" y="85460"/>
                  </a:lnTo>
                  <a:close/>
                </a:path>
              </a:pathLst>
            </a:custGeom>
            <a:solidFill>
              <a:srgbClr val="000000"/>
            </a:solidFill>
          </p:spPr>
          <p:txBody>
            <a:bodyPr wrap="square" lIns="0" tIns="0" rIns="0" bIns="0" rtlCol="0"/>
            <a:lstStyle/>
            <a:p>
              <a:endParaRPr sz="2400"/>
            </a:p>
          </p:txBody>
        </p:sp>
        <p:sp>
          <p:nvSpPr>
            <p:cNvPr id="22" name="object 22"/>
            <p:cNvSpPr/>
            <p:nvPr/>
          </p:nvSpPr>
          <p:spPr>
            <a:xfrm>
              <a:off x="2727856" y="2763328"/>
              <a:ext cx="81280" cy="85725"/>
            </a:xfrm>
            <a:custGeom>
              <a:avLst/>
              <a:gdLst/>
              <a:ahLst/>
              <a:cxnLst/>
              <a:rect l="l" t="t" r="r" b="b"/>
              <a:pathLst>
                <a:path w="81280" h="85725">
                  <a:moveTo>
                    <a:pt x="0" y="41888"/>
                  </a:moveTo>
                  <a:lnTo>
                    <a:pt x="81026" y="85460"/>
                  </a:lnTo>
                  <a:lnTo>
                    <a:pt x="46964" y="0"/>
                  </a:lnTo>
                  <a:lnTo>
                    <a:pt x="0" y="41888"/>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2812862" y="28695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2812862" y="28695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grpSp>
      <p:sp>
        <p:nvSpPr>
          <p:cNvPr id="25" name="object 25"/>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28" name="object 28"/>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26" name="object 26"/>
          <p:cNvSpPr txBox="1">
            <a:spLocks noGrp="1"/>
          </p:cNvSpPr>
          <p:nvPr>
            <p:ph type="title"/>
          </p:nvPr>
        </p:nvSpPr>
        <p:spPr>
          <a:xfrm>
            <a:off x="1347020" y="316528"/>
            <a:ext cx="8274182"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B8113F8-85C0-4CF8-8F20-012BF19932A7}"/>
                  </a:ext>
                </a:extLst>
              </p:cNvPr>
              <p:cNvSpPr txBox="1"/>
              <p:nvPr/>
            </p:nvSpPr>
            <p:spPr>
              <a:xfrm>
                <a:off x="6795758" y="3102240"/>
                <a:ext cx="2689442" cy="624273"/>
              </a:xfrm>
              <a:prstGeom prst="rect">
                <a:avLst/>
              </a:prstGeom>
              <a:noFill/>
            </p:spPr>
            <p:txBody>
              <a:bodyPr wrap="square">
                <a:spAutoFit/>
              </a:bodyPr>
              <a:lstStyle/>
              <a:p>
                <a:pPr marL="16933">
                  <a:spcBef>
                    <a:spcPts val="133"/>
                  </a:spcBef>
                </a:pPr>
                <a14:m>
                  <m:oMath xmlns:m="http://schemas.openxmlformats.org/officeDocument/2006/math">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𝑤</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r>
                      <a:rPr lang="ar-AE" sz="2400" i="1" spc="-900" dirty="0" smtClean="0">
                        <a:latin typeface="Cambria Math" panose="02040503050406030204" pitchFamily="18" charset="0"/>
                        <a:cs typeface="Arial MT"/>
                      </a:rPr>
                      <m:t>𝛼</m:t>
                    </m:r>
                    <m:r>
                      <a:rPr lang="ar-AE" sz="2400" i="1" spc="-7" dirty="0" smtClean="0">
                        <a:latin typeface="Cambria Math" panose="02040503050406030204" pitchFamily="18" charset="0"/>
                        <a:cs typeface="Arial MT"/>
                      </a:rPr>
                      <m:t> </m:t>
                    </m:r>
                    <m:r>
                      <a:rPr lang="ar-AE" sz="2400" i="1" dirty="0" smtClean="0">
                        <a:latin typeface="Cambria Math" panose="02040503050406030204" pitchFamily="18" charset="0"/>
                        <a:cs typeface="Arial MT"/>
                      </a:rPr>
                      <m:t>∗</m:t>
                    </m:r>
                    <m:r>
                      <a:rPr lang="ar-AE" sz="2400" i="1" spc="-7" dirty="0" smtClean="0">
                        <a:latin typeface="Cambria Math" panose="02040503050406030204" pitchFamily="18" charset="0"/>
                        <a:cs typeface="Arial MT"/>
                      </a:rPr>
                      <m:t> </m:t>
                    </m:r>
                    <m:f>
                      <m:fPr>
                        <m:ctrlPr>
                          <a:rPr lang="ar-AE" sz="2400" i="1" dirty="0" smtClean="0">
                            <a:latin typeface="Cambria Math" panose="02040503050406030204" pitchFamily="18" charset="0"/>
                            <a:cs typeface="Arial MT"/>
                          </a:rPr>
                        </m:ctrlPr>
                      </m:fPr>
                      <m:num>
                        <m:r>
                          <a:rPr lang="ar-AE" sz="2400" b="0" i="1" dirty="0" smtClean="0">
                            <a:latin typeface="Cambria Math" panose="02040503050406030204" pitchFamily="18" charset="0"/>
                            <a:cs typeface="Arial MT"/>
                          </a:rPr>
                          <m:t>𝑑𝐸</m:t>
                        </m:r>
                      </m:num>
                      <m:den>
                        <m:r>
                          <a:rPr lang="ar-AE" sz="2400" b="0" i="1" dirty="0" smtClean="0">
                            <a:latin typeface="Cambria Math" panose="02040503050406030204" pitchFamily="18" charset="0"/>
                            <a:cs typeface="Arial MT"/>
                          </a:rPr>
                          <m:t>𝑑𝑤</m:t>
                        </m:r>
                      </m:den>
                    </m:f>
                  </m:oMath>
                </a14:m>
                <a:r>
                  <a:rPr lang="ar-AE" sz="2400" dirty="0">
                    <a:latin typeface="Arial MT"/>
                    <a:cs typeface="Arial MT"/>
                  </a:rPr>
                  <a:t> </a:t>
                </a:r>
              </a:p>
            </p:txBody>
          </p:sp>
        </mc:Choice>
        <mc:Fallback xmlns="">
          <p:sp>
            <p:nvSpPr>
              <p:cNvPr id="30" name="TextBox 29">
                <a:extLst>
                  <a:ext uri="{FF2B5EF4-FFF2-40B4-BE49-F238E27FC236}">
                    <a16:creationId xmlns:a16="http://schemas.microsoft.com/office/drawing/2014/main" id="{5B8113F8-85C0-4CF8-8F20-012BF19932A7}"/>
                  </a:ext>
                </a:extLst>
              </p:cNvPr>
              <p:cNvSpPr txBox="1">
                <a:spLocks noRot="1" noChangeAspect="1" noMove="1" noResize="1" noEditPoints="1" noAdjustHandles="1" noChangeArrowheads="1" noChangeShapeType="1" noTextEdit="1"/>
              </p:cNvSpPr>
              <p:nvPr/>
            </p:nvSpPr>
            <p:spPr>
              <a:xfrm>
                <a:off x="6795758" y="3102240"/>
                <a:ext cx="2689442" cy="624273"/>
              </a:xfrm>
              <a:prstGeom prst="rect">
                <a:avLst/>
              </a:prstGeom>
              <a:blipFill>
                <a:blip r:embed="rId4"/>
                <a:stretch>
                  <a:fillRect b="-8824"/>
                </a:stretch>
              </a:blipFill>
            </p:spPr>
            <p:txBody>
              <a:bodyPr/>
              <a:lstStyle/>
              <a:p>
                <a:r>
                  <a:rPr lang="en-IN">
                    <a:noFill/>
                  </a:rPr>
                  <a:t> </a:t>
                </a:r>
              </a:p>
            </p:txBody>
          </p:sp>
        </mc:Fallback>
      </mc:AlternateContent>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875019" y="2018048"/>
            <a:ext cx="5275580" cy="2941320"/>
            <a:chOff x="1406264" y="1513536"/>
            <a:chExt cx="3956685" cy="2205990"/>
          </a:xfrm>
        </p:grpSpPr>
        <p:sp>
          <p:nvSpPr>
            <p:cNvPr id="3" name="object 3"/>
            <p:cNvSpPr/>
            <p:nvPr/>
          </p:nvSpPr>
          <p:spPr>
            <a:xfrm>
              <a:off x="1467750"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1406264" y="1513536"/>
              <a:ext cx="122971" cy="158251"/>
            </a:xfrm>
            <a:prstGeom prst="rect">
              <a:avLst/>
            </a:prstGeom>
          </p:spPr>
        </p:pic>
        <p:sp>
          <p:nvSpPr>
            <p:cNvPr id="5" name="object 5"/>
            <p:cNvSpPr/>
            <p:nvPr/>
          </p:nvSpPr>
          <p:spPr>
            <a:xfrm>
              <a:off x="1467750" y="3657450"/>
              <a:ext cx="3751579" cy="0"/>
            </a:xfrm>
            <a:custGeom>
              <a:avLst/>
              <a:gdLst/>
              <a:ahLst/>
              <a:cxnLst/>
              <a:rect l="l" t="t" r="r" b="b"/>
              <a:pathLst>
                <a:path w="3751579">
                  <a:moveTo>
                    <a:pt x="0" y="0"/>
                  </a:moveTo>
                  <a:lnTo>
                    <a:pt x="3751049" y="0"/>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204512" y="3595964"/>
              <a:ext cx="158251" cy="122971"/>
            </a:xfrm>
            <a:prstGeom prst="rect">
              <a:avLst/>
            </a:prstGeom>
          </p:spPr>
        </p:pic>
        <p:sp>
          <p:nvSpPr>
            <p:cNvPr id="7" name="object 7"/>
            <p:cNvSpPr/>
            <p:nvPr/>
          </p:nvSpPr>
          <p:spPr>
            <a:xfrm>
              <a:off x="2030100" y="1868774"/>
              <a:ext cx="2981960" cy="1481455"/>
            </a:xfrm>
            <a:custGeom>
              <a:avLst/>
              <a:gdLst/>
              <a:ahLst/>
              <a:cxnLst/>
              <a:rect l="l" t="t" r="r" b="b"/>
              <a:pathLst>
                <a:path w="2981960" h="1481454">
                  <a:moveTo>
                    <a:pt x="0" y="8554"/>
                  </a:moveTo>
                  <a:lnTo>
                    <a:pt x="35185" y="46907"/>
                  </a:lnTo>
                  <a:lnTo>
                    <a:pt x="75642" y="95746"/>
                  </a:lnTo>
                  <a:lnTo>
                    <a:pt x="121004" y="153904"/>
                  </a:lnTo>
                  <a:lnTo>
                    <a:pt x="145409" y="186113"/>
                  </a:lnTo>
                  <a:lnTo>
                    <a:pt x="170903" y="220216"/>
                  </a:lnTo>
                  <a:lnTo>
                    <a:pt x="197438" y="256065"/>
                  </a:lnTo>
                  <a:lnTo>
                    <a:pt x="224970" y="293517"/>
                  </a:lnTo>
                  <a:lnTo>
                    <a:pt x="253452" y="332423"/>
                  </a:lnTo>
                  <a:lnTo>
                    <a:pt x="282839" y="372640"/>
                  </a:lnTo>
                  <a:lnTo>
                    <a:pt x="313084" y="414021"/>
                  </a:lnTo>
                  <a:lnTo>
                    <a:pt x="344142" y="456421"/>
                  </a:lnTo>
                  <a:lnTo>
                    <a:pt x="375966" y="499693"/>
                  </a:lnTo>
                  <a:lnTo>
                    <a:pt x="408511" y="543693"/>
                  </a:lnTo>
                  <a:lnTo>
                    <a:pt x="441730" y="588274"/>
                  </a:lnTo>
                  <a:lnTo>
                    <a:pt x="475579" y="633290"/>
                  </a:lnTo>
                  <a:lnTo>
                    <a:pt x="510009" y="678597"/>
                  </a:lnTo>
                  <a:lnTo>
                    <a:pt x="544977" y="724048"/>
                  </a:lnTo>
                  <a:lnTo>
                    <a:pt x="580436" y="769498"/>
                  </a:lnTo>
                  <a:lnTo>
                    <a:pt x="616339" y="814800"/>
                  </a:lnTo>
                  <a:lnTo>
                    <a:pt x="652641" y="859810"/>
                  </a:lnTo>
                  <a:lnTo>
                    <a:pt x="689297" y="904381"/>
                  </a:lnTo>
                  <a:lnTo>
                    <a:pt x="726259" y="948368"/>
                  </a:lnTo>
                  <a:lnTo>
                    <a:pt x="763483" y="991625"/>
                  </a:lnTo>
                  <a:lnTo>
                    <a:pt x="800921" y="1034006"/>
                  </a:lnTo>
                  <a:lnTo>
                    <a:pt x="838529" y="1075366"/>
                  </a:lnTo>
                  <a:lnTo>
                    <a:pt x="876260" y="1115559"/>
                  </a:lnTo>
                  <a:lnTo>
                    <a:pt x="914068" y="1154439"/>
                  </a:lnTo>
                  <a:lnTo>
                    <a:pt x="951907" y="1191860"/>
                  </a:lnTo>
                  <a:lnTo>
                    <a:pt x="989732" y="1227678"/>
                  </a:lnTo>
                  <a:lnTo>
                    <a:pt x="1027496" y="1261745"/>
                  </a:lnTo>
                  <a:lnTo>
                    <a:pt x="1065154" y="1293917"/>
                  </a:lnTo>
                  <a:lnTo>
                    <a:pt x="1102659" y="1324047"/>
                  </a:lnTo>
                  <a:lnTo>
                    <a:pt x="1139966" y="1351990"/>
                  </a:lnTo>
                  <a:lnTo>
                    <a:pt x="1177028" y="1377601"/>
                  </a:lnTo>
                  <a:lnTo>
                    <a:pt x="1213800" y="1400733"/>
                  </a:lnTo>
                  <a:lnTo>
                    <a:pt x="1250236" y="1421241"/>
                  </a:lnTo>
                  <a:lnTo>
                    <a:pt x="1286289" y="1438979"/>
                  </a:lnTo>
                  <a:lnTo>
                    <a:pt x="1321915" y="1453801"/>
                  </a:lnTo>
                  <a:lnTo>
                    <a:pt x="1391696" y="1474116"/>
                  </a:lnTo>
                  <a:lnTo>
                    <a:pt x="1459214" y="1481020"/>
                  </a:lnTo>
                  <a:lnTo>
                    <a:pt x="1492744" y="1479125"/>
                  </a:lnTo>
                  <a:lnTo>
                    <a:pt x="1562039" y="1464974"/>
                  </a:lnTo>
                  <a:lnTo>
                    <a:pt x="1633965" y="1437981"/>
                  </a:lnTo>
                  <a:lnTo>
                    <a:pt x="1670784" y="1420034"/>
                  </a:lnTo>
                  <a:lnTo>
                    <a:pt x="1708105" y="1399315"/>
                  </a:lnTo>
                  <a:lnTo>
                    <a:pt x="1745875" y="1375969"/>
                  </a:lnTo>
                  <a:lnTo>
                    <a:pt x="1784041" y="1350142"/>
                  </a:lnTo>
                  <a:lnTo>
                    <a:pt x="1822552" y="1321982"/>
                  </a:lnTo>
                  <a:lnTo>
                    <a:pt x="1861356" y="1291632"/>
                  </a:lnTo>
                  <a:lnTo>
                    <a:pt x="1900399" y="1259241"/>
                  </a:lnTo>
                  <a:lnTo>
                    <a:pt x="1939631" y="1224952"/>
                  </a:lnTo>
                  <a:lnTo>
                    <a:pt x="1978998" y="1188914"/>
                  </a:lnTo>
                  <a:lnTo>
                    <a:pt x="2018449" y="1151270"/>
                  </a:lnTo>
                  <a:lnTo>
                    <a:pt x="2057931" y="1112169"/>
                  </a:lnTo>
                  <a:lnTo>
                    <a:pt x="2097392" y="1071754"/>
                  </a:lnTo>
                  <a:lnTo>
                    <a:pt x="2136780" y="1030174"/>
                  </a:lnTo>
                  <a:lnTo>
                    <a:pt x="2176043" y="987572"/>
                  </a:lnTo>
                  <a:lnTo>
                    <a:pt x="2215128" y="944096"/>
                  </a:lnTo>
                  <a:lnTo>
                    <a:pt x="2253984" y="899892"/>
                  </a:lnTo>
                  <a:lnTo>
                    <a:pt x="2292557" y="855105"/>
                  </a:lnTo>
                  <a:lnTo>
                    <a:pt x="2330797" y="809882"/>
                  </a:lnTo>
                  <a:lnTo>
                    <a:pt x="2368650" y="764367"/>
                  </a:lnTo>
                  <a:lnTo>
                    <a:pt x="2406064" y="718709"/>
                  </a:lnTo>
                  <a:lnTo>
                    <a:pt x="2442987" y="673051"/>
                  </a:lnTo>
                  <a:lnTo>
                    <a:pt x="2479368" y="627541"/>
                  </a:lnTo>
                  <a:lnTo>
                    <a:pt x="2515153" y="582325"/>
                  </a:lnTo>
                  <a:lnTo>
                    <a:pt x="2550290" y="537548"/>
                  </a:lnTo>
                  <a:lnTo>
                    <a:pt x="2584728" y="493356"/>
                  </a:lnTo>
                  <a:lnTo>
                    <a:pt x="2618414" y="449896"/>
                  </a:lnTo>
                  <a:lnTo>
                    <a:pt x="2651296" y="407313"/>
                  </a:lnTo>
                  <a:lnTo>
                    <a:pt x="2683322" y="365753"/>
                  </a:lnTo>
                  <a:lnTo>
                    <a:pt x="2714439" y="325363"/>
                  </a:lnTo>
                  <a:lnTo>
                    <a:pt x="2744595" y="286288"/>
                  </a:lnTo>
                  <a:lnTo>
                    <a:pt x="2773738" y="248674"/>
                  </a:lnTo>
                  <a:lnTo>
                    <a:pt x="2801817" y="212668"/>
                  </a:lnTo>
                  <a:lnTo>
                    <a:pt x="2828777" y="178415"/>
                  </a:lnTo>
                  <a:lnTo>
                    <a:pt x="2854568" y="146061"/>
                  </a:lnTo>
                  <a:lnTo>
                    <a:pt x="2879137" y="115753"/>
                  </a:lnTo>
                  <a:lnTo>
                    <a:pt x="2924402" y="61855"/>
                  </a:lnTo>
                  <a:lnTo>
                    <a:pt x="2964152" y="17892"/>
                  </a:lnTo>
                  <a:lnTo>
                    <a:pt x="2981828" y="0"/>
                  </a:lnTo>
                </a:path>
              </a:pathLst>
            </a:custGeom>
            <a:ln w="28574">
              <a:solidFill>
                <a:srgbClr val="0000FF"/>
              </a:solidFill>
            </a:ln>
          </p:spPr>
          <p:txBody>
            <a:bodyPr wrap="square" lIns="0" tIns="0" rIns="0" bIns="0" rtlCol="0"/>
            <a:lstStyle/>
            <a:p>
              <a:endParaRPr sz="2400"/>
            </a:p>
          </p:txBody>
        </p:sp>
        <p:sp>
          <p:nvSpPr>
            <p:cNvPr id="8" name="object 8"/>
            <p:cNvSpPr/>
            <p:nvPr/>
          </p:nvSpPr>
          <p:spPr>
            <a:xfrm>
              <a:off x="2099762" y="19526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9" name="object 9"/>
            <p:cNvSpPr/>
            <p:nvPr/>
          </p:nvSpPr>
          <p:spPr>
            <a:xfrm>
              <a:off x="2099762" y="19526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0" name="object 10"/>
            <p:cNvSpPr/>
            <p:nvPr/>
          </p:nvSpPr>
          <p:spPr>
            <a:xfrm>
              <a:off x="2184520" y="20517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1" name="object 11"/>
            <p:cNvSpPr/>
            <p:nvPr/>
          </p:nvSpPr>
          <p:spPr>
            <a:xfrm>
              <a:off x="2251013" y="2163000"/>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2" name="object 12"/>
            <p:cNvSpPr/>
            <p:nvPr/>
          </p:nvSpPr>
          <p:spPr>
            <a:xfrm>
              <a:off x="2251013" y="2163000"/>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3" name="object 13"/>
            <p:cNvSpPr/>
            <p:nvPr/>
          </p:nvSpPr>
          <p:spPr>
            <a:xfrm>
              <a:off x="2328362" y="22574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4" name="object 14"/>
            <p:cNvSpPr/>
            <p:nvPr/>
          </p:nvSpPr>
          <p:spPr>
            <a:xfrm>
              <a:off x="2328362" y="22574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15" name="object 15"/>
            <p:cNvSpPr/>
            <p:nvPr/>
          </p:nvSpPr>
          <p:spPr>
            <a:xfrm>
              <a:off x="2413120" y="2356572"/>
              <a:ext cx="92710" cy="129539"/>
            </a:xfrm>
            <a:custGeom>
              <a:avLst/>
              <a:gdLst/>
              <a:ahLst/>
              <a:cxnLst/>
              <a:rect l="l" t="t" r="r" b="b"/>
              <a:pathLst>
                <a:path w="92710" h="129539">
                  <a:moveTo>
                    <a:pt x="0" y="0"/>
                  </a:moveTo>
                  <a:lnTo>
                    <a:pt x="92130" y="129471"/>
                  </a:lnTo>
                </a:path>
              </a:pathLst>
            </a:custGeom>
            <a:ln w="19049">
              <a:solidFill>
                <a:srgbClr val="000000"/>
              </a:solidFill>
            </a:ln>
          </p:spPr>
          <p:txBody>
            <a:bodyPr wrap="square" lIns="0" tIns="0" rIns="0" bIns="0" rtlCol="0"/>
            <a:lstStyle/>
            <a:p>
              <a:endParaRPr sz="2400"/>
            </a:p>
          </p:txBody>
        </p:sp>
        <p:sp>
          <p:nvSpPr>
            <p:cNvPr id="16" name="object 16"/>
            <p:cNvSpPr/>
            <p:nvPr/>
          </p:nvSpPr>
          <p:spPr>
            <a:xfrm>
              <a:off x="2479613" y="2467801"/>
              <a:ext cx="76200" cy="88900"/>
            </a:xfrm>
            <a:custGeom>
              <a:avLst/>
              <a:gdLst/>
              <a:ahLst/>
              <a:cxnLst/>
              <a:rect l="l" t="t" r="r" b="b"/>
              <a:pathLst>
                <a:path w="76200" h="88900">
                  <a:moveTo>
                    <a:pt x="75759" y="88680"/>
                  </a:moveTo>
                  <a:lnTo>
                    <a:pt x="0" y="36486"/>
                  </a:lnTo>
                  <a:lnTo>
                    <a:pt x="51274" y="0"/>
                  </a:lnTo>
                  <a:lnTo>
                    <a:pt x="75759" y="88680"/>
                  </a:lnTo>
                  <a:close/>
                </a:path>
              </a:pathLst>
            </a:custGeom>
            <a:solidFill>
              <a:srgbClr val="000000"/>
            </a:solidFill>
          </p:spPr>
          <p:txBody>
            <a:bodyPr wrap="square" lIns="0" tIns="0" rIns="0" bIns="0" rtlCol="0"/>
            <a:lstStyle/>
            <a:p>
              <a:endParaRPr sz="2400"/>
            </a:p>
          </p:txBody>
        </p:sp>
        <p:sp>
          <p:nvSpPr>
            <p:cNvPr id="17" name="object 17"/>
            <p:cNvSpPr/>
            <p:nvPr/>
          </p:nvSpPr>
          <p:spPr>
            <a:xfrm>
              <a:off x="2479613" y="2467801"/>
              <a:ext cx="76200" cy="88900"/>
            </a:xfrm>
            <a:custGeom>
              <a:avLst/>
              <a:gdLst/>
              <a:ahLst/>
              <a:cxnLst/>
              <a:rect l="l" t="t" r="r" b="b"/>
              <a:pathLst>
                <a:path w="76200" h="88900">
                  <a:moveTo>
                    <a:pt x="0" y="36486"/>
                  </a:moveTo>
                  <a:lnTo>
                    <a:pt x="75759" y="88680"/>
                  </a:lnTo>
                  <a:lnTo>
                    <a:pt x="51274" y="0"/>
                  </a:lnTo>
                  <a:lnTo>
                    <a:pt x="0" y="36486"/>
                  </a:lnTo>
                  <a:close/>
                </a:path>
              </a:pathLst>
            </a:custGeom>
            <a:ln w="19049">
              <a:solidFill>
                <a:srgbClr val="000000"/>
              </a:solidFill>
            </a:ln>
          </p:spPr>
          <p:txBody>
            <a:bodyPr wrap="square" lIns="0" tIns="0" rIns="0" bIns="0" rtlCol="0"/>
            <a:lstStyle/>
            <a:p>
              <a:endParaRPr sz="2400"/>
            </a:p>
          </p:txBody>
        </p:sp>
        <p:sp>
          <p:nvSpPr>
            <p:cNvPr id="18" name="object 18"/>
            <p:cNvSpPr/>
            <p:nvPr/>
          </p:nvSpPr>
          <p:spPr>
            <a:xfrm>
              <a:off x="2556962" y="25622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19" name="object 19"/>
            <p:cNvSpPr/>
            <p:nvPr/>
          </p:nvSpPr>
          <p:spPr>
            <a:xfrm>
              <a:off x="2556962" y="25622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20" name="object 20"/>
            <p:cNvSpPr/>
            <p:nvPr/>
          </p:nvSpPr>
          <p:spPr>
            <a:xfrm>
              <a:off x="2641720" y="2661372"/>
              <a:ext cx="109855" cy="123189"/>
            </a:xfrm>
            <a:custGeom>
              <a:avLst/>
              <a:gdLst/>
              <a:ahLst/>
              <a:cxnLst/>
              <a:rect l="l" t="t" r="r" b="b"/>
              <a:pathLst>
                <a:path w="109855" h="123189">
                  <a:moveTo>
                    <a:pt x="0" y="0"/>
                  </a:moveTo>
                  <a:lnTo>
                    <a:pt x="109618" y="122899"/>
                  </a:lnTo>
                </a:path>
              </a:pathLst>
            </a:custGeom>
            <a:ln w="19049">
              <a:solidFill>
                <a:srgbClr val="000000"/>
              </a:solidFill>
            </a:ln>
          </p:spPr>
          <p:txBody>
            <a:bodyPr wrap="square" lIns="0" tIns="0" rIns="0" bIns="0" rtlCol="0"/>
            <a:lstStyle/>
            <a:p>
              <a:endParaRPr sz="2400"/>
            </a:p>
          </p:txBody>
        </p:sp>
        <p:sp>
          <p:nvSpPr>
            <p:cNvPr id="21" name="object 21"/>
            <p:cNvSpPr/>
            <p:nvPr/>
          </p:nvSpPr>
          <p:spPr>
            <a:xfrm>
              <a:off x="2727856" y="2763328"/>
              <a:ext cx="81280" cy="85725"/>
            </a:xfrm>
            <a:custGeom>
              <a:avLst/>
              <a:gdLst/>
              <a:ahLst/>
              <a:cxnLst/>
              <a:rect l="l" t="t" r="r" b="b"/>
              <a:pathLst>
                <a:path w="81280" h="85725">
                  <a:moveTo>
                    <a:pt x="81026" y="85460"/>
                  </a:moveTo>
                  <a:lnTo>
                    <a:pt x="0" y="41888"/>
                  </a:lnTo>
                  <a:lnTo>
                    <a:pt x="46964" y="0"/>
                  </a:lnTo>
                  <a:lnTo>
                    <a:pt x="81026" y="85460"/>
                  </a:lnTo>
                  <a:close/>
                </a:path>
              </a:pathLst>
            </a:custGeom>
            <a:solidFill>
              <a:srgbClr val="000000"/>
            </a:solidFill>
          </p:spPr>
          <p:txBody>
            <a:bodyPr wrap="square" lIns="0" tIns="0" rIns="0" bIns="0" rtlCol="0"/>
            <a:lstStyle/>
            <a:p>
              <a:endParaRPr sz="2400"/>
            </a:p>
          </p:txBody>
        </p:sp>
        <p:sp>
          <p:nvSpPr>
            <p:cNvPr id="22" name="object 22"/>
            <p:cNvSpPr/>
            <p:nvPr/>
          </p:nvSpPr>
          <p:spPr>
            <a:xfrm>
              <a:off x="2727856" y="2763328"/>
              <a:ext cx="81280" cy="85725"/>
            </a:xfrm>
            <a:custGeom>
              <a:avLst/>
              <a:gdLst/>
              <a:ahLst/>
              <a:cxnLst/>
              <a:rect l="l" t="t" r="r" b="b"/>
              <a:pathLst>
                <a:path w="81280" h="85725">
                  <a:moveTo>
                    <a:pt x="0" y="41888"/>
                  </a:moveTo>
                  <a:lnTo>
                    <a:pt x="81026" y="85460"/>
                  </a:lnTo>
                  <a:lnTo>
                    <a:pt x="46964" y="0"/>
                  </a:lnTo>
                  <a:lnTo>
                    <a:pt x="0" y="41888"/>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2812862" y="2869574"/>
              <a:ext cx="99695" cy="116205"/>
            </a:xfrm>
            <a:custGeom>
              <a:avLst/>
              <a:gdLst/>
              <a:ahLst/>
              <a:cxnLst/>
              <a:rect l="l" t="t" r="r" b="b"/>
              <a:pathLst>
                <a:path w="99694" h="116205">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4" name="object 24"/>
            <p:cNvSpPr/>
            <p:nvPr/>
          </p:nvSpPr>
          <p:spPr>
            <a:xfrm>
              <a:off x="2812862" y="2869574"/>
              <a:ext cx="99695" cy="116205"/>
            </a:xfrm>
            <a:custGeom>
              <a:avLst/>
              <a:gdLst/>
              <a:ahLst/>
              <a:cxnLst/>
              <a:rect l="l" t="t" r="r" b="b"/>
              <a:pathLst>
                <a:path w="99694" h="116205">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25" name="object 25"/>
            <p:cNvSpPr/>
            <p:nvPr/>
          </p:nvSpPr>
          <p:spPr>
            <a:xfrm>
              <a:off x="2897620" y="2968672"/>
              <a:ext cx="129539" cy="137160"/>
            </a:xfrm>
            <a:custGeom>
              <a:avLst/>
              <a:gdLst/>
              <a:ahLst/>
              <a:cxnLst/>
              <a:rect l="l" t="t" r="r" b="b"/>
              <a:pathLst>
                <a:path w="129539" h="137160">
                  <a:moveTo>
                    <a:pt x="0" y="0"/>
                  </a:moveTo>
                  <a:lnTo>
                    <a:pt x="128952" y="136976"/>
                  </a:lnTo>
                </a:path>
              </a:pathLst>
            </a:custGeom>
            <a:ln w="19049">
              <a:solidFill>
                <a:srgbClr val="000000"/>
              </a:solidFill>
            </a:ln>
          </p:spPr>
          <p:txBody>
            <a:bodyPr wrap="square" lIns="0" tIns="0" rIns="0" bIns="0" rtlCol="0"/>
            <a:lstStyle/>
            <a:p>
              <a:endParaRPr sz="2400"/>
            </a:p>
          </p:txBody>
        </p:sp>
        <p:sp>
          <p:nvSpPr>
            <p:cNvPr id="26" name="object 26"/>
            <p:cNvSpPr/>
            <p:nvPr/>
          </p:nvSpPr>
          <p:spPr>
            <a:xfrm>
              <a:off x="3003662" y="3084080"/>
              <a:ext cx="82550" cy="85090"/>
            </a:xfrm>
            <a:custGeom>
              <a:avLst/>
              <a:gdLst/>
              <a:ahLst/>
              <a:cxnLst/>
              <a:rect l="l" t="t" r="r" b="b"/>
              <a:pathLst>
                <a:path w="82550" h="85089">
                  <a:moveTo>
                    <a:pt x="82168" y="84514"/>
                  </a:moveTo>
                  <a:lnTo>
                    <a:pt x="0" y="43136"/>
                  </a:lnTo>
                  <a:lnTo>
                    <a:pt x="45820" y="0"/>
                  </a:lnTo>
                  <a:lnTo>
                    <a:pt x="82168" y="84514"/>
                  </a:lnTo>
                  <a:close/>
                </a:path>
              </a:pathLst>
            </a:custGeom>
            <a:solidFill>
              <a:srgbClr val="000000"/>
            </a:solidFill>
          </p:spPr>
          <p:txBody>
            <a:bodyPr wrap="square" lIns="0" tIns="0" rIns="0" bIns="0" rtlCol="0"/>
            <a:lstStyle/>
            <a:p>
              <a:endParaRPr sz="2400"/>
            </a:p>
          </p:txBody>
        </p:sp>
        <p:sp>
          <p:nvSpPr>
            <p:cNvPr id="27" name="object 27"/>
            <p:cNvSpPr/>
            <p:nvPr/>
          </p:nvSpPr>
          <p:spPr>
            <a:xfrm>
              <a:off x="3003662" y="3084080"/>
              <a:ext cx="82550" cy="85090"/>
            </a:xfrm>
            <a:custGeom>
              <a:avLst/>
              <a:gdLst/>
              <a:ahLst/>
              <a:cxnLst/>
              <a:rect l="l" t="t" r="r" b="b"/>
              <a:pathLst>
                <a:path w="82550" h="85089">
                  <a:moveTo>
                    <a:pt x="0" y="43136"/>
                  </a:moveTo>
                  <a:lnTo>
                    <a:pt x="82168" y="84514"/>
                  </a:lnTo>
                  <a:lnTo>
                    <a:pt x="45820" y="0"/>
                  </a:lnTo>
                  <a:lnTo>
                    <a:pt x="0" y="43136"/>
                  </a:lnTo>
                  <a:close/>
                </a:path>
              </a:pathLst>
            </a:custGeom>
            <a:ln w="19049">
              <a:solidFill>
                <a:srgbClr val="000000"/>
              </a:solidFill>
            </a:ln>
          </p:spPr>
          <p:txBody>
            <a:bodyPr wrap="square" lIns="0" tIns="0" rIns="0" bIns="0" rtlCol="0"/>
            <a:lstStyle/>
            <a:p>
              <a:endParaRPr sz="2400"/>
            </a:p>
          </p:txBody>
        </p:sp>
        <p:sp>
          <p:nvSpPr>
            <p:cNvPr id="28" name="object 28"/>
            <p:cNvSpPr/>
            <p:nvPr/>
          </p:nvSpPr>
          <p:spPr>
            <a:xfrm>
              <a:off x="3090362" y="3171874"/>
              <a:ext cx="99695" cy="116205"/>
            </a:xfrm>
            <a:custGeom>
              <a:avLst/>
              <a:gdLst/>
              <a:ahLst/>
              <a:cxnLst/>
              <a:rect l="l" t="t" r="r" b="b"/>
              <a:pathLst>
                <a:path w="99694" h="116204">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29" name="object 29"/>
            <p:cNvSpPr/>
            <p:nvPr/>
          </p:nvSpPr>
          <p:spPr>
            <a:xfrm>
              <a:off x="3090362" y="3171874"/>
              <a:ext cx="99695" cy="116205"/>
            </a:xfrm>
            <a:custGeom>
              <a:avLst/>
              <a:gdLst/>
              <a:ahLst/>
              <a:cxnLst/>
              <a:rect l="l" t="t" r="r" b="b"/>
              <a:pathLst>
                <a:path w="99694" h="116204">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3462025" y="3299774"/>
              <a:ext cx="99695" cy="116205"/>
            </a:xfrm>
            <a:custGeom>
              <a:avLst/>
              <a:gdLst/>
              <a:ahLst/>
              <a:cxnLst/>
              <a:rect l="l" t="t" r="r" b="b"/>
              <a:pathLst>
                <a:path w="99695" h="116204">
                  <a:moveTo>
                    <a:pt x="49649" y="116099"/>
                  </a:moveTo>
                  <a:lnTo>
                    <a:pt x="30323" y="111538"/>
                  </a:lnTo>
                  <a:lnTo>
                    <a:pt x="14542" y="99097"/>
                  </a:lnTo>
                  <a:lnTo>
                    <a:pt x="3901" y="80645"/>
                  </a:lnTo>
                  <a:lnTo>
                    <a:pt x="0" y="58049"/>
                  </a:lnTo>
                  <a:lnTo>
                    <a:pt x="962" y="46672"/>
                  </a:lnTo>
                  <a:lnTo>
                    <a:pt x="22104" y="9753"/>
                  </a:lnTo>
                  <a:lnTo>
                    <a:pt x="49649" y="0"/>
                  </a:lnTo>
                  <a:lnTo>
                    <a:pt x="68976" y="4561"/>
                  </a:lnTo>
                  <a:lnTo>
                    <a:pt x="84757" y="17002"/>
                  </a:lnTo>
                  <a:lnTo>
                    <a:pt x="95398" y="35454"/>
                  </a:lnTo>
                  <a:lnTo>
                    <a:pt x="99299" y="58049"/>
                  </a:lnTo>
                  <a:lnTo>
                    <a:pt x="95398" y="80645"/>
                  </a:lnTo>
                  <a:lnTo>
                    <a:pt x="84757" y="99097"/>
                  </a:lnTo>
                  <a:lnTo>
                    <a:pt x="68976" y="111538"/>
                  </a:lnTo>
                  <a:lnTo>
                    <a:pt x="49649" y="116099"/>
                  </a:lnTo>
                  <a:close/>
                </a:path>
              </a:pathLst>
            </a:custGeom>
            <a:solidFill>
              <a:srgbClr val="000000"/>
            </a:solidFill>
          </p:spPr>
          <p:txBody>
            <a:bodyPr wrap="square" lIns="0" tIns="0" rIns="0" bIns="0" rtlCol="0"/>
            <a:lstStyle/>
            <a:p>
              <a:endParaRPr sz="2400"/>
            </a:p>
          </p:txBody>
        </p:sp>
        <p:sp>
          <p:nvSpPr>
            <p:cNvPr id="31" name="object 31"/>
            <p:cNvSpPr/>
            <p:nvPr/>
          </p:nvSpPr>
          <p:spPr>
            <a:xfrm>
              <a:off x="3462025" y="3299774"/>
              <a:ext cx="99695" cy="116205"/>
            </a:xfrm>
            <a:custGeom>
              <a:avLst/>
              <a:gdLst/>
              <a:ahLst/>
              <a:cxnLst/>
              <a:rect l="l" t="t" r="r" b="b"/>
              <a:pathLst>
                <a:path w="99695" h="116204">
                  <a:moveTo>
                    <a:pt x="99299" y="58049"/>
                  </a:moveTo>
                  <a:lnTo>
                    <a:pt x="95398" y="35454"/>
                  </a:lnTo>
                  <a:lnTo>
                    <a:pt x="84757" y="17002"/>
                  </a:lnTo>
                  <a:lnTo>
                    <a:pt x="68976" y="4561"/>
                  </a:lnTo>
                  <a:lnTo>
                    <a:pt x="49649" y="0"/>
                  </a:lnTo>
                  <a:lnTo>
                    <a:pt x="14542" y="17002"/>
                  </a:lnTo>
                  <a:lnTo>
                    <a:pt x="0" y="58049"/>
                  </a:lnTo>
                  <a:lnTo>
                    <a:pt x="3901" y="80645"/>
                  </a:lnTo>
                  <a:lnTo>
                    <a:pt x="14542" y="99097"/>
                  </a:lnTo>
                  <a:lnTo>
                    <a:pt x="30323" y="111538"/>
                  </a:lnTo>
                  <a:lnTo>
                    <a:pt x="49649" y="116099"/>
                  </a:lnTo>
                  <a:lnTo>
                    <a:pt x="68976" y="111538"/>
                  </a:lnTo>
                  <a:lnTo>
                    <a:pt x="84757" y="99097"/>
                  </a:lnTo>
                  <a:lnTo>
                    <a:pt x="95398" y="80645"/>
                  </a:lnTo>
                  <a:lnTo>
                    <a:pt x="99299" y="58049"/>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3189662" y="3229924"/>
              <a:ext cx="169545" cy="79375"/>
            </a:xfrm>
            <a:custGeom>
              <a:avLst/>
              <a:gdLst/>
              <a:ahLst/>
              <a:cxnLst/>
              <a:rect l="l" t="t" r="r" b="b"/>
              <a:pathLst>
                <a:path w="169545" h="79375">
                  <a:moveTo>
                    <a:pt x="0" y="0"/>
                  </a:moveTo>
                  <a:lnTo>
                    <a:pt x="168922" y="79252"/>
                  </a:lnTo>
                </a:path>
              </a:pathLst>
            </a:custGeom>
            <a:ln w="19049">
              <a:solidFill>
                <a:srgbClr val="000000"/>
              </a:solidFill>
            </a:ln>
          </p:spPr>
          <p:txBody>
            <a:bodyPr wrap="square" lIns="0" tIns="0" rIns="0" bIns="0" rtlCol="0"/>
            <a:lstStyle/>
            <a:p>
              <a:endParaRPr sz="2400"/>
            </a:p>
          </p:txBody>
        </p:sp>
        <p:sp>
          <p:nvSpPr>
            <p:cNvPr id="33" name="object 33"/>
            <p:cNvSpPr/>
            <p:nvPr/>
          </p:nvSpPr>
          <p:spPr>
            <a:xfrm>
              <a:off x="3345220" y="3280691"/>
              <a:ext cx="92075" cy="65405"/>
            </a:xfrm>
            <a:custGeom>
              <a:avLst/>
              <a:gdLst/>
              <a:ahLst/>
              <a:cxnLst/>
              <a:rect l="l" t="t" r="r" b="b"/>
              <a:pathLst>
                <a:path w="92075" h="65404">
                  <a:moveTo>
                    <a:pt x="91629" y="65205"/>
                  </a:moveTo>
                  <a:lnTo>
                    <a:pt x="0" y="56972"/>
                  </a:lnTo>
                  <a:lnTo>
                    <a:pt x="26729" y="0"/>
                  </a:lnTo>
                  <a:lnTo>
                    <a:pt x="91629" y="65205"/>
                  </a:lnTo>
                  <a:close/>
                </a:path>
              </a:pathLst>
            </a:custGeom>
            <a:solidFill>
              <a:srgbClr val="000000"/>
            </a:solidFill>
          </p:spPr>
          <p:txBody>
            <a:bodyPr wrap="square" lIns="0" tIns="0" rIns="0" bIns="0" rtlCol="0"/>
            <a:lstStyle/>
            <a:p>
              <a:endParaRPr sz="2400"/>
            </a:p>
          </p:txBody>
        </p:sp>
        <p:sp>
          <p:nvSpPr>
            <p:cNvPr id="34" name="object 34"/>
            <p:cNvSpPr/>
            <p:nvPr/>
          </p:nvSpPr>
          <p:spPr>
            <a:xfrm>
              <a:off x="3345220" y="3280691"/>
              <a:ext cx="92075" cy="65405"/>
            </a:xfrm>
            <a:custGeom>
              <a:avLst/>
              <a:gdLst/>
              <a:ahLst/>
              <a:cxnLst/>
              <a:rect l="l" t="t" r="r" b="b"/>
              <a:pathLst>
                <a:path w="92075" h="65404">
                  <a:moveTo>
                    <a:pt x="0" y="56972"/>
                  </a:moveTo>
                  <a:lnTo>
                    <a:pt x="91629" y="65205"/>
                  </a:lnTo>
                  <a:lnTo>
                    <a:pt x="26729" y="0"/>
                  </a:lnTo>
                  <a:lnTo>
                    <a:pt x="0" y="56972"/>
                  </a:lnTo>
                  <a:close/>
                </a:path>
              </a:pathLst>
            </a:custGeom>
            <a:ln w="19049">
              <a:solidFill>
                <a:srgbClr val="000000"/>
              </a:solidFill>
            </a:ln>
          </p:spPr>
          <p:txBody>
            <a:bodyPr wrap="square" lIns="0" tIns="0" rIns="0" bIns="0" rtlCol="0"/>
            <a:lstStyle/>
            <a:p>
              <a:endParaRPr sz="2400"/>
            </a:p>
          </p:txBody>
        </p:sp>
      </p:grpSp>
      <p:sp>
        <p:nvSpPr>
          <p:cNvPr id="35" name="object 35"/>
          <p:cNvSpPr txBox="1"/>
          <p:nvPr/>
        </p:nvSpPr>
        <p:spPr>
          <a:xfrm>
            <a:off x="730713" y="3079117"/>
            <a:ext cx="521547"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Cost</a:t>
            </a:r>
            <a:endParaRPr sz="1867">
              <a:latin typeface="Arial MT"/>
              <a:cs typeface="Arial MT"/>
            </a:endParaRPr>
          </a:p>
        </p:txBody>
      </p:sp>
      <p:sp>
        <p:nvSpPr>
          <p:cNvPr id="38" name="object 38"/>
          <p:cNvSpPr txBox="1"/>
          <p:nvPr/>
        </p:nvSpPr>
        <p:spPr>
          <a:xfrm>
            <a:off x="6653686" y="5336774"/>
            <a:ext cx="258233" cy="282129"/>
          </a:xfrm>
          <a:prstGeom prst="rect">
            <a:avLst/>
          </a:prstGeom>
        </p:spPr>
        <p:txBody>
          <a:bodyPr vert="horz" wrap="square" lIns="0" tIns="0" rIns="0" bIns="0" rtlCol="0">
            <a:spAutoFit/>
          </a:bodyPr>
          <a:lstStyle/>
          <a:p>
            <a:pPr marL="16933">
              <a:lnSpc>
                <a:spcPts val="2193"/>
              </a:lnSpc>
            </a:pPr>
            <a:r>
              <a:rPr sz="1867" dirty="0">
                <a:latin typeface="Arial MT"/>
                <a:cs typeface="Arial MT"/>
              </a:rPr>
              <a:t>W</a:t>
            </a:r>
            <a:endParaRPr sz="1867">
              <a:latin typeface="Arial MT"/>
              <a:cs typeface="Arial MT"/>
            </a:endParaRPr>
          </a:p>
        </p:txBody>
      </p:sp>
      <p:sp>
        <p:nvSpPr>
          <p:cNvPr id="36" name="object 36"/>
          <p:cNvSpPr txBox="1">
            <a:spLocks noGrp="1"/>
          </p:cNvSpPr>
          <p:nvPr>
            <p:ph type="title"/>
          </p:nvPr>
        </p:nvSpPr>
        <p:spPr>
          <a:xfrm>
            <a:off x="1494504" y="316528"/>
            <a:ext cx="8126698" cy="694207"/>
          </a:xfrm>
          <a:prstGeom prst="rect">
            <a:avLst/>
          </a:prstGeom>
        </p:spPr>
        <p:txBody>
          <a:bodyPr vert="horz" wrap="square" lIns="0" tIns="16933" rIns="0" bIns="0" rtlCol="0" anchor="ctr">
            <a:spAutoFit/>
          </a:bodyPr>
          <a:lstStyle/>
          <a:p>
            <a:pPr marL="16933">
              <a:lnSpc>
                <a:spcPct val="100000"/>
              </a:lnSpc>
              <a:spcBef>
                <a:spcPts val="133"/>
              </a:spcBef>
            </a:pPr>
            <a:r>
              <a:rPr spc="-53" dirty="0"/>
              <a:t>Updating</a:t>
            </a:r>
            <a:r>
              <a:rPr spc="-7" dirty="0"/>
              <a:t> </a:t>
            </a:r>
            <a:r>
              <a:rPr spc="-40" dirty="0"/>
              <a:t>weights:</a:t>
            </a:r>
            <a:r>
              <a:rPr dirty="0"/>
              <a:t> </a:t>
            </a:r>
            <a:r>
              <a:rPr spc="-47" dirty="0"/>
              <a:t>Gradient</a:t>
            </a:r>
            <a:r>
              <a:rPr spc="-7" dirty="0"/>
              <a:t> </a:t>
            </a:r>
            <a:r>
              <a:rPr spc="-33" dirty="0"/>
              <a:t>Descent</a:t>
            </a:r>
          </a:p>
        </p:txBody>
      </p:sp>
      <p:sp>
        <p:nvSpPr>
          <p:cNvPr id="37" name="object 37"/>
          <p:cNvSpPr txBox="1"/>
          <p:nvPr/>
        </p:nvSpPr>
        <p:spPr>
          <a:xfrm>
            <a:off x="7879834" y="2123295"/>
            <a:ext cx="22876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w</a:t>
            </a:r>
            <a:r>
              <a:rPr sz="2133" spc="-7" dirty="0">
                <a:latin typeface="Arial MT"/>
                <a:cs typeface="Arial MT"/>
              </a:rPr>
              <a:t> </a:t>
            </a:r>
            <a:r>
              <a:rPr sz="2133" dirty="0">
                <a:latin typeface="Arial MT"/>
                <a:cs typeface="Arial MT"/>
              </a:rPr>
              <a:t>-</a:t>
            </a:r>
            <a:r>
              <a:rPr sz="2133" spc="-7" dirty="0">
                <a:latin typeface="Arial MT"/>
                <a:cs typeface="Arial MT"/>
              </a:rPr>
              <a:t> </a:t>
            </a:r>
            <a:r>
              <a:rPr sz="2133" spc="-90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d</a:t>
            </a:r>
            <a:r>
              <a:rPr sz="2133" dirty="0">
                <a:latin typeface="Arial MT"/>
                <a:cs typeface="Arial MT"/>
              </a:rPr>
              <a:t>E</a:t>
            </a:r>
            <a:r>
              <a:rPr sz="2133" spc="-7" dirty="0">
                <a:latin typeface="Arial MT"/>
                <a:cs typeface="Arial MT"/>
              </a:rPr>
              <a:t> </a:t>
            </a:r>
            <a:r>
              <a:rPr sz="2133" dirty="0">
                <a:latin typeface="Arial MT"/>
                <a:cs typeface="Arial MT"/>
              </a:rPr>
              <a:t>/</a:t>
            </a:r>
            <a:r>
              <a:rPr sz="2133" spc="-7" dirty="0">
                <a:latin typeface="Arial MT"/>
                <a:cs typeface="Arial MT"/>
              </a:rPr>
              <a:t> dw</a:t>
            </a:r>
            <a:endParaRPr sz="2133">
              <a:latin typeface="Arial MT"/>
              <a:cs typeface="Arial M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128942"/>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3"/>
            <a:ext cx="3060700"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73" dirty="0">
                <a:latin typeface="Roboto"/>
                <a:cs typeface="Roboto"/>
              </a:rPr>
              <a:t> </a:t>
            </a:r>
            <a:r>
              <a:rPr sz="1867" spc="-33" dirty="0">
                <a:latin typeface="Roboto"/>
                <a:cs typeface="Roboto"/>
              </a:rPr>
              <a:t>tuning</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Dropout</a:t>
            </a:r>
            <a:endParaRPr sz="1867">
              <a:latin typeface="Roboto"/>
              <a:cs typeface="Roboto"/>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1214" y="316528"/>
            <a:ext cx="8880468" cy="694207"/>
          </a:xfrm>
          <a:prstGeom prst="rect">
            <a:avLst/>
          </a:prstGeom>
        </p:spPr>
        <p:txBody>
          <a:bodyPr vert="horz" wrap="square" lIns="0" tIns="16933" rIns="0" bIns="0" rtlCol="0" anchor="ctr">
            <a:spAutoFit/>
          </a:bodyPr>
          <a:lstStyle/>
          <a:p>
            <a:pPr marL="16933">
              <a:lnSpc>
                <a:spcPct val="100000"/>
              </a:lnSpc>
              <a:spcBef>
                <a:spcPts val="133"/>
              </a:spcBef>
            </a:pPr>
            <a:r>
              <a:rPr spc="-47" dirty="0"/>
              <a:t>Stopping</a:t>
            </a:r>
            <a:r>
              <a:rPr spc="-13" dirty="0"/>
              <a:t> </a:t>
            </a:r>
            <a:r>
              <a:rPr spc="-27" dirty="0"/>
              <a:t>Criterion</a:t>
            </a:r>
            <a:r>
              <a:rPr spc="-13" dirty="0"/>
              <a:t> </a:t>
            </a:r>
            <a:r>
              <a:rPr dirty="0"/>
              <a:t>for</a:t>
            </a:r>
            <a:r>
              <a:rPr spc="-13" dirty="0"/>
              <a:t> </a:t>
            </a:r>
            <a:r>
              <a:rPr spc="-47" dirty="0"/>
              <a:t>Gradient</a:t>
            </a:r>
            <a:r>
              <a:rPr spc="-13" dirty="0"/>
              <a:t> </a:t>
            </a:r>
            <a:r>
              <a:rPr spc="-33" dirty="0"/>
              <a:t>Descent</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22448" y="362217"/>
            <a:ext cx="8259233" cy="591551"/>
          </a:xfrm>
          <a:prstGeom prst="rect">
            <a:avLst/>
          </a:prstGeom>
        </p:spPr>
        <p:txBody>
          <a:bodyPr vert="horz" wrap="square" lIns="0" tIns="16933" rIns="0" bIns="0" rtlCol="0">
            <a:spAutoFit/>
          </a:bodyPr>
          <a:lstStyle/>
          <a:p>
            <a:pPr marL="16933">
              <a:spcBef>
                <a:spcPts val="133"/>
              </a:spcBef>
            </a:pPr>
            <a:r>
              <a:rPr sz="3733" spc="-47" dirty="0">
                <a:solidFill>
                  <a:srgbClr val="FF0000"/>
                </a:solidFill>
                <a:latin typeface="Roboto"/>
                <a:cs typeface="Roboto"/>
              </a:rPr>
              <a:t>Stopping</a:t>
            </a:r>
            <a:r>
              <a:rPr sz="3733" spc="-13" dirty="0">
                <a:solidFill>
                  <a:srgbClr val="FF0000"/>
                </a:solidFill>
                <a:latin typeface="Roboto"/>
                <a:cs typeface="Roboto"/>
              </a:rPr>
              <a:t> </a:t>
            </a:r>
            <a:r>
              <a:rPr sz="3733" spc="-27" dirty="0">
                <a:solidFill>
                  <a:srgbClr val="FF0000"/>
                </a:solidFill>
                <a:latin typeface="Roboto"/>
                <a:cs typeface="Roboto"/>
              </a:rPr>
              <a:t>Criterion</a:t>
            </a:r>
            <a:r>
              <a:rPr sz="3733" spc="-13" dirty="0">
                <a:solidFill>
                  <a:srgbClr val="FF0000"/>
                </a:solidFill>
                <a:latin typeface="Roboto"/>
                <a:cs typeface="Roboto"/>
              </a:rPr>
              <a:t> </a:t>
            </a:r>
            <a:r>
              <a:rPr sz="3733" dirty="0">
                <a:solidFill>
                  <a:srgbClr val="FF0000"/>
                </a:solidFill>
                <a:latin typeface="Roboto"/>
                <a:cs typeface="Roboto"/>
              </a:rPr>
              <a:t>for</a:t>
            </a:r>
            <a:r>
              <a:rPr sz="3733" spc="-13" dirty="0">
                <a:solidFill>
                  <a:srgbClr val="FF0000"/>
                </a:solidFill>
                <a:latin typeface="Roboto"/>
                <a:cs typeface="Roboto"/>
              </a:rPr>
              <a:t> </a:t>
            </a:r>
            <a:r>
              <a:rPr sz="3733" spc="-47" dirty="0">
                <a:solidFill>
                  <a:srgbClr val="FF0000"/>
                </a:solidFill>
                <a:latin typeface="Roboto"/>
                <a:cs typeface="Roboto"/>
              </a:rPr>
              <a:t>Gradient</a:t>
            </a:r>
            <a:r>
              <a:rPr sz="3733" spc="-13" dirty="0">
                <a:solidFill>
                  <a:srgbClr val="FF0000"/>
                </a:solidFill>
                <a:latin typeface="Roboto"/>
                <a:cs typeface="Roboto"/>
              </a:rPr>
              <a:t> </a:t>
            </a:r>
            <a:r>
              <a:rPr sz="3733" spc="-33" dirty="0">
                <a:solidFill>
                  <a:srgbClr val="FF0000"/>
                </a:solidFill>
                <a:latin typeface="Roboto"/>
                <a:cs typeface="Roboto"/>
              </a:rPr>
              <a:t>Descent</a:t>
            </a:r>
            <a:endParaRPr sz="3733">
              <a:latin typeface="Roboto"/>
              <a:cs typeface="Roboto"/>
            </a:endParaRPr>
          </a:p>
        </p:txBody>
      </p:sp>
      <p:sp>
        <p:nvSpPr>
          <p:cNvPr id="3" name="object 3"/>
          <p:cNvSpPr txBox="1"/>
          <p:nvPr/>
        </p:nvSpPr>
        <p:spPr>
          <a:xfrm>
            <a:off x="1728530" y="2572373"/>
            <a:ext cx="3328247" cy="386430"/>
          </a:xfrm>
          <a:prstGeom prst="rect">
            <a:avLst/>
          </a:prstGeom>
        </p:spPr>
        <p:txBody>
          <a:bodyPr vert="horz" wrap="square" lIns="0" tIns="16933" rIns="0" bIns="0" rtlCol="0">
            <a:spAutoFit/>
          </a:bodyPr>
          <a:lstStyle/>
          <a:p>
            <a:pPr marL="16933">
              <a:spcBef>
                <a:spcPts val="133"/>
              </a:spcBef>
              <a:tabLst>
                <a:tab pos="571486" algn="l"/>
              </a:tabLst>
            </a:pPr>
            <a:r>
              <a:rPr sz="2400" spc="-13" dirty="0">
                <a:latin typeface="Roboto"/>
                <a:cs typeface="Roboto"/>
              </a:rPr>
              <a:t>1.	</a:t>
            </a:r>
            <a:r>
              <a:rPr sz="2400" spc="-20" dirty="0">
                <a:latin typeface="Roboto"/>
                <a:cs typeface="Roboto"/>
              </a:rPr>
              <a:t>Error</a:t>
            </a:r>
            <a:r>
              <a:rPr sz="2400" spc="-33" dirty="0">
                <a:latin typeface="Roboto"/>
                <a:cs typeface="Roboto"/>
              </a:rPr>
              <a:t> </a:t>
            </a:r>
            <a:r>
              <a:rPr sz="2400" spc="-27" dirty="0">
                <a:latin typeface="Roboto"/>
                <a:cs typeface="Roboto"/>
              </a:rPr>
              <a:t>is</a:t>
            </a:r>
            <a:r>
              <a:rPr sz="2400" spc="-40" dirty="0">
                <a:latin typeface="Roboto"/>
                <a:cs typeface="Roboto"/>
              </a:rPr>
              <a:t> </a:t>
            </a:r>
            <a:r>
              <a:rPr sz="2400" spc="-27" dirty="0">
                <a:latin typeface="Roboto"/>
                <a:cs typeface="Roboto"/>
              </a:rPr>
              <a:t>not</a:t>
            </a:r>
            <a:r>
              <a:rPr sz="2400" spc="-33" dirty="0">
                <a:latin typeface="Roboto"/>
                <a:cs typeface="Roboto"/>
              </a:rPr>
              <a:t> updating</a:t>
            </a:r>
            <a:endParaRPr sz="2400">
              <a:latin typeface="Roboto"/>
              <a:cs typeface="Roboto"/>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574" y="316528"/>
            <a:ext cx="91361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Stopping</a:t>
            </a:r>
            <a:r>
              <a:rPr spc="-13" dirty="0"/>
              <a:t> </a:t>
            </a:r>
            <a:r>
              <a:rPr spc="-27" dirty="0"/>
              <a:t>Criterion</a:t>
            </a:r>
            <a:r>
              <a:rPr spc="-13" dirty="0"/>
              <a:t> </a:t>
            </a:r>
            <a:r>
              <a:rPr dirty="0"/>
              <a:t>for</a:t>
            </a:r>
            <a:r>
              <a:rPr spc="-13" dirty="0"/>
              <a:t> </a:t>
            </a:r>
            <a:r>
              <a:rPr spc="-47" dirty="0"/>
              <a:t>Gradient</a:t>
            </a:r>
            <a:r>
              <a:rPr spc="-13" dirty="0"/>
              <a:t> </a:t>
            </a:r>
            <a:r>
              <a:rPr spc="-33" dirty="0"/>
              <a:t>Descent</a:t>
            </a:r>
          </a:p>
        </p:txBody>
      </p:sp>
      <p:sp>
        <p:nvSpPr>
          <p:cNvPr id="3" name="object 3"/>
          <p:cNvSpPr txBox="1"/>
          <p:nvPr/>
        </p:nvSpPr>
        <p:spPr>
          <a:xfrm>
            <a:off x="1728529" y="2572374"/>
            <a:ext cx="4839547" cy="1125094"/>
          </a:xfrm>
          <a:prstGeom prst="rect">
            <a:avLst/>
          </a:prstGeom>
        </p:spPr>
        <p:txBody>
          <a:bodyPr vert="horz" wrap="square" lIns="0" tIns="16933" rIns="0" bIns="0" rtlCol="0">
            <a:spAutoFit/>
          </a:bodyPr>
          <a:lstStyle/>
          <a:p>
            <a:pPr marL="572332" indent="-556246">
              <a:spcBef>
                <a:spcPts val="133"/>
              </a:spcBef>
              <a:buAutoNum type="arabicPeriod"/>
              <a:tabLst>
                <a:tab pos="571486" algn="l"/>
                <a:tab pos="573179" algn="l"/>
              </a:tabLst>
            </a:pPr>
            <a:r>
              <a:rPr sz="2400" spc="-20" dirty="0">
                <a:latin typeface="Roboto"/>
                <a:cs typeface="Roboto"/>
              </a:rPr>
              <a:t>Error</a:t>
            </a:r>
            <a:r>
              <a:rPr sz="2400" spc="-27" dirty="0">
                <a:latin typeface="Roboto"/>
                <a:cs typeface="Roboto"/>
              </a:rPr>
              <a:t> is</a:t>
            </a:r>
            <a:r>
              <a:rPr sz="2400" spc="-33" dirty="0">
                <a:latin typeface="Roboto"/>
                <a:cs typeface="Roboto"/>
              </a:rPr>
              <a:t> </a:t>
            </a:r>
            <a:r>
              <a:rPr sz="2400" spc="-27" dirty="0">
                <a:latin typeface="Roboto"/>
                <a:cs typeface="Roboto"/>
              </a:rPr>
              <a:t>not</a:t>
            </a:r>
            <a:r>
              <a:rPr sz="2400" spc="-33" dirty="0">
                <a:latin typeface="Roboto"/>
                <a:cs typeface="Roboto"/>
              </a:rPr>
              <a:t> updating</a:t>
            </a:r>
            <a:endParaRPr sz="2400">
              <a:latin typeface="Roboto"/>
              <a:cs typeface="Roboto"/>
            </a:endParaRPr>
          </a:p>
          <a:p>
            <a:pPr>
              <a:spcBef>
                <a:spcPts val="33"/>
              </a:spcBef>
              <a:buFont typeface="Roboto"/>
              <a:buAutoNum type="arabicPeriod"/>
            </a:pPr>
            <a:endParaRPr sz="2400">
              <a:latin typeface="Roboto"/>
              <a:cs typeface="Roboto"/>
            </a:endParaRPr>
          </a:p>
          <a:p>
            <a:pPr marL="572332" indent="-556246">
              <a:spcBef>
                <a:spcPts val="7"/>
              </a:spcBef>
              <a:buAutoNum type="arabicPeriod"/>
              <a:tabLst>
                <a:tab pos="571486" algn="l"/>
                <a:tab pos="573179" algn="l"/>
              </a:tabLst>
            </a:pPr>
            <a:r>
              <a:rPr sz="2400" spc="-13" dirty="0">
                <a:latin typeface="Roboto"/>
                <a:cs typeface="Roboto"/>
              </a:rPr>
              <a:t>Number</a:t>
            </a:r>
            <a:r>
              <a:rPr sz="2400" spc="-33" dirty="0">
                <a:latin typeface="Roboto"/>
                <a:cs typeface="Roboto"/>
              </a:rPr>
              <a:t> </a:t>
            </a:r>
            <a:r>
              <a:rPr sz="2400" spc="20" dirty="0">
                <a:latin typeface="Roboto"/>
                <a:cs typeface="Roboto"/>
              </a:rPr>
              <a:t>of</a:t>
            </a:r>
            <a:r>
              <a:rPr sz="2400" spc="-20" dirty="0">
                <a:latin typeface="Roboto"/>
                <a:cs typeface="Roboto"/>
              </a:rPr>
              <a:t> </a:t>
            </a:r>
            <a:r>
              <a:rPr sz="2400" spc="-33" dirty="0">
                <a:latin typeface="Roboto"/>
                <a:cs typeface="Roboto"/>
              </a:rPr>
              <a:t>iterations</a:t>
            </a:r>
            <a:r>
              <a:rPr sz="2400" spc="-27" dirty="0">
                <a:latin typeface="Roboto"/>
                <a:cs typeface="Roboto"/>
              </a:rPr>
              <a:t> is </a:t>
            </a:r>
            <a:r>
              <a:rPr sz="2400" spc="-20" dirty="0">
                <a:latin typeface="Roboto"/>
                <a:cs typeface="Roboto"/>
              </a:rPr>
              <a:t>reached</a:t>
            </a:r>
            <a:endParaRPr sz="2400">
              <a:latin typeface="Roboto"/>
              <a:cs typeface="Roboto"/>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1415" y="2871107"/>
            <a:ext cx="11004127"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 name="object 3"/>
          <p:cNvSpPr txBox="1">
            <a:spLocks noGrp="1"/>
          </p:cNvSpPr>
          <p:nvPr>
            <p:ph type="title"/>
          </p:nvPr>
        </p:nvSpPr>
        <p:spPr>
          <a:xfrm>
            <a:off x="432619" y="440347"/>
            <a:ext cx="8219769" cy="837836"/>
          </a:xfrm>
          <a:prstGeom prst="rect">
            <a:avLst/>
          </a:prstGeom>
        </p:spPr>
        <p:txBody>
          <a:bodyPr vert="horz" wrap="square" lIns="0" tIns="220133" rIns="0" bIns="0" rtlCol="0" anchor="ctr">
            <a:spAutoFit/>
          </a:bodyPr>
          <a:lstStyle/>
          <a:p>
            <a:pPr marL="3417061">
              <a:lnSpc>
                <a:spcPct val="100000"/>
              </a:lnSpc>
              <a:spcBef>
                <a:spcPts val="133"/>
              </a:spcBef>
            </a:pPr>
            <a:r>
              <a:rPr sz="4000" spc="-40" dirty="0"/>
              <a:t>Understanding</a:t>
            </a:r>
            <a:r>
              <a:rPr sz="4000" spc="-100" dirty="0"/>
              <a:t> </a:t>
            </a:r>
            <a:r>
              <a:rPr sz="4000" dirty="0"/>
              <a:t>the</a:t>
            </a:r>
            <a:r>
              <a:rPr sz="4000" spc="-93" dirty="0"/>
              <a:t> </a:t>
            </a:r>
            <a:r>
              <a:rPr sz="4000" spc="-27" dirty="0"/>
              <a:t>data</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dirty="0">
              <a:latin typeface="Arial MT"/>
              <a:cs typeface="Arial MT"/>
            </a:endParaRPr>
          </a:p>
        </p:txBody>
      </p:sp>
      <p:sp>
        <p:nvSpPr>
          <p:cNvPr id="3" name="object 3"/>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dirty="0">
              <a:latin typeface="Arial MT"/>
              <a:cs typeface="Arial MT"/>
            </a:endParaRPr>
          </a:p>
        </p:txBody>
      </p:sp>
      <p:graphicFrame>
        <p:nvGraphicFramePr>
          <p:cNvPr id="4" name="object 4"/>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5" name="object 5"/>
          <p:cNvSpPr txBox="1">
            <a:spLocks noGrp="1"/>
          </p:cNvSpPr>
          <p:nvPr>
            <p:ph type="title"/>
          </p:nvPr>
        </p:nvSpPr>
        <p:spPr>
          <a:xfrm>
            <a:off x="1117600" y="350575"/>
            <a:ext cx="8911303" cy="899391"/>
          </a:xfrm>
          <a:prstGeom prst="rect">
            <a:avLst/>
          </a:prstGeom>
        </p:spPr>
        <p:txBody>
          <a:bodyPr vert="horz" wrap="square" lIns="0" tIns="220133" rIns="0" bIns="0" rtlCol="0" anchor="ctr">
            <a:spAutoFit/>
          </a:bodyPr>
          <a:lstStyle/>
          <a:p>
            <a:pPr marL="3417061">
              <a:lnSpc>
                <a:spcPct val="100000"/>
              </a:lnSpc>
              <a:spcBef>
                <a:spcPts val="133"/>
              </a:spcBef>
            </a:pPr>
            <a:r>
              <a:rPr spc="-40" dirty="0"/>
              <a:t>Understanding</a:t>
            </a:r>
            <a:r>
              <a:rPr spc="-100" dirty="0"/>
              <a:t> </a:t>
            </a:r>
            <a:r>
              <a:rPr dirty="0"/>
              <a:t>the</a:t>
            </a:r>
            <a:r>
              <a:rPr spc="-93" dirty="0"/>
              <a:t> </a:t>
            </a:r>
            <a:r>
              <a:rPr spc="-27" dirty="0"/>
              <a:t>data</a:t>
            </a:r>
          </a:p>
        </p:txBody>
      </p:sp>
      <p:sp>
        <p:nvSpPr>
          <p:cNvPr id="6" name="TextBox 5">
            <a:extLst>
              <a:ext uri="{FF2B5EF4-FFF2-40B4-BE49-F238E27FC236}">
                <a16:creationId xmlns:a16="http://schemas.microsoft.com/office/drawing/2014/main" id="{49DC27D9-AC8B-4820-9929-FE21FDAA8BD3}"/>
              </a:ext>
            </a:extLst>
          </p:cNvPr>
          <p:cNvSpPr txBox="1"/>
          <p:nvPr/>
        </p:nvSpPr>
        <p:spPr>
          <a:xfrm>
            <a:off x="-9841" y="6029328"/>
            <a:ext cx="6096000" cy="369332"/>
          </a:xfrm>
          <a:prstGeom prst="rect">
            <a:avLst/>
          </a:prstGeom>
          <a:noFill/>
        </p:spPr>
        <p:txBody>
          <a:bodyPr wrap="square">
            <a:spAutoFit/>
          </a:bodyPr>
          <a:lstStyle/>
          <a:p>
            <a:pPr marL="16933">
              <a:spcBef>
                <a:spcPts val="133"/>
              </a:spcBef>
            </a:pPr>
            <a:r>
              <a:rPr lang="en-IN" sz="1800" dirty="0">
                <a:latin typeface="Arial" panose="020B0604020202020204"/>
                <a:cs typeface="Arial" panose="020B0604020202020204"/>
              </a:rPr>
              <a:t>4 independent features for each of 6 observations</a:t>
            </a:r>
            <a:endParaRPr lang="en-IN" sz="1800" dirty="0">
              <a:latin typeface="Arial MT"/>
              <a:cs typeface="Arial MT"/>
            </a:endParaRPr>
          </a:p>
        </p:txBody>
      </p:sp>
      <p:sp>
        <p:nvSpPr>
          <p:cNvPr id="7" name="TextBox 6">
            <a:extLst>
              <a:ext uri="{FF2B5EF4-FFF2-40B4-BE49-F238E27FC236}">
                <a16:creationId xmlns:a16="http://schemas.microsoft.com/office/drawing/2014/main" id="{4BFC09D7-B58A-44D4-A05D-35BD37625609}"/>
              </a:ext>
            </a:extLst>
          </p:cNvPr>
          <p:cNvSpPr txBox="1"/>
          <p:nvPr/>
        </p:nvSpPr>
        <p:spPr>
          <a:xfrm>
            <a:off x="-7" y="6402955"/>
            <a:ext cx="6115664" cy="369332"/>
          </a:xfrm>
          <a:prstGeom prst="rect">
            <a:avLst/>
          </a:prstGeom>
          <a:noFill/>
        </p:spPr>
        <p:txBody>
          <a:bodyPr wrap="square">
            <a:spAutoFit/>
          </a:bodyPr>
          <a:lstStyle/>
          <a:p>
            <a:pPr marL="16933">
              <a:spcBef>
                <a:spcPts val="133"/>
              </a:spcBef>
            </a:pPr>
            <a:r>
              <a:rPr lang="en-IN" sz="1800" dirty="0">
                <a:latin typeface="Arial" panose="020B0604020202020204"/>
                <a:cs typeface="Arial" panose="020B0604020202020204"/>
              </a:rPr>
              <a:t>1 output for each of 6 observations</a:t>
            </a:r>
            <a:endParaRPr lang="en-IN" sz="1800" dirty="0">
              <a:latin typeface="Arial MT"/>
              <a:cs typeface="Arial MT"/>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14" name="object 14"/>
          <p:cNvSpPr/>
          <p:nvPr/>
        </p:nvSpPr>
        <p:spPr>
          <a:xfrm>
            <a:off x="7459366" y="5364467"/>
            <a:ext cx="589279" cy="107527"/>
          </a:xfrm>
          <a:custGeom>
            <a:avLst/>
            <a:gdLst/>
            <a:ahLst/>
            <a:cxnLst/>
            <a:rect l="l" t="t" r="r" b="b"/>
            <a:pathLst>
              <a:path w="441960" h="80645">
                <a:moveTo>
                  <a:pt x="441899" y="0"/>
                </a:moveTo>
                <a:lnTo>
                  <a:pt x="441373" y="31295"/>
                </a:lnTo>
                <a:lnTo>
                  <a:pt x="439937" y="56851"/>
                </a:lnTo>
                <a:lnTo>
                  <a:pt x="437808" y="74081"/>
                </a:lnTo>
                <a:lnTo>
                  <a:pt x="435200" y="80399"/>
                </a:lnTo>
                <a:lnTo>
                  <a:pt x="6699" y="80399"/>
                </a:lnTo>
                <a:lnTo>
                  <a:pt x="4091" y="74081"/>
                </a:lnTo>
                <a:lnTo>
                  <a:pt x="1962" y="56851"/>
                </a:lnTo>
                <a:lnTo>
                  <a:pt x="526" y="31295"/>
                </a:lnTo>
                <a:lnTo>
                  <a:pt x="0" y="0"/>
                </a:lnTo>
              </a:path>
            </a:pathLst>
          </a:custGeom>
          <a:ln w="19049">
            <a:solidFill>
              <a:srgbClr val="595959"/>
            </a:solidFill>
          </a:ln>
        </p:spPr>
        <p:txBody>
          <a:bodyPr wrap="square" lIns="0" tIns="0" rIns="0" bIns="0" rtlCol="0"/>
          <a:lstStyle/>
          <a:p>
            <a:endParaRPr sz="2400"/>
          </a:p>
        </p:txBody>
      </p:sp>
      <p:sp>
        <p:nvSpPr>
          <p:cNvPr id="15" name="object 15"/>
          <p:cNvSpPr txBox="1"/>
          <p:nvPr/>
        </p:nvSpPr>
        <p:spPr>
          <a:xfrm>
            <a:off x="7127933" y="5707151"/>
            <a:ext cx="1219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a:t>
            </a:r>
            <a:r>
              <a:rPr sz="1867" spc="-13" dirty="0">
                <a:latin typeface="Arial MT"/>
                <a:cs typeface="Arial MT"/>
              </a:rPr>
              <a:t>Layer</a:t>
            </a:r>
            <a:endParaRPr sz="1867">
              <a:latin typeface="Arial MT"/>
              <a:cs typeface="Arial MT"/>
            </a:endParaRPr>
          </a:p>
        </p:txBody>
      </p:sp>
      <p:graphicFrame>
        <p:nvGraphicFramePr>
          <p:cNvPr id="16" name="object 16"/>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17" name="object 17"/>
          <p:cNvSpPr txBox="1"/>
          <p:nvPr/>
        </p:nvSpPr>
        <p:spPr>
          <a:xfrm>
            <a:off x="2938424" y="59103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lang="en-IN" sz="1867" spc="-13"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lang="en-IN" sz="1867" spc="-67" dirty="0">
                <a:latin typeface="Arial MT"/>
                <a:cs typeface="Arial MT"/>
              </a:rPr>
              <a:t>6</a:t>
            </a:r>
            <a:endParaRPr sz="1867" dirty="0">
              <a:latin typeface="Arial MT"/>
              <a:cs typeface="Arial MT"/>
            </a:endParaRPr>
          </a:p>
        </p:txBody>
      </p:sp>
      <p:sp>
        <p:nvSpPr>
          <p:cNvPr id="18" name="object 18"/>
          <p:cNvSpPr txBox="1"/>
          <p:nvPr/>
        </p:nvSpPr>
        <p:spPr>
          <a:xfrm>
            <a:off x="5117757" y="59103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19" name="object 19"/>
          <p:cNvSpPr txBox="1">
            <a:spLocks noGrp="1"/>
          </p:cNvSpPr>
          <p:nvPr>
            <p:ph type="title"/>
          </p:nvPr>
        </p:nvSpPr>
        <p:spPr>
          <a:xfrm>
            <a:off x="1117600" y="215484"/>
            <a:ext cx="10012516" cy="776281"/>
          </a:xfrm>
          <a:prstGeom prst="rect">
            <a:avLst/>
          </a:prstGeom>
        </p:spPr>
        <p:txBody>
          <a:bodyPr vert="horz" wrap="square" lIns="0" tIns="220133" rIns="0" bIns="0" rtlCol="0" anchor="ctr">
            <a:spAutoFit/>
          </a:bodyPr>
          <a:lstStyle/>
          <a:p>
            <a:pPr marL="1335160">
              <a:lnSpc>
                <a:spcPct val="100000"/>
              </a:lnSpc>
              <a:spcBef>
                <a:spcPts val="133"/>
              </a:spcBef>
            </a:pPr>
            <a:r>
              <a:rPr sz="3600" spc="-40" dirty="0"/>
              <a:t>Defining</a:t>
            </a:r>
            <a:r>
              <a:rPr sz="3600" spc="-100" dirty="0"/>
              <a:t> </a:t>
            </a:r>
            <a:r>
              <a:rPr sz="3600" dirty="0"/>
              <a:t>the</a:t>
            </a:r>
            <a:r>
              <a:rPr sz="3600" spc="-100" dirty="0"/>
              <a:t> </a:t>
            </a:r>
            <a:r>
              <a:rPr sz="3600" spc="-33" dirty="0"/>
              <a:t>architecture</a:t>
            </a:r>
            <a:r>
              <a:rPr sz="3600" spc="-107" dirty="0"/>
              <a:t> </a:t>
            </a:r>
            <a:r>
              <a:rPr sz="3600" dirty="0"/>
              <a:t>of</a:t>
            </a:r>
            <a:r>
              <a:rPr sz="3600" spc="-93" dirty="0"/>
              <a:t> </a:t>
            </a:r>
            <a:r>
              <a:rPr sz="3600" spc="-13" dirty="0"/>
              <a:t>Neural</a:t>
            </a:r>
            <a:r>
              <a:rPr sz="3600" spc="-107" dirty="0"/>
              <a:t> </a:t>
            </a:r>
            <a:r>
              <a:rPr sz="3600" spc="-13" dirty="0"/>
              <a:t>Network</a:t>
            </a:r>
          </a:p>
        </p:txBody>
      </p:sp>
      <p:sp>
        <p:nvSpPr>
          <p:cNvPr id="20" name="TextBox 19">
            <a:extLst>
              <a:ext uri="{FF2B5EF4-FFF2-40B4-BE49-F238E27FC236}">
                <a16:creationId xmlns:a16="http://schemas.microsoft.com/office/drawing/2014/main" id="{758219F2-4012-4499-BE98-E40FA5B68D2C}"/>
              </a:ext>
            </a:extLst>
          </p:cNvPr>
          <p:cNvSpPr txBox="1"/>
          <p:nvPr/>
        </p:nvSpPr>
        <p:spPr>
          <a:xfrm>
            <a:off x="6931741" y="1447485"/>
            <a:ext cx="1574928" cy="954107"/>
          </a:xfrm>
          <a:prstGeom prst="rect">
            <a:avLst/>
          </a:prstGeom>
          <a:noFill/>
        </p:spPr>
        <p:txBody>
          <a:bodyPr wrap="square">
            <a:spAutoFit/>
          </a:bodyPr>
          <a:lstStyle/>
          <a:p>
            <a:r>
              <a:rPr lang="en-IN" sz="1400" dirty="0">
                <a:latin typeface="Arial" panose="020B0604020202020204"/>
                <a:cs typeface="Arial" panose="020B0604020202020204"/>
              </a:rPr>
              <a:t>4 independent features will have 4 neurons in input layer </a:t>
            </a:r>
            <a:endParaRPr lang="en-IN" sz="14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333033" y="258514"/>
            <a:ext cx="9800064" cy="721712"/>
          </a:xfrm>
          <a:prstGeom prst="rect">
            <a:avLst/>
          </a:prstGeom>
        </p:spPr>
        <p:txBody>
          <a:bodyPr vert="horz" wrap="square" lIns="0" tIns="105132" rIns="0" bIns="0" rtlCol="0" anchor="ctr">
            <a:spAutoFit/>
          </a:bodyPr>
          <a:lstStyle/>
          <a:p>
            <a:pPr marL="374217">
              <a:lnSpc>
                <a:spcPct val="100000"/>
              </a:lnSpc>
              <a:spcBef>
                <a:spcPts val="133"/>
              </a:spcBef>
            </a:pPr>
            <a:r>
              <a:rPr sz="4000" spc="-40" dirty="0"/>
              <a:t>Defining</a:t>
            </a:r>
            <a:r>
              <a:rPr sz="4000" spc="-100" dirty="0"/>
              <a:t> </a:t>
            </a:r>
            <a:r>
              <a:rPr sz="4000" dirty="0"/>
              <a:t>the</a:t>
            </a:r>
            <a:r>
              <a:rPr sz="4000" spc="-100" dirty="0"/>
              <a:t> </a:t>
            </a:r>
            <a:r>
              <a:rPr sz="4000" spc="-33" dirty="0"/>
              <a:t>architecture</a:t>
            </a:r>
            <a:r>
              <a:rPr sz="4000" spc="-107" dirty="0"/>
              <a:t> </a:t>
            </a:r>
            <a:r>
              <a:rPr sz="4000" dirty="0"/>
              <a:t>of</a:t>
            </a:r>
            <a:r>
              <a:rPr sz="4000" spc="-93" dirty="0"/>
              <a:t> </a:t>
            </a:r>
            <a:r>
              <a:rPr sz="4000" spc="-13" dirty="0"/>
              <a:t>Neural</a:t>
            </a:r>
            <a:r>
              <a:rPr sz="4000" spc="-107" dirty="0"/>
              <a:t> </a:t>
            </a:r>
            <a:r>
              <a:rPr sz="4000" spc="-13" dirty="0"/>
              <a:t>Network</a:t>
            </a:r>
          </a:p>
        </p:txBody>
      </p:sp>
      <p:grpSp>
        <p:nvGrpSpPr>
          <p:cNvPr id="4" name="object 4"/>
          <p:cNvGrpSpPr/>
          <p:nvPr/>
        </p:nvGrpSpPr>
        <p:grpSpPr>
          <a:xfrm>
            <a:off x="2724206" y="2351733"/>
            <a:ext cx="2554393" cy="2266527"/>
            <a:chOff x="2043154" y="1763799"/>
            <a:chExt cx="1915795" cy="1699895"/>
          </a:xfrm>
        </p:grpSpPr>
        <p:sp>
          <p:nvSpPr>
            <p:cNvPr id="5" name="object 5"/>
            <p:cNvSpPr/>
            <p:nvPr/>
          </p:nvSpPr>
          <p:spPr>
            <a:xfrm>
              <a:off x="2740675" y="1908527"/>
              <a:ext cx="307975" cy="385445"/>
            </a:xfrm>
            <a:custGeom>
              <a:avLst/>
              <a:gdLst/>
              <a:ahLst/>
              <a:cxnLst/>
              <a:rect l="l" t="t" r="r" b="b"/>
              <a:pathLst>
                <a:path w="307975" h="385444">
                  <a:moveTo>
                    <a:pt x="153749" y="385199"/>
                  </a:moveTo>
                  <a:lnTo>
                    <a:pt x="112877" y="378320"/>
                  </a:lnTo>
                  <a:lnTo>
                    <a:pt x="76149" y="358904"/>
                  </a:lnTo>
                  <a:lnTo>
                    <a:pt x="45032" y="328788"/>
                  </a:lnTo>
                  <a:lnTo>
                    <a:pt x="20991" y="289808"/>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8"/>
                  </a:lnTo>
                  <a:lnTo>
                    <a:pt x="262467" y="328788"/>
                  </a:lnTo>
                  <a:lnTo>
                    <a:pt x="231350" y="358904"/>
                  </a:lnTo>
                  <a:lnTo>
                    <a:pt x="194622" y="378320"/>
                  </a:lnTo>
                  <a:lnTo>
                    <a:pt x="153749" y="385199"/>
                  </a:lnTo>
                  <a:close/>
                </a:path>
              </a:pathLst>
            </a:custGeom>
            <a:solidFill>
              <a:srgbClr val="EEEEEE"/>
            </a:solidFill>
          </p:spPr>
          <p:txBody>
            <a:bodyPr wrap="square" lIns="0" tIns="0" rIns="0" bIns="0" rtlCol="0"/>
            <a:lstStyle/>
            <a:p>
              <a:endParaRPr sz="2400"/>
            </a:p>
          </p:txBody>
        </p:sp>
        <p:sp>
          <p:nvSpPr>
            <p:cNvPr id="6" name="object 6"/>
            <p:cNvSpPr/>
            <p:nvPr/>
          </p:nvSpPr>
          <p:spPr>
            <a:xfrm>
              <a:off x="2740675" y="1908527"/>
              <a:ext cx="307975" cy="385445"/>
            </a:xfrm>
            <a:custGeom>
              <a:avLst/>
              <a:gdLst/>
              <a:ahLst/>
              <a:cxnLst/>
              <a:rect l="l" t="t" r="r" b="b"/>
              <a:pathLst>
                <a:path w="307975" h="385444">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8"/>
                  </a:lnTo>
                  <a:lnTo>
                    <a:pt x="262467" y="328788"/>
                  </a:lnTo>
                  <a:lnTo>
                    <a:pt x="231350" y="358904"/>
                  </a:lnTo>
                  <a:lnTo>
                    <a:pt x="194622" y="378320"/>
                  </a:lnTo>
                  <a:lnTo>
                    <a:pt x="153749" y="385199"/>
                  </a:lnTo>
                  <a:lnTo>
                    <a:pt x="112877" y="378320"/>
                  </a:lnTo>
                  <a:lnTo>
                    <a:pt x="76149" y="358904"/>
                  </a:lnTo>
                  <a:lnTo>
                    <a:pt x="45032" y="328788"/>
                  </a:lnTo>
                  <a:lnTo>
                    <a:pt x="20991" y="289808"/>
                  </a:lnTo>
                  <a:lnTo>
                    <a:pt x="5492" y="243800"/>
                  </a:lnTo>
                  <a:lnTo>
                    <a:pt x="0" y="1925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2068908" y="2183725"/>
              <a:ext cx="565150" cy="215900"/>
            </a:xfrm>
            <a:custGeom>
              <a:avLst/>
              <a:gdLst/>
              <a:ahLst/>
              <a:cxnLst/>
              <a:rect l="l" t="t" r="r" b="b"/>
              <a:pathLst>
                <a:path w="565150" h="215900">
                  <a:moveTo>
                    <a:pt x="0" y="215465"/>
                  </a:moveTo>
                  <a:lnTo>
                    <a:pt x="564904"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2613074" y="2143391"/>
              <a:ext cx="111038" cy="79258"/>
            </a:xfrm>
            <a:prstGeom prst="rect">
              <a:avLst/>
            </a:prstGeom>
          </p:spPr>
        </p:pic>
        <p:sp>
          <p:nvSpPr>
            <p:cNvPr id="9" name="object 9"/>
            <p:cNvSpPr/>
            <p:nvPr/>
          </p:nvSpPr>
          <p:spPr>
            <a:xfrm>
              <a:off x="2082475" y="1773324"/>
              <a:ext cx="570865" cy="193040"/>
            </a:xfrm>
            <a:custGeom>
              <a:avLst/>
              <a:gdLst/>
              <a:ahLst/>
              <a:cxnLst/>
              <a:rect l="l" t="t" r="r" b="b"/>
              <a:pathLst>
                <a:path w="570864" h="193039">
                  <a:moveTo>
                    <a:pt x="0" y="0"/>
                  </a:moveTo>
                  <a:lnTo>
                    <a:pt x="570605" y="192638"/>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633490" y="1926626"/>
              <a:ext cx="111023" cy="78674"/>
            </a:xfrm>
            <a:prstGeom prst="rect">
              <a:avLst/>
            </a:prstGeom>
          </p:spPr>
        </p:pic>
        <p:sp>
          <p:nvSpPr>
            <p:cNvPr id="11" name="object 11"/>
            <p:cNvSpPr/>
            <p:nvPr/>
          </p:nvSpPr>
          <p:spPr>
            <a:xfrm>
              <a:off x="2052679" y="2389565"/>
              <a:ext cx="659130" cy="1017269"/>
            </a:xfrm>
            <a:custGeom>
              <a:avLst/>
              <a:gdLst/>
              <a:ahLst/>
              <a:cxnLst/>
              <a:rect l="l" t="t" r="r" b="b"/>
              <a:pathLst>
                <a:path w="659130" h="1017270">
                  <a:moveTo>
                    <a:pt x="0" y="1017077"/>
                  </a:moveTo>
                  <a:lnTo>
                    <a:pt x="659043"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675792" y="2307489"/>
              <a:ext cx="92467" cy="108711"/>
            </a:xfrm>
            <a:prstGeom prst="rect">
              <a:avLst/>
            </a:prstGeom>
          </p:spPr>
        </p:pic>
        <p:sp>
          <p:nvSpPr>
            <p:cNvPr id="13" name="object 13"/>
            <p:cNvSpPr/>
            <p:nvPr/>
          </p:nvSpPr>
          <p:spPr>
            <a:xfrm>
              <a:off x="2099575" y="2514998"/>
              <a:ext cx="610235" cy="682625"/>
            </a:xfrm>
            <a:custGeom>
              <a:avLst/>
              <a:gdLst/>
              <a:ahLst/>
              <a:cxnLst/>
              <a:rect l="l" t="t" r="r" b="b"/>
              <a:pathLst>
                <a:path w="610235" h="682625">
                  <a:moveTo>
                    <a:pt x="0" y="0"/>
                  </a:moveTo>
                  <a:lnTo>
                    <a:pt x="609933" y="682475"/>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2676523" y="3166980"/>
              <a:ext cx="100119" cy="104477"/>
            </a:xfrm>
            <a:prstGeom prst="rect">
              <a:avLst/>
            </a:prstGeom>
          </p:spPr>
        </p:pic>
        <p:sp>
          <p:nvSpPr>
            <p:cNvPr id="15" name="object 15"/>
            <p:cNvSpPr/>
            <p:nvPr/>
          </p:nvSpPr>
          <p:spPr>
            <a:xfrm>
              <a:off x="2082475" y="1773324"/>
              <a:ext cx="621665" cy="1198880"/>
            </a:xfrm>
            <a:custGeom>
              <a:avLst/>
              <a:gdLst/>
              <a:ahLst/>
              <a:cxnLst/>
              <a:rect l="l" t="t" r="r" b="b"/>
              <a:pathLst>
                <a:path w="621664" h="1198880">
                  <a:moveTo>
                    <a:pt x="0" y="0"/>
                  </a:moveTo>
                  <a:lnTo>
                    <a:pt x="621199" y="1198422"/>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6" cstate="print"/>
            <a:stretch>
              <a:fillRect/>
            </a:stretch>
          </p:blipFill>
          <p:spPr>
            <a:xfrm>
              <a:off x="2666214" y="2947742"/>
              <a:ext cx="86769" cy="110282"/>
            </a:xfrm>
            <a:prstGeom prst="rect">
              <a:avLst/>
            </a:prstGeom>
          </p:spPr>
        </p:pic>
        <p:sp>
          <p:nvSpPr>
            <p:cNvPr id="17" name="object 17"/>
            <p:cNvSpPr/>
            <p:nvPr/>
          </p:nvSpPr>
          <p:spPr>
            <a:xfrm>
              <a:off x="2052679" y="3406642"/>
              <a:ext cx="657225" cy="10795"/>
            </a:xfrm>
            <a:custGeom>
              <a:avLst/>
              <a:gdLst/>
              <a:ahLst/>
              <a:cxnLst/>
              <a:rect l="l" t="t" r="r" b="b"/>
              <a:pathLst>
                <a:path w="657225" h="10795">
                  <a:moveTo>
                    <a:pt x="0" y="0"/>
                  </a:moveTo>
                  <a:lnTo>
                    <a:pt x="657014" y="10477"/>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7" cstate="print"/>
            <a:stretch>
              <a:fillRect/>
            </a:stretch>
          </p:blipFill>
          <p:spPr>
            <a:xfrm>
              <a:off x="2699667" y="3376133"/>
              <a:ext cx="105991" cy="81972"/>
            </a:xfrm>
            <a:prstGeom prst="rect">
              <a:avLst/>
            </a:prstGeom>
          </p:spPr>
        </p:pic>
        <p:sp>
          <p:nvSpPr>
            <p:cNvPr id="19" name="object 19"/>
            <p:cNvSpPr/>
            <p:nvPr/>
          </p:nvSpPr>
          <p:spPr>
            <a:xfrm>
              <a:off x="3047937" y="2143152"/>
              <a:ext cx="566420" cy="219710"/>
            </a:xfrm>
            <a:custGeom>
              <a:avLst/>
              <a:gdLst/>
              <a:ahLst/>
              <a:cxnLst/>
              <a:rect l="l" t="t" r="r" b="b"/>
              <a:pathLst>
                <a:path w="566420" h="219710">
                  <a:moveTo>
                    <a:pt x="0" y="0"/>
                  </a:moveTo>
                  <a:lnTo>
                    <a:pt x="566041" y="21965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8" cstate="print"/>
            <a:stretch>
              <a:fillRect/>
            </a:stretch>
          </p:blipFill>
          <p:spPr>
            <a:xfrm>
              <a:off x="3593071" y="2323943"/>
              <a:ext cx="111028" cy="79658"/>
            </a:xfrm>
            <a:prstGeom prst="rect">
              <a:avLst/>
            </a:prstGeom>
          </p:spPr>
        </p:pic>
        <p:sp>
          <p:nvSpPr>
            <p:cNvPr id="21" name="object 21"/>
            <p:cNvSpPr/>
            <p:nvPr/>
          </p:nvSpPr>
          <p:spPr>
            <a:xfrm>
              <a:off x="3048108" y="2820562"/>
              <a:ext cx="579120" cy="407034"/>
            </a:xfrm>
            <a:custGeom>
              <a:avLst/>
              <a:gdLst/>
              <a:ahLst/>
              <a:cxnLst/>
              <a:rect l="l" t="t" r="r" b="b"/>
              <a:pathLst>
                <a:path w="579120" h="407035">
                  <a:moveTo>
                    <a:pt x="0" y="406776"/>
                  </a:moveTo>
                  <a:lnTo>
                    <a:pt x="578785"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9" cstate="print"/>
            <a:stretch>
              <a:fillRect/>
            </a:stretch>
          </p:blipFill>
          <p:spPr>
            <a:xfrm>
              <a:off x="3599275" y="2761328"/>
              <a:ext cx="107872" cy="94503"/>
            </a:xfrm>
            <a:prstGeom prst="rect">
              <a:avLst/>
            </a:prstGeom>
          </p:spPr>
        </p:pic>
        <p:sp>
          <p:nvSpPr>
            <p:cNvPr id="23" name="object 23"/>
            <p:cNvSpPr/>
            <p:nvPr/>
          </p:nvSpPr>
          <p:spPr>
            <a:xfrm>
              <a:off x="2740675" y="3073152"/>
              <a:ext cx="307975" cy="385445"/>
            </a:xfrm>
            <a:custGeom>
              <a:avLst/>
              <a:gdLst/>
              <a:ahLst/>
              <a:cxnLst/>
              <a:rect l="l" t="t" r="r" b="b"/>
              <a:pathLst>
                <a:path w="307975" h="385445">
                  <a:moveTo>
                    <a:pt x="153749" y="385200"/>
                  </a:moveTo>
                  <a:lnTo>
                    <a:pt x="112877" y="378320"/>
                  </a:lnTo>
                  <a:lnTo>
                    <a:pt x="76149" y="358904"/>
                  </a:lnTo>
                  <a:lnTo>
                    <a:pt x="45032" y="328788"/>
                  </a:lnTo>
                  <a:lnTo>
                    <a:pt x="20991" y="289809"/>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9"/>
                  </a:lnTo>
                  <a:lnTo>
                    <a:pt x="262467" y="328788"/>
                  </a:lnTo>
                  <a:lnTo>
                    <a:pt x="231350" y="358904"/>
                  </a:lnTo>
                  <a:lnTo>
                    <a:pt x="194622" y="378320"/>
                  </a:lnTo>
                  <a:lnTo>
                    <a:pt x="153749" y="385200"/>
                  </a:lnTo>
                  <a:close/>
                </a:path>
              </a:pathLst>
            </a:custGeom>
            <a:solidFill>
              <a:srgbClr val="EEEEEE"/>
            </a:solidFill>
          </p:spPr>
          <p:txBody>
            <a:bodyPr wrap="square" lIns="0" tIns="0" rIns="0" bIns="0" rtlCol="0"/>
            <a:lstStyle/>
            <a:p>
              <a:endParaRPr sz="2400"/>
            </a:p>
          </p:txBody>
        </p:sp>
        <p:sp>
          <p:nvSpPr>
            <p:cNvPr id="24" name="object 24"/>
            <p:cNvSpPr/>
            <p:nvPr/>
          </p:nvSpPr>
          <p:spPr>
            <a:xfrm>
              <a:off x="2740675" y="3073152"/>
              <a:ext cx="307975" cy="385445"/>
            </a:xfrm>
            <a:custGeom>
              <a:avLst/>
              <a:gdLst/>
              <a:ahLst/>
              <a:cxnLst/>
              <a:rect l="l" t="t" r="r" b="b"/>
              <a:pathLst>
                <a:path w="307975" h="385445">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9"/>
                  </a:lnTo>
                  <a:lnTo>
                    <a:pt x="262467" y="328788"/>
                  </a:lnTo>
                  <a:lnTo>
                    <a:pt x="231350" y="358904"/>
                  </a:lnTo>
                  <a:lnTo>
                    <a:pt x="194622" y="378320"/>
                  </a:lnTo>
                  <a:lnTo>
                    <a:pt x="153749" y="385200"/>
                  </a:lnTo>
                  <a:lnTo>
                    <a:pt x="112877" y="378320"/>
                  </a:lnTo>
                  <a:lnTo>
                    <a:pt x="76149" y="358904"/>
                  </a:lnTo>
                  <a:lnTo>
                    <a:pt x="45032" y="328788"/>
                  </a:lnTo>
                  <a:lnTo>
                    <a:pt x="20991" y="289809"/>
                  </a:lnTo>
                  <a:lnTo>
                    <a:pt x="5492" y="243800"/>
                  </a:lnTo>
                  <a:lnTo>
                    <a:pt x="0" y="19259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3646524" y="2391852"/>
              <a:ext cx="307975" cy="385445"/>
            </a:xfrm>
            <a:custGeom>
              <a:avLst/>
              <a:gdLst/>
              <a:ahLst/>
              <a:cxnLst/>
              <a:rect l="l" t="t" r="r" b="b"/>
              <a:pathLst>
                <a:path w="307975" h="385444">
                  <a:moveTo>
                    <a:pt x="153749" y="385199"/>
                  </a:moveTo>
                  <a:lnTo>
                    <a:pt x="112877" y="378320"/>
                  </a:lnTo>
                  <a:lnTo>
                    <a:pt x="76149" y="358904"/>
                  </a:lnTo>
                  <a:lnTo>
                    <a:pt x="45032" y="328788"/>
                  </a:lnTo>
                  <a:lnTo>
                    <a:pt x="20991" y="289808"/>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8"/>
                  </a:lnTo>
                  <a:lnTo>
                    <a:pt x="262467" y="328788"/>
                  </a:lnTo>
                  <a:lnTo>
                    <a:pt x="231350" y="358904"/>
                  </a:lnTo>
                  <a:lnTo>
                    <a:pt x="194622" y="378320"/>
                  </a:lnTo>
                  <a:lnTo>
                    <a:pt x="153749" y="385199"/>
                  </a:lnTo>
                  <a:close/>
                </a:path>
              </a:pathLst>
            </a:custGeom>
            <a:solidFill>
              <a:srgbClr val="EEEEEE"/>
            </a:solidFill>
          </p:spPr>
          <p:txBody>
            <a:bodyPr wrap="square" lIns="0" tIns="0" rIns="0" bIns="0" rtlCol="0"/>
            <a:lstStyle/>
            <a:p>
              <a:endParaRPr sz="2400"/>
            </a:p>
          </p:txBody>
        </p:sp>
        <p:sp>
          <p:nvSpPr>
            <p:cNvPr id="26" name="object 26"/>
            <p:cNvSpPr/>
            <p:nvPr/>
          </p:nvSpPr>
          <p:spPr>
            <a:xfrm>
              <a:off x="3646524" y="2391852"/>
              <a:ext cx="307975" cy="385445"/>
            </a:xfrm>
            <a:custGeom>
              <a:avLst/>
              <a:gdLst/>
              <a:ahLst/>
              <a:cxnLst/>
              <a:rect l="l" t="t" r="r" b="b"/>
              <a:pathLst>
                <a:path w="307975" h="385444">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8"/>
                  </a:lnTo>
                  <a:lnTo>
                    <a:pt x="262467" y="328788"/>
                  </a:lnTo>
                  <a:lnTo>
                    <a:pt x="231350" y="358904"/>
                  </a:lnTo>
                  <a:lnTo>
                    <a:pt x="194622" y="378320"/>
                  </a:lnTo>
                  <a:lnTo>
                    <a:pt x="153749" y="385199"/>
                  </a:lnTo>
                  <a:lnTo>
                    <a:pt x="112877" y="378320"/>
                  </a:lnTo>
                  <a:lnTo>
                    <a:pt x="76149" y="358904"/>
                  </a:lnTo>
                  <a:lnTo>
                    <a:pt x="45032" y="328788"/>
                  </a:lnTo>
                  <a:lnTo>
                    <a:pt x="20991" y="289808"/>
                  </a:lnTo>
                  <a:lnTo>
                    <a:pt x="5492" y="243800"/>
                  </a:lnTo>
                  <a:lnTo>
                    <a:pt x="0" y="192599"/>
                  </a:lnTo>
                  <a:close/>
                </a:path>
              </a:pathLst>
            </a:custGeom>
            <a:ln w="9524">
              <a:solidFill>
                <a:srgbClr val="595959"/>
              </a:solidFill>
            </a:ln>
          </p:spPr>
          <p:txBody>
            <a:bodyPr wrap="square" lIns="0" tIns="0" rIns="0" bIns="0" rtlCol="0"/>
            <a:lstStyle/>
            <a:p>
              <a:endParaRPr sz="2400"/>
            </a:p>
          </p:txBody>
        </p:sp>
      </p:grpSp>
      <p:sp>
        <p:nvSpPr>
          <p:cNvPr id="27" name="object 27"/>
          <p:cNvSpPr txBox="1"/>
          <p:nvPr/>
        </p:nvSpPr>
        <p:spPr>
          <a:xfrm>
            <a:off x="1718748" y="2164273"/>
            <a:ext cx="955040" cy="757473"/>
          </a:xfrm>
          <a:prstGeom prst="rect">
            <a:avLst/>
          </a:prstGeom>
        </p:spPr>
        <p:txBody>
          <a:bodyPr vert="horz" wrap="square" lIns="0" tIns="26247" rIns="0" bIns="0" rtlCol="0">
            <a:spAutoFit/>
          </a:bodyPr>
          <a:lstStyle/>
          <a:p>
            <a:pPr marL="50799" marR="40639" algn="ctr">
              <a:lnSpc>
                <a:spcPts val="1907"/>
              </a:lnSpc>
              <a:spcBef>
                <a:spcPts val="207"/>
              </a:spcBef>
            </a:pPr>
            <a:r>
              <a:rPr sz="1600" spc="-27" dirty="0">
                <a:latin typeface="Roboto"/>
                <a:cs typeface="Roboto"/>
              </a:rPr>
              <a:t>Applicant </a:t>
            </a:r>
            <a:r>
              <a:rPr sz="1600" spc="-13" dirty="0">
                <a:latin typeface="Roboto"/>
                <a:cs typeface="Roboto"/>
              </a:rPr>
              <a:t>Salary </a:t>
            </a:r>
            <a:r>
              <a:rPr sz="1600" spc="-27" dirty="0">
                <a:latin typeface="Roboto"/>
                <a:cs typeface="Roboto"/>
              </a:rPr>
              <a:t>(X</a:t>
            </a:r>
            <a:r>
              <a:rPr sz="1600" spc="-40" baseline="-31000" dirty="0">
                <a:latin typeface="Roboto"/>
                <a:cs typeface="Roboto"/>
              </a:rPr>
              <a:t>1</a:t>
            </a:r>
            <a:r>
              <a:rPr sz="1600" spc="-27" dirty="0">
                <a:latin typeface="Roboto"/>
                <a:cs typeface="Roboto"/>
              </a:rPr>
              <a:t>)</a:t>
            </a:r>
            <a:endParaRPr sz="1600">
              <a:latin typeface="Roboto"/>
              <a:cs typeface="Roboto"/>
            </a:endParaRPr>
          </a:p>
        </p:txBody>
      </p:sp>
      <p:sp>
        <p:nvSpPr>
          <p:cNvPr id="28" name="object 28"/>
          <p:cNvSpPr txBox="1"/>
          <p:nvPr/>
        </p:nvSpPr>
        <p:spPr>
          <a:xfrm>
            <a:off x="1811863" y="4272430"/>
            <a:ext cx="775547" cy="757473"/>
          </a:xfrm>
          <a:prstGeom prst="rect">
            <a:avLst/>
          </a:prstGeom>
        </p:spPr>
        <p:txBody>
          <a:bodyPr vert="horz" wrap="square" lIns="0" tIns="26247" rIns="0" bIns="0" rtlCol="0">
            <a:spAutoFit/>
          </a:bodyPr>
          <a:lstStyle/>
          <a:p>
            <a:pPr marL="109217" marR="40639" indent="-59265" algn="just">
              <a:lnSpc>
                <a:spcPts val="1907"/>
              </a:lnSpc>
              <a:spcBef>
                <a:spcPts val="207"/>
              </a:spcBef>
            </a:pPr>
            <a:r>
              <a:rPr sz="1600" spc="-33" dirty="0">
                <a:latin typeface="Roboto"/>
                <a:cs typeface="Roboto"/>
              </a:rPr>
              <a:t>Spouse </a:t>
            </a:r>
            <a:r>
              <a:rPr sz="1600" spc="-13" dirty="0">
                <a:latin typeface="Roboto"/>
                <a:cs typeface="Roboto"/>
              </a:rPr>
              <a:t>Salary </a:t>
            </a:r>
            <a:r>
              <a:rPr sz="1600" spc="-27" dirty="0">
                <a:latin typeface="Roboto"/>
                <a:cs typeface="Roboto"/>
              </a:rPr>
              <a:t>(X</a:t>
            </a:r>
            <a:r>
              <a:rPr sz="1600" spc="-40" baseline="-31000" dirty="0">
                <a:latin typeface="Roboto"/>
                <a:cs typeface="Roboto"/>
              </a:rPr>
              <a:t>3</a:t>
            </a:r>
            <a:r>
              <a:rPr sz="1600" spc="-27" dirty="0">
                <a:latin typeface="Roboto"/>
                <a:cs typeface="Roboto"/>
              </a:rPr>
              <a:t>)</a:t>
            </a:r>
            <a:endParaRPr sz="1600">
              <a:latin typeface="Roboto"/>
              <a:cs typeface="Roboto"/>
            </a:endParaRPr>
          </a:p>
        </p:txBody>
      </p:sp>
      <p:sp>
        <p:nvSpPr>
          <p:cNvPr id="29" name="object 29"/>
          <p:cNvSpPr txBox="1"/>
          <p:nvPr/>
        </p:nvSpPr>
        <p:spPr>
          <a:xfrm>
            <a:off x="1857843" y="3204567"/>
            <a:ext cx="675640" cy="757473"/>
          </a:xfrm>
          <a:prstGeom prst="rect">
            <a:avLst/>
          </a:prstGeom>
        </p:spPr>
        <p:txBody>
          <a:bodyPr vert="horz" wrap="square" lIns="0" tIns="26247" rIns="0" bIns="0" rtlCol="0">
            <a:spAutoFit/>
          </a:bodyPr>
          <a:lstStyle/>
          <a:p>
            <a:pPr marL="58419" marR="40639" indent="-8466" algn="just">
              <a:lnSpc>
                <a:spcPts val="1907"/>
              </a:lnSpc>
              <a:spcBef>
                <a:spcPts val="207"/>
              </a:spcBef>
            </a:pPr>
            <a:r>
              <a:rPr sz="1600" spc="-33" dirty="0">
                <a:latin typeface="Roboto"/>
                <a:cs typeface="Roboto"/>
              </a:rPr>
              <a:t>Father </a:t>
            </a:r>
            <a:r>
              <a:rPr sz="1600" spc="-27" dirty="0">
                <a:latin typeface="Roboto"/>
                <a:cs typeface="Roboto"/>
              </a:rPr>
              <a:t>Salary (X</a:t>
            </a:r>
            <a:r>
              <a:rPr sz="1600" spc="-40" baseline="-31000" dirty="0">
                <a:latin typeface="Roboto"/>
                <a:cs typeface="Roboto"/>
              </a:rPr>
              <a:t>2</a:t>
            </a:r>
            <a:r>
              <a:rPr sz="1600" spc="-27" dirty="0">
                <a:latin typeface="Roboto"/>
                <a:cs typeface="Roboto"/>
              </a:rPr>
              <a:t>)</a:t>
            </a:r>
            <a:endParaRPr sz="1600">
              <a:latin typeface="Roboto"/>
              <a:cs typeface="Roboto"/>
            </a:endParaRPr>
          </a:p>
        </p:txBody>
      </p:sp>
      <p:sp>
        <p:nvSpPr>
          <p:cNvPr id="30" name="object 30"/>
          <p:cNvSpPr txBox="1"/>
          <p:nvPr/>
        </p:nvSpPr>
        <p:spPr>
          <a:xfrm>
            <a:off x="5945170" y="3172569"/>
            <a:ext cx="991447" cy="757473"/>
          </a:xfrm>
          <a:prstGeom prst="rect">
            <a:avLst/>
          </a:prstGeom>
        </p:spPr>
        <p:txBody>
          <a:bodyPr vert="horz" wrap="square" lIns="0" tIns="26247" rIns="0" bIns="0" rtlCol="0">
            <a:spAutoFit/>
          </a:bodyPr>
          <a:lstStyle/>
          <a:p>
            <a:pPr marL="16933" marR="6773" indent="-847" algn="ctr">
              <a:lnSpc>
                <a:spcPts val="1907"/>
              </a:lnSpc>
              <a:spcBef>
                <a:spcPts val="207"/>
              </a:spcBef>
            </a:pPr>
            <a:r>
              <a:rPr sz="1600" spc="-27" dirty="0">
                <a:latin typeface="Roboto"/>
                <a:cs typeface="Roboto"/>
              </a:rPr>
              <a:t>Loan Approved? </a:t>
            </a:r>
            <a:r>
              <a:rPr sz="1600" dirty="0">
                <a:latin typeface="Roboto"/>
                <a:cs typeface="Roboto"/>
              </a:rPr>
              <a:t>(Y</a:t>
            </a:r>
            <a:r>
              <a:rPr sz="1600" spc="-40" dirty="0">
                <a:latin typeface="Roboto"/>
                <a:cs typeface="Roboto"/>
              </a:rPr>
              <a:t> </a:t>
            </a:r>
            <a:r>
              <a:rPr sz="1600" dirty="0">
                <a:latin typeface="Roboto"/>
                <a:cs typeface="Roboto"/>
              </a:rPr>
              <a:t>=</a:t>
            </a:r>
            <a:r>
              <a:rPr sz="1600" spc="-40" dirty="0">
                <a:latin typeface="Roboto"/>
                <a:cs typeface="Roboto"/>
              </a:rPr>
              <a:t> </a:t>
            </a:r>
            <a:r>
              <a:rPr sz="1600" spc="-33" dirty="0">
                <a:latin typeface="Roboto"/>
                <a:cs typeface="Roboto"/>
              </a:rPr>
              <a:t>1)</a:t>
            </a:r>
            <a:endParaRPr sz="1600">
              <a:latin typeface="Roboto"/>
              <a:cs typeface="Roboto"/>
            </a:endParaRPr>
          </a:p>
        </p:txBody>
      </p:sp>
      <p:grpSp>
        <p:nvGrpSpPr>
          <p:cNvPr id="31" name="object 31"/>
          <p:cNvGrpSpPr/>
          <p:nvPr/>
        </p:nvGrpSpPr>
        <p:grpSpPr>
          <a:xfrm>
            <a:off x="5364162" y="3380989"/>
            <a:ext cx="473287" cy="110067"/>
            <a:chOff x="4023121" y="2535742"/>
            <a:chExt cx="354965" cy="82550"/>
          </a:xfrm>
        </p:grpSpPr>
        <p:sp>
          <p:nvSpPr>
            <p:cNvPr id="32" name="object 32"/>
            <p:cNvSpPr/>
            <p:nvPr/>
          </p:nvSpPr>
          <p:spPr>
            <a:xfrm>
              <a:off x="4032646" y="2576731"/>
              <a:ext cx="249554" cy="2540"/>
            </a:xfrm>
            <a:custGeom>
              <a:avLst/>
              <a:gdLst/>
              <a:ahLst/>
              <a:cxnLst/>
              <a:rect l="l" t="t" r="r" b="b"/>
              <a:pathLst>
                <a:path w="249554" h="2539">
                  <a:moveTo>
                    <a:pt x="0" y="2467"/>
                  </a:moveTo>
                  <a:lnTo>
                    <a:pt x="249005" y="0"/>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10" cstate="print"/>
            <a:stretch>
              <a:fillRect/>
            </a:stretch>
          </p:blipFill>
          <p:spPr>
            <a:xfrm>
              <a:off x="4271815" y="2535742"/>
              <a:ext cx="105808" cy="81977"/>
            </a:xfrm>
            <a:prstGeom prst="rect">
              <a:avLst/>
            </a:prstGeom>
          </p:spPr>
        </p:pic>
      </p:gr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176156"/>
            <a:ext cx="10551706" cy="776281"/>
          </a:xfrm>
          <a:prstGeom prst="rect">
            <a:avLst/>
          </a:prstGeom>
        </p:spPr>
        <p:txBody>
          <a:bodyPr vert="horz" wrap="square" lIns="0" tIns="220133" rIns="0" bIns="0" rtlCol="0" anchor="ctr">
            <a:spAutoFit/>
          </a:bodyPr>
          <a:lstStyle/>
          <a:p>
            <a:pPr marL="1335160">
              <a:lnSpc>
                <a:spcPct val="100000"/>
              </a:lnSpc>
              <a:spcBef>
                <a:spcPts val="133"/>
              </a:spcBef>
            </a:pPr>
            <a:r>
              <a:rPr sz="3600" spc="-40" dirty="0"/>
              <a:t>Defining</a:t>
            </a:r>
            <a:r>
              <a:rPr sz="3600" spc="-100" dirty="0"/>
              <a:t> </a:t>
            </a:r>
            <a:r>
              <a:rPr sz="3600" dirty="0"/>
              <a:t>the</a:t>
            </a:r>
            <a:r>
              <a:rPr sz="3600" spc="-100" dirty="0"/>
              <a:t> </a:t>
            </a:r>
            <a:r>
              <a:rPr sz="3600" spc="-33" dirty="0"/>
              <a:t>architecture</a:t>
            </a:r>
            <a:r>
              <a:rPr sz="3600" spc="-107" dirty="0"/>
              <a:t> </a:t>
            </a:r>
            <a:r>
              <a:rPr sz="3600" dirty="0"/>
              <a:t>of</a:t>
            </a:r>
            <a:r>
              <a:rPr sz="3600" spc="-93" dirty="0"/>
              <a:t> </a:t>
            </a:r>
            <a:r>
              <a:rPr sz="3600" spc="-13" dirty="0"/>
              <a:t>Neural</a:t>
            </a:r>
            <a:r>
              <a:rPr sz="3600" spc="-107" dirty="0"/>
              <a:t> </a:t>
            </a:r>
            <a:r>
              <a:rPr sz="3600" spc="-13" dirty="0"/>
              <a:t>Network</a:t>
            </a:r>
          </a:p>
        </p:txBody>
      </p:sp>
      <p:grpSp>
        <p:nvGrpSpPr>
          <p:cNvPr id="3" name="object 3"/>
          <p:cNvGrpSpPr/>
          <p:nvPr/>
        </p:nvGrpSpPr>
        <p:grpSpPr>
          <a:xfrm>
            <a:off x="2724206" y="2351733"/>
            <a:ext cx="2554393" cy="2266527"/>
            <a:chOff x="2043154" y="1763799"/>
            <a:chExt cx="1915795" cy="1699895"/>
          </a:xfrm>
        </p:grpSpPr>
        <p:sp>
          <p:nvSpPr>
            <p:cNvPr id="4" name="object 4"/>
            <p:cNvSpPr/>
            <p:nvPr/>
          </p:nvSpPr>
          <p:spPr>
            <a:xfrm>
              <a:off x="2740675" y="1908527"/>
              <a:ext cx="307975" cy="385445"/>
            </a:xfrm>
            <a:custGeom>
              <a:avLst/>
              <a:gdLst/>
              <a:ahLst/>
              <a:cxnLst/>
              <a:rect l="l" t="t" r="r" b="b"/>
              <a:pathLst>
                <a:path w="307975" h="385444">
                  <a:moveTo>
                    <a:pt x="153749" y="385199"/>
                  </a:moveTo>
                  <a:lnTo>
                    <a:pt x="112877" y="378320"/>
                  </a:lnTo>
                  <a:lnTo>
                    <a:pt x="76149" y="358904"/>
                  </a:lnTo>
                  <a:lnTo>
                    <a:pt x="45032" y="328788"/>
                  </a:lnTo>
                  <a:lnTo>
                    <a:pt x="20991" y="289808"/>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8"/>
                  </a:lnTo>
                  <a:lnTo>
                    <a:pt x="262467" y="328788"/>
                  </a:lnTo>
                  <a:lnTo>
                    <a:pt x="231350" y="358904"/>
                  </a:lnTo>
                  <a:lnTo>
                    <a:pt x="194622" y="378320"/>
                  </a:lnTo>
                  <a:lnTo>
                    <a:pt x="153749" y="385199"/>
                  </a:lnTo>
                  <a:close/>
                </a:path>
              </a:pathLst>
            </a:custGeom>
            <a:solidFill>
              <a:srgbClr val="EEEEEE"/>
            </a:solidFill>
          </p:spPr>
          <p:txBody>
            <a:bodyPr wrap="square" lIns="0" tIns="0" rIns="0" bIns="0" rtlCol="0"/>
            <a:lstStyle/>
            <a:p>
              <a:endParaRPr sz="2400"/>
            </a:p>
          </p:txBody>
        </p:sp>
        <p:sp>
          <p:nvSpPr>
            <p:cNvPr id="5" name="object 5"/>
            <p:cNvSpPr/>
            <p:nvPr/>
          </p:nvSpPr>
          <p:spPr>
            <a:xfrm>
              <a:off x="2740675" y="1908527"/>
              <a:ext cx="307975" cy="385445"/>
            </a:xfrm>
            <a:custGeom>
              <a:avLst/>
              <a:gdLst/>
              <a:ahLst/>
              <a:cxnLst/>
              <a:rect l="l" t="t" r="r" b="b"/>
              <a:pathLst>
                <a:path w="307975" h="385444">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8"/>
                  </a:lnTo>
                  <a:lnTo>
                    <a:pt x="262467" y="328788"/>
                  </a:lnTo>
                  <a:lnTo>
                    <a:pt x="231350" y="358904"/>
                  </a:lnTo>
                  <a:lnTo>
                    <a:pt x="194622" y="378320"/>
                  </a:lnTo>
                  <a:lnTo>
                    <a:pt x="153749" y="385199"/>
                  </a:lnTo>
                  <a:lnTo>
                    <a:pt x="112877" y="378320"/>
                  </a:lnTo>
                  <a:lnTo>
                    <a:pt x="76149" y="358904"/>
                  </a:lnTo>
                  <a:lnTo>
                    <a:pt x="45032" y="328788"/>
                  </a:lnTo>
                  <a:lnTo>
                    <a:pt x="20991" y="289808"/>
                  </a:lnTo>
                  <a:lnTo>
                    <a:pt x="5492" y="243800"/>
                  </a:lnTo>
                  <a:lnTo>
                    <a:pt x="0" y="1925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2068908" y="2183725"/>
              <a:ext cx="565150" cy="215900"/>
            </a:xfrm>
            <a:custGeom>
              <a:avLst/>
              <a:gdLst/>
              <a:ahLst/>
              <a:cxnLst/>
              <a:rect l="l" t="t" r="r" b="b"/>
              <a:pathLst>
                <a:path w="565150" h="215900">
                  <a:moveTo>
                    <a:pt x="0" y="215465"/>
                  </a:moveTo>
                  <a:lnTo>
                    <a:pt x="564904"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2613074" y="2143391"/>
              <a:ext cx="111038" cy="79258"/>
            </a:xfrm>
            <a:prstGeom prst="rect">
              <a:avLst/>
            </a:prstGeom>
          </p:spPr>
        </p:pic>
        <p:sp>
          <p:nvSpPr>
            <p:cNvPr id="8" name="object 8"/>
            <p:cNvSpPr/>
            <p:nvPr/>
          </p:nvSpPr>
          <p:spPr>
            <a:xfrm>
              <a:off x="2082475" y="1773324"/>
              <a:ext cx="570865" cy="193040"/>
            </a:xfrm>
            <a:custGeom>
              <a:avLst/>
              <a:gdLst/>
              <a:ahLst/>
              <a:cxnLst/>
              <a:rect l="l" t="t" r="r" b="b"/>
              <a:pathLst>
                <a:path w="570864" h="193039">
                  <a:moveTo>
                    <a:pt x="0" y="0"/>
                  </a:moveTo>
                  <a:lnTo>
                    <a:pt x="570605" y="192638"/>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633490" y="1926626"/>
              <a:ext cx="111023" cy="78674"/>
            </a:xfrm>
            <a:prstGeom prst="rect">
              <a:avLst/>
            </a:prstGeom>
          </p:spPr>
        </p:pic>
        <p:sp>
          <p:nvSpPr>
            <p:cNvPr id="10" name="object 10"/>
            <p:cNvSpPr/>
            <p:nvPr/>
          </p:nvSpPr>
          <p:spPr>
            <a:xfrm>
              <a:off x="2052679" y="2389565"/>
              <a:ext cx="659130" cy="1017269"/>
            </a:xfrm>
            <a:custGeom>
              <a:avLst/>
              <a:gdLst/>
              <a:ahLst/>
              <a:cxnLst/>
              <a:rect l="l" t="t" r="r" b="b"/>
              <a:pathLst>
                <a:path w="659130" h="1017270">
                  <a:moveTo>
                    <a:pt x="0" y="1017077"/>
                  </a:moveTo>
                  <a:lnTo>
                    <a:pt x="659043"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675792" y="2307489"/>
              <a:ext cx="92467" cy="108711"/>
            </a:xfrm>
            <a:prstGeom prst="rect">
              <a:avLst/>
            </a:prstGeom>
          </p:spPr>
        </p:pic>
        <p:sp>
          <p:nvSpPr>
            <p:cNvPr id="12" name="object 12"/>
            <p:cNvSpPr/>
            <p:nvPr/>
          </p:nvSpPr>
          <p:spPr>
            <a:xfrm>
              <a:off x="2099575" y="2514998"/>
              <a:ext cx="610235" cy="682625"/>
            </a:xfrm>
            <a:custGeom>
              <a:avLst/>
              <a:gdLst/>
              <a:ahLst/>
              <a:cxnLst/>
              <a:rect l="l" t="t" r="r" b="b"/>
              <a:pathLst>
                <a:path w="610235" h="682625">
                  <a:moveTo>
                    <a:pt x="0" y="0"/>
                  </a:moveTo>
                  <a:lnTo>
                    <a:pt x="609933" y="682475"/>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5" cstate="print"/>
            <a:stretch>
              <a:fillRect/>
            </a:stretch>
          </p:blipFill>
          <p:spPr>
            <a:xfrm>
              <a:off x="2676523" y="3166980"/>
              <a:ext cx="100119" cy="104477"/>
            </a:xfrm>
            <a:prstGeom prst="rect">
              <a:avLst/>
            </a:prstGeom>
          </p:spPr>
        </p:pic>
        <p:sp>
          <p:nvSpPr>
            <p:cNvPr id="14" name="object 14"/>
            <p:cNvSpPr/>
            <p:nvPr/>
          </p:nvSpPr>
          <p:spPr>
            <a:xfrm>
              <a:off x="2082475" y="1773324"/>
              <a:ext cx="621665" cy="1198880"/>
            </a:xfrm>
            <a:custGeom>
              <a:avLst/>
              <a:gdLst/>
              <a:ahLst/>
              <a:cxnLst/>
              <a:rect l="l" t="t" r="r" b="b"/>
              <a:pathLst>
                <a:path w="621664" h="1198880">
                  <a:moveTo>
                    <a:pt x="0" y="0"/>
                  </a:moveTo>
                  <a:lnTo>
                    <a:pt x="621199" y="1198422"/>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6" cstate="print"/>
            <a:stretch>
              <a:fillRect/>
            </a:stretch>
          </p:blipFill>
          <p:spPr>
            <a:xfrm>
              <a:off x="2666214" y="2947742"/>
              <a:ext cx="86769" cy="110282"/>
            </a:xfrm>
            <a:prstGeom prst="rect">
              <a:avLst/>
            </a:prstGeom>
          </p:spPr>
        </p:pic>
        <p:sp>
          <p:nvSpPr>
            <p:cNvPr id="16" name="object 16"/>
            <p:cNvSpPr/>
            <p:nvPr/>
          </p:nvSpPr>
          <p:spPr>
            <a:xfrm>
              <a:off x="2052679" y="3406642"/>
              <a:ext cx="657225" cy="10795"/>
            </a:xfrm>
            <a:custGeom>
              <a:avLst/>
              <a:gdLst/>
              <a:ahLst/>
              <a:cxnLst/>
              <a:rect l="l" t="t" r="r" b="b"/>
              <a:pathLst>
                <a:path w="657225" h="10795">
                  <a:moveTo>
                    <a:pt x="0" y="0"/>
                  </a:moveTo>
                  <a:lnTo>
                    <a:pt x="657014" y="10477"/>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7" cstate="print"/>
            <a:stretch>
              <a:fillRect/>
            </a:stretch>
          </p:blipFill>
          <p:spPr>
            <a:xfrm>
              <a:off x="2699667" y="3376133"/>
              <a:ext cx="105991" cy="81972"/>
            </a:xfrm>
            <a:prstGeom prst="rect">
              <a:avLst/>
            </a:prstGeom>
          </p:spPr>
        </p:pic>
        <p:sp>
          <p:nvSpPr>
            <p:cNvPr id="18" name="object 18"/>
            <p:cNvSpPr/>
            <p:nvPr/>
          </p:nvSpPr>
          <p:spPr>
            <a:xfrm>
              <a:off x="3047937" y="2143152"/>
              <a:ext cx="566420" cy="219710"/>
            </a:xfrm>
            <a:custGeom>
              <a:avLst/>
              <a:gdLst/>
              <a:ahLst/>
              <a:cxnLst/>
              <a:rect l="l" t="t" r="r" b="b"/>
              <a:pathLst>
                <a:path w="566420" h="219710">
                  <a:moveTo>
                    <a:pt x="0" y="0"/>
                  </a:moveTo>
                  <a:lnTo>
                    <a:pt x="566041" y="21965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8" cstate="print"/>
            <a:stretch>
              <a:fillRect/>
            </a:stretch>
          </p:blipFill>
          <p:spPr>
            <a:xfrm>
              <a:off x="3593071" y="2323943"/>
              <a:ext cx="111028" cy="79658"/>
            </a:xfrm>
            <a:prstGeom prst="rect">
              <a:avLst/>
            </a:prstGeom>
          </p:spPr>
        </p:pic>
        <p:sp>
          <p:nvSpPr>
            <p:cNvPr id="20" name="object 20"/>
            <p:cNvSpPr/>
            <p:nvPr/>
          </p:nvSpPr>
          <p:spPr>
            <a:xfrm>
              <a:off x="3048108" y="2820562"/>
              <a:ext cx="579120" cy="407034"/>
            </a:xfrm>
            <a:custGeom>
              <a:avLst/>
              <a:gdLst/>
              <a:ahLst/>
              <a:cxnLst/>
              <a:rect l="l" t="t" r="r" b="b"/>
              <a:pathLst>
                <a:path w="579120" h="407035">
                  <a:moveTo>
                    <a:pt x="0" y="406776"/>
                  </a:moveTo>
                  <a:lnTo>
                    <a:pt x="578785"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9" cstate="print"/>
            <a:stretch>
              <a:fillRect/>
            </a:stretch>
          </p:blipFill>
          <p:spPr>
            <a:xfrm>
              <a:off x="3599275" y="2761328"/>
              <a:ext cx="107872" cy="94503"/>
            </a:xfrm>
            <a:prstGeom prst="rect">
              <a:avLst/>
            </a:prstGeom>
          </p:spPr>
        </p:pic>
        <p:sp>
          <p:nvSpPr>
            <p:cNvPr id="22" name="object 22"/>
            <p:cNvSpPr/>
            <p:nvPr/>
          </p:nvSpPr>
          <p:spPr>
            <a:xfrm>
              <a:off x="2740675" y="3073152"/>
              <a:ext cx="307975" cy="385445"/>
            </a:xfrm>
            <a:custGeom>
              <a:avLst/>
              <a:gdLst/>
              <a:ahLst/>
              <a:cxnLst/>
              <a:rect l="l" t="t" r="r" b="b"/>
              <a:pathLst>
                <a:path w="307975" h="385445">
                  <a:moveTo>
                    <a:pt x="153749" y="385200"/>
                  </a:moveTo>
                  <a:lnTo>
                    <a:pt x="112877" y="378320"/>
                  </a:lnTo>
                  <a:lnTo>
                    <a:pt x="76149" y="358904"/>
                  </a:lnTo>
                  <a:lnTo>
                    <a:pt x="45032" y="328788"/>
                  </a:lnTo>
                  <a:lnTo>
                    <a:pt x="20991" y="289809"/>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9"/>
                  </a:lnTo>
                  <a:lnTo>
                    <a:pt x="262467" y="328788"/>
                  </a:lnTo>
                  <a:lnTo>
                    <a:pt x="231350" y="358904"/>
                  </a:lnTo>
                  <a:lnTo>
                    <a:pt x="194622" y="378320"/>
                  </a:lnTo>
                  <a:lnTo>
                    <a:pt x="153749" y="385200"/>
                  </a:lnTo>
                  <a:close/>
                </a:path>
              </a:pathLst>
            </a:custGeom>
            <a:solidFill>
              <a:srgbClr val="EEEEEE"/>
            </a:solidFill>
          </p:spPr>
          <p:txBody>
            <a:bodyPr wrap="square" lIns="0" tIns="0" rIns="0" bIns="0" rtlCol="0"/>
            <a:lstStyle/>
            <a:p>
              <a:endParaRPr sz="2400"/>
            </a:p>
          </p:txBody>
        </p:sp>
        <p:sp>
          <p:nvSpPr>
            <p:cNvPr id="23" name="object 23"/>
            <p:cNvSpPr/>
            <p:nvPr/>
          </p:nvSpPr>
          <p:spPr>
            <a:xfrm>
              <a:off x="2740675" y="3073152"/>
              <a:ext cx="307975" cy="385445"/>
            </a:xfrm>
            <a:custGeom>
              <a:avLst/>
              <a:gdLst/>
              <a:ahLst/>
              <a:cxnLst/>
              <a:rect l="l" t="t" r="r" b="b"/>
              <a:pathLst>
                <a:path w="307975" h="385445">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9"/>
                  </a:lnTo>
                  <a:lnTo>
                    <a:pt x="262467" y="328788"/>
                  </a:lnTo>
                  <a:lnTo>
                    <a:pt x="231350" y="358904"/>
                  </a:lnTo>
                  <a:lnTo>
                    <a:pt x="194622" y="378320"/>
                  </a:lnTo>
                  <a:lnTo>
                    <a:pt x="153749" y="385200"/>
                  </a:lnTo>
                  <a:lnTo>
                    <a:pt x="112877" y="378320"/>
                  </a:lnTo>
                  <a:lnTo>
                    <a:pt x="76149" y="358904"/>
                  </a:lnTo>
                  <a:lnTo>
                    <a:pt x="45032" y="328788"/>
                  </a:lnTo>
                  <a:lnTo>
                    <a:pt x="20991" y="289809"/>
                  </a:lnTo>
                  <a:lnTo>
                    <a:pt x="5492" y="243800"/>
                  </a:lnTo>
                  <a:lnTo>
                    <a:pt x="0" y="19259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3646524" y="2391852"/>
              <a:ext cx="307975" cy="385445"/>
            </a:xfrm>
            <a:custGeom>
              <a:avLst/>
              <a:gdLst/>
              <a:ahLst/>
              <a:cxnLst/>
              <a:rect l="l" t="t" r="r" b="b"/>
              <a:pathLst>
                <a:path w="307975" h="385444">
                  <a:moveTo>
                    <a:pt x="153749" y="385199"/>
                  </a:moveTo>
                  <a:lnTo>
                    <a:pt x="112877" y="378320"/>
                  </a:lnTo>
                  <a:lnTo>
                    <a:pt x="76149" y="358904"/>
                  </a:lnTo>
                  <a:lnTo>
                    <a:pt x="45032" y="328788"/>
                  </a:lnTo>
                  <a:lnTo>
                    <a:pt x="20991" y="289808"/>
                  </a:lnTo>
                  <a:lnTo>
                    <a:pt x="5492" y="243800"/>
                  </a:lnTo>
                  <a:lnTo>
                    <a:pt x="0" y="192599"/>
                  </a:lnTo>
                  <a:lnTo>
                    <a:pt x="5492" y="141399"/>
                  </a:lnTo>
                  <a:lnTo>
                    <a:pt x="20991" y="95391"/>
                  </a:lnTo>
                  <a:lnTo>
                    <a:pt x="45032" y="56411"/>
                  </a:lnTo>
                  <a:lnTo>
                    <a:pt x="76149" y="26295"/>
                  </a:lnTo>
                  <a:lnTo>
                    <a:pt x="112877" y="6879"/>
                  </a:lnTo>
                  <a:lnTo>
                    <a:pt x="153749" y="0"/>
                  </a:lnTo>
                  <a:lnTo>
                    <a:pt x="183885" y="3734"/>
                  </a:lnTo>
                  <a:lnTo>
                    <a:pt x="239050" y="32359"/>
                  </a:lnTo>
                  <a:lnTo>
                    <a:pt x="281668" y="85745"/>
                  </a:lnTo>
                  <a:lnTo>
                    <a:pt x="304518" y="154850"/>
                  </a:lnTo>
                  <a:lnTo>
                    <a:pt x="307499" y="192599"/>
                  </a:lnTo>
                  <a:lnTo>
                    <a:pt x="302007" y="243800"/>
                  </a:lnTo>
                  <a:lnTo>
                    <a:pt x="286508" y="289808"/>
                  </a:lnTo>
                  <a:lnTo>
                    <a:pt x="262467" y="328788"/>
                  </a:lnTo>
                  <a:lnTo>
                    <a:pt x="231350" y="358904"/>
                  </a:lnTo>
                  <a:lnTo>
                    <a:pt x="194622" y="378320"/>
                  </a:lnTo>
                  <a:lnTo>
                    <a:pt x="153749" y="385199"/>
                  </a:lnTo>
                  <a:close/>
                </a:path>
              </a:pathLst>
            </a:custGeom>
            <a:solidFill>
              <a:srgbClr val="EEEEEE"/>
            </a:solidFill>
          </p:spPr>
          <p:txBody>
            <a:bodyPr wrap="square" lIns="0" tIns="0" rIns="0" bIns="0" rtlCol="0"/>
            <a:lstStyle/>
            <a:p>
              <a:endParaRPr sz="2400"/>
            </a:p>
          </p:txBody>
        </p:sp>
        <p:sp>
          <p:nvSpPr>
            <p:cNvPr id="25" name="object 25"/>
            <p:cNvSpPr/>
            <p:nvPr/>
          </p:nvSpPr>
          <p:spPr>
            <a:xfrm>
              <a:off x="3646524" y="2391852"/>
              <a:ext cx="307975" cy="385445"/>
            </a:xfrm>
            <a:custGeom>
              <a:avLst/>
              <a:gdLst/>
              <a:ahLst/>
              <a:cxnLst/>
              <a:rect l="l" t="t" r="r" b="b"/>
              <a:pathLst>
                <a:path w="307975" h="385444">
                  <a:moveTo>
                    <a:pt x="0" y="192599"/>
                  </a:moveTo>
                  <a:lnTo>
                    <a:pt x="5492" y="141399"/>
                  </a:lnTo>
                  <a:lnTo>
                    <a:pt x="20991" y="95391"/>
                  </a:lnTo>
                  <a:lnTo>
                    <a:pt x="45032" y="56411"/>
                  </a:lnTo>
                  <a:lnTo>
                    <a:pt x="76149" y="26295"/>
                  </a:lnTo>
                  <a:lnTo>
                    <a:pt x="112877" y="6879"/>
                  </a:lnTo>
                  <a:lnTo>
                    <a:pt x="153749" y="0"/>
                  </a:lnTo>
                  <a:lnTo>
                    <a:pt x="212587" y="14660"/>
                  </a:lnTo>
                  <a:lnTo>
                    <a:pt x="262467" y="56411"/>
                  </a:lnTo>
                  <a:lnTo>
                    <a:pt x="295796" y="118895"/>
                  </a:lnTo>
                  <a:lnTo>
                    <a:pt x="307499" y="192599"/>
                  </a:lnTo>
                  <a:lnTo>
                    <a:pt x="302007" y="243800"/>
                  </a:lnTo>
                  <a:lnTo>
                    <a:pt x="286508" y="289808"/>
                  </a:lnTo>
                  <a:lnTo>
                    <a:pt x="262467" y="328788"/>
                  </a:lnTo>
                  <a:lnTo>
                    <a:pt x="231350" y="358904"/>
                  </a:lnTo>
                  <a:lnTo>
                    <a:pt x="194622" y="378320"/>
                  </a:lnTo>
                  <a:lnTo>
                    <a:pt x="153749" y="385199"/>
                  </a:lnTo>
                  <a:lnTo>
                    <a:pt x="112877" y="378320"/>
                  </a:lnTo>
                  <a:lnTo>
                    <a:pt x="76149" y="358904"/>
                  </a:lnTo>
                  <a:lnTo>
                    <a:pt x="45032" y="328788"/>
                  </a:lnTo>
                  <a:lnTo>
                    <a:pt x="20991" y="289808"/>
                  </a:lnTo>
                  <a:lnTo>
                    <a:pt x="5492" y="243800"/>
                  </a:lnTo>
                  <a:lnTo>
                    <a:pt x="0" y="192599"/>
                  </a:lnTo>
                  <a:close/>
                </a:path>
              </a:pathLst>
            </a:custGeom>
            <a:ln w="9524">
              <a:solidFill>
                <a:srgbClr val="595959"/>
              </a:solidFill>
            </a:ln>
          </p:spPr>
          <p:txBody>
            <a:bodyPr wrap="square" lIns="0" tIns="0" rIns="0" bIns="0" rtlCol="0"/>
            <a:lstStyle/>
            <a:p>
              <a:endParaRPr sz="2400"/>
            </a:p>
          </p:txBody>
        </p:sp>
      </p:grpSp>
      <p:sp>
        <p:nvSpPr>
          <p:cNvPr id="26" name="object 26"/>
          <p:cNvSpPr txBox="1"/>
          <p:nvPr/>
        </p:nvSpPr>
        <p:spPr>
          <a:xfrm>
            <a:off x="1718748" y="2164273"/>
            <a:ext cx="955040" cy="757473"/>
          </a:xfrm>
          <a:prstGeom prst="rect">
            <a:avLst/>
          </a:prstGeom>
        </p:spPr>
        <p:txBody>
          <a:bodyPr vert="horz" wrap="square" lIns="0" tIns="26247" rIns="0" bIns="0" rtlCol="0">
            <a:spAutoFit/>
          </a:bodyPr>
          <a:lstStyle/>
          <a:p>
            <a:pPr marL="50799" marR="40639" algn="ctr">
              <a:lnSpc>
                <a:spcPts val="1907"/>
              </a:lnSpc>
              <a:spcBef>
                <a:spcPts val="207"/>
              </a:spcBef>
            </a:pPr>
            <a:r>
              <a:rPr sz="1600" spc="-27" dirty="0">
                <a:latin typeface="Roboto"/>
                <a:cs typeface="Roboto"/>
              </a:rPr>
              <a:t>Applicant </a:t>
            </a:r>
            <a:r>
              <a:rPr sz="1600" spc="-13" dirty="0">
                <a:latin typeface="Roboto"/>
                <a:cs typeface="Roboto"/>
              </a:rPr>
              <a:t>Salary </a:t>
            </a:r>
            <a:r>
              <a:rPr sz="1600" spc="-27" dirty="0">
                <a:latin typeface="Roboto"/>
                <a:cs typeface="Roboto"/>
              </a:rPr>
              <a:t>(X</a:t>
            </a:r>
            <a:r>
              <a:rPr sz="1600" spc="-40" baseline="-31000" dirty="0">
                <a:latin typeface="Roboto"/>
                <a:cs typeface="Roboto"/>
              </a:rPr>
              <a:t>1</a:t>
            </a:r>
            <a:r>
              <a:rPr sz="1600" spc="-27" dirty="0">
                <a:latin typeface="Roboto"/>
                <a:cs typeface="Roboto"/>
              </a:rPr>
              <a:t>)</a:t>
            </a:r>
            <a:endParaRPr sz="1600">
              <a:latin typeface="Roboto"/>
              <a:cs typeface="Roboto"/>
            </a:endParaRPr>
          </a:p>
        </p:txBody>
      </p:sp>
      <p:sp>
        <p:nvSpPr>
          <p:cNvPr id="27" name="object 27"/>
          <p:cNvSpPr txBox="1"/>
          <p:nvPr/>
        </p:nvSpPr>
        <p:spPr>
          <a:xfrm>
            <a:off x="1811863" y="4272430"/>
            <a:ext cx="775547" cy="757473"/>
          </a:xfrm>
          <a:prstGeom prst="rect">
            <a:avLst/>
          </a:prstGeom>
        </p:spPr>
        <p:txBody>
          <a:bodyPr vert="horz" wrap="square" lIns="0" tIns="26247" rIns="0" bIns="0" rtlCol="0">
            <a:spAutoFit/>
          </a:bodyPr>
          <a:lstStyle/>
          <a:p>
            <a:pPr marL="109217" marR="40639" indent="-59265" algn="just">
              <a:lnSpc>
                <a:spcPts val="1907"/>
              </a:lnSpc>
              <a:spcBef>
                <a:spcPts val="207"/>
              </a:spcBef>
            </a:pPr>
            <a:r>
              <a:rPr sz="1600" spc="-33" dirty="0">
                <a:latin typeface="Roboto"/>
                <a:cs typeface="Roboto"/>
              </a:rPr>
              <a:t>Spouse </a:t>
            </a:r>
            <a:r>
              <a:rPr sz="1600" spc="-13" dirty="0">
                <a:latin typeface="Roboto"/>
                <a:cs typeface="Roboto"/>
              </a:rPr>
              <a:t>Salary </a:t>
            </a:r>
            <a:r>
              <a:rPr sz="1600" spc="-27" dirty="0">
                <a:latin typeface="Roboto"/>
                <a:cs typeface="Roboto"/>
              </a:rPr>
              <a:t>(X</a:t>
            </a:r>
            <a:r>
              <a:rPr sz="1600" spc="-40" baseline="-31000" dirty="0">
                <a:latin typeface="Roboto"/>
                <a:cs typeface="Roboto"/>
              </a:rPr>
              <a:t>3</a:t>
            </a:r>
            <a:r>
              <a:rPr sz="1600" spc="-27" dirty="0">
                <a:latin typeface="Roboto"/>
                <a:cs typeface="Roboto"/>
              </a:rPr>
              <a:t>)</a:t>
            </a:r>
            <a:endParaRPr sz="1600">
              <a:latin typeface="Roboto"/>
              <a:cs typeface="Roboto"/>
            </a:endParaRPr>
          </a:p>
        </p:txBody>
      </p:sp>
      <p:sp>
        <p:nvSpPr>
          <p:cNvPr id="28" name="object 28"/>
          <p:cNvSpPr txBox="1"/>
          <p:nvPr/>
        </p:nvSpPr>
        <p:spPr>
          <a:xfrm>
            <a:off x="1857843" y="3204567"/>
            <a:ext cx="675640" cy="757473"/>
          </a:xfrm>
          <a:prstGeom prst="rect">
            <a:avLst/>
          </a:prstGeom>
        </p:spPr>
        <p:txBody>
          <a:bodyPr vert="horz" wrap="square" lIns="0" tIns="26247" rIns="0" bIns="0" rtlCol="0">
            <a:spAutoFit/>
          </a:bodyPr>
          <a:lstStyle/>
          <a:p>
            <a:pPr marL="58419" marR="40639" indent="-8466" algn="just">
              <a:lnSpc>
                <a:spcPts val="1907"/>
              </a:lnSpc>
              <a:spcBef>
                <a:spcPts val="207"/>
              </a:spcBef>
            </a:pPr>
            <a:r>
              <a:rPr sz="1600" spc="-33" dirty="0">
                <a:latin typeface="Roboto"/>
                <a:cs typeface="Roboto"/>
              </a:rPr>
              <a:t>Father </a:t>
            </a:r>
            <a:r>
              <a:rPr sz="1600" spc="-27" dirty="0">
                <a:latin typeface="Roboto"/>
                <a:cs typeface="Roboto"/>
              </a:rPr>
              <a:t>Salary (X</a:t>
            </a:r>
            <a:r>
              <a:rPr sz="1600" spc="-40" baseline="-31000" dirty="0">
                <a:latin typeface="Roboto"/>
                <a:cs typeface="Roboto"/>
              </a:rPr>
              <a:t>2</a:t>
            </a:r>
            <a:r>
              <a:rPr sz="1600" spc="-27" dirty="0">
                <a:latin typeface="Roboto"/>
                <a:cs typeface="Roboto"/>
              </a:rPr>
              <a:t>)</a:t>
            </a:r>
            <a:endParaRPr sz="1600">
              <a:latin typeface="Roboto"/>
              <a:cs typeface="Roboto"/>
            </a:endParaRPr>
          </a:p>
        </p:txBody>
      </p:sp>
      <p:sp>
        <p:nvSpPr>
          <p:cNvPr id="29" name="object 29"/>
          <p:cNvSpPr txBox="1"/>
          <p:nvPr/>
        </p:nvSpPr>
        <p:spPr>
          <a:xfrm>
            <a:off x="5945170" y="3172569"/>
            <a:ext cx="991447" cy="757473"/>
          </a:xfrm>
          <a:prstGeom prst="rect">
            <a:avLst/>
          </a:prstGeom>
        </p:spPr>
        <p:txBody>
          <a:bodyPr vert="horz" wrap="square" lIns="0" tIns="26247" rIns="0" bIns="0" rtlCol="0">
            <a:spAutoFit/>
          </a:bodyPr>
          <a:lstStyle/>
          <a:p>
            <a:pPr marL="16933" marR="6773" indent="-847" algn="ctr">
              <a:lnSpc>
                <a:spcPts val="1907"/>
              </a:lnSpc>
              <a:spcBef>
                <a:spcPts val="207"/>
              </a:spcBef>
            </a:pPr>
            <a:r>
              <a:rPr sz="1600" spc="-27" dirty="0">
                <a:latin typeface="Roboto"/>
                <a:cs typeface="Roboto"/>
              </a:rPr>
              <a:t>Loan Approved? </a:t>
            </a:r>
            <a:r>
              <a:rPr sz="1600" dirty="0">
                <a:latin typeface="Roboto"/>
                <a:cs typeface="Roboto"/>
              </a:rPr>
              <a:t>(Y</a:t>
            </a:r>
            <a:r>
              <a:rPr sz="1600" spc="-40" dirty="0">
                <a:latin typeface="Roboto"/>
                <a:cs typeface="Roboto"/>
              </a:rPr>
              <a:t> </a:t>
            </a:r>
            <a:r>
              <a:rPr sz="1600" dirty="0">
                <a:latin typeface="Roboto"/>
                <a:cs typeface="Roboto"/>
              </a:rPr>
              <a:t>=</a:t>
            </a:r>
            <a:r>
              <a:rPr sz="1600" spc="-40" dirty="0">
                <a:latin typeface="Roboto"/>
                <a:cs typeface="Roboto"/>
              </a:rPr>
              <a:t> </a:t>
            </a:r>
            <a:r>
              <a:rPr sz="1600" spc="-33" dirty="0">
                <a:latin typeface="Roboto"/>
                <a:cs typeface="Roboto"/>
              </a:rPr>
              <a:t>1)</a:t>
            </a:r>
            <a:endParaRPr sz="1600">
              <a:latin typeface="Roboto"/>
              <a:cs typeface="Roboto"/>
            </a:endParaRPr>
          </a:p>
        </p:txBody>
      </p:sp>
      <p:grpSp>
        <p:nvGrpSpPr>
          <p:cNvPr id="30" name="object 30"/>
          <p:cNvGrpSpPr/>
          <p:nvPr/>
        </p:nvGrpSpPr>
        <p:grpSpPr>
          <a:xfrm>
            <a:off x="5364162" y="3380989"/>
            <a:ext cx="473287" cy="110067"/>
            <a:chOff x="4023121" y="2535742"/>
            <a:chExt cx="354965" cy="82550"/>
          </a:xfrm>
        </p:grpSpPr>
        <p:sp>
          <p:nvSpPr>
            <p:cNvPr id="31" name="object 31"/>
            <p:cNvSpPr/>
            <p:nvPr/>
          </p:nvSpPr>
          <p:spPr>
            <a:xfrm>
              <a:off x="4032646" y="2576731"/>
              <a:ext cx="249554" cy="2540"/>
            </a:xfrm>
            <a:custGeom>
              <a:avLst/>
              <a:gdLst/>
              <a:ahLst/>
              <a:cxnLst/>
              <a:rect l="l" t="t" r="r" b="b"/>
              <a:pathLst>
                <a:path w="249554" h="2539">
                  <a:moveTo>
                    <a:pt x="0" y="2467"/>
                  </a:moveTo>
                  <a:lnTo>
                    <a:pt x="249005" y="0"/>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10" cstate="print"/>
            <a:stretch>
              <a:fillRect/>
            </a:stretch>
          </p:blipFill>
          <p:spPr>
            <a:xfrm>
              <a:off x="4271815" y="2535742"/>
              <a:ext cx="105808" cy="81977"/>
            </a:xfrm>
            <a:prstGeom prst="rect">
              <a:avLst/>
            </a:prstGeom>
          </p:spPr>
        </p:pic>
      </p:grpSp>
      <p:grpSp>
        <p:nvGrpSpPr>
          <p:cNvPr id="33" name="object 33"/>
          <p:cNvGrpSpPr/>
          <p:nvPr/>
        </p:nvGrpSpPr>
        <p:grpSpPr>
          <a:xfrm>
            <a:off x="7676617" y="2868053"/>
            <a:ext cx="358140" cy="371687"/>
            <a:chOff x="5757462" y="2151039"/>
            <a:chExt cx="268605" cy="278765"/>
          </a:xfrm>
        </p:grpSpPr>
        <p:sp>
          <p:nvSpPr>
            <p:cNvPr id="34" name="object 34"/>
            <p:cNvSpPr/>
            <p:nvPr/>
          </p:nvSpPr>
          <p:spPr>
            <a:xfrm>
              <a:off x="5762225" y="2155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5" name="object 35"/>
            <p:cNvSpPr/>
            <p:nvPr/>
          </p:nvSpPr>
          <p:spPr>
            <a:xfrm>
              <a:off x="5762225" y="2155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7676617" y="3506438"/>
            <a:ext cx="358140" cy="371687"/>
            <a:chOff x="5757462" y="2629828"/>
            <a:chExt cx="268605" cy="278765"/>
          </a:xfrm>
        </p:grpSpPr>
        <p:sp>
          <p:nvSpPr>
            <p:cNvPr id="37" name="object 37"/>
            <p:cNvSpPr/>
            <p:nvPr/>
          </p:nvSpPr>
          <p:spPr>
            <a:xfrm>
              <a:off x="5762225" y="26345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5762225" y="26345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39" name="object 39"/>
          <p:cNvGrpSpPr/>
          <p:nvPr/>
        </p:nvGrpSpPr>
        <p:grpSpPr>
          <a:xfrm>
            <a:off x="7676617" y="4144789"/>
            <a:ext cx="358140" cy="371687"/>
            <a:chOff x="5757462" y="3108591"/>
            <a:chExt cx="268605" cy="278765"/>
          </a:xfrm>
        </p:grpSpPr>
        <p:sp>
          <p:nvSpPr>
            <p:cNvPr id="40" name="object 40"/>
            <p:cNvSpPr/>
            <p:nvPr/>
          </p:nvSpPr>
          <p:spPr>
            <a:xfrm>
              <a:off x="5762225" y="31133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1" name="object 41"/>
            <p:cNvSpPr/>
            <p:nvPr/>
          </p:nvSpPr>
          <p:spPr>
            <a:xfrm>
              <a:off x="5762225" y="31133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42" name="object 42"/>
          <p:cNvSpPr/>
          <p:nvPr/>
        </p:nvSpPr>
        <p:spPr>
          <a:xfrm>
            <a:off x="7560966" y="5059667"/>
            <a:ext cx="589279" cy="107527"/>
          </a:xfrm>
          <a:custGeom>
            <a:avLst/>
            <a:gdLst/>
            <a:ahLst/>
            <a:cxnLst/>
            <a:rect l="l" t="t" r="r" b="b"/>
            <a:pathLst>
              <a:path w="441960" h="80645">
                <a:moveTo>
                  <a:pt x="441899" y="0"/>
                </a:moveTo>
                <a:lnTo>
                  <a:pt x="441373" y="31295"/>
                </a:lnTo>
                <a:lnTo>
                  <a:pt x="439937" y="56851"/>
                </a:lnTo>
                <a:lnTo>
                  <a:pt x="437808" y="74081"/>
                </a:lnTo>
                <a:lnTo>
                  <a:pt x="435200" y="80399"/>
                </a:lnTo>
                <a:lnTo>
                  <a:pt x="6699" y="80399"/>
                </a:lnTo>
                <a:lnTo>
                  <a:pt x="4091" y="74081"/>
                </a:lnTo>
                <a:lnTo>
                  <a:pt x="1962" y="56851"/>
                </a:lnTo>
                <a:lnTo>
                  <a:pt x="526" y="31295"/>
                </a:lnTo>
                <a:lnTo>
                  <a:pt x="0" y="0"/>
                </a:lnTo>
              </a:path>
            </a:pathLst>
          </a:custGeom>
          <a:ln w="19049">
            <a:solidFill>
              <a:srgbClr val="595959"/>
            </a:solidFill>
          </a:ln>
        </p:spPr>
        <p:txBody>
          <a:bodyPr wrap="square" lIns="0" tIns="0" rIns="0" bIns="0" rtlCol="0"/>
          <a:lstStyle/>
          <a:p>
            <a:endParaRPr sz="2400"/>
          </a:p>
        </p:txBody>
      </p:sp>
      <p:sp>
        <p:nvSpPr>
          <p:cNvPr id="43" name="object 43"/>
          <p:cNvSpPr txBox="1"/>
          <p:nvPr/>
        </p:nvSpPr>
        <p:spPr>
          <a:xfrm>
            <a:off x="7229533" y="5402351"/>
            <a:ext cx="1219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a:t>
            </a:r>
            <a:r>
              <a:rPr sz="1867" spc="-13" dirty="0">
                <a:latin typeface="Arial MT"/>
                <a:cs typeface="Arial MT"/>
              </a:rPr>
              <a:t>Layer</a:t>
            </a:r>
            <a:endParaRPr sz="1867">
              <a:latin typeface="Arial MT"/>
              <a:cs typeface="Arial MT"/>
            </a:endParaRPr>
          </a:p>
        </p:txBody>
      </p:sp>
      <p:grpSp>
        <p:nvGrpSpPr>
          <p:cNvPr id="44" name="object 33">
            <a:extLst>
              <a:ext uri="{FF2B5EF4-FFF2-40B4-BE49-F238E27FC236}">
                <a16:creationId xmlns:a16="http://schemas.microsoft.com/office/drawing/2014/main" id="{20655B4F-D8D0-4318-827B-4FF4E8BB7E3C}"/>
              </a:ext>
            </a:extLst>
          </p:cNvPr>
          <p:cNvGrpSpPr/>
          <p:nvPr/>
        </p:nvGrpSpPr>
        <p:grpSpPr>
          <a:xfrm>
            <a:off x="2620364" y="2203636"/>
            <a:ext cx="358140" cy="371687"/>
            <a:chOff x="5757462" y="2151039"/>
            <a:chExt cx="268605" cy="278765"/>
          </a:xfrm>
        </p:grpSpPr>
        <p:sp>
          <p:nvSpPr>
            <p:cNvPr id="45" name="object 34">
              <a:extLst>
                <a:ext uri="{FF2B5EF4-FFF2-40B4-BE49-F238E27FC236}">
                  <a16:creationId xmlns:a16="http://schemas.microsoft.com/office/drawing/2014/main" id="{E25B4F13-E15B-46B9-88EF-000EC9135166}"/>
                </a:ext>
              </a:extLst>
            </p:cNvPr>
            <p:cNvSpPr/>
            <p:nvPr/>
          </p:nvSpPr>
          <p:spPr>
            <a:xfrm>
              <a:off x="5762225" y="2155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6" name="object 35">
              <a:extLst>
                <a:ext uri="{FF2B5EF4-FFF2-40B4-BE49-F238E27FC236}">
                  <a16:creationId xmlns:a16="http://schemas.microsoft.com/office/drawing/2014/main" id="{6C18952B-7116-4AE2-BDF0-423113EBAC46}"/>
                </a:ext>
              </a:extLst>
            </p:cNvPr>
            <p:cNvSpPr/>
            <p:nvPr/>
          </p:nvSpPr>
          <p:spPr>
            <a:xfrm>
              <a:off x="5762225" y="2155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47" name="object 33">
            <a:extLst>
              <a:ext uri="{FF2B5EF4-FFF2-40B4-BE49-F238E27FC236}">
                <a16:creationId xmlns:a16="http://schemas.microsoft.com/office/drawing/2014/main" id="{937054B4-1F1B-4A0F-94CD-6A9643C93D56}"/>
              </a:ext>
            </a:extLst>
          </p:cNvPr>
          <p:cNvGrpSpPr/>
          <p:nvPr/>
        </p:nvGrpSpPr>
        <p:grpSpPr>
          <a:xfrm>
            <a:off x="2617699" y="3107321"/>
            <a:ext cx="358140" cy="371687"/>
            <a:chOff x="5757462" y="2151039"/>
            <a:chExt cx="268605" cy="278765"/>
          </a:xfrm>
        </p:grpSpPr>
        <p:sp>
          <p:nvSpPr>
            <p:cNvPr id="48" name="object 34">
              <a:extLst>
                <a:ext uri="{FF2B5EF4-FFF2-40B4-BE49-F238E27FC236}">
                  <a16:creationId xmlns:a16="http://schemas.microsoft.com/office/drawing/2014/main" id="{0CA34D0A-4217-4021-95E3-00CFAF0F2165}"/>
                </a:ext>
              </a:extLst>
            </p:cNvPr>
            <p:cNvSpPr/>
            <p:nvPr/>
          </p:nvSpPr>
          <p:spPr>
            <a:xfrm>
              <a:off x="5762225" y="2155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9" name="object 35">
              <a:extLst>
                <a:ext uri="{FF2B5EF4-FFF2-40B4-BE49-F238E27FC236}">
                  <a16:creationId xmlns:a16="http://schemas.microsoft.com/office/drawing/2014/main" id="{416C7394-2C52-48B1-97FE-26E02593933F}"/>
                </a:ext>
              </a:extLst>
            </p:cNvPr>
            <p:cNvSpPr/>
            <p:nvPr/>
          </p:nvSpPr>
          <p:spPr>
            <a:xfrm>
              <a:off x="5762225" y="2155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0" name="object 33">
            <a:extLst>
              <a:ext uri="{FF2B5EF4-FFF2-40B4-BE49-F238E27FC236}">
                <a16:creationId xmlns:a16="http://schemas.microsoft.com/office/drawing/2014/main" id="{2728C05E-33FC-4CC8-95E4-4425DE2F0273}"/>
              </a:ext>
            </a:extLst>
          </p:cNvPr>
          <p:cNvGrpSpPr/>
          <p:nvPr/>
        </p:nvGrpSpPr>
        <p:grpSpPr>
          <a:xfrm>
            <a:off x="2587410" y="4310106"/>
            <a:ext cx="358140" cy="371687"/>
            <a:chOff x="5757462" y="2151039"/>
            <a:chExt cx="268605" cy="278765"/>
          </a:xfrm>
        </p:grpSpPr>
        <p:sp>
          <p:nvSpPr>
            <p:cNvPr id="51" name="object 34">
              <a:extLst>
                <a:ext uri="{FF2B5EF4-FFF2-40B4-BE49-F238E27FC236}">
                  <a16:creationId xmlns:a16="http://schemas.microsoft.com/office/drawing/2014/main" id="{637BA688-2553-4C06-81A5-03649BC82CEF}"/>
                </a:ext>
              </a:extLst>
            </p:cNvPr>
            <p:cNvSpPr/>
            <p:nvPr/>
          </p:nvSpPr>
          <p:spPr>
            <a:xfrm>
              <a:off x="5762225" y="2155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2" name="object 35">
              <a:extLst>
                <a:ext uri="{FF2B5EF4-FFF2-40B4-BE49-F238E27FC236}">
                  <a16:creationId xmlns:a16="http://schemas.microsoft.com/office/drawing/2014/main" id="{38392FCA-4E19-43FD-BA01-1F59CD8D7513}"/>
                </a:ext>
              </a:extLst>
            </p:cNvPr>
            <p:cNvSpPr/>
            <p:nvPr/>
          </p:nvSpPr>
          <p:spPr>
            <a:xfrm>
              <a:off x="5762225" y="2155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sp>
        <p:nvSpPr>
          <p:cNvPr id="30" name="object 30"/>
          <p:cNvSpPr/>
          <p:nvPr/>
        </p:nvSpPr>
        <p:spPr>
          <a:xfrm>
            <a:off x="8881767" y="5364467"/>
            <a:ext cx="589279" cy="107527"/>
          </a:xfrm>
          <a:custGeom>
            <a:avLst/>
            <a:gdLst/>
            <a:ahLst/>
            <a:cxnLst/>
            <a:rect l="l" t="t" r="r" b="b"/>
            <a:pathLst>
              <a:path w="441959" h="80645">
                <a:moveTo>
                  <a:pt x="441899" y="0"/>
                </a:moveTo>
                <a:lnTo>
                  <a:pt x="441373" y="31295"/>
                </a:lnTo>
                <a:lnTo>
                  <a:pt x="439937" y="56851"/>
                </a:lnTo>
                <a:lnTo>
                  <a:pt x="437808" y="74081"/>
                </a:lnTo>
                <a:lnTo>
                  <a:pt x="435199" y="80399"/>
                </a:lnTo>
                <a:lnTo>
                  <a:pt x="6699" y="80399"/>
                </a:lnTo>
                <a:lnTo>
                  <a:pt x="4091" y="74081"/>
                </a:lnTo>
                <a:lnTo>
                  <a:pt x="1962" y="56851"/>
                </a:lnTo>
                <a:lnTo>
                  <a:pt x="526" y="31295"/>
                </a:lnTo>
                <a:lnTo>
                  <a:pt x="0" y="0"/>
                </a:lnTo>
              </a:path>
            </a:pathLst>
          </a:custGeom>
          <a:ln w="19049">
            <a:solidFill>
              <a:srgbClr val="595959"/>
            </a:solidFill>
          </a:ln>
        </p:spPr>
        <p:txBody>
          <a:bodyPr wrap="square" lIns="0" tIns="0" rIns="0" bIns="0" rtlCol="0"/>
          <a:lstStyle/>
          <a:p>
            <a:endParaRPr sz="2400"/>
          </a:p>
        </p:txBody>
      </p:sp>
      <p:sp>
        <p:nvSpPr>
          <p:cNvPr id="31" name="object 31"/>
          <p:cNvSpPr txBox="1"/>
          <p:nvPr/>
        </p:nvSpPr>
        <p:spPr>
          <a:xfrm>
            <a:off x="8454762" y="5707218"/>
            <a:ext cx="144356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Hidden</a:t>
            </a:r>
            <a:r>
              <a:rPr sz="1867" spc="-40" dirty="0">
                <a:latin typeface="Arial MT"/>
                <a:cs typeface="Arial MT"/>
              </a:rPr>
              <a:t> </a:t>
            </a:r>
            <a:r>
              <a:rPr sz="1867" spc="-13" dirty="0">
                <a:latin typeface="Arial MT"/>
                <a:cs typeface="Arial MT"/>
              </a:rPr>
              <a:t>Layer</a:t>
            </a:r>
            <a:endParaRPr sz="1867">
              <a:latin typeface="Arial MT"/>
              <a:cs typeface="Arial MT"/>
            </a:endParaRPr>
          </a:p>
        </p:txBody>
      </p:sp>
      <p:graphicFrame>
        <p:nvGraphicFramePr>
          <p:cNvPr id="32" name="object 32"/>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3" name="object 33"/>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lang="en-IN"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lang="en-IN" sz="1867" spc="-67" dirty="0">
                <a:latin typeface="Arial MT"/>
                <a:cs typeface="Arial MT"/>
              </a:rPr>
              <a:t>6</a:t>
            </a:r>
            <a:endParaRPr sz="1867" dirty="0">
              <a:latin typeface="Arial MT"/>
              <a:cs typeface="Arial MT"/>
            </a:endParaRPr>
          </a:p>
        </p:txBody>
      </p:sp>
      <p:sp>
        <p:nvSpPr>
          <p:cNvPr id="34" name="object 34"/>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5" name="object 35"/>
          <p:cNvSpPr txBox="1">
            <a:spLocks noGrp="1"/>
          </p:cNvSpPr>
          <p:nvPr>
            <p:ph type="title"/>
          </p:nvPr>
        </p:nvSpPr>
        <p:spPr>
          <a:xfrm>
            <a:off x="206476" y="195819"/>
            <a:ext cx="11493909" cy="776281"/>
          </a:xfrm>
          <a:prstGeom prst="rect">
            <a:avLst/>
          </a:prstGeom>
        </p:spPr>
        <p:txBody>
          <a:bodyPr vert="horz" wrap="square" lIns="0" tIns="220133" rIns="0" bIns="0" rtlCol="0" anchor="ctr">
            <a:spAutoFit/>
          </a:bodyPr>
          <a:lstStyle/>
          <a:p>
            <a:pPr marL="1335160">
              <a:lnSpc>
                <a:spcPct val="100000"/>
              </a:lnSpc>
              <a:spcBef>
                <a:spcPts val="133"/>
              </a:spcBef>
            </a:pPr>
            <a:r>
              <a:rPr sz="3600" spc="-40" dirty="0">
                <a:latin typeface="Verdana" panose="020B0604030504040204" pitchFamily="34" charset="0"/>
                <a:ea typeface="Verdana" panose="020B0604030504040204" pitchFamily="34" charset="0"/>
              </a:rPr>
              <a:t>Defining</a:t>
            </a:r>
            <a:r>
              <a:rPr sz="3600" spc="-100" dirty="0">
                <a:latin typeface="Verdana" panose="020B0604030504040204" pitchFamily="34" charset="0"/>
                <a:ea typeface="Verdana" panose="020B0604030504040204" pitchFamily="34" charset="0"/>
              </a:rPr>
              <a:t> </a:t>
            </a:r>
            <a:r>
              <a:rPr sz="3600" dirty="0">
                <a:latin typeface="Verdana" panose="020B0604030504040204" pitchFamily="34" charset="0"/>
                <a:ea typeface="Verdana" panose="020B0604030504040204" pitchFamily="34" charset="0"/>
              </a:rPr>
              <a:t>the</a:t>
            </a:r>
            <a:r>
              <a:rPr sz="3600" spc="-100" dirty="0">
                <a:latin typeface="Verdana" panose="020B0604030504040204" pitchFamily="34" charset="0"/>
                <a:ea typeface="Verdana" panose="020B0604030504040204" pitchFamily="34" charset="0"/>
              </a:rPr>
              <a:t> </a:t>
            </a:r>
            <a:r>
              <a:rPr sz="3600" spc="-33" dirty="0">
                <a:latin typeface="Verdana" panose="020B0604030504040204" pitchFamily="34" charset="0"/>
                <a:ea typeface="Verdana" panose="020B0604030504040204" pitchFamily="34" charset="0"/>
              </a:rPr>
              <a:t>architecture</a:t>
            </a:r>
            <a:r>
              <a:rPr sz="3600" spc="-107" dirty="0">
                <a:latin typeface="Verdana" panose="020B0604030504040204" pitchFamily="34" charset="0"/>
                <a:ea typeface="Verdana" panose="020B0604030504040204" pitchFamily="34" charset="0"/>
              </a:rPr>
              <a:t> </a:t>
            </a:r>
            <a:r>
              <a:rPr sz="3600" dirty="0">
                <a:latin typeface="Verdana" panose="020B0604030504040204" pitchFamily="34" charset="0"/>
                <a:ea typeface="Verdana" panose="020B0604030504040204" pitchFamily="34" charset="0"/>
              </a:rPr>
              <a:t>of</a:t>
            </a:r>
            <a:r>
              <a:rPr sz="3600" spc="-93" dirty="0">
                <a:latin typeface="Verdana" panose="020B0604030504040204" pitchFamily="34" charset="0"/>
                <a:ea typeface="Verdana" panose="020B0604030504040204" pitchFamily="34" charset="0"/>
              </a:rPr>
              <a:t> </a:t>
            </a:r>
            <a:r>
              <a:rPr sz="3600" spc="-13" dirty="0">
                <a:latin typeface="Verdana" panose="020B0604030504040204" pitchFamily="34" charset="0"/>
                <a:ea typeface="Verdana" panose="020B0604030504040204" pitchFamily="34" charset="0"/>
              </a:rPr>
              <a:t>Neural</a:t>
            </a:r>
            <a:r>
              <a:rPr sz="3600" spc="-107" dirty="0">
                <a:latin typeface="Verdana" panose="020B0604030504040204" pitchFamily="34" charset="0"/>
                <a:ea typeface="Verdana" panose="020B0604030504040204" pitchFamily="34" charset="0"/>
              </a:rPr>
              <a:t> </a:t>
            </a:r>
            <a:r>
              <a:rPr sz="3600" spc="-13" dirty="0">
                <a:latin typeface="Verdana" panose="020B0604030504040204" pitchFamily="34" charset="0"/>
                <a:ea typeface="Verdana" panose="020B0604030504040204" pitchFamily="34" charset="0"/>
              </a:rPr>
              <a:t>Network</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89612"/>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4"/>
            <a:ext cx="7677573"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dirty="0">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dirty="0">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Dropout</a:t>
            </a:r>
            <a:endParaRPr sz="1867" dirty="0">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Handling</a:t>
            </a:r>
            <a:r>
              <a:rPr sz="1867" dirty="0">
                <a:latin typeface="Roboto"/>
                <a:cs typeface="Roboto"/>
              </a:rPr>
              <a:t> </a:t>
            </a:r>
            <a:r>
              <a:rPr sz="1867" spc="-13" dirty="0">
                <a:latin typeface="Roboto"/>
                <a:cs typeface="Roboto"/>
              </a:rPr>
              <a:t>common</a:t>
            </a:r>
            <a:r>
              <a:rPr sz="1867" dirty="0">
                <a:latin typeface="Roboto"/>
                <a:cs typeface="Roboto"/>
              </a:rPr>
              <a:t> </a:t>
            </a:r>
            <a:r>
              <a:rPr sz="1867" spc="-20" dirty="0">
                <a:latin typeface="Roboto"/>
                <a:cs typeface="Roboto"/>
              </a:rPr>
              <a:t>problems</a:t>
            </a:r>
            <a:r>
              <a:rPr sz="1867" dirty="0">
                <a:latin typeface="Roboto"/>
                <a:cs typeface="Roboto"/>
              </a:rPr>
              <a:t> </a:t>
            </a:r>
            <a:r>
              <a:rPr sz="1867" spc="-20" dirty="0">
                <a:latin typeface="Roboto"/>
                <a:cs typeface="Roboto"/>
              </a:rPr>
              <a:t>like</a:t>
            </a:r>
            <a:r>
              <a:rPr sz="1867" dirty="0">
                <a:latin typeface="Roboto"/>
                <a:cs typeface="Roboto"/>
              </a:rPr>
              <a:t> </a:t>
            </a:r>
            <a:r>
              <a:rPr sz="1867" spc="-33" dirty="0">
                <a:latin typeface="Roboto"/>
                <a:cs typeface="Roboto"/>
              </a:rPr>
              <a:t>vanishing</a:t>
            </a:r>
            <a:r>
              <a:rPr sz="1867" spc="7" dirty="0">
                <a:latin typeface="Roboto"/>
                <a:cs typeface="Roboto"/>
              </a:rPr>
              <a:t> </a:t>
            </a:r>
            <a:r>
              <a:rPr sz="1867" spc="-27" dirty="0">
                <a:latin typeface="Roboto"/>
                <a:cs typeface="Roboto"/>
              </a:rPr>
              <a:t>and</a:t>
            </a:r>
            <a:r>
              <a:rPr sz="1867" dirty="0">
                <a:latin typeface="Roboto"/>
                <a:cs typeface="Roboto"/>
              </a:rPr>
              <a:t> </a:t>
            </a:r>
            <a:r>
              <a:rPr sz="1867" spc="-20" dirty="0">
                <a:latin typeface="Roboto"/>
                <a:cs typeface="Roboto"/>
              </a:rPr>
              <a:t>exploding</a:t>
            </a:r>
            <a:r>
              <a:rPr sz="1867" dirty="0">
                <a:latin typeface="Roboto"/>
                <a:cs typeface="Roboto"/>
              </a:rPr>
              <a:t> </a:t>
            </a:r>
            <a:r>
              <a:rPr sz="1867" spc="-27" dirty="0">
                <a:latin typeface="Roboto"/>
                <a:cs typeface="Roboto"/>
              </a:rPr>
              <a:t>gradients</a:t>
            </a:r>
            <a:endParaRPr sz="1867" dirty="0">
              <a:latin typeface="Roboto"/>
              <a:cs typeface="Roboto"/>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grpSp>
        <p:nvGrpSpPr>
          <p:cNvPr id="30" name="object 30"/>
          <p:cNvGrpSpPr/>
          <p:nvPr/>
        </p:nvGrpSpPr>
        <p:grpSpPr>
          <a:xfrm>
            <a:off x="9342617" y="2394719"/>
            <a:ext cx="1435100" cy="2566247"/>
            <a:chOff x="7006962" y="1796039"/>
            <a:chExt cx="1076325" cy="1924685"/>
          </a:xfrm>
        </p:grpSpPr>
        <p:sp>
          <p:nvSpPr>
            <p:cNvPr id="31" name="object 31"/>
            <p:cNvSpPr/>
            <p:nvPr/>
          </p:nvSpPr>
          <p:spPr>
            <a:xfrm>
              <a:off x="78196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0117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3" name="object 33"/>
          <p:cNvSpPr/>
          <p:nvPr/>
        </p:nvSpPr>
        <p:spPr>
          <a:xfrm>
            <a:off x="10304167" y="5364467"/>
            <a:ext cx="589279" cy="107527"/>
          </a:xfrm>
          <a:custGeom>
            <a:avLst/>
            <a:gdLst/>
            <a:ahLst/>
            <a:cxnLst/>
            <a:rect l="l" t="t" r="r" b="b"/>
            <a:pathLst>
              <a:path w="441959" h="80645">
                <a:moveTo>
                  <a:pt x="441899" y="0"/>
                </a:moveTo>
                <a:lnTo>
                  <a:pt x="441373" y="31295"/>
                </a:lnTo>
                <a:lnTo>
                  <a:pt x="439937" y="56851"/>
                </a:lnTo>
                <a:lnTo>
                  <a:pt x="437808" y="74081"/>
                </a:lnTo>
                <a:lnTo>
                  <a:pt x="435199" y="80399"/>
                </a:lnTo>
                <a:lnTo>
                  <a:pt x="6699" y="80399"/>
                </a:lnTo>
                <a:lnTo>
                  <a:pt x="4091" y="74081"/>
                </a:lnTo>
                <a:lnTo>
                  <a:pt x="1962" y="56851"/>
                </a:lnTo>
                <a:lnTo>
                  <a:pt x="526" y="31295"/>
                </a:lnTo>
                <a:lnTo>
                  <a:pt x="0" y="0"/>
                </a:lnTo>
              </a:path>
            </a:pathLst>
          </a:custGeom>
          <a:ln w="19049">
            <a:solidFill>
              <a:srgbClr val="595959"/>
            </a:solidFill>
          </a:ln>
        </p:spPr>
        <p:txBody>
          <a:bodyPr wrap="square" lIns="0" tIns="0" rIns="0" bIns="0" rtlCol="0"/>
          <a:lstStyle/>
          <a:p>
            <a:endParaRPr sz="2400"/>
          </a:p>
        </p:txBody>
      </p:sp>
      <p:sp>
        <p:nvSpPr>
          <p:cNvPr id="34" name="object 34"/>
          <p:cNvSpPr txBox="1"/>
          <p:nvPr/>
        </p:nvSpPr>
        <p:spPr>
          <a:xfrm>
            <a:off x="9896944" y="5707218"/>
            <a:ext cx="140377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Output</a:t>
            </a:r>
            <a:r>
              <a:rPr sz="1867" spc="-40" dirty="0">
                <a:latin typeface="Arial MT"/>
                <a:cs typeface="Arial MT"/>
              </a:rPr>
              <a:t> </a:t>
            </a:r>
            <a:r>
              <a:rPr sz="1867" spc="-13" dirty="0">
                <a:latin typeface="Arial MT"/>
                <a:cs typeface="Arial MT"/>
              </a:rPr>
              <a:t>Layer</a:t>
            </a:r>
            <a:endParaRPr sz="1867">
              <a:latin typeface="Arial MT"/>
              <a:cs typeface="Arial MT"/>
            </a:endParaRPr>
          </a:p>
        </p:txBody>
      </p:sp>
      <p:graphicFrame>
        <p:nvGraphicFramePr>
          <p:cNvPr id="35" name="object 35"/>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6" name="object 36"/>
          <p:cNvSpPr txBox="1"/>
          <p:nvPr/>
        </p:nvSpPr>
        <p:spPr>
          <a:xfrm>
            <a:off x="2938424" y="61135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7" name="object 37"/>
          <p:cNvSpPr txBox="1"/>
          <p:nvPr/>
        </p:nvSpPr>
        <p:spPr>
          <a:xfrm>
            <a:off x="5117757" y="61135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8" name="object 38"/>
          <p:cNvSpPr txBox="1">
            <a:spLocks noGrp="1"/>
          </p:cNvSpPr>
          <p:nvPr>
            <p:ph type="title"/>
          </p:nvPr>
        </p:nvSpPr>
        <p:spPr>
          <a:xfrm>
            <a:off x="599768" y="291581"/>
            <a:ext cx="11384445" cy="899391"/>
          </a:xfrm>
          <a:prstGeom prst="rect">
            <a:avLst/>
          </a:prstGeom>
        </p:spPr>
        <p:txBody>
          <a:bodyPr vert="horz" wrap="square" lIns="0" tIns="220133" rIns="0" bIns="0" rtlCol="0" anchor="ctr">
            <a:spAutoFit/>
          </a:bodyPr>
          <a:lstStyle/>
          <a:p>
            <a:pPr marL="1335160">
              <a:lnSpc>
                <a:spcPct val="100000"/>
              </a:lnSpc>
              <a:spcBef>
                <a:spcPts val="133"/>
              </a:spcBef>
            </a:pPr>
            <a:r>
              <a:rPr spc="-40" dirty="0"/>
              <a:t>Defining</a:t>
            </a:r>
            <a:r>
              <a:rPr spc="-100" dirty="0"/>
              <a:t> </a:t>
            </a:r>
            <a:r>
              <a:rPr dirty="0"/>
              <a:t>the</a:t>
            </a:r>
            <a:r>
              <a:rPr spc="-100" dirty="0"/>
              <a:t> </a:t>
            </a:r>
            <a:r>
              <a:rPr spc="-33" dirty="0"/>
              <a:t>architecture</a:t>
            </a:r>
            <a:r>
              <a:rPr spc="-107" dirty="0"/>
              <a:t> </a:t>
            </a:r>
            <a:r>
              <a:rPr dirty="0"/>
              <a:t>of</a:t>
            </a:r>
            <a:r>
              <a:rPr spc="-93" dirty="0"/>
              <a:t> </a:t>
            </a:r>
            <a:r>
              <a:rPr spc="-13" dirty="0"/>
              <a:t>Neural</a:t>
            </a:r>
            <a:r>
              <a:rPr spc="-107" dirty="0"/>
              <a:t> </a:t>
            </a:r>
            <a:r>
              <a:rPr spc="-13" dirty="0"/>
              <a:t>Network</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grpSp>
        <p:nvGrpSpPr>
          <p:cNvPr id="30" name="object 30"/>
          <p:cNvGrpSpPr/>
          <p:nvPr/>
        </p:nvGrpSpPr>
        <p:grpSpPr>
          <a:xfrm>
            <a:off x="9342617" y="2394719"/>
            <a:ext cx="1435100" cy="2566247"/>
            <a:chOff x="7006962" y="1796039"/>
            <a:chExt cx="1076325" cy="1924685"/>
          </a:xfrm>
        </p:grpSpPr>
        <p:sp>
          <p:nvSpPr>
            <p:cNvPr id="31" name="object 31"/>
            <p:cNvSpPr/>
            <p:nvPr/>
          </p:nvSpPr>
          <p:spPr>
            <a:xfrm>
              <a:off x="78196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0117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3" name="object 33"/>
          <p:cNvSpPr/>
          <p:nvPr/>
        </p:nvSpPr>
        <p:spPr>
          <a:xfrm>
            <a:off x="8227601" y="2108200"/>
            <a:ext cx="345439" cy="3139440"/>
          </a:xfrm>
          <a:custGeom>
            <a:avLst/>
            <a:gdLst/>
            <a:ahLst/>
            <a:cxnLst/>
            <a:rect l="l" t="t" r="r" b="b"/>
            <a:pathLst>
              <a:path w="259079" h="2354579">
                <a:moveTo>
                  <a:pt x="0" y="1177199"/>
                </a:moveTo>
                <a:lnTo>
                  <a:pt x="275" y="1099798"/>
                </a:lnTo>
                <a:lnTo>
                  <a:pt x="1090" y="1023734"/>
                </a:lnTo>
                <a:lnTo>
                  <a:pt x="2426" y="949162"/>
                </a:lnTo>
                <a:lnTo>
                  <a:pt x="4269" y="876236"/>
                </a:lnTo>
                <a:lnTo>
                  <a:pt x="6599" y="805113"/>
                </a:lnTo>
                <a:lnTo>
                  <a:pt x="9400" y="735948"/>
                </a:lnTo>
                <a:lnTo>
                  <a:pt x="12656" y="668894"/>
                </a:lnTo>
                <a:lnTo>
                  <a:pt x="16348" y="604109"/>
                </a:lnTo>
                <a:lnTo>
                  <a:pt x="20461" y="541746"/>
                </a:lnTo>
                <a:lnTo>
                  <a:pt x="24976" y="481960"/>
                </a:lnTo>
                <a:lnTo>
                  <a:pt x="29877" y="424908"/>
                </a:lnTo>
                <a:lnTo>
                  <a:pt x="35147" y="370744"/>
                </a:lnTo>
                <a:lnTo>
                  <a:pt x="40768" y="319623"/>
                </a:lnTo>
                <a:lnTo>
                  <a:pt x="46724" y="271700"/>
                </a:lnTo>
                <a:lnTo>
                  <a:pt x="52998" y="227131"/>
                </a:lnTo>
                <a:lnTo>
                  <a:pt x="59572" y="186070"/>
                </a:lnTo>
                <a:lnTo>
                  <a:pt x="73554" y="115094"/>
                </a:lnTo>
                <a:lnTo>
                  <a:pt x="88533" y="60014"/>
                </a:lnTo>
                <a:lnTo>
                  <a:pt x="104373" y="22070"/>
                </a:lnTo>
                <a:lnTo>
                  <a:pt x="129449" y="0"/>
                </a:lnTo>
                <a:lnTo>
                  <a:pt x="167098" y="50884"/>
                </a:lnTo>
                <a:lnTo>
                  <a:pt x="178988" y="89608"/>
                </a:lnTo>
                <a:lnTo>
                  <a:pt x="190406" y="138681"/>
                </a:lnTo>
                <a:lnTo>
                  <a:pt x="201268" y="197783"/>
                </a:lnTo>
                <a:lnTo>
                  <a:pt x="211489" y="266594"/>
                </a:lnTo>
                <a:lnTo>
                  <a:pt x="220984" y="344793"/>
                </a:lnTo>
                <a:lnTo>
                  <a:pt x="225411" y="387093"/>
                </a:lnTo>
                <a:lnTo>
                  <a:pt x="229584" y="431140"/>
                </a:lnTo>
                <a:lnTo>
                  <a:pt x="233498" y="476837"/>
                </a:lnTo>
                <a:lnTo>
                  <a:pt x="237150" y="524088"/>
                </a:lnTo>
                <a:lnTo>
                  <a:pt x="240536" y="572797"/>
                </a:lnTo>
                <a:lnTo>
                  <a:pt x="243650" y="622867"/>
                </a:lnTo>
                <a:lnTo>
                  <a:pt x="246488" y="674202"/>
                </a:lnTo>
                <a:lnTo>
                  <a:pt x="249046" y="726705"/>
                </a:lnTo>
                <a:lnTo>
                  <a:pt x="251319" y="780279"/>
                </a:lnTo>
                <a:lnTo>
                  <a:pt x="253304" y="834828"/>
                </a:lnTo>
                <a:lnTo>
                  <a:pt x="254995" y="890256"/>
                </a:lnTo>
                <a:lnTo>
                  <a:pt x="256389" y="946467"/>
                </a:lnTo>
                <a:lnTo>
                  <a:pt x="257481" y="1003363"/>
                </a:lnTo>
                <a:lnTo>
                  <a:pt x="258266" y="1060848"/>
                </a:lnTo>
                <a:lnTo>
                  <a:pt x="258740" y="1118826"/>
                </a:lnTo>
                <a:lnTo>
                  <a:pt x="258899" y="1177199"/>
                </a:lnTo>
                <a:lnTo>
                  <a:pt x="258624" y="1254601"/>
                </a:lnTo>
                <a:lnTo>
                  <a:pt x="257809" y="1330665"/>
                </a:lnTo>
                <a:lnTo>
                  <a:pt x="256473" y="1405237"/>
                </a:lnTo>
                <a:lnTo>
                  <a:pt x="254630" y="1478163"/>
                </a:lnTo>
                <a:lnTo>
                  <a:pt x="252300" y="1549286"/>
                </a:lnTo>
                <a:lnTo>
                  <a:pt x="249499" y="1618451"/>
                </a:lnTo>
                <a:lnTo>
                  <a:pt x="246243" y="1685505"/>
                </a:lnTo>
                <a:lnTo>
                  <a:pt x="242551" y="1750290"/>
                </a:lnTo>
                <a:lnTo>
                  <a:pt x="238438" y="1812653"/>
                </a:lnTo>
                <a:lnTo>
                  <a:pt x="233923" y="1872438"/>
                </a:lnTo>
                <a:lnTo>
                  <a:pt x="229022" y="1929491"/>
                </a:lnTo>
                <a:lnTo>
                  <a:pt x="223752" y="1983655"/>
                </a:lnTo>
                <a:lnTo>
                  <a:pt x="218131" y="2034776"/>
                </a:lnTo>
                <a:lnTo>
                  <a:pt x="212175" y="2082699"/>
                </a:lnTo>
                <a:lnTo>
                  <a:pt x="205901" y="2127268"/>
                </a:lnTo>
                <a:lnTo>
                  <a:pt x="199327" y="2168329"/>
                </a:lnTo>
                <a:lnTo>
                  <a:pt x="185345" y="2239305"/>
                </a:lnTo>
                <a:lnTo>
                  <a:pt x="170366" y="2294385"/>
                </a:lnTo>
                <a:lnTo>
                  <a:pt x="154526" y="2332329"/>
                </a:lnTo>
                <a:lnTo>
                  <a:pt x="129449" y="2354399"/>
                </a:lnTo>
                <a:lnTo>
                  <a:pt x="91801" y="2303515"/>
                </a:lnTo>
                <a:lnTo>
                  <a:pt x="79911" y="2264790"/>
                </a:lnTo>
                <a:lnTo>
                  <a:pt x="68493" y="2215718"/>
                </a:lnTo>
                <a:lnTo>
                  <a:pt x="57631" y="2156616"/>
                </a:lnTo>
                <a:lnTo>
                  <a:pt x="47410" y="2087806"/>
                </a:lnTo>
                <a:lnTo>
                  <a:pt x="37914" y="2009606"/>
                </a:lnTo>
                <a:lnTo>
                  <a:pt x="33488" y="1967306"/>
                </a:lnTo>
                <a:lnTo>
                  <a:pt x="29315" y="1923259"/>
                </a:lnTo>
                <a:lnTo>
                  <a:pt x="25401" y="1877562"/>
                </a:lnTo>
                <a:lnTo>
                  <a:pt x="21749" y="1830311"/>
                </a:lnTo>
                <a:lnTo>
                  <a:pt x="18363" y="1781602"/>
                </a:lnTo>
                <a:lnTo>
                  <a:pt x="15249" y="1731532"/>
                </a:lnTo>
                <a:lnTo>
                  <a:pt x="12411" y="1680197"/>
                </a:lnTo>
                <a:lnTo>
                  <a:pt x="9853" y="1627694"/>
                </a:lnTo>
                <a:lnTo>
                  <a:pt x="7580" y="1574120"/>
                </a:lnTo>
                <a:lnTo>
                  <a:pt x="5595" y="1519571"/>
                </a:lnTo>
                <a:lnTo>
                  <a:pt x="3904" y="1464143"/>
                </a:lnTo>
                <a:lnTo>
                  <a:pt x="2510" y="1407932"/>
                </a:lnTo>
                <a:lnTo>
                  <a:pt x="1418" y="1351036"/>
                </a:lnTo>
                <a:lnTo>
                  <a:pt x="633" y="1293551"/>
                </a:lnTo>
                <a:lnTo>
                  <a:pt x="159" y="1235573"/>
                </a:lnTo>
                <a:lnTo>
                  <a:pt x="0" y="1177199"/>
                </a:lnTo>
                <a:close/>
              </a:path>
            </a:pathLst>
          </a:custGeom>
          <a:ln w="38099">
            <a:solidFill>
              <a:srgbClr val="FF0000"/>
            </a:solidFill>
          </a:ln>
        </p:spPr>
        <p:txBody>
          <a:bodyPr wrap="square" lIns="0" tIns="0" rIns="0" bIns="0" rtlCol="0"/>
          <a:lstStyle/>
          <a:p>
            <a:endParaRPr sz="2400"/>
          </a:p>
        </p:txBody>
      </p:sp>
      <p:sp>
        <p:nvSpPr>
          <p:cNvPr id="34" name="object 34"/>
          <p:cNvSpPr txBox="1">
            <a:spLocks noGrp="1"/>
          </p:cNvSpPr>
          <p:nvPr>
            <p:ph type="title"/>
          </p:nvPr>
        </p:nvSpPr>
        <p:spPr>
          <a:xfrm>
            <a:off x="648929" y="291581"/>
            <a:ext cx="9575309"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graphicFrame>
        <p:nvGraphicFramePr>
          <p:cNvPr id="35" name="object 35"/>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6" name="object 36"/>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7" name="object 37"/>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grpSp>
        <p:nvGrpSpPr>
          <p:cNvPr id="30" name="object 30"/>
          <p:cNvGrpSpPr/>
          <p:nvPr/>
        </p:nvGrpSpPr>
        <p:grpSpPr>
          <a:xfrm>
            <a:off x="9342617" y="2394719"/>
            <a:ext cx="1435100" cy="2566247"/>
            <a:chOff x="7006962" y="1796039"/>
            <a:chExt cx="1076325" cy="1924685"/>
          </a:xfrm>
        </p:grpSpPr>
        <p:sp>
          <p:nvSpPr>
            <p:cNvPr id="31" name="object 31"/>
            <p:cNvSpPr/>
            <p:nvPr/>
          </p:nvSpPr>
          <p:spPr>
            <a:xfrm>
              <a:off x="78196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0117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3" name="object 33"/>
          <p:cNvSpPr/>
          <p:nvPr/>
        </p:nvSpPr>
        <p:spPr>
          <a:xfrm>
            <a:off x="8227601" y="2108200"/>
            <a:ext cx="345439" cy="3139440"/>
          </a:xfrm>
          <a:custGeom>
            <a:avLst/>
            <a:gdLst/>
            <a:ahLst/>
            <a:cxnLst/>
            <a:rect l="l" t="t" r="r" b="b"/>
            <a:pathLst>
              <a:path w="259079" h="2354579">
                <a:moveTo>
                  <a:pt x="0" y="1177199"/>
                </a:moveTo>
                <a:lnTo>
                  <a:pt x="275" y="1099798"/>
                </a:lnTo>
                <a:lnTo>
                  <a:pt x="1090" y="1023734"/>
                </a:lnTo>
                <a:lnTo>
                  <a:pt x="2426" y="949162"/>
                </a:lnTo>
                <a:lnTo>
                  <a:pt x="4269" y="876236"/>
                </a:lnTo>
                <a:lnTo>
                  <a:pt x="6599" y="805113"/>
                </a:lnTo>
                <a:lnTo>
                  <a:pt x="9400" y="735948"/>
                </a:lnTo>
                <a:lnTo>
                  <a:pt x="12656" y="668894"/>
                </a:lnTo>
                <a:lnTo>
                  <a:pt x="16348" y="604109"/>
                </a:lnTo>
                <a:lnTo>
                  <a:pt x="20461" y="541746"/>
                </a:lnTo>
                <a:lnTo>
                  <a:pt x="24976" y="481960"/>
                </a:lnTo>
                <a:lnTo>
                  <a:pt x="29877" y="424908"/>
                </a:lnTo>
                <a:lnTo>
                  <a:pt x="35147" y="370744"/>
                </a:lnTo>
                <a:lnTo>
                  <a:pt x="40768" y="319623"/>
                </a:lnTo>
                <a:lnTo>
                  <a:pt x="46724" y="271700"/>
                </a:lnTo>
                <a:lnTo>
                  <a:pt x="52998" y="227131"/>
                </a:lnTo>
                <a:lnTo>
                  <a:pt x="59572" y="186070"/>
                </a:lnTo>
                <a:lnTo>
                  <a:pt x="73554" y="115094"/>
                </a:lnTo>
                <a:lnTo>
                  <a:pt x="88533" y="60014"/>
                </a:lnTo>
                <a:lnTo>
                  <a:pt x="104373" y="22070"/>
                </a:lnTo>
                <a:lnTo>
                  <a:pt x="129449" y="0"/>
                </a:lnTo>
                <a:lnTo>
                  <a:pt x="167098" y="50884"/>
                </a:lnTo>
                <a:lnTo>
                  <a:pt x="178988" y="89608"/>
                </a:lnTo>
                <a:lnTo>
                  <a:pt x="190406" y="138681"/>
                </a:lnTo>
                <a:lnTo>
                  <a:pt x="201268" y="197783"/>
                </a:lnTo>
                <a:lnTo>
                  <a:pt x="211489" y="266594"/>
                </a:lnTo>
                <a:lnTo>
                  <a:pt x="220984" y="344793"/>
                </a:lnTo>
                <a:lnTo>
                  <a:pt x="225411" y="387093"/>
                </a:lnTo>
                <a:lnTo>
                  <a:pt x="229584" y="431140"/>
                </a:lnTo>
                <a:lnTo>
                  <a:pt x="233498" y="476837"/>
                </a:lnTo>
                <a:lnTo>
                  <a:pt x="237150" y="524088"/>
                </a:lnTo>
                <a:lnTo>
                  <a:pt x="240536" y="572797"/>
                </a:lnTo>
                <a:lnTo>
                  <a:pt x="243650" y="622867"/>
                </a:lnTo>
                <a:lnTo>
                  <a:pt x="246488" y="674202"/>
                </a:lnTo>
                <a:lnTo>
                  <a:pt x="249046" y="726705"/>
                </a:lnTo>
                <a:lnTo>
                  <a:pt x="251319" y="780279"/>
                </a:lnTo>
                <a:lnTo>
                  <a:pt x="253304" y="834828"/>
                </a:lnTo>
                <a:lnTo>
                  <a:pt x="254995" y="890256"/>
                </a:lnTo>
                <a:lnTo>
                  <a:pt x="256389" y="946467"/>
                </a:lnTo>
                <a:lnTo>
                  <a:pt x="257481" y="1003363"/>
                </a:lnTo>
                <a:lnTo>
                  <a:pt x="258266" y="1060848"/>
                </a:lnTo>
                <a:lnTo>
                  <a:pt x="258740" y="1118826"/>
                </a:lnTo>
                <a:lnTo>
                  <a:pt x="258899" y="1177199"/>
                </a:lnTo>
                <a:lnTo>
                  <a:pt x="258624" y="1254601"/>
                </a:lnTo>
                <a:lnTo>
                  <a:pt x="257809" y="1330665"/>
                </a:lnTo>
                <a:lnTo>
                  <a:pt x="256473" y="1405237"/>
                </a:lnTo>
                <a:lnTo>
                  <a:pt x="254630" y="1478163"/>
                </a:lnTo>
                <a:lnTo>
                  <a:pt x="252300" y="1549286"/>
                </a:lnTo>
                <a:lnTo>
                  <a:pt x="249499" y="1618451"/>
                </a:lnTo>
                <a:lnTo>
                  <a:pt x="246243" y="1685505"/>
                </a:lnTo>
                <a:lnTo>
                  <a:pt x="242551" y="1750290"/>
                </a:lnTo>
                <a:lnTo>
                  <a:pt x="238438" y="1812653"/>
                </a:lnTo>
                <a:lnTo>
                  <a:pt x="233923" y="1872438"/>
                </a:lnTo>
                <a:lnTo>
                  <a:pt x="229022" y="1929491"/>
                </a:lnTo>
                <a:lnTo>
                  <a:pt x="223752" y="1983655"/>
                </a:lnTo>
                <a:lnTo>
                  <a:pt x="218131" y="2034776"/>
                </a:lnTo>
                <a:lnTo>
                  <a:pt x="212175" y="2082699"/>
                </a:lnTo>
                <a:lnTo>
                  <a:pt x="205901" y="2127268"/>
                </a:lnTo>
                <a:lnTo>
                  <a:pt x="199327" y="2168329"/>
                </a:lnTo>
                <a:lnTo>
                  <a:pt x="185345" y="2239305"/>
                </a:lnTo>
                <a:lnTo>
                  <a:pt x="170366" y="2294385"/>
                </a:lnTo>
                <a:lnTo>
                  <a:pt x="154526" y="2332329"/>
                </a:lnTo>
                <a:lnTo>
                  <a:pt x="129449" y="2354399"/>
                </a:lnTo>
                <a:lnTo>
                  <a:pt x="91801" y="2303515"/>
                </a:lnTo>
                <a:lnTo>
                  <a:pt x="79911" y="2264790"/>
                </a:lnTo>
                <a:lnTo>
                  <a:pt x="68493" y="2215718"/>
                </a:lnTo>
                <a:lnTo>
                  <a:pt x="57631" y="2156616"/>
                </a:lnTo>
                <a:lnTo>
                  <a:pt x="47410" y="2087806"/>
                </a:lnTo>
                <a:lnTo>
                  <a:pt x="37914" y="2009606"/>
                </a:lnTo>
                <a:lnTo>
                  <a:pt x="33488" y="1967306"/>
                </a:lnTo>
                <a:lnTo>
                  <a:pt x="29315" y="1923259"/>
                </a:lnTo>
                <a:lnTo>
                  <a:pt x="25401" y="1877562"/>
                </a:lnTo>
                <a:lnTo>
                  <a:pt x="21749" y="1830311"/>
                </a:lnTo>
                <a:lnTo>
                  <a:pt x="18363" y="1781602"/>
                </a:lnTo>
                <a:lnTo>
                  <a:pt x="15249" y="1731532"/>
                </a:lnTo>
                <a:lnTo>
                  <a:pt x="12411" y="1680197"/>
                </a:lnTo>
                <a:lnTo>
                  <a:pt x="9853" y="1627694"/>
                </a:lnTo>
                <a:lnTo>
                  <a:pt x="7580" y="1574120"/>
                </a:lnTo>
                <a:lnTo>
                  <a:pt x="5595" y="1519571"/>
                </a:lnTo>
                <a:lnTo>
                  <a:pt x="3904" y="1464143"/>
                </a:lnTo>
                <a:lnTo>
                  <a:pt x="2510" y="1407932"/>
                </a:lnTo>
                <a:lnTo>
                  <a:pt x="1418" y="1351036"/>
                </a:lnTo>
                <a:lnTo>
                  <a:pt x="633" y="1293551"/>
                </a:lnTo>
                <a:lnTo>
                  <a:pt x="159" y="1235573"/>
                </a:lnTo>
                <a:lnTo>
                  <a:pt x="0" y="1177199"/>
                </a:lnTo>
                <a:close/>
              </a:path>
            </a:pathLst>
          </a:custGeom>
          <a:ln w="38099">
            <a:solidFill>
              <a:srgbClr val="FF0000"/>
            </a:solidFill>
          </a:ln>
        </p:spPr>
        <p:txBody>
          <a:bodyPr wrap="square" lIns="0" tIns="0" rIns="0" bIns="0" rtlCol="0"/>
          <a:lstStyle/>
          <a:p>
            <a:endParaRPr sz="2400"/>
          </a:p>
        </p:txBody>
      </p:sp>
      <p:sp>
        <p:nvSpPr>
          <p:cNvPr id="34" name="object 34"/>
          <p:cNvSpPr txBox="1"/>
          <p:nvPr/>
        </p:nvSpPr>
        <p:spPr>
          <a:xfrm>
            <a:off x="7737453" y="5727791"/>
            <a:ext cx="1325033"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W</a:t>
            </a:r>
            <a:r>
              <a:rPr sz="2400" baseline="-32000" dirty="0">
                <a:latin typeface="Arial MT"/>
                <a:cs typeface="Arial MT"/>
              </a:rPr>
              <a:t>ih</a:t>
            </a:r>
            <a:r>
              <a:rPr sz="2400" spc="309" baseline="-32000"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4</a:t>
            </a:r>
            <a:r>
              <a:rPr sz="1867" spc="-20"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35" name="object 35"/>
          <p:cNvSpPr txBox="1">
            <a:spLocks noGrp="1"/>
          </p:cNvSpPr>
          <p:nvPr>
            <p:ph type="title"/>
          </p:nvPr>
        </p:nvSpPr>
        <p:spPr>
          <a:xfrm>
            <a:off x="852128" y="85103"/>
            <a:ext cx="9530735"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graphicFrame>
        <p:nvGraphicFramePr>
          <p:cNvPr id="36" name="object 36"/>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7" name="object 37"/>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8" name="object 38"/>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575017" y="2534502"/>
            <a:ext cx="358140" cy="371687"/>
            <a:chOff x="5681262" y="1900876"/>
            <a:chExt cx="268605" cy="278765"/>
          </a:xfrm>
        </p:grpSpPr>
        <p:sp>
          <p:nvSpPr>
            <p:cNvPr id="3" name="object 3"/>
            <p:cNvSpPr/>
            <p:nvPr/>
          </p:nvSpPr>
          <p:spPr>
            <a:xfrm>
              <a:off x="56860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56860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7575017" y="3172853"/>
            <a:ext cx="358140" cy="371687"/>
            <a:chOff x="5681262" y="2379639"/>
            <a:chExt cx="268605" cy="278765"/>
          </a:xfrm>
        </p:grpSpPr>
        <p:sp>
          <p:nvSpPr>
            <p:cNvPr id="6" name="object 6"/>
            <p:cNvSpPr/>
            <p:nvPr/>
          </p:nvSpPr>
          <p:spPr>
            <a:xfrm>
              <a:off x="56860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56860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7575017" y="3811238"/>
            <a:ext cx="358140" cy="371687"/>
            <a:chOff x="5681262" y="2858428"/>
            <a:chExt cx="268605" cy="278765"/>
          </a:xfrm>
        </p:grpSpPr>
        <p:sp>
          <p:nvSpPr>
            <p:cNvPr id="9" name="object 9"/>
            <p:cNvSpPr/>
            <p:nvPr/>
          </p:nvSpPr>
          <p:spPr>
            <a:xfrm>
              <a:off x="56860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56860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7575017" y="4449589"/>
            <a:ext cx="358140" cy="371687"/>
            <a:chOff x="5681262" y="3337191"/>
            <a:chExt cx="268605" cy="278765"/>
          </a:xfrm>
        </p:grpSpPr>
        <p:sp>
          <p:nvSpPr>
            <p:cNvPr id="12" name="object 12"/>
            <p:cNvSpPr/>
            <p:nvPr/>
          </p:nvSpPr>
          <p:spPr>
            <a:xfrm>
              <a:off x="56860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6860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8997417" y="2215319"/>
            <a:ext cx="358140" cy="371687"/>
            <a:chOff x="6748062" y="1661489"/>
            <a:chExt cx="268605" cy="278765"/>
          </a:xfrm>
        </p:grpSpPr>
        <p:sp>
          <p:nvSpPr>
            <p:cNvPr id="15" name="object 15"/>
            <p:cNvSpPr/>
            <p:nvPr/>
          </p:nvSpPr>
          <p:spPr>
            <a:xfrm>
              <a:off x="67528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7528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8997417" y="2853670"/>
            <a:ext cx="358140" cy="371687"/>
            <a:chOff x="6748062" y="2140252"/>
            <a:chExt cx="268605" cy="278765"/>
          </a:xfrm>
        </p:grpSpPr>
        <p:sp>
          <p:nvSpPr>
            <p:cNvPr id="18" name="object 18"/>
            <p:cNvSpPr/>
            <p:nvPr/>
          </p:nvSpPr>
          <p:spPr>
            <a:xfrm>
              <a:off x="67528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67528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8997417" y="3492054"/>
            <a:ext cx="358140" cy="371687"/>
            <a:chOff x="6748062" y="2619040"/>
            <a:chExt cx="268605" cy="278765"/>
          </a:xfrm>
        </p:grpSpPr>
        <p:sp>
          <p:nvSpPr>
            <p:cNvPr id="21" name="object 21"/>
            <p:cNvSpPr/>
            <p:nvPr/>
          </p:nvSpPr>
          <p:spPr>
            <a:xfrm>
              <a:off x="67528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67528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8997417" y="4130405"/>
            <a:ext cx="358140" cy="371687"/>
            <a:chOff x="6748062" y="3097803"/>
            <a:chExt cx="268605" cy="278765"/>
          </a:xfrm>
        </p:grpSpPr>
        <p:sp>
          <p:nvSpPr>
            <p:cNvPr id="24" name="object 24"/>
            <p:cNvSpPr/>
            <p:nvPr/>
          </p:nvSpPr>
          <p:spPr>
            <a:xfrm>
              <a:off x="67528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67528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8997417" y="4768771"/>
            <a:ext cx="358140" cy="371687"/>
            <a:chOff x="6748062" y="3576578"/>
            <a:chExt cx="268605" cy="278765"/>
          </a:xfrm>
        </p:grpSpPr>
        <p:sp>
          <p:nvSpPr>
            <p:cNvPr id="27" name="object 27"/>
            <p:cNvSpPr/>
            <p:nvPr/>
          </p:nvSpPr>
          <p:spPr>
            <a:xfrm>
              <a:off x="67528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67528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9" name="object 29"/>
          <p:cNvSpPr/>
          <p:nvPr/>
        </p:nvSpPr>
        <p:spPr>
          <a:xfrm>
            <a:off x="7926567" y="2400940"/>
            <a:ext cx="1077807" cy="2554393"/>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4"/>
                </a:lnTo>
              </a:path>
              <a:path w="808354" h="1915795">
                <a:moveTo>
                  <a:pt x="0" y="1197036"/>
                </a:moveTo>
                <a:lnTo>
                  <a:pt x="807899" y="36"/>
                </a:lnTo>
              </a:path>
              <a:path w="808354" h="1915795">
                <a:moveTo>
                  <a:pt x="0" y="1197060"/>
                </a:moveTo>
                <a:lnTo>
                  <a:pt x="807899" y="478860"/>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 w="808354" h="1915795">
                <a:moveTo>
                  <a:pt x="0" y="1675799"/>
                </a:moveTo>
                <a:lnTo>
                  <a:pt x="807899" y="1436399"/>
                </a:lnTo>
              </a:path>
              <a:path w="808354" h="1915795">
                <a:moveTo>
                  <a:pt x="0" y="1675787"/>
                </a:moveTo>
                <a:lnTo>
                  <a:pt x="807899" y="1915187"/>
                </a:lnTo>
              </a:path>
            </a:pathLst>
          </a:custGeom>
          <a:ln w="9524">
            <a:solidFill>
              <a:srgbClr val="595959"/>
            </a:solidFill>
          </a:ln>
        </p:spPr>
        <p:txBody>
          <a:bodyPr wrap="square" lIns="0" tIns="0" rIns="0" bIns="0" rtlCol="0"/>
          <a:lstStyle/>
          <a:p>
            <a:endParaRPr sz="2400"/>
          </a:p>
        </p:txBody>
      </p:sp>
      <p:grpSp>
        <p:nvGrpSpPr>
          <p:cNvPr id="30" name="object 30"/>
          <p:cNvGrpSpPr/>
          <p:nvPr/>
        </p:nvGrpSpPr>
        <p:grpSpPr>
          <a:xfrm>
            <a:off x="9342617" y="2082800"/>
            <a:ext cx="1435100" cy="3190240"/>
            <a:chOff x="7006962" y="1562100"/>
            <a:chExt cx="1076325" cy="2392680"/>
          </a:xfrm>
        </p:grpSpPr>
        <p:sp>
          <p:nvSpPr>
            <p:cNvPr id="31" name="object 31"/>
            <p:cNvSpPr/>
            <p:nvPr/>
          </p:nvSpPr>
          <p:spPr>
            <a:xfrm>
              <a:off x="78196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0117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33" name="object 33"/>
            <p:cNvSpPr/>
            <p:nvPr/>
          </p:nvSpPr>
          <p:spPr>
            <a:xfrm>
              <a:off x="7286224" y="1581150"/>
              <a:ext cx="259079" cy="2354580"/>
            </a:xfrm>
            <a:custGeom>
              <a:avLst/>
              <a:gdLst/>
              <a:ahLst/>
              <a:cxnLst/>
              <a:rect l="l" t="t" r="r" b="b"/>
              <a:pathLst>
                <a:path w="259079" h="2354579">
                  <a:moveTo>
                    <a:pt x="0" y="1177199"/>
                  </a:moveTo>
                  <a:lnTo>
                    <a:pt x="275" y="1099798"/>
                  </a:lnTo>
                  <a:lnTo>
                    <a:pt x="1090" y="1023734"/>
                  </a:lnTo>
                  <a:lnTo>
                    <a:pt x="2426" y="949162"/>
                  </a:lnTo>
                  <a:lnTo>
                    <a:pt x="4269" y="876236"/>
                  </a:lnTo>
                  <a:lnTo>
                    <a:pt x="6599" y="805113"/>
                  </a:lnTo>
                  <a:lnTo>
                    <a:pt x="9400" y="735948"/>
                  </a:lnTo>
                  <a:lnTo>
                    <a:pt x="12656" y="668894"/>
                  </a:lnTo>
                  <a:lnTo>
                    <a:pt x="16348" y="604109"/>
                  </a:lnTo>
                  <a:lnTo>
                    <a:pt x="20461" y="541746"/>
                  </a:lnTo>
                  <a:lnTo>
                    <a:pt x="24976" y="481960"/>
                  </a:lnTo>
                  <a:lnTo>
                    <a:pt x="29877" y="424908"/>
                  </a:lnTo>
                  <a:lnTo>
                    <a:pt x="35147" y="370744"/>
                  </a:lnTo>
                  <a:lnTo>
                    <a:pt x="40768" y="319623"/>
                  </a:lnTo>
                  <a:lnTo>
                    <a:pt x="46724" y="271700"/>
                  </a:lnTo>
                  <a:lnTo>
                    <a:pt x="52998" y="227131"/>
                  </a:lnTo>
                  <a:lnTo>
                    <a:pt x="59572" y="186070"/>
                  </a:lnTo>
                  <a:lnTo>
                    <a:pt x="73554" y="115094"/>
                  </a:lnTo>
                  <a:lnTo>
                    <a:pt x="88533" y="60014"/>
                  </a:lnTo>
                  <a:lnTo>
                    <a:pt x="104374" y="22070"/>
                  </a:lnTo>
                  <a:lnTo>
                    <a:pt x="129449" y="0"/>
                  </a:lnTo>
                  <a:lnTo>
                    <a:pt x="167098" y="50884"/>
                  </a:lnTo>
                  <a:lnTo>
                    <a:pt x="178988" y="89608"/>
                  </a:lnTo>
                  <a:lnTo>
                    <a:pt x="190406" y="138681"/>
                  </a:lnTo>
                  <a:lnTo>
                    <a:pt x="201268" y="197783"/>
                  </a:lnTo>
                  <a:lnTo>
                    <a:pt x="211489" y="266594"/>
                  </a:lnTo>
                  <a:lnTo>
                    <a:pt x="220984" y="344793"/>
                  </a:lnTo>
                  <a:lnTo>
                    <a:pt x="225411" y="387093"/>
                  </a:lnTo>
                  <a:lnTo>
                    <a:pt x="229584" y="431140"/>
                  </a:lnTo>
                  <a:lnTo>
                    <a:pt x="233498" y="476837"/>
                  </a:lnTo>
                  <a:lnTo>
                    <a:pt x="237150" y="524088"/>
                  </a:lnTo>
                  <a:lnTo>
                    <a:pt x="240536" y="572797"/>
                  </a:lnTo>
                  <a:lnTo>
                    <a:pt x="243650" y="622867"/>
                  </a:lnTo>
                  <a:lnTo>
                    <a:pt x="246488" y="674202"/>
                  </a:lnTo>
                  <a:lnTo>
                    <a:pt x="249046" y="726705"/>
                  </a:lnTo>
                  <a:lnTo>
                    <a:pt x="251319" y="780279"/>
                  </a:lnTo>
                  <a:lnTo>
                    <a:pt x="253304" y="834828"/>
                  </a:lnTo>
                  <a:lnTo>
                    <a:pt x="254995" y="890256"/>
                  </a:lnTo>
                  <a:lnTo>
                    <a:pt x="256389" y="946467"/>
                  </a:lnTo>
                  <a:lnTo>
                    <a:pt x="257481" y="1003363"/>
                  </a:lnTo>
                  <a:lnTo>
                    <a:pt x="258266" y="1060848"/>
                  </a:lnTo>
                  <a:lnTo>
                    <a:pt x="258740" y="1118826"/>
                  </a:lnTo>
                  <a:lnTo>
                    <a:pt x="258899" y="1177199"/>
                  </a:lnTo>
                  <a:lnTo>
                    <a:pt x="258624" y="1254601"/>
                  </a:lnTo>
                  <a:lnTo>
                    <a:pt x="257809" y="1330665"/>
                  </a:lnTo>
                  <a:lnTo>
                    <a:pt x="256473" y="1405237"/>
                  </a:lnTo>
                  <a:lnTo>
                    <a:pt x="254630" y="1478163"/>
                  </a:lnTo>
                  <a:lnTo>
                    <a:pt x="252300" y="1549286"/>
                  </a:lnTo>
                  <a:lnTo>
                    <a:pt x="249499" y="1618451"/>
                  </a:lnTo>
                  <a:lnTo>
                    <a:pt x="246243" y="1685505"/>
                  </a:lnTo>
                  <a:lnTo>
                    <a:pt x="242551" y="1750290"/>
                  </a:lnTo>
                  <a:lnTo>
                    <a:pt x="238438" y="1812653"/>
                  </a:lnTo>
                  <a:lnTo>
                    <a:pt x="233923" y="1872438"/>
                  </a:lnTo>
                  <a:lnTo>
                    <a:pt x="229022" y="1929491"/>
                  </a:lnTo>
                  <a:lnTo>
                    <a:pt x="223752" y="1983655"/>
                  </a:lnTo>
                  <a:lnTo>
                    <a:pt x="218131" y="2034776"/>
                  </a:lnTo>
                  <a:lnTo>
                    <a:pt x="212175" y="2082699"/>
                  </a:lnTo>
                  <a:lnTo>
                    <a:pt x="205901" y="2127268"/>
                  </a:lnTo>
                  <a:lnTo>
                    <a:pt x="199327" y="2168329"/>
                  </a:lnTo>
                  <a:lnTo>
                    <a:pt x="185345" y="2239305"/>
                  </a:lnTo>
                  <a:lnTo>
                    <a:pt x="170366" y="2294385"/>
                  </a:lnTo>
                  <a:lnTo>
                    <a:pt x="154525" y="2332329"/>
                  </a:lnTo>
                  <a:lnTo>
                    <a:pt x="129449" y="2354399"/>
                  </a:lnTo>
                  <a:lnTo>
                    <a:pt x="91801" y="2303515"/>
                  </a:lnTo>
                  <a:lnTo>
                    <a:pt x="79911" y="2264790"/>
                  </a:lnTo>
                  <a:lnTo>
                    <a:pt x="68493" y="2215718"/>
                  </a:lnTo>
                  <a:lnTo>
                    <a:pt x="57631" y="2156616"/>
                  </a:lnTo>
                  <a:lnTo>
                    <a:pt x="47410" y="2087806"/>
                  </a:lnTo>
                  <a:lnTo>
                    <a:pt x="37914" y="2009606"/>
                  </a:lnTo>
                  <a:lnTo>
                    <a:pt x="33488" y="1967306"/>
                  </a:lnTo>
                  <a:lnTo>
                    <a:pt x="29315" y="1923259"/>
                  </a:lnTo>
                  <a:lnTo>
                    <a:pt x="25401" y="1877562"/>
                  </a:lnTo>
                  <a:lnTo>
                    <a:pt x="21749" y="1830311"/>
                  </a:lnTo>
                  <a:lnTo>
                    <a:pt x="18363" y="1781602"/>
                  </a:lnTo>
                  <a:lnTo>
                    <a:pt x="15249" y="1731532"/>
                  </a:lnTo>
                  <a:lnTo>
                    <a:pt x="12411" y="1680197"/>
                  </a:lnTo>
                  <a:lnTo>
                    <a:pt x="9853" y="1627694"/>
                  </a:lnTo>
                  <a:lnTo>
                    <a:pt x="7580" y="1574120"/>
                  </a:lnTo>
                  <a:lnTo>
                    <a:pt x="5595" y="1519571"/>
                  </a:lnTo>
                  <a:lnTo>
                    <a:pt x="3904" y="1464143"/>
                  </a:lnTo>
                  <a:lnTo>
                    <a:pt x="2510" y="1407932"/>
                  </a:lnTo>
                  <a:lnTo>
                    <a:pt x="1418" y="1351036"/>
                  </a:lnTo>
                  <a:lnTo>
                    <a:pt x="633" y="1293551"/>
                  </a:lnTo>
                  <a:lnTo>
                    <a:pt x="159" y="1235573"/>
                  </a:lnTo>
                  <a:lnTo>
                    <a:pt x="0" y="1177199"/>
                  </a:lnTo>
                  <a:close/>
                </a:path>
              </a:pathLst>
            </a:custGeom>
            <a:ln w="38099">
              <a:solidFill>
                <a:srgbClr val="FF0000"/>
              </a:solidFill>
            </a:ln>
          </p:spPr>
          <p:txBody>
            <a:bodyPr wrap="square" lIns="0" tIns="0" rIns="0" bIns="0" rtlCol="0"/>
            <a:lstStyle/>
            <a:p>
              <a:endParaRPr sz="2400"/>
            </a:p>
          </p:txBody>
        </p:sp>
      </p:grpSp>
      <p:sp>
        <p:nvSpPr>
          <p:cNvPr id="34" name="object 34"/>
          <p:cNvSpPr txBox="1"/>
          <p:nvPr/>
        </p:nvSpPr>
        <p:spPr>
          <a:xfrm>
            <a:off x="9190887" y="5727725"/>
            <a:ext cx="139276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W</a:t>
            </a:r>
            <a:r>
              <a:rPr sz="2400" baseline="-32000" dirty="0">
                <a:latin typeface="Arial MT"/>
                <a:cs typeface="Arial MT"/>
              </a:rPr>
              <a:t>ho</a:t>
            </a:r>
            <a:r>
              <a:rPr sz="2400" spc="309" baseline="-32000"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5</a:t>
            </a:r>
            <a:r>
              <a:rPr sz="1867" spc="-20"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1</a:t>
            </a:r>
            <a:endParaRPr sz="1867">
              <a:latin typeface="Arial MT"/>
              <a:cs typeface="Arial MT"/>
            </a:endParaRPr>
          </a:p>
        </p:txBody>
      </p:sp>
      <p:graphicFrame>
        <p:nvGraphicFramePr>
          <p:cNvPr id="35" name="object 35"/>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6" name="object 36"/>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7" name="object 37"/>
          <p:cNvSpPr txBox="1"/>
          <p:nvPr/>
        </p:nvSpPr>
        <p:spPr>
          <a:xfrm>
            <a:off x="5117757"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Y</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1</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38" name="object 38"/>
          <p:cNvSpPr txBox="1">
            <a:spLocks noGrp="1"/>
          </p:cNvSpPr>
          <p:nvPr>
            <p:ph type="title"/>
          </p:nvPr>
        </p:nvSpPr>
        <p:spPr>
          <a:xfrm>
            <a:off x="547328" y="222755"/>
            <a:ext cx="9653766"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 name="object 3"/>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4" name="object 4"/>
          <p:cNvSpPr txBox="1">
            <a:spLocks noGrp="1"/>
          </p:cNvSpPr>
          <p:nvPr>
            <p:ph type="title"/>
          </p:nvPr>
        </p:nvSpPr>
        <p:spPr>
          <a:xfrm>
            <a:off x="665316" y="193258"/>
            <a:ext cx="10405806"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737383" y="1885950"/>
          <a:ext cx="5378873" cy="3656751"/>
        </p:xfrm>
        <a:graphic>
          <a:graphicData uri="http://schemas.openxmlformats.org/drawingml/2006/table">
            <a:tbl>
              <a:tblPr firstRow="1" bandRow="1">
                <a:tableStyleId>{2D5ABB26-0587-4C30-8999-92F81FD0307C}</a:tableStyleId>
              </a:tblPr>
              <a:tblGrid>
                <a:gridCol w="1060027">
                  <a:extLst>
                    <a:ext uri="{9D8B030D-6E8A-4147-A177-3AD203B41FA5}">
                      <a16:colId xmlns:a16="http://schemas.microsoft.com/office/drawing/2014/main" val="20000"/>
                    </a:ext>
                  </a:extLst>
                </a:gridCol>
                <a:gridCol w="671407">
                  <a:extLst>
                    <a:ext uri="{9D8B030D-6E8A-4147-A177-3AD203B41FA5}">
                      <a16:colId xmlns:a16="http://schemas.microsoft.com/office/drawing/2014/main" val="20001"/>
                    </a:ext>
                  </a:extLst>
                </a:gridCol>
                <a:gridCol w="1689100">
                  <a:extLst>
                    <a:ext uri="{9D8B030D-6E8A-4147-A177-3AD203B41FA5}">
                      <a16:colId xmlns:a16="http://schemas.microsoft.com/office/drawing/2014/main" val="20002"/>
                    </a:ext>
                  </a:extLst>
                </a:gridCol>
                <a:gridCol w="1005839">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10" dirty="0">
                          <a:latin typeface="Arial MT"/>
                          <a:cs typeface="Arial MT"/>
                        </a:rPr>
                        <a:t>Gender</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Age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Hypertension</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Smoke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10" dirty="0">
                          <a:latin typeface="Arial MT"/>
                          <a:cs typeface="Arial MT"/>
                        </a:rPr>
                        <a:t>Stroke</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58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dirty="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70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14</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dirty="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5"/>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25" dirty="0">
                          <a:latin typeface="Arial MT"/>
                          <a:cs typeface="Arial MT"/>
                        </a:rPr>
                        <a:t>10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6AA84F"/>
                    </a:solidFill>
                  </a:tcPr>
                </a:tc>
                <a:tc>
                  <a:txBody>
                    <a:bodyPr/>
                    <a:lstStyle/>
                    <a:p>
                      <a:pPr algn="ctr">
                        <a:lnSpc>
                          <a:spcPct val="100000"/>
                        </a:lnSpc>
                        <a:spcBef>
                          <a:spcPts val="660"/>
                        </a:spcBef>
                      </a:pPr>
                      <a:r>
                        <a:rPr sz="1900" spc="-50" dirty="0">
                          <a:latin typeface="Arial MT"/>
                          <a:cs typeface="Arial MT"/>
                        </a:rPr>
                        <a:t>0</a:t>
                      </a:r>
                      <a:endParaRPr sz="1900" dirty="0">
                        <a:latin typeface="Arial MT"/>
                        <a:cs typeface="Arial MT"/>
                      </a:endParaRPr>
                    </a:p>
                  </a:txBody>
                  <a:tcPr marL="0" marR="0" marT="111760" marB="0">
                    <a:lnL w="28575">
                      <a:solidFill>
                        <a:srgbClr val="000000"/>
                      </a:solidFill>
                      <a:prstDash val="solid"/>
                    </a:lnL>
                    <a:lnR w="28575">
                      <a:solidFill>
                        <a:srgbClr val="000000"/>
                      </a:solidFill>
                      <a:prstDash val="solid"/>
                    </a:lnR>
                    <a:lnT w="28575">
                      <a:solidFill>
                        <a:srgbClr val="000000"/>
                      </a:solidFill>
                      <a:prstDash val="solid"/>
                    </a:lnT>
                    <a:lnB w="28575">
                      <a:solidFill>
                        <a:srgbClr val="000000"/>
                      </a:solidFill>
                      <a:prstDash val="solid"/>
                    </a:lnB>
                    <a:solidFill>
                      <a:srgbClr val="CC0000"/>
                    </a:solidFill>
                  </a:tcPr>
                </a:tc>
                <a:extLst>
                  <a:ext uri="{0D108BD9-81ED-4DB2-BD59-A6C34878D82A}">
                    <a16:rowId xmlns:a16="http://schemas.microsoft.com/office/drawing/2014/main" val="10006"/>
                  </a:ext>
                </a:extLst>
              </a:tr>
            </a:tbl>
          </a:graphicData>
        </a:graphic>
      </p:graphicFrame>
      <p:sp>
        <p:nvSpPr>
          <p:cNvPr id="3" name="object 3"/>
          <p:cNvSpPr txBox="1"/>
          <p:nvPr/>
        </p:nvSpPr>
        <p:spPr>
          <a:xfrm>
            <a:off x="2938424" y="5707151"/>
            <a:ext cx="101515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dirty="0">
                <a:latin typeface="Arial MT"/>
                <a:cs typeface="Arial MT"/>
              </a:rPr>
              <a:t>=</a:t>
            </a:r>
            <a:r>
              <a:rPr sz="1867" spc="-13" dirty="0">
                <a:latin typeface="Arial MT"/>
                <a:cs typeface="Arial MT"/>
              </a:rPr>
              <a:t> </a:t>
            </a: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4" name="object 4"/>
          <p:cNvSpPr txBox="1">
            <a:spLocks noGrp="1"/>
          </p:cNvSpPr>
          <p:nvPr>
            <p:ph type="title"/>
          </p:nvPr>
        </p:nvSpPr>
        <p:spPr>
          <a:xfrm>
            <a:off x="547328" y="222755"/>
            <a:ext cx="10602452" cy="899391"/>
          </a:xfrm>
          <a:prstGeom prst="rect">
            <a:avLst/>
          </a:prstGeom>
        </p:spPr>
        <p:txBody>
          <a:bodyPr vert="horz" wrap="square" lIns="0" tIns="220133" rIns="0" bIns="0" rtlCol="0" anchor="ctr">
            <a:spAutoFit/>
          </a:bodyPr>
          <a:lstStyle/>
          <a:p>
            <a:pPr marL="2593275">
              <a:lnSpc>
                <a:spcPct val="100000"/>
              </a:lnSpc>
              <a:spcBef>
                <a:spcPts val="133"/>
              </a:spcBef>
            </a:pPr>
            <a:r>
              <a:rPr spc="-40" dirty="0"/>
              <a:t>Understanding</a:t>
            </a:r>
            <a:r>
              <a:rPr spc="-127" dirty="0"/>
              <a:t> </a:t>
            </a:r>
            <a:r>
              <a:rPr spc="-13" dirty="0"/>
              <a:t>weight</a:t>
            </a:r>
            <a:r>
              <a:rPr spc="-127" dirty="0"/>
              <a:t> </a:t>
            </a:r>
            <a:r>
              <a:rPr spc="-13" dirty="0"/>
              <a:t>matrices</a:t>
            </a:r>
          </a:p>
        </p:txBody>
      </p:sp>
      <p:graphicFrame>
        <p:nvGraphicFramePr>
          <p:cNvPr id="5" name="object 5"/>
          <p:cNvGraphicFramePr>
            <a:graphicFrameLocks noGrp="1"/>
          </p:cNvGraphicFramePr>
          <p:nvPr>
            <p:extLst>
              <p:ext uri="{D42A27DB-BD31-4B8C-83A1-F6EECF244321}">
                <p14:modId xmlns:p14="http://schemas.microsoft.com/office/powerpoint/2010/main" val="984396004"/>
              </p:ext>
            </p:extLst>
          </p:nvPr>
        </p:nvGraphicFramePr>
        <p:xfrm>
          <a:off x="7677953" y="2015769"/>
          <a:ext cx="3723640" cy="3407835"/>
        </p:xfrm>
        <a:graphic>
          <a:graphicData uri="http://schemas.openxmlformats.org/drawingml/2006/table">
            <a:tbl>
              <a:tblPr firstRow="1" bandRow="1">
                <a:tableStyleId>{2D5ABB26-0587-4C30-8999-92F81FD0307C}</a:tableStyleId>
              </a:tblPr>
              <a:tblGrid>
                <a:gridCol w="620607">
                  <a:extLst>
                    <a:ext uri="{9D8B030D-6E8A-4147-A177-3AD203B41FA5}">
                      <a16:colId xmlns:a16="http://schemas.microsoft.com/office/drawing/2014/main" val="20000"/>
                    </a:ext>
                  </a:extLst>
                </a:gridCol>
                <a:gridCol w="620607">
                  <a:extLst>
                    <a:ext uri="{9D8B030D-6E8A-4147-A177-3AD203B41FA5}">
                      <a16:colId xmlns:a16="http://schemas.microsoft.com/office/drawing/2014/main" val="20001"/>
                    </a:ext>
                  </a:extLst>
                </a:gridCol>
                <a:gridCol w="620605">
                  <a:extLst>
                    <a:ext uri="{9D8B030D-6E8A-4147-A177-3AD203B41FA5}">
                      <a16:colId xmlns:a16="http://schemas.microsoft.com/office/drawing/2014/main" val="20002"/>
                    </a:ext>
                  </a:extLst>
                </a:gridCol>
                <a:gridCol w="620607">
                  <a:extLst>
                    <a:ext uri="{9D8B030D-6E8A-4147-A177-3AD203B41FA5}">
                      <a16:colId xmlns:a16="http://schemas.microsoft.com/office/drawing/2014/main" val="20003"/>
                    </a:ext>
                  </a:extLst>
                </a:gridCol>
                <a:gridCol w="620607">
                  <a:extLst>
                    <a:ext uri="{9D8B030D-6E8A-4147-A177-3AD203B41FA5}">
                      <a16:colId xmlns:a16="http://schemas.microsoft.com/office/drawing/2014/main" val="20004"/>
                    </a:ext>
                  </a:extLst>
                </a:gridCol>
                <a:gridCol w="620607">
                  <a:extLst>
                    <a:ext uri="{9D8B030D-6E8A-4147-A177-3AD203B41FA5}">
                      <a16:colId xmlns:a16="http://schemas.microsoft.com/office/drawing/2014/main" val="20005"/>
                    </a:ext>
                  </a:extLst>
                </a:gridCol>
              </a:tblGrid>
              <a:tr h="681567">
                <a:tc>
                  <a:txBody>
                    <a:bodyPr/>
                    <a:lstStyle/>
                    <a:p>
                      <a:pPr algn="ctr">
                        <a:lnSpc>
                          <a:spcPct val="100000"/>
                        </a:lnSpc>
                        <a:spcBef>
                          <a:spcPts val="620"/>
                        </a:spcBef>
                      </a:pPr>
                      <a:r>
                        <a:rPr lang="en-IN" sz="1900" dirty="0">
                          <a:latin typeface="Arial MT"/>
                          <a:cs typeface="Arial MT"/>
                        </a:rPr>
                        <a:t>P1</a:t>
                      </a:r>
                      <a:endParaRPr sz="1900" dirty="0">
                        <a:latin typeface="Arial MT"/>
                        <a:cs typeface="Arial MT"/>
                      </a:endParaRPr>
                    </a:p>
                  </a:txBody>
                  <a:tcPr marL="0" marR="0" marT="104987" marB="0">
                    <a:lnL w="19050">
                      <a:solidFill>
                        <a:srgbClr val="000000"/>
                      </a:solidFill>
                      <a:prstDash val="soli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P2</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P3</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P4</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P5</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a:solidFill>
                        <a:srgbClr val="000000"/>
                      </a:solidFill>
                      <a:prstDash val="solid"/>
                    </a:lnT>
                    <a:lnB w="19050">
                      <a:solidFill>
                        <a:srgbClr val="000000"/>
                      </a:solidFill>
                      <a:prstDash val="solid"/>
                    </a:lnB>
                    <a:solidFill>
                      <a:schemeClr val="accent2">
                        <a:lumMod val="60000"/>
                        <a:lumOff val="40000"/>
                      </a:schemeClr>
                    </a:solidFill>
                  </a:tcPr>
                </a:tc>
                <a:tc>
                  <a:txBody>
                    <a:bodyPr/>
                    <a:lstStyle/>
                    <a:p>
                      <a:pPr algn="ctr">
                        <a:lnSpc>
                          <a:spcPct val="100000"/>
                        </a:lnSpc>
                        <a:spcBef>
                          <a:spcPts val="620"/>
                        </a:spcBef>
                      </a:pPr>
                      <a:r>
                        <a:rPr lang="en-IN" sz="1900" dirty="0">
                          <a:latin typeface="Arial MT"/>
                          <a:cs typeface="Arial MT"/>
                        </a:rPr>
                        <a:t>P6</a:t>
                      </a:r>
                      <a:endParaRPr sz="1900" dirty="0">
                        <a:latin typeface="Arial MT"/>
                        <a:cs typeface="Arial MT"/>
                      </a:endParaRPr>
                    </a:p>
                  </a:txBody>
                  <a:tcPr marL="0" marR="0" marT="104987" marB="0">
                    <a:lnL w="19050" cap="flat" cmpd="sng" algn="ctr">
                      <a:solidFill>
                        <a:srgbClr val="000000"/>
                      </a:solidFill>
                      <a:prstDash val="solid"/>
                      <a:round/>
                      <a:headEnd type="none" w="med" len="med"/>
                      <a:tailEnd type="none" w="med" len="med"/>
                    </a:lnL>
                    <a:lnR w="19050">
                      <a:solidFill>
                        <a:srgbClr val="000000"/>
                      </a:solidFill>
                      <a:prstDash val="solid"/>
                    </a:lnR>
                    <a:lnT w="19050">
                      <a:solidFill>
                        <a:srgbClr val="000000"/>
                      </a:solidFill>
                      <a:prstDash val="solid"/>
                    </a:lnT>
                    <a:lnB w="19050">
                      <a:solidFill>
                        <a:srgbClr val="000000"/>
                      </a:solidFill>
                      <a:prstDash val="solid"/>
                    </a:lnB>
                    <a:solidFill>
                      <a:schemeClr val="accent2">
                        <a:lumMod val="60000"/>
                        <a:lumOff val="40000"/>
                      </a:schemeClr>
                    </a:solidFill>
                  </a:tcPr>
                </a:tc>
                <a:extLst>
                  <a:ext uri="{0D108BD9-81ED-4DB2-BD59-A6C34878D82A}">
                    <a16:rowId xmlns:a16="http://schemas.microsoft.com/office/drawing/2014/main" val="3384670306"/>
                  </a:ext>
                </a:extLst>
              </a:tr>
              <a:tr h="681567">
                <a:tc>
                  <a:txBody>
                    <a:bodyPr/>
                    <a:lstStyle/>
                    <a:p>
                      <a:pPr algn="ctr">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cap="flat" cmpd="sng" algn="ctr">
                      <a:solidFill>
                        <a:srgbClr val="000000"/>
                      </a:solidFill>
                      <a:prstDash val="solid"/>
                      <a:round/>
                      <a:headEnd type="none" w="med" len="med"/>
                      <a:tailEnd type="none" w="med" len="med"/>
                    </a:lnT>
                    <a:lnB w="19050">
                      <a:solidFill>
                        <a:srgbClr val="000000"/>
                      </a:solidFill>
                      <a:prstDash val="solid"/>
                    </a:lnB>
                    <a:solidFill>
                      <a:srgbClr val="6AA84F"/>
                    </a:solidFill>
                  </a:tcPr>
                </a:tc>
                <a:extLst>
                  <a:ext uri="{0D108BD9-81ED-4DB2-BD59-A6C34878D82A}">
                    <a16:rowId xmlns:a16="http://schemas.microsoft.com/office/drawing/2014/main" val="10000"/>
                  </a:ext>
                </a:extLst>
              </a:tr>
              <a:tr h="681567">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25" dirty="0">
                          <a:latin typeface="Arial MT"/>
                          <a:cs typeface="Arial MT"/>
                        </a:rPr>
                        <a:t>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25" dirty="0">
                          <a:latin typeface="Arial MT"/>
                          <a:cs typeface="Arial MT"/>
                        </a:rPr>
                        <a:t>70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25" dirty="0">
                          <a:latin typeface="Arial MT"/>
                          <a:cs typeface="Arial MT"/>
                        </a:rPr>
                        <a:t>14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extLst>
                  <a:ext uri="{0D108BD9-81ED-4DB2-BD59-A6C34878D82A}">
                    <a16:rowId xmlns:a16="http://schemas.microsoft.com/office/drawing/2014/main" val="10001"/>
                  </a:ext>
                </a:extLst>
              </a:tr>
              <a:tr h="681567">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extLst>
                  <a:ext uri="{0D108BD9-81ED-4DB2-BD59-A6C34878D82A}">
                    <a16:rowId xmlns:a16="http://schemas.microsoft.com/office/drawing/2014/main" val="10002"/>
                  </a:ext>
                </a:extLst>
              </a:tr>
              <a:tr h="681567">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tc>
                  <a:txBody>
                    <a:bodyPr/>
                    <a:lstStyle/>
                    <a:p>
                      <a:pPr algn="ctr">
                        <a:lnSpc>
                          <a:spcPct val="100000"/>
                        </a:lnSpc>
                        <a:spcBef>
                          <a:spcPts val="620"/>
                        </a:spcBef>
                      </a:pPr>
                      <a:r>
                        <a:rPr sz="1900" spc="-50" dirty="0">
                          <a:latin typeface="Arial MT"/>
                          <a:cs typeface="Arial MT"/>
                        </a:rPr>
                        <a:t>0</a:t>
                      </a:r>
                      <a:endParaRPr sz="1900" dirty="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6AA84F"/>
                    </a:solidFill>
                  </a:tcPr>
                </a:tc>
                <a:extLst>
                  <a:ext uri="{0D108BD9-81ED-4DB2-BD59-A6C34878D82A}">
                    <a16:rowId xmlns:a16="http://schemas.microsoft.com/office/drawing/2014/main" val="10003"/>
                  </a:ext>
                </a:extLst>
              </a:tr>
            </a:tbl>
          </a:graphicData>
        </a:graphic>
      </p:graphicFrame>
      <p:grpSp>
        <p:nvGrpSpPr>
          <p:cNvPr id="6" name="object 6"/>
          <p:cNvGrpSpPr/>
          <p:nvPr/>
        </p:nvGrpSpPr>
        <p:grpSpPr>
          <a:xfrm>
            <a:off x="6434366" y="3466050"/>
            <a:ext cx="1144692" cy="541020"/>
            <a:chOff x="4825774" y="2599537"/>
            <a:chExt cx="858519" cy="405765"/>
          </a:xfrm>
        </p:grpSpPr>
        <p:sp>
          <p:nvSpPr>
            <p:cNvPr id="7" name="object 7"/>
            <p:cNvSpPr/>
            <p:nvPr/>
          </p:nvSpPr>
          <p:spPr>
            <a:xfrm>
              <a:off x="4830537" y="2604299"/>
              <a:ext cx="848994" cy="396240"/>
            </a:xfrm>
            <a:custGeom>
              <a:avLst/>
              <a:gdLst/>
              <a:ahLst/>
              <a:cxnLst/>
              <a:rect l="l" t="t" r="r" b="b"/>
              <a:pathLst>
                <a:path w="848995" h="396239">
                  <a:moveTo>
                    <a:pt x="650849" y="395699"/>
                  </a:moveTo>
                  <a:lnTo>
                    <a:pt x="650849" y="296774"/>
                  </a:lnTo>
                  <a:lnTo>
                    <a:pt x="0" y="296774"/>
                  </a:lnTo>
                  <a:lnTo>
                    <a:pt x="0" y="98924"/>
                  </a:lnTo>
                  <a:lnTo>
                    <a:pt x="650849" y="98924"/>
                  </a:lnTo>
                  <a:lnTo>
                    <a:pt x="650849" y="0"/>
                  </a:lnTo>
                  <a:lnTo>
                    <a:pt x="848699" y="197849"/>
                  </a:lnTo>
                  <a:lnTo>
                    <a:pt x="650849" y="395699"/>
                  </a:lnTo>
                  <a:close/>
                </a:path>
              </a:pathLst>
            </a:custGeom>
            <a:solidFill>
              <a:srgbClr val="000000"/>
            </a:solidFill>
          </p:spPr>
          <p:txBody>
            <a:bodyPr wrap="square" lIns="0" tIns="0" rIns="0" bIns="0" rtlCol="0"/>
            <a:lstStyle/>
            <a:p>
              <a:endParaRPr sz="2400"/>
            </a:p>
          </p:txBody>
        </p:sp>
        <p:sp>
          <p:nvSpPr>
            <p:cNvPr id="8" name="object 8"/>
            <p:cNvSpPr/>
            <p:nvPr/>
          </p:nvSpPr>
          <p:spPr>
            <a:xfrm>
              <a:off x="4830537" y="2604299"/>
              <a:ext cx="848994" cy="396240"/>
            </a:xfrm>
            <a:custGeom>
              <a:avLst/>
              <a:gdLst/>
              <a:ahLst/>
              <a:cxnLst/>
              <a:rect l="l" t="t" r="r" b="b"/>
              <a:pathLst>
                <a:path w="848995" h="396239">
                  <a:moveTo>
                    <a:pt x="0" y="98924"/>
                  </a:moveTo>
                  <a:lnTo>
                    <a:pt x="650849" y="98924"/>
                  </a:lnTo>
                  <a:lnTo>
                    <a:pt x="650849" y="0"/>
                  </a:lnTo>
                  <a:lnTo>
                    <a:pt x="848699" y="197849"/>
                  </a:lnTo>
                  <a:lnTo>
                    <a:pt x="650849" y="395699"/>
                  </a:lnTo>
                  <a:lnTo>
                    <a:pt x="650849" y="296774"/>
                  </a:lnTo>
                  <a:lnTo>
                    <a:pt x="0" y="296774"/>
                  </a:lnTo>
                  <a:lnTo>
                    <a:pt x="0" y="98924"/>
                  </a:lnTo>
                  <a:close/>
                </a:path>
              </a:pathLst>
            </a:custGeom>
            <a:ln w="9524">
              <a:solidFill>
                <a:srgbClr val="000000"/>
              </a:solidFill>
            </a:ln>
          </p:spPr>
          <p:txBody>
            <a:bodyPr wrap="square" lIns="0" tIns="0" rIns="0" bIns="0" rtlCol="0"/>
            <a:lstStyle/>
            <a:p>
              <a:endParaRPr sz="2400"/>
            </a:p>
          </p:txBody>
        </p:sp>
      </p:gr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84617" y="2534502"/>
            <a:ext cx="358140" cy="371687"/>
            <a:chOff x="6138462" y="1900876"/>
            <a:chExt cx="268605" cy="278765"/>
          </a:xfrm>
        </p:grpSpPr>
        <p:sp>
          <p:nvSpPr>
            <p:cNvPr id="3" name="object 3"/>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8184617" y="3172853"/>
            <a:ext cx="358140" cy="371687"/>
            <a:chOff x="6138462" y="2379639"/>
            <a:chExt cx="268605" cy="278765"/>
          </a:xfrm>
        </p:grpSpPr>
        <p:sp>
          <p:nvSpPr>
            <p:cNvPr id="6" name="object 6"/>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8184617" y="3811238"/>
            <a:ext cx="358140" cy="371687"/>
            <a:chOff x="6138462" y="2858428"/>
            <a:chExt cx="268605" cy="278765"/>
          </a:xfrm>
        </p:grpSpPr>
        <p:sp>
          <p:nvSpPr>
            <p:cNvPr id="9" name="object 9"/>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8184617" y="4449589"/>
            <a:ext cx="358140" cy="371687"/>
            <a:chOff x="6138462" y="3337191"/>
            <a:chExt cx="268605" cy="278765"/>
          </a:xfrm>
        </p:grpSpPr>
        <p:sp>
          <p:nvSpPr>
            <p:cNvPr id="12" name="object 12"/>
            <p:cNvSpPr/>
            <p:nvPr/>
          </p:nvSpPr>
          <p:spPr>
            <a:xfrm>
              <a:off x="6143225"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9607017" y="2215319"/>
            <a:ext cx="358140" cy="371687"/>
            <a:chOff x="7205262" y="1661489"/>
            <a:chExt cx="268605" cy="278765"/>
          </a:xfrm>
        </p:grpSpPr>
        <p:sp>
          <p:nvSpPr>
            <p:cNvPr id="15" name="object 15"/>
            <p:cNvSpPr/>
            <p:nvPr/>
          </p:nvSpPr>
          <p:spPr>
            <a:xfrm>
              <a:off x="72100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9607017" y="2853670"/>
            <a:ext cx="358140" cy="371687"/>
            <a:chOff x="7205262" y="2140252"/>
            <a:chExt cx="268605" cy="278765"/>
          </a:xfrm>
        </p:grpSpPr>
        <p:sp>
          <p:nvSpPr>
            <p:cNvPr id="18" name="object 18"/>
            <p:cNvSpPr/>
            <p:nvPr/>
          </p:nvSpPr>
          <p:spPr>
            <a:xfrm>
              <a:off x="72100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9607017" y="3492054"/>
            <a:ext cx="358140" cy="371687"/>
            <a:chOff x="7205262" y="2619040"/>
            <a:chExt cx="268605" cy="278765"/>
          </a:xfrm>
        </p:grpSpPr>
        <p:sp>
          <p:nvSpPr>
            <p:cNvPr id="21" name="object 21"/>
            <p:cNvSpPr/>
            <p:nvPr/>
          </p:nvSpPr>
          <p:spPr>
            <a:xfrm>
              <a:off x="72100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9607017" y="4130405"/>
            <a:ext cx="358140" cy="371687"/>
            <a:chOff x="7205262" y="3097803"/>
            <a:chExt cx="268605" cy="278765"/>
          </a:xfrm>
        </p:grpSpPr>
        <p:sp>
          <p:nvSpPr>
            <p:cNvPr id="24" name="object 24"/>
            <p:cNvSpPr/>
            <p:nvPr/>
          </p:nvSpPr>
          <p:spPr>
            <a:xfrm>
              <a:off x="72100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9607017" y="4768771"/>
            <a:ext cx="358140" cy="371687"/>
            <a:chOff x="7205262" y="3576578"/>
            <a:chExt cx="268605" cy="278765"/>
          </a:xfrm>
        </p:grpSpPr>
        <p:sp>
          <p:nvSpPr>
            <p:cNvPr id="27" name="object 27"/>
            <p:cNvSpPr/>
            <p:nvPr/>
          </p:nvSpPr>
          <p:spPr>
            <a:xfrm>
              <a:off x="72100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9" name="object 29"/>
          <p:cNvGrpSpPr/>
          <p:nvPr/>
        </p:nvGrpSpPr>
        <p:grpSpPr>
          <a:xfrm>
            <a:off x="8529816" y="2394588"/>
            <a:ext cx="1090507" cy="2567093"/>
            <a:chOff x="6397362" y="1795941"/>
            <a:chExt cx="817880" cy="1925320"/>
          </a:xfrm>
        </p:grpSpPr>
        <p:sp>
          <p:nvSpPr>
            <p:cNvPr id="30" name="object 30"/>
            <p:cNvSpPr/>
            <p:nvPr/>
          </p:nvSpPr>
          <p:spPr>
            <a:xfrm>
              <a:off x="64021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31" name="object 31"/>
            <p:cNvSpPr/>
            <p:nvPr/>
          </p:nvSpPr>
          <p:spPr>
            <a:xfrm>
              <a:off x="64021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32" name="object 32"/>
            <p:cNvSpPr/>
            <p:nvPr/>
          </p:nvSpPr>
          <p:spPr>
            <a:xfrm>
              <a:off x="64021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3" name="object 33"/>
            <p:cNvSpPr/>
            <p:nvPr/>
          </p:nvSpPr>
          <p:spPr>
            <a:xfrm>
              <a:off x="64021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4" name="object 34"/>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5" name="object 35"/>
            <p:cNvSpPr/>
            <p:nvPr/>
          </p:nvSpPr>
          <p:spPr>
            <a:xfrm>
              <a:off x="64021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9952217" y="2394719"/>
            <a:ext cx="1435100" cy="2566247"/>
            <a:chOff x="7464162" y="1796039"/>
            <a:chExt cx="1076325" cy="1924685"/>
          </a:xfrm>
        </p:grpSpPr>
        <p:sp>
          <p:nvSpPr>
            <p:cNvPr id="37" name="object 37"/>
            <p:cNvSpPr/>
            <p:nvPr/>
          </p:nvSpPr>
          <p:spPr>
            <a:xfrm>
              <a:off x="82768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74689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graphicFrame>
        <p:nvGraphicFramePr>
          <p:cNvPr id="39" name="object 39"/>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40" name="object 40"/>
          <p:cNvSpPr txBox="1">
            <a:spLocks noGrp="1"/>
          </p:cNvSpPr>
          <p:nvPr>
            <p:ph type="title"/>
          </p:nvPr>
        </p:nvSpPr>
        <p:spPr>
          <a:xfrm>
            <a:off x="838200" y="267421"/>
            <a:ext cx="10515600" cy="714725"/>
          </a:xfrm>
          <a:prstGeom prst="rect">
            <a:avLst/>
          </a:prstGeom>
        </p:spPr>
        <p:txBody>
          <a:bodyPr vert="horz" wrap="square" lIns="0" tIns="220133" rIns="0" bIns="0" rtlCol="0" anchor="ctr">
            <a:spAutoFit/>
          </a:bodyPr>
          <a:lstStyle/>
          <a:p>
            <a:pPr marL="387764">
              <a:lnSpc>
                <a:spcPct val="100000"/>
              </a:lnSpc>
              <a:spcBef>
                <a:spcPts val="133"/>
              </a:spcBef>
            </a:pPr>
            <a:r>
              <a:rPr sz="3200" spc="-40" dirty="0"/>
              <a:t>Understanding</a:t>
            </a:r>
            <a:r>
              <a:rPr sz="3200" spc="-140" dirty="0"/>
              <a:t> </a:t>
            </a:r>
            <a:r>
              <a:rPr sz="3200" spc="-13" dirty="0"/>
              <a:t>Forward</a:t>
            </a:r>
            <a:r>
              <a:rPr sz="3200" spc="-140" dirty="0"/>
              <a:t> </a:t>
            </a:r>
            <a:r>
              <a:rPr sz="3200" spc="-33" dirty="0"/>
              <a:t>Propagation</a:t>
            </a:r>
            <a:r>
              <a:rPr sz="3200" spc="-140" dirty="0"/>
              <a:t> </a:t>
            </a:r>
            <a:r>
              <a:rPr sz="3200" spc="-13" dirty="0"/>
              <a:t>Mathematically</a:t>
            </a:r>
          </a:p>
        </p:txBody>
      </p:sp>
      <p:graphicFrame>
        <p:nvGraphicFramePr>
          <p:cNvPr id="41" name="object 41"/>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42" name="object 42"/>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43" name="object 43"/>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44" name="object 44"/>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45" name="object 45"/>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340850" y="322359"/>
            <a:ext cx="11231716"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3172917"/>
            <a:ext cx="358140" cy="371687"/>
            <a:chOff x="5466837" y="2379687"/>
            <a:chExt cx="268605" cy="278765"/>
          </a:xfrm>
        </p:grpSpPr>
        <p:sp>
          <p:nvSpPr>
            <p:cNvPr id="8" name="object 8"/>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9" name="object 9"/>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grpSp>
        <p:nvGrpSpPr>
          <p:cNvPr id="10" name="object 10"/>
          <p:cNvGrpSpPr/>
          <p:nvPr/>
        </p:nvGrpSpPr>
        <p:grpSpPr>
          <a:xfrm>
            <a:off x="7289117" y="2215320"/>
            <a:ext cx="4098713" cy="2925233"/>
            <a:chOff x="5466837" y="1661489"/>
            <a:chExt cx="3074035" cy="2193925"/>
          </a:xfrm>
        </p:grpSpPr>
        <p:sp>
          <p:nvSpPr>
            <p:cNvPr id="11" name="object 11"/>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8" name="object 18"/>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0" name="object 20"/>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4" name="object 24"/>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6" name="object 26"/>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9" name="object 29"/>
            <p:cNvSpPr/>
            <p:nvPr/>
          </p:nvSpPr>
          <p:spPr>
            <a:xfrm>
              <a:off x="6402125" y="1800740"/>
              <a:ext cx="808355" cy="1915795"/>
            </a:xfrm>
            <a:custGeom>
              <a:avLst/>
              <a:gdLst/>
              <a:ahLst/>
              <a:cxnLst/>
              <a:rect l="l" t="t" r="r" b="b"/>
              <a:pathLst>
                <a:path w="808354" h="1915795">
                  <a:moveTo>
                    <a:pt x="0" y="239448"/>
                  </a:moveTo>
                  <a:lnTo>
                    <a:pt x="807899" y="48"/>
                  </a:lnTo>
                </a:path>
                <a:path w="808354" h="1915795">
                  <a:moveTo>
                    <a:pt x="0" y="239448"/>
                  </a:moveTo>
                  <a:lnTo>
                    <a:pt x="807899" y="478848"/>
                  </a:lnTo>
                </a:path>
                <a:path w="808354" h="1915795">
                  <a:moveTo>
                    <a:pt x="0" y="239448"/>
                  </a:moveTo>
                  <a:lnTo>
                    <a:pt x="807899" y="957648"/>
                  </a:lnTo>
                </a:path>
                <a:path w="808354" h="1915795">
                  <a:moveTo>
                    <a:pt x="0" y="239448"/>
                  </a:moveTo>
                  <a:lnTo>
                    <a:pt x="807899" y="1436448"/>
                  </a:lnTo>
                </a:path>
                <a:path w="808354" h="1915795">
                  <a:moveTo>
                    <a:pt x="0" y="718211"/>
                  </a:moveTo>
                  <a:lnTo>
                    <a:pt x="807899" y="11"/>
                  </a:lnTo>
                </a:path>
                <a:path w="808354" h="1915795">
                  <a:moveTo>
                    <a:pt x="0" y="718211"/>
                  </a:moveTo>
                  <a:lnTo>
                    <a:pt x="807899" y="478811"/>
                  </a:lnTo>
                </a:path>
                <a:path w="808354" h="1915795">
                  <a:moveTo>
                    <a:pt x="0" y="718211"/>
                  </a:moveTo>
                  <a:lnTo>
                    <a:pt x="807899" y="957611"/>
                  </a:lnTo>
                </a:path>
                <a:path w="808354" h="1915795">
                  <a:moveTo>
                    <a:pt x="0" y="718211"/>
                  </a:moveTo>
                  <a:lnTo>
                    <a:pt x="807899" y="1436411"/>
                  </a:lnTo>
                </a:path>
                <a:path w="808354" h="1915795">
                  <a:moveTo>
                    <a:pt x="0" y="718211"/>
                  </a:moveTo>
                  <a:lnTo>
                    <a:pt x="807899" y="1915211"/>
                  </a:lnTo>
                </a:path>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0" name="object 30"/>
            <p:cNvSpPr/>
            <p:nvPr/>
          </p:nvSpPr>
          <p:spPr>
            <a:xfrm>
              <a:off x="64021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1" name="object 31"/>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2" name="object 32"/>
            <p:cNvSpPr/>
            <p:nvPr/>
          </p:nvSpPr>
          <p:spPr>
            <a:xfrm>
              <a:off x="64021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3" name="object 33"/>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4" name="object 34"/>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35" name="object 35"/>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6" name="object 36"/>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8" name="object 38"/>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9" name="object 39"/>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40" name="object 40"/>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1" name="object 41"/>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42" name="object 42"/>
          <p:cNvGrpSpPr/>
          <p:nvPr/>
        </p:nvGrpSpPr>
        <p:grpSpPr>
          <a:xfrm>
            <a:off x="7640567" y="2693006"/>
            <a:ext cx="538480" cy="1970193"/>
            <a:chOff x="5730425" y="2019754"/>
            <a:chExt cx="403860" cy="1477645"/>
          </a:xfrm>
        </p:grpSpPr>
        <p:sp>
          <p:nvSpPr>
            <p:cNvPr id="43" name="object 43"/>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4" name="object 44"/>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5" name="object 45"/>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6" name="object 46"/>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7" name="object 47"/>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8" name="object 48"/>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9" name="object 49"/>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0" name="object 50"/>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1" name="object 51"/>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2" name="object 52"/>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3" name="object 53"/>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4" name="object 54"/>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grpSp>
      <p:sp>
        <p:nvSpPr>
          <p:cNvPr id="55" name="object 55"/>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56" name="object 56"/>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606322" y="253533"/>
            <a:ext cx="1107440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5471600" y="23844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1" name="object 31"/>
            <p:cNvSpPr/>
            <p:nvPr/>
          </p:nvSpPr>
          <p:spPr>
            <a:xfrm>
              <a:off x="5471600" y="23844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6" name="object 36"/>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7" name="object 37"/>
          <p:cNvGrpSpPr/>
          <p:nvPr/>
        </p:nvGrpSpPr>
        <p:grpSpPr>
          <a:xfrm>
            <a:off x="7640567" y="2388239"/>
            <a:ext cx="1986280" cy="2573019"/>
            <a:chOff x="5730425" y="1791179"/>
            <a:chExt cx="1489710" cy="1929764"/>
          </a:xfrm>
        </p:grpSpPr>
        <p:sp>
          <p:nvSpPr>
            <p:cNvPr id="38" name="object 38"/>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39" name="object 39"/>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0" name="object 40"/>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1" name="object 41"/>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2" name="object 42"/>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3" name="object 43"/>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4" name="object 44"/>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6402125" y="1800789"/>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51" name="object 51"/>
            <p:cNvSpPr/>
            <p:nvPr/>
          </p:nvSpPr>
          <p:spPr>
            <a:xfrm>
              <a:off x="6402125" y="2040189"/>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6999"/>
                  </a:lnTo>
                </a:path>
              </a:pathLst>
            </a:custGeom>
            <a:ln w="9524">
              <a:solidFill>
                <a:srgbClr val="595959"/>
              </a:solidFill>
            </a:ln>
          </p:spPr>
          <p:txBody>
            <a:bodyPr wrap="square" lIns="0" tIns="0" rIns="0" bIns="0" rtlCol="0"/>
            <a:lstStyle/>
            <a:p>
              <a:endParaRPr sz="2400"/>
            </a:p>
          </p:txBody>
        </p:sp>
        <p:sp>
          <p:nvSpPr>
            <p:cNvPr id="52" name="object 52"/>
            <p:cNvSpPr/>
            <p:nvPr/>
          </p:nvSpPr>
          <p:spPr>
            <a:xfrm>
              <a:off x="6402125" y="1800752"/>
              <a:ext cx="808355" cy="718820"/>
            </a:xfrm>
            <a:custGeom>
              <a:avLst/>
              <a:gdLst/>
              <a:ahLst/>
              <a:cxnLst/>
              <a:rect l="l" t="t" r="r" b="b"/>
              <a:pathLst>
                <a:path w="808354" h="718819">
                  <a:moveTo>
                    <a:pt x="0" y="718199"/>
                  </a:moveTo>
                  <a:lnTo>
                    <a:pt x="807899" y="0"/>
                  </a:lnTo>
                </a:path>
              </a:pathLst>
            </a:custGeom>
            <a:ln w="19049">
              <a:solidFill>
                <a:srgbClr val="FF0000"/>
              </a:solidFill>
            </a:ln>
          </p:spPr>
          <p:txBody>
            <a:bodyPr wrap="square" lIns="0" tIns="0" rIns="0" bIns="0" rtlCol="0"/>
            <a:lstStyle/>
            <a:p>
              <a:endParaRPr sz="2400"/>
            </a:p>
          </p:txBody>
        </p:sp>
        <p:sp>
          <p:nvSpPr>
            <p:cNvPr id="53" name="object 53"/>
            <p:cNvSpPr/>
            <p:nvPr/>
          </p:nvSpPr>
          <p:spPr>
            <a:xfrm>
              <a:off x="6402125" y="2040189"/>
              <a:ext cx="808355" cy="1676400"/>
            </a:xfrm>
            <a:custGeom>
              <a:avLst/>
              <a:gdLst/>
              <a:ahLst/>
              <a:cxnLst/>
              <a:rect l="l" t="t" r="r" b="b"/>
              <a:pathLst>
                <a:path w="808354" h="1676400">
                  <a:moveTo>
                    <a:pt x="0" y="478762"/>
                  </a:moveTo>
                  <a:lnTo>
                    <a:pt x="807899" y="239362"/>
                  </a:lnTo>
                </a:path>
                <a:path w="808354" h="1676400">
                  <a:moveTo>
                    <a:pt x="0" y="478762"/>
                  </a:moveTo>
                  <a:lnTo>
                    <a:pt x="807899" y="718162"/>
                  </a:lnTo>
                </a:path>
                <a:path w="808354" h="1676400">
                  <a:moveTo>
                    <a:pt x="0" y="478762"/>
                  </a:moveTo>
                  <a:lnTo>
                    <a:pt x="807899" y="1196962"/>
                  </a:lnTo>
                </a:path>
                <a:path w="808354" h="1676400">
                  <a:moveTo>
                    <a:pt x="0" y="478762"/>
                  </a:moveTo>
                  <a:lnTo>
                    <a:pt x="807899" y="1675763"/>
                  </a:lnTo>
                </a:path>
                <a:path w="808354" h="1676400">
                  <a:moveTo>
                    <a:pt x="0" y="0"/>
                  </a:moveTo>
                  <a:lnTo>
                    <a:pt x="807899" y="1675799"/>
                  </a:lnTo>
                </a:path>
              </a:pathLst>
            </a:custGeom>
            <a:ln w="9524">
              <a:solidFill>
                <a:srgbClr val="595959"/>
              </a:solidFill>
            </a:ln>
          </p:spPr>
          <p:txBody>
            <a:bodyPr wrap="square" lIns="0" tIns="0" rIns="0" bIns="0" rtlCol="0"/>
            <a:lstStyle/>
            <a:p>
              <a:endParaRPr sz="2400"/>
            </a:p>
          </p:txBody>
        </p:sp>
        <p:sp>
          <p:nvSpPr>
            <p:cNvPr id="54" name="object 54"/>
            <p:cNvSpPr/>
            <p:nvPr/>
          </p:nvSpPr>
          <p:spPr>
            <a:xfrm>
              <a:off x="6402125" y="1800740"/>
              <a:ext cx="808355" cy="1197610"/>
            </a:xfrm>
            <a:custGeom>
              <a:avLst/>
              <a:gdLst/>
              <a:ahLst/>
              <a:cxnLst/>
              <a:rect l="l" t="t" r="r" b="b"/>
              <a:pathLst>
                <a:path w="808354" h="1197610">
                  <a:moveTo>
                    <a:pt x="0" y="1196999"/>
                  </a:moveTo>
                  <a:lnTo>
                    <a:pt x="807899" y="0"/>
                  </a:lnTo>
                </a:path>
              </a:pathLst>
            </a:custGeom>
            <a:ln w="19049">
              <a:solidFill>
                <a:srgbClr val="FF0000"/>
              </a:solidFill>
            </a:ln>
          </p:spPr>
          <p:txBody>
            <a:bodyPr wrap="square" lIns="0" tIns="0" rIns="0" bIns="0" rtlCol="0"/>
            <a:lstStyle/>
            <a:p>
              <a:endParaRPr sz="2400"/>
            </a:p>
          </p:txBody>
        </p:sp>
        <p:sp>
          <p:nvSpPr>
            <p:cNvPr id="55" name="object 55"/>
            <p:cNvSpPr/>
            <p:nvPr/>
          </p:nvSpPr>
          <p:spPr>
            <a:xfrm>
              <a:off x="6402125" y="2279564"/>
              <a:ext cx="808355" cy="1436370"/>
            </a:xfrm>
            <a:custGeom>
              <a:avLst/>
              <a:gdLst/>
              <a:ahLst/>
              <a:cxnLst/>
              <a:rect l="l" t="t" r="r" b="b"/>
              <a:pathLst>
                <a:path w="808354" h="1436370">
                  <a:moveTo>
                    <a:pt x="0" y="718199"/>
                  </a:moveTo>
                  <a:lnTo>
                    <a:pt x="807899" y="0"/>
                  </a:lnTo>
                </a:path>
                <a:path w="808354" h="1436370">
                  <a:moveTo>
                    <a:pt x="0" y="718175"/>
                  </a:moveTo>
                  <a:lnTo>
                    <a:pt x="807899" y="478775"/>
                  </a:lnTo>
                </a:path>
                <a:path w="808354" h="1436370">
                  <a:moveTo>
                    <a:pt x="0" y="718151"/>
                  </a:moveTo>
                  <a:lnTo>
                    <a:pt x="807899" y="957551"/>
                  </a:lnTo>
                </a:path>
                <a:path w="808354" h="1436370">
                  <a:moveTo>
                    <a:pt x="0" y="718126"/>
                  </a:moveTo>
                  <a:lnTo>
                    <a:pt x="807899" y="1436326"/>
                  </a:lnTo>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04"/>
              <a:ext cx="808355" cy="1676400"/>
            </a:xfrm>
            <a:custGeom>
              <a:avLst/>
              <a:gdLst/>
              <a:ahLst/>
              <a:cxnLst/>
              <a:rect l="l" t="t" r="r" b="b"/>
              <a:pathLst>
                <a:path w="808354" h="1676400">
                  <a:moveTo>
                    <a:pt x="0" y="1675799"/>
                  </a:moveTo>
                  <a:lnTo>
                    <a:pt x="807899" y="0"/>
                  </a:lnTo>
                </a:path>
              </a:pathLst>
            </a:custGeom>
            <a:ln w="19049">
              <a:solidFill>
                <a:srgbClr val="FF0000"/>
              </a:solidFill>
            </a:ln>
          </p:spPr>
          <p:txBody>
            <a:bodyPr wrap="square" lIns="0" tIns="0" rIns="0" bIns="0" rtlCol="0"/>
            <a:lstStyle/>
            <a:p>
              <a:endParaRPr sz="2400"/>
            </a:p>
          </p:txBody>
        </p:sp>
        <p:sp>
          <p:nvSpPr>
            <p:cNvPr id="57" name="object 57"/>
            <p:cNvSpPr/>
            <p:nvPr/>
          </p:nvSpPr>
          <p:spPr>
            <a:xfrm>
              <a:off x="6402125" y="2279504"/>
              <a:ext cx="808355" cy="1437005"/>
            </a:xfrm>
            <a:custGeom>
              <a:avLst/>
              <a:gdLst/>
              <a:ahLst/>
              <a:cxnLst/>
              <a:rect l="l" t="t" r="r" b="b"/>
              <a:pathLst>
                <a:path w="808354" h="1437004">
                  <a:moveTo>
                    <a:pt x="0" y="1196999"/>
                  </a:moveTo>
                  <a:lnTo>
                    <a:pt x="807899" y="0"/>
                  </a:lnTo>
                </a:path>
                <a:path w="808354" h="1437004">
                  <a:moveTo>
                    <a:pt x="0" y="1196999"/>
                  </a:moveTo>
                  <a:lnTo>
                    <a:pt x="807899" y="478799"/>
                  </a:lnTo>
                </a:path>
                <a:path w="808354" h="1437004">
                  <a:moveTo>
                    <a:pt x="0" y="1196999"/>
                  </a:moveTo>
                  <a:lnTo>
                    <a:pt x="807899" y="957599"/>
                  </a:lnTo>
                </a:path>
                <a:path w="808354" h="1437004">
                  <a:moveTo>
                    <a:pt x="0" y="1196987"/>
                  </a:moveTo>
                  <a:lnTo>
                    <a:pt x="807899" y="1436387"/>
                  </a:lnTo>
                </a:path>
              </a:pathLst>
            </a:custGeom>
            <a:ln w="9524">
              <a:solidFill>
                <a:srgbClr val="595959"/>
              </a:solidFill>
            </a:ln>
          </p:spPr>
          <p:txBody>
            <a:bodyPr wrap="square" lIns="0" tIns="0" rIns="0" bIns="0" rtlCol="0"/>
            <a:lstStyle/>
            <a:p>
              <a:endParaRPr sz="2400"/>
            </a:p>
          </p:txBody>
        </p:sp>
      </p:grpSp>
      <p:sp>
        <p:nvSpPr>
          <p:cNvPr id="58" name="object 58"/>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59" name="object 59"/>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133599" y="146658"/>
            <a:ext cx="11753600" cy="776281"/>
          </a:xfrm>
          <a:prstGeom prst="rect">
            <a:avLst/>
          </a:prstGeom>
        </p:spPr>
        <p:txBody>
          <a:bodyPr vert="horz" wrap="square" lIns="0" tIns="220133" rIns="0" bIns="0" rtlCol="0" anchor="ctr">
            <a:spAutoFit/>
          </a:bodyPr>
          <a:lstStyle/>
          <a:p>
            <a:pPr marL="387764">
              <a:lnSpc>
                <a:spcPct val="100000"/>
              </a:lnSpc>
              <a:spcBef>
                <a:spcPts val="133"/>
              </a:spcBef>
            </a:pPr>
            <a:r>
              <a:rPr sz="3600" spc="-40" dirty="0"/>
              <a:t>Understanding</a:t>
            </a:r>
            <a:r>
              <a:rPr sz="3600" spc="-140" dirty="0"/>
              <a:t> </a:t>
            </a:r>
            <a:r>
              <a:rPr sz="3600" spc="-13" dirty="0"/>
              <a:t>Forward</a:t>
            </a:r>
            <a:r>
              <a:rPr sz="3600" spc="-140" dirty="0"/>
              <a:t> </a:t>
            </a:r>
            <a:r>
              <a:rPr sz="3600" spc="-33" dirty="0"/>
              <a:t>Propagation</a:t>
            </a:r>
            <a:r>
              <a:rPr sz="3600" spc="-140" dirty="0"/>
              <a:t> </a:t>
            </a:r>
            <a:r>
              <a:rPr sz="36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5471600" y="23844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1" name="object 31"/>
            <p:cNvSpPr/>
            <p:nvPr/>
          </p:nvSpPr>
          <p:spPr>
            <a:xfrm>
              <a:off x="5471600" y="23844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6" name="object 36"/>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7" name="object 37"/>
          <p:cNvGrpSpPr/>
          <p:nvPr/>
        </p:nvGrpSpPr>
        <p:grpSpPr>
          <a:xfrm>
            <a:off x="7640567" y="2388239"/>
            <a:ext cx="1986280" cy="2573019"/>
            <a:chOff x="5730425" y="1791179"/>
            <a:chExt cx="1489710" cy="1929764"/>
          </a:xfrm>
        </p:grpSpPr>
        <p:sp>
          <p:nvSpPr>
            <p:cNvPr id="38" name="object 38"/>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39" name="object 39"/>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0" name="object 40"/>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1" name="object 41"/>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2" name="object 42"/>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3" name="object 43"/>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4" name="object 44"/>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6402125" y="1800789"/>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51" name="object 51"/>
            <p:cNvSpPr/>
            <p:nvPr/>
          </p:nvSpPr>
          <p:spPr>
            <a:xfrm>
              <a:off x="6402125" y="2040189"/>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6999"/>
                  </a:lnTo>
                </a:path>
              </a:pathLst>
            </a:custGeom>
            <a:ln w="9524">
              <a:solidFill>
                <a:srgbClr val="595959"/>
              </a:solidFill>
            </a:ln>
          </p:spPr>
          <p:txBody>
            <a:bodyPr wrap="square" lIns="0" tIns="0" rIns="0" bIns="0" rtlCol="0"/>
            <a:lstStyle/>
            <a:p>
              <a:endParaRPr sz="2400"/>
            </a:p>
          </p:txBody>
        </p:sp>
        <p:sp>
          <p:nvSpPr>
            <p:cNvPr id="52" name="object 52"/>
            <p:cNvSpPr/>
            <p:nvPr/>
          </p:nvSpPr>
          <p:spPr>
            <a:xfrm>
              <a:off x="6402125" y="1800752"/>
              <a:ext cx="808355" cy="718820"/>
            </a:xfrm>
            <a:custGeom>
              <a:avLst/>
              <a:gdLst/>
              <a:ahLst/>
              <a:cxnLst/>
              <a:rect l="l" t="t" r="r" b="b"/>
              <a:pathLst>
                <a:path w="808354" h="718819">
                  <a:moveTo>
                    <a:pt x="0" y="718199"/>
                  </a:moveTo>
                  <a:lnTo>
                    <a:pt x="807899" y="0"/>
                  </a:lnTo>
                </a:path>
              </a:pathLst>
            </a:custGeom>
            <a:ln w="19049">
              <a:solidFill>
                <a:srgbClr val="FF0000"/>
              </a:solidFill>
            </a:ln>
          </p:spPr>
          <p:txBody>
            <a:bodyPr wrap="square" lIns="0" tIns="0" rIns="0" bIns="0" rtlCol="0"/>
            <a:lstStyle/>
            <a:p>
              <a:endParaRPr sz="2400"/>
            </a:p>
          </p:txBody>
        </p:sp>
        <p:sp>
          <p:nvSpPr>
            <p:cNvPr id="53" name="object 53"/>
            <p:cNvSpPr/>
            <p:nvPr/>
          </p:nvSpPr>
          <p:spPr>
            <a:xfrm>
              <a:off x="6402125" y="2040189"/>
              <a:ext cx="808355" cy="1676400"/>
            </a:xfrm>
            <a:custGeom>
              <a:avLst/>
              <a:gdLst/>
              <a:ahLst/>
              <a:cxnLst/>
              <a:rect l="l" t="t" r="r" b="b"/>
              <a:pathLst>
                <a:path w="808354" h="1676400">
                  <a:moveTo>
                    <a:pt x="0" y="478762"/>
                  </a:moveTo>
                  <a:lnTo>
                    <a:pt x="807899" y="239362"/>
                  </a:lnTo>
                </a:path>
                <a:path w="808354" h="1676400">
                  <a:moveTo>
                    <a:pt x="0" y="478762"/>
                  </a:moveTo>
                  <a:lnTo>
                    <a:pt x="807899" y="718162"/>
                  </a:lnTo>
                </a:path>
                <a:path w="808354" h="1676400">
                  <a:moveTo>
                    <a:pt x="0" y="478762"/>
                  </a:moveTo>
                  <a:lnTo>
                    <a:pt x="807899" y="1196962"/>
                  </a:lnTo>
                </a:path>
                <a:path w="808354" h="1676400">
                  <a:moveTo>
                    <a:pt x="0" y="478762"/>
                  </a:moveTo>
                  <a:lnTo>
                    <a:pt x="807899" y="1675763"/>
                  </a:lnTo>
                </a:path>
                <a:path w="808354" h="1676400">
                  <a:moveTo>
                    <a:pt x="0" y="0"/>
                  </a:moveTo>
                  <a:lnTo>
                    <a:pt x="807899" y="1675799"/>
                  </a:lnTo>
                </a:path>
              </a:pathLst>
            </a:custGeom>
            <a:ln w="9524">
              <a:solidFill>
                <a:srgbClr val="595959"/>
              </a:solidFill>
            </a:ln>
          </p:spPr>
          <p:txBody>
            <a:bodyPr wrap="square" lIns="0" tIns="0" rIns="0" bIns="0" rtlCol="0"/>
            <a:lstStyle/>
            <a:p>
              <a:endParaRPr sz="2400"/>
            </a:p>
          </p:txBody>
        </p:sp>
        <p:sp>
          <p:nvSpPr>
            <p:cNvPr id="54" name="object 54"/>
            <p:cNvSpPr/>
            <p:nvPr/>
          </p:nvSpPr>
          <p:spPr>
            <a:xfrm>
              <a:off x="6402125" y="1800740"/>
              <a:ext cx="808355" cy="1197610"/>
            </a:xfrm>
            <a:custGeom>
              <a:avLst/>
              <a:gdLst/>
              <a:ahLst/>
              <a:cxnLst/>
              <a:rect l="l" t="t" r="r" b="b"/>
              <a:pathLst>
                <a:path w="808354" h="1197610">
                  <a:moveTo>
                    <a:pt x="0" y="1196999"/>
                  </a:moveTo>
                  <a:lnTo>
                    <a:pt x="807899" y="0"/>
                  </a:lnTo>
                </a:path>
              </a:pathLst>
            </a:custGeom>
            <a:ln w="19049">
              <a:solidFill>
                <a:srgbClr val="FF0000"/>
              </a:solidFill>
            </a:ln>
          </p:spPr>
          <p:txBody>
            <a:bodyPr wrap="square" lIns="0" tIns="0" rIns="0" bIns="0" rtlCol="0"/>
            <a:lstStyle/>
            <a:p>
              <a:endParaRPr sz="2400"/>
            </a:p>
          </p:txBody>
        </p:sp>
        <p:sp>
          <p:nvSpPr>
            <p:cNvPr id="55" name="object 55"/>
            <p:cNvSpPr/>
            <p:nvPr/>
          </p:nvSpPr>
          <p:spPr>
            <a:xfrm>
              <a:off x="6402125" y="2279564"/>
              <a:ext cx="808355" cy="1436370"/>
            </a:xfrm>
            <a:custGeom>
              <a:avLst/>
              <a:gdLst/>
              <a:ahLst/>
              <a:cxnLst/>
              <a:rect l="l" t="t" r="r" b="b"/>
              <a:pathLst>
                <a:path w="808354" h="1436370">
                  <a:moveTo>
                    <a:pt x="0" y="718199"/>
                  </a:moveTo>
                  <a:lnTo>
                    <a:pt x="807899" y="0"/>
                  </a:lnTo>
                </a:path>
                <a:path w="808354" h="1436370">
                  <a:moveTo>
                    <a:pt x="0" y="718175"/>
                  </a:moveTo>
                  <a:lnTo>
                    <a:pt x="807899" y="478775"/>
                  </a:lnTo>
                </a:path>
                <a:path w="808354" h="1436370">
                  <a:moveTo>
                    <a:pt x="0" y="718151"/>
                  </a:moveTo>
                  <a:lnTo>
                    <a:pt x="807899" y="957551"/>
                  </a:lnTo>
                </a:path>
                <a:path w="808354" h="1436370">
                  <a:moveTo>
                    <a:pt x="0" y="718126"/>
                  </a:moveTo>
                  <a:lnTo>
                    <a:pt x="807899" y="1436326"/>
                  </a:lnTo>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04"/>
              <a:ext cx="808355" cy="1676400"/>
            </a:xfrm>
            <a:custGeom>
              <a:avLst/>
              <a:gdLst/>
              <a:ahLst/>
              <a:cxnLst/>
              <a:rect l="l" t="t" r="r" b="b"/>
              <a:pathLst>
                <a:path w="808354" h="1676400">
                  <a:moveTo>
                    <a:pt x="0" y="1675799"/>
                  </a:moveTo>
                  <a:lnTo>
                    <a:pt x="807899" y="0"/>
                  </a:lnTo>
                </a:path>
              </a:pathLst>
            </a:custGeom>
            <a:ln w="19049">
              <a:solidFill>
                <a:srgbClr val="FF0000"/>
              </a:solidFill>
            </a:ln>
          </p:spPr>
          <p:txBody>
            <a:bodyPr wrap="square" lIns="0" tIns="0" rIns="0" bIns="0" rtlCol="0"/>
            <a:lstStyle/>
            <a:p>
              <a:endParaRPr sz="2400"/>
            </a:p>
          </p:txBody>
        </p:sp>
        <p:sp>
          <p:nvSpPr>
            <p:cNvPr id="57" name="object 57"/>
            <p:cNvSpPr/>
            <p:nvPr/>
          </p:nvSpPr>
          <p:spPr>
            <a:xfrm>
              <a:off x="6402125" y="2279504"/>
              <a:ext cx="808355" cy="1437005"/>
            </a:xfrm>
            <a:custGeom>
              <a:avLst/>
              <a:gdLst/>
              <a:ahLst/>
              <a:cxnLst/>
              <a:rect l="l" t="t" r="r" b="b"/>
              <a:pathLst>
                <a:path w="808354" h="1437004">
                  <a:moveTo>
                    <a:pt x="0" y="1196999"/>
                  </a:moveTo>
                  <a:lnTo>
                    <a:pt x="807899" y="0"/>
                  </a:lnTo>
                </a:path>
                <a:path w="808354" h="1437004">
                  <a:moveTo>
                    <a:pt x="0" y="1196999"/>
                  </a:moveTo>
                  <a:lnTo>
                    <a:pt x="807899" y="478799"/>
                  </a:lnTo>
                </a:path>
                <a:path w="808354" h="1437004">
                  <a:moveTo>
                    <a:pt x="0" y="1196999"/>
                  </a:moveTo>
                  <a:lnTo>
                    <a:pt x="807899" y="957599"/>
                  </a:lnTo>
                </a:path>
                <a:path w="808354" h="1437004">
                  <a:moveTo>
                    <a:pt x="0" y="1196987"/>
                  </a:moveTo>
                  <a:lnTo>
                    <a:pt x="807899" y="1436387"/>
                  </a:lnTo>
                </a:path>
              </a:pathLst>
            </a:custGeom>
            <a:ln w="9524">
              <a:solidFill>
                <a:srgbClr val="595959"/>
              </a:solidFill>
            </a:ln>
          </p:spPr>
          <p:txBody>
            <a:bodyPr wrap="square" lIns="0" tIns="0" rIns="0" bIns="0" rtlCol="0"/>
            <a:lstStyle/>
            <a:p>
              <a:endParaRPr sz="2400"/>
            </a:p>
          </p:txBody>
        </p:sp>
      </p:grpSp>
      <p:sp>
        <p:nvSpPr>
          <p:cNvPr id="58" name="object 58"/>
          <p:cNvSpPr txBox="1"/>
          <p:nvPr/>
        </p:nvSpPr>
        <p:spPr>
          <a:xfrm>
            <a:off x="4753398" y="1559583"/>
            <a:ext cx="306239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1*.3</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3*.6</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0*.8</a:t>
            </a:r>
            <a:r>
              <a:rPr sz="1867" spc="-13"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2.1</a:t>
            </a:r>
            <a:endParaRPr sz="1867">
              <a:latin typeface="Arial MT"/>
              <a:cs typeface="Arial MT"/>
            </a:endParaRPr>
          </a:p>
        </p:txBody>
      </p:sp>
      <p:sp>
        <p:nvSpPr>
          <p:cNvPr id="59" name="object 59"/>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0" name="object 60"/>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581226"/>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4"/>
            <a:ext cx="7677573" cy="2079201"/>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Dropout</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Handling</a:t>
            </a:r>
            <a:r>
              <a:rPr sz="1867" dirty="0">
                <a:latin typeface="Roboto"/>
                <a:cs typeface="Roboto"/>
              </a:rPr>
              <a:t> </a:t>
            </a:r>
            <a:r>
              <a:rPr sz="1867" spc="-13" dirty="0">
                <a:latin typeface="Roboto"/>
                <a:cs typeface="Roboto"/>
              </a:rPr>
              <a:t>common</a:t>
            </a:r>
            <a:r>
              <a:rPr sz="1867" dirty="0">
                <a:latin typeface="Roboto"/>
                <a:cs typeface="Roboto"/>
              </a:rPr>
              <a:t> </a:t>
            </a:r>
            <a:r>
              <a:rPr sz="1867" spc="-20" dirty="0">
                <a:latin typeface="Roboto"/>
                <a:cs typeface="Roboto"/>
              </a:rPr>
              <a:t>problems</a:t>
            </a:r>
            <a:r>
              <a:rPr sz="1867" dirty="0">
                <a:latin typeface="Roboto"/>
                <a:cs typeface="Roboto"/>
              </a:rPr>
              <a:t> </a:t>
            </a:r>
            <a:r>
              <a:rPr sz="1867" spc="-20" dirty="0">
                <a:latin typeface="Roboto"/>
                <a:cs typeface="Roboto"/>
              </a:rPr>
              <a:t>like</a:t>
            </a:r>
            <a:r>
              <a:rPr sz="1867" dirty="0">
                <a:latin typeface="Roboto"/>
                <a:cs typeface="Roboto"/>
              </a:rPr>
              <a:t> </a:t>
            </a:r>
            <a:r>
              <a:rPr sz="1867" spc="-33" dirty="0">
                <a:latin typeface="Roboto"/>
                <a:cs typeface="Roboto"/>
              </a:rPr>
              <a:t>vanishing</a:t>
            </a:r>
            <a:r>
              <a:rPr sz="1867" spc="7" dirty="0">
                <a:latin typeface="Roboto"/>
                <a:cs typeface="Roboto"/>
              </a:rPr>
              <a:t> </a:t>
            </a:r>
            <a:r>
              <a:rPr sz="1867" spc="-27" dirty="0">
                <a:latin typeface="Roboto"/>
                <a:cs typeface="Roboto"/>
              </a:rPr>
              <a:t>and</a:t>
            </a:r>
            <a:r>
              <a:rPr sz="1867" dirty="0">
                <a:latin typeface="Roboto"/>
                <a:cs typeface="Roboto"/>
              </a:rPr>
              <a:t> </a:t>
            </a:r>
            <a:r>
              <a:rPr sz="1867" spc="-20" dirty="0">
                <a:latin typeface="Roboto"/>
                <a:cs typeface="Roboto"/>
              </a:rPr>
              <a:t>exploding</a:t>
            </a:r>
            <a:r>
              <a:rPr sz="1867" dirty="0">
                <a:latin typeface="Roboto"/>
                <a:cs typeface="Roboto"/>
              </a:rPr>
              <a:t> </a:t>
            </a:r>
            <a:r>
              <a:rPr sz="1867" spc="-27" dirty="0">
                <a:latin typeface="Roboto"/>
                <a:cs typeface="Roboto"/>
              </a:rPr>
              <a:t>gradients</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BatchNorm</a:t>
            </a:r>
            <a:endParaRPr sz="1867">
              <a:latin typeface="Roboto"/>
              <a:cs typeface="Roboto"/>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183533" y="66720"/>
            <a:ext cx="12008465"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5471600" y="23844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1" name="object 31"/>
            <p:cNvSpPr/>
            <p:nvPr/>
          </p:nvSpPr>
          <p:spPr>
            <a:xfrm>
              <a:off x="5471600" y="23844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6" name="object 36"/>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7" name="object 37"/>
          <p:cNvGrpSpPr/>
          <p:nvPr/>
        </p:nvGrpSpPr>
        <p:grpSpPr>
          <a:xfrm>
            <a:off x="7640567" y="2388239"/>
            <a:ext cx="1986280" cy="2573019"/>
            <a:chOff x="5730425" y="1791179"/>
            <a:chExt cx="1489710" cy="1929764"/>
          </a:xfrm>
        </p:grpSpPr>
        <p:sp>
          <p:nvSpPr>
            <p:cNvPr id="38" name="object 38"/>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39" name="object 39"/>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0" name="object 40"/>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1" name="object 41"/>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2" name="object 42"/>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3" name="object 43"/>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4" name="object 44"/>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6402125" y="1800789"/>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51" name="object 51"/>
            <p:cNvSpPr/>
            <p:nvPr/>
          </p:nvSpPr>
          <p:spPr>
            <a:xfrm>
              <a:off x="6402125" y="2040189"/>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6999"/>
                  </a:lnTo>
                </a:path>
              </a:pathLst>
            </a:custGeom>
            <a:ln w="9524">
              <a:solidFill>
                <a:srgbClr val="595959"/>
              </a:solidFill>
            </a:ln>
          </p:spPr>
          <p:txBody>
            <a:bodyPr wrap="square" lIns="0" tIns="0" rIns="0" bIns="0" rtlCol="0"/>
            <a:lstStyle/>
            <a:p>
              <a:endParaRPr sz="2400"/>
            </a:p>
          </p:txBody>
        </p:sp>
        <p:sp>
          <p:nvSpPr>
            <p:cNvPr id="52" name="object 52"/>
            <p:cNvSpPr/>
            <p:nvPr/>
          </p:nvSpPr>
          <p:spPr>
            <a:xfrm>
              <a:off x="6402125" y="1800752"/>
              <a:ext cx="808355" cy="718820"/>
            </a:xfrm>
            <a:custGeom>
              <a:avLst/>
              <a:gdLst/>
              <a:ahLst/>
              <a:cxnLst/>
              <a:rect l="l" t="t" r="r" b="b"/>
              <a:pathLst>
                <a:path w="808354" h="718819">
                  <a:moveTo>
                    <a:pt x="0" y="718199"/>
                  </a:moveTo>
                  <a:lnTo>
                    <a:pt x="807899" y="0"/>
                  </a:lnTo>
                </a:path>
              </a:pathLst>
            </a:custGeom>
            <a:ln w="19049">
              <a:solidFill>
                <a:srgbClr val="FF0000"/>
              </a:solidFill>
            </a:ln>
          </p:spPr>
          <p:txBody>
            <a:bodyPr wrap="square" lIns="0" tIns="0" rIns="0" bIns="0" rtlCol="0"/>
            <a:lstStyle/>
            <a:p>
              <a:endParaRPr sz="2400"/>
            </a:p>
          </p:txBody>
        </p:sp>
        <p:sp>
          <p:nvSpPr>
            <p:cNvPr id="53" name="object 53"/>
            <p:cNvSpPr/>
            <p:nvPr/>
          </p:nvSpPr>
          <p:spPr>
            <a:xfrm>
              <a:off x="6402125" y="2040189"/>
              <a:ext cx="808355" cy="1676400"/>
            </a:xfrm>
            <a:custGeom>
              <a:avLst/>
              <a:gdLst/>
              <a:ahLst/>
              <a:cxnLst/>
              <a:rect l="l" t="t" r="r" b="b"/>
              <a:pathLst>
                <a:path w="808354" h="1676400">
                  <a:moveTo>
                    <a:pt x="0" y="478762"/>
                  </a:moveTo>
                  <a:lnTo>
                    <a:pt x="807899" y="239362"/>
                  </a:lnTo>
                </a:path>
                <a:path w="808354" h="1676400">
                  <a:moveTo>
                    <a:pt x="0" y="478762"/>
                  </a:moveTo>
                  <a:lnTo>
                    <a:pt x="807899" y="718162"/>
                  </a:lnTo>
                </a:path>
                <a:path w="808354" h="1676400">
                  <a:moveTo>
                    <a:pt x="0" y="478762"/>
                  </a:moveTo>
                  <a:lnTo>
                    <a:pt x="807899" y="1196962"/>
                  </a:lnTo>
                </a:path>
                <a:path w="808354" h="1676400">
                  <a:moveTo>
                    <a:pt x="0" y="478762"/>
                  </a:moveTo>
                  <a:lnTo>
                    <a:pt x="807899" y="1675763"/>
                  </a:lnTo>
                </a:path>
                <a:path w="808354" h="1676400">
                  <a:moveTo>
                    <a:pt x="0" y="0"/>
                  </a:moveTo>
                  <a:lnTo>
                    <a:pt x="807899" y="1675799"/>
                  </a:lnTo>
                </a:path>
              </a:pathLst>
            </a:custGeom>
            <a:ln w="9524">
              <a:solidFill>
                <a:srgbClr val="595959"/>
              </a:solidFill>
            </a:ln>
          </p:spPr>
          <p:txBody>
            <a:bodyPr wrap="square" lIns="0" tIns="0" rIns="0" bIns="0" rtlCol="0"/>
            <a:lstStyle/>
            <a:p>
              <a:endParaRPr sz="2400"/>
            </a:p>
          </p:txBody>
        </p:sp>
        <p:sp>
          <p:nvSpPr>
            <p:cNvPr id="54" name="object 54"/>
            <p:cNvSpPr/>
            <p:nvPr/>
          </p:nvSpPr>
          <p:spPr>
            <a:xfrm>
              <a:off x="6402125" y="1800740"/>
              <a:ext cx="808355" cy="1197610"/>
            </a:xfrm>
            <a:custGeom>
              <a:avLst/>
              <a:gdLst/>
              <a:ahLst/>
              <a:cxnLst/>
              <a:rect l="l" t="t" r="r" b="b"/>
              <a:pathLst>
                <a:path w="808354" h="1197610">
                  <a:moveTo>
                    <a:pt x="0" y="1196999"/>
                  </a:moveTo>
                  <a:lnTo>
                    <a:pt x="807899" y="0"/>
                  </a:lnTo>
                </a:path>
              </a:pathLst>
            </a:custGeom>
            <a:ln w="19049">
              <a:solidFill>
                <a:srgbClr val="FF0000"/>
              </a:solidFill>
            </a:ln>
          </p:spPr>
          <p:txBody>
            <a:bodyPr wrap="square" lIns="0" tIns="0" rIns="0" bIns="0" rtlCol="0"/>
            <a:lstStyle/>
            <a:p>
              <a:endParaRPr sz="2400"/>
            </a:p>
          </p:txBody>
        </p:sp>
        <p:sp>
          <p:nvSpPr>
            <p:cNvPr id="55" name="object 55"/>
            <p:cNvSpPr/>
            <p:nvPr/>
          </p:nvSpPr>
          <p:spPr>
            <a:xfrm>
              <a:off x="6402125" y="2279564"/>
              <a:ext cx="808355" cy="1436370"/>
            </a:xfrm>
            <a:custGeom>
              <a:avLst/>
              <a:gdLst/>
              <a:ahLst/>
              <a:cxnLst/>
              <a:rect l="l" t="t" r="r" b="b"/>
              <a:pathLst>
                <a:path w="808354" h="1436370">
                  <a:moveTo>
                    <a:pt x="0" y="718199"/>
                  </a:moveTo>
                  <a:lnTo>
                    <a:pt x="807899" y="0"/>
                  </a:lnTo>
                </a:path>
                <a:path w="808354" h="1436370">
                  <a:moveTo>
                    <a:pt x="0" y="718175"/>
                  </a:moveTo>
                  <a:lnTo>
                    <a:pt x="807899" y="478775"/>
                  </a:lnTo>
                </a:path>
                <a:path w="808354" h="1436370">
                  <a:moveTo>
                    <a:pt x="0" y="718151"/>
                  </a:moveTo>
                  <a:lnTo>
                    <a:pt x="807899" y="957551"/>
                  </a:lnTo>
                </a:path>
                <a:path w="808354" h="1436370">
                  <a:moveTo>
                    <a:pt x="0" y="718126"/>
                  </a:moveTo>
                  <a:lnTo>
                    <a:pt x="807899" y="1436326"/>
                  </a:lnTo>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04"/>
              <a:ext cx="808355" cy="1676400"/>
            </a:xfrm>
            <a:custGeom>
              <a:avLst/>
              <a:gdLst/>
              <a:ahLst/>
              <a:cxnLst/>
              <a:rect l="l" t="t" r="r" b="b"/>
              <a:pathLst>
                <a:path w="808354" h="1676400">
                  <a:moveTo>
                    <a:pt x="0" y="1675799"/>
                  </a:moveTo>
                  <a:lnTo>
                    <a:pt x="807899" y="0"/>
                  </a:lnTo>
                </a:path>
              </a:pathLst>
            </a:custGeom>
            <a:ln w="19049">
              <a:solidFill>
                <a:srgbClr val="FF0000"/>
              </a:solidFill>
            </a:ln>
          </p:spPr>
          <p:txBody>
            <a:bodyPr wrap="square" lIns="0" tIns="0" rIns="0" bIns="0" rtlCol="0"/>
            <a:lstStyle/>
            <a:p>
              <a:endParaRPr sz="2400"/>
            </a:p>
          </p:txBody>
        </p:sp>
        <p:sp>
          <p:nvSpPr>
            <p:cNvPr id="57" name="object 57"/>
            <p:cNvSpPr/>
            <p:nvPr/>
          </p:nvSpPr>
          <p:spPr>
            <a:xfrm>
              <a:off x="6402125" y="2279504"/>
              <a:ext cx="808355" cy="1437005"/>
            </a:xfrm>
            <a:custGeom>
              <a:avLst/>
              <a:gdLst/>
              <a:ahLst/>
              <a:cxnLst/>
              <a:rect l="l" t="t" r="r" b="b"/>
              <a:pathLst>
                <a:path w="808354" h="1437004">
                  <a:moveTo>
                    <a:pt x="0" y="1196999"/>
                  </a:moveTo>
                  <a:lnTo>
                    <a:pt x="807899" y="0"/>
                  </a:lnTo>
                </a:path>
                <a:path w="808354" h="1437004">
                  <a:moveTo>
                    <a:pt x="0" y="1196999"/>
                  </a:moveTo>
                  <a:lnTo>
                    <a:pt x="807899" y="478799"/>
                  </a:lnTo>
                </a:path>
                <a:path w="808354" h="1437004">
                  <a:moveTo>
                    <a:pt x="0" y="1196999"/>
                  </a:moveTo>
                  <a:lnTo>
                    <a:pt x="807899" y="957599"/>
                  </a:lnTo>
                </a:path>
                <a:path w="808354" h="1437004">
                  <a:moveTo>
                    <a:pt x="0" y="1196987"/>
                  </a:moveTo>
                  <a:lnTo>
                    <a:pt x="807899" y="1436387"/>
                  </a:lnTo>
                </a:path>
              </a:pathLst>
            </a:custGeom>
            <a:ln w="9524">
              <a:solidFill>
                <a:srgbClr val="595959"/>
              </a:solidFill>
            </a:ln>
          </p:spPr>
          <p:txBody>
            <a:bodyPr wrap="square" lIns="0" tIns="0" rIns="0" bIns="0" rtlCol="0"/>
            <a:lstStyle/>
            <a:p>
              <a:endParaRPr sz="2400"/>
            </a:p>
          </p:txBody>
        </p:sp>
      </p:grpSp>
      <p:sp>
        <p:nvSpPr>
          <p:cNvPr id="58" name="object 58"/>
          <p:cNvSpPr txBox="1"/>
          <p:nvPr/>
        </p:nvSpPr>
        <p:spPr>
          <a:xfrm>
            <a:off x="4753398" y="1559583"/>
            <a:ext cx="306239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1*.3</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3*.6</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0*.8</a:t>
            </a:r>
            <a:r>
              <a:rPr sz="1867" spc="-13"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2.1</a:t>
            </a:r>
            <a:endParaRPr sz="1867">
              <a:latin typeface="Arial MT"/>
              <a:cs typeface="Arial MT"/>
            </a:endParaRPr>
          </a:p>
        </p:txBody>
      </p:sp>
      <p:sp>
        <p:nvSpPr>
          <p:cNvPr id="59" name="object 59"/>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0" name="object 60"/>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1" name="object 61"/>
          <p:cNvSpPr txBox="1"/>
          <p:nvPr/>
        </p:nvSpPr>
        <p:spPr>
          <a:xfrm>
            <a:off x="9345282" y="1559583"/>
            <a:ext cx="1398693" cy="304421"/>
          </a:xfrm>
          <a:prstGeom prst="rect">
            <a:avLst/>
          </a:prstGeom>
        </p:spPr>
        <p:txBody>
          <a:bodyPr vert="horz" wrap="square" lIns="0" tIns="16933" rIns="0" bIns="0" rtlCol="0">
            <a:spAutoFit/>
          </a:bodyPr>
          <a:lstStyle/>
          <a:p>
            <a:pPr marL="16933">
              <a:spcBef>
                <a:spcPts val="133"/>
              </a:spcBef>
            </a:pPr>
            <a:r>
              <a:rPr sz="1867" spc="-127" dirty="0">
                <a:latin typeface="Arial MT"/>
                <a:cs typeface="Arial MT"/>
              </a:rPr>
              <a:t>σ(2.1)</a:t>
            </a:r>
            <a:r>
              <a:rPr sz="1867" dirty="0">
                <a:latin typeface="Arial MT"/>
                <a:cs typeface="Arial MT"/>
              </a:rPr>
              <a:t> =</a:t>
            </a:r>
            <a:r>
              <a:rPr sz="1867" spc="7" dirty="0">
                <a:latin typeface="Arial MT"/>
                <a:cs typeface="Arial MT"/>
              </a:rPr>
              <a:t> </a:t>
            </a:r>
            <a:r>
              <a:rPr sz="1867" spc="-27" dirty="0">
                <a:latin typeface="Arial MT"/>
                <a:cs typeface="Arial MT"/>
              </a:rPr>
              <a:t>0.89</a:t>
            </a:r>
            <a:endParaRPr sz="1867">
              <a:latin typeface="Arial MT"/>
              <a:cs typeface="Arial MT"/>
            </a:endParaRPr>
          </a:p>
        </p:txBody>
      </p:sp>
      <p:sp>
        <p:nvSpPr>
          <p:cNvPr id="62" name="object 62"/>
          <p:cNvSpPr txBox="1"/>
          <p:nvPr/>
        </p:nvSpPr>
        <p:spPr>
          <a:xfrm>
            <a:off x="9640063" y="2257350"/>
            <a:ext cx="404840" cy="186375"/>
          </a:xfrm>
          <a:prstGeom prst="rect">
            <a:avLst/>
          </a:prstGeom>
        </p:spPr>
        <p:txBody>
          <a:bodyPr vert="horz" wrap="square" lIns="0" tIns="16933" rIns="0" bIns="0" rtlCol="0">
            <a:spAutoFit/>
          </a:bodyPr>
          <a:lstStyle/>
          <a:p>
            <a:pPr marL="16933">
              <a:spcBef>
                <a:spcPts val="133"/>
              </a:spcBef>
            </a:pPr>
            <a:r>
              <a:rPr sz="1100" spc="-27" dirty="0">
                <a:latin typeface="Arial MT"/>
                <a:cs typeface="Arial MT"/>
              </a:rPr>
              <a:t>0.89</a:t>
            </a:r>
            <a:endParaRPr sz="1100" dirty="0">
              <a:latin typeface="Arial MT"/>
              <a:cs typeface="Arial MT"/>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350682" y="253533"/>
            <a:ext cx="11368057"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1648460"/>
            <a:chOff x="5466837" y="2379687"/>
            <a:chExt cx="268605" cy="123634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286319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286319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6" name="object 36"/>
            <p:cNvSpPr/>
            <p:nvPr/>
          </p:nvSpPr>
          <p:spPr>
            <a:xfrm>
              <a:off x="5471600" y="33419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33419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8" name="object 38"/>
          <p:cNvSpPr txBox="1"/>
          <p:nvPr/>
        </p:nvSpPr>
        <p:spPr>
          <a:xfrm>
            <a:off x="7392833" y="3192550"/>
            <a:ext cx="165947" cy="1607598"/>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9" name="object 39"/>
          <p:cNvGrpSpPr/>
          <p:nvPr/>
        </p:nvGrpSpPr>
        <p:grpSpPr>
          <a:xfrm>
            <a:off x="7640567" y="2394588"/>
            <a:ext cx="1986280" cy="2567093"/>
            <a:chOff x="5730425" y="1795941"/>
            <a:chExt cx="1489710" cy="1925320"/>
          </a:xfrm>
        </p:grpSpPr>
        <p:sp>
          <p:nvSpPr>
            <p:cNvPr id="40" name="object 40"/>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1" name="object 41"/>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2" name="object 42"/>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3" name="object 43"/>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4" name="object 44"/>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5" name="object 45"/>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6" name="object 46"/>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7" name="object 47"/>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8" name="object 48"/>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9" name="object 49"/>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0" name="object 50"/>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1" name="object 51"/>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2" name="object 52"/>
            <p:cNvSpPr/>
            <p:nvPr/>
          </p:nvSpPr>
          <p:spPr>
            <a:xfrm>
              <a:off x="6402125" y="1800789"/>
              <a:ext cx="808355" cy="239395"/>
            </a:xfrm>
            <a:custGeom>
              <a:avLst/>
              <a:gdLst/>
              <a:ahLst/>
              <a:cxnLst/>
              <a:rect l="l" t="t" r="r" b="b"/>
              <a:pathLst>
                <a:path w="808354" h="239394">
                  <a:moveTo>
                    <a:pt x="0" y="239399"/>
                  </a:moveTo>
                  <a:lnTo>
                    <a:pt x="807899" y="0"/>
                  </a:lnTo>
                </a:path>
              </a:pathLst>
            </a:custGeom>
            <a:ln w="9524">
              <a:solidFill>
                <a:srgbClr val="666666"/>
              </a:solidFill>
            </a:ln>
          </p:spPr>
          <p:txBody>
            <a:bodyPr wrap="square" lIns="0" tIns="0" rIns="0" bIns="0" rtlCol="0"/>
            <a:lstStyle/>
            <a:p>
              <a:endParaRPr sz="2400"/>
            </a:p>
          </p:txBody>
        </p:sp>
        <p:sp>
          <p:nvSpPr>
            <p:cNvPr id="53" name="object 53"/>
            <p:cNvSpPr/>
            <p:nvPr/>
          </p:nvSpPr>
          <p:spPr>
            <a:xfrm>
              <a:off x="6402125" y="2040189"/>
              <a:ext cx="808355" cy="239395"/>
            </a:xfrm>
            <a:custGeom>
              <a:avLst/>
              <a:gdLst/>
              <a:ahLst/>
              <a:cxnLst/>
              <a:rect l="l" t="t" r="r" b="b"/>
              <a:pathLst>
                <a:path w="808354" h="239394">
                  <a:moveTo>
                    <a:pt x="0" y="0"/>
                  </a:moveTo>
                  <a:lnTo>
                    <a:pt x="807899" y="239399"/>
                  </a:lnTo>
                </a:path>
              </a:pathLst>
            </a:custGeom>
            <a:ln w="19049">
              <a:solidFill>
                <a:srgbClr val="FF0000"/>
              </a:solidFill>
            </a:ln>
          </p:spPr>
          <p:txBody>
            <a:bodyPr wrap="square" lIns="0" tIns="0" rIns="0" bIns="0" rtlCol="0"/>
            <a:lstStyle/>
            <a:p>
              <a:endParaRPr sz="2400"/>
            </a:p>
          </p:txBody>
        </p:sp>
        <p:sp>
          <p:nvSpPr>
            <p:cNvPr id="54" name="object 54"/>
            <p:cNvSpPr/>
            <p:nvPr/>
          </p:nvSpPr>
          <p:spPr>
            <a:xfrm>
              <a:off x="6402125" y="1800752"/>
              <a:ext cx="808355" cy="1437005"/>
            </a:xfrm>
            <a:custGeom>
              <a:avLst/>
              <a:gdLst/>
              <a:ahLst/>
              <a:cxnLst/>
              <a:rect l="l" t="t" r="r" b="b"/>
              <a:pathLst>
                <a:path w="808354" h="1437005">
                  <a:moveTo>
                    <a:pt x="0" y="239436"/>
                  </a:moveTo>
                  <a:lnTo>
                    <a:pt x="807899" y="957636"/>
                  </a:lnTo>
                </a:path>
                <a:path w="808354" h="1437005">
                  <a:moveTo>
                    <a:pt x="0" y="239436"/>
                  </a:moveTo>
                  <a:lnTo>
                    <a:pt x="807899" y="1436436"/>
                  </a:lnTo>
                </a:path>
                <a:path w="808354" h="1437005">
                  <a:moveTo>
                    <a:pt x="0" y="718199"/>
                  </a:moveTo>
                  <a:lnTo>
                    <a:pt x="807899" y="0"/>
                  </a:lnTo>
                </a:path>
              </a:pathLst>
            </a:custGeom>
            <a:ln w="9524">
              <a:solidFill>
                <a:srgbClr val="666666"/>
              </a:solidFill>
            </a:ln>
          </p:spPr>
          <p:txBody>
            <a:bodyPr wrap="square" lIns="0" tIns="0" rIns="0" bIns="0" rtlCol="0"/>
            <a:lstStyle/>
            <a:p>
              <a:endParaRPr sz="2400"/>
            </a:p>
          </p:txBody>
        </p:sp>
        <p:sp>
          <p:nvSpPr>
            <p:cNvPr id="55" name="object 55"/>
            <p:cNvSpPr/>
            <p:nvPr/>
          </p:nvSpPr>
          <p:spPr>
            <a:xfrm>
              <a:off x="6402125" y="2279552"/>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56" name="object 56"/>
            <p:cNvSpPr/>
            <p:nvPr/>
          </p:nvSpPr>
          <p:spPr>
            <a:xfrm>
              <a:off x="6402125" y="1800740"/>
              <a:ext cx="808355" cy="1915795"/>
            </a:xfrm>
            <a:custGeom>
              <a:avLst/>
              <a:gdLst/>
              <a:ahLst/>
              <a:cxnLst/>
              <a:rect l="l" t="t" r="r" b="b"/>
              <a:pathLst>
                <a:path w="808354" h="1915795">
                  <a:moveTo>
                    <a:pt x="0" y="718211"/>
                  </a:moveTo>
                  <a:lnTo>
                    <a:pt x="807899" y="957611"/>
                  </a:lnTo>
                </a:path>
                <a:path w="808354" h="1915795">
                  <a:moveTo>
                    <a:pt x="0" y="718211"/>
                  </a:moveTo>
                  <a:lnTo>
                    <a:pt x="807899" y="1436411"/>
                  </a:lnTo>
                </a:path>
                <a:path w="808354" h="1915795">
                  <a:moveTo>
                    <a:pt x="0" y="718211"/>
                  </a:moveTo>
                  <a:lnTo>
                    <a:pt x="807899" y="1915211"/>
                  </a:lnTo>
                </a:path>
                <a:path w="808354" h="1915795">
                  <a:moveTo>
                    <a:pt x="0" y="239448"/>
                  </a:moveTo>
                  <a:lnTo>
                    <a:pt x="807899" y="1915248"/>
                  </a:lnTo>
                </a:path>
                <a:path w="808354" h="1915795">
                  <a:moveTo>
                    <a:pt x="0" y="1196999"/>
                  </a:moveTo>
                  <a:lnTo>
                    <a:pt x="807899" y="0"/>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279564"/>
              <a:ext cx="808355" cy="718820"/>
            </a:xfrm>
            <a:custGeom>
              <a:avLst/>
              <a:gdLst/>
              <a:ahLst/>
              <a:cxnLst/>
              <a:rect l="l" t="t" r="r" b="b"/>
              <a:pathLst>
                <a:path w="808354" h="718819">
                  <a:moveTo>
                    <a:pt x="0" y="718199"/>
                  </a:moveTo>
                  <a:lnTo>
                    <a:pt x="807899" y="0"/>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04"/>
              <a:ext cx="808355" cy="1915795"/>
            </a:xfrm>
            <a:custGeom>
              <a:avLst/>
              <a:gdLst/>
              <a:ahLst/>
              <a:cxnLst/>
              <a:rect l="l" t="t" r="r" b="b"/>
              <a:pathLst>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279504"/>
              <a:ext cx="808355" cy="1197610"/>
            </a:xfrm>
            <a:custGeom>
              <a:avLst/>
              <a:gdLst/>
              <a:ahLst/>
              <a:cxnLst/>
              <a:rect l="l" t="t" r="r" b="b"/>
              <a:pathLst>
                <a:path w="808354" h="1197610">
                  <a:moveTo>
                    <a:pt x="0" y="1196999"/>
                  </a:moveTo>
                  <a:lnTo>
                    <a:pt x="807899" y="0"/>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666666"/>
              </a:solidFill>
            </a:ln>
          </p:spPr>
          <p:txBody>
            <a:bodyPr wrap="square" lIns="0" tIns="0" rIns="0" bIns="0" rtlCol="0"/>
            <a:lstStyle/>
            <a:p>
              <a:endParaRPr sz="2400"/>
            </a:p>
          </p:txBody>
        </p:sp>
      </p:grpSp>
      <p:sp>
        <p:nvSpPr>
          <p:cNvPr id="61" name="object 61"/>
          <p:cNvSpPr txBox="1"/>
          <p:nvPr/>
        </p:nvSpPr>
        <p:spPr>
          <a:xfrm>
            <a:off x="4786311" y="1559583"/>
            <a:ext cx="2997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1*.8</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3*.3</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0*1</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1.7</a:t>
            </a:r>
            <a:endParaRPr sz="1867">
              <a:latin typeface="Arial MT"/>
              <a:cs typeface="Arial MT"/>
            </a:endParaRPr>
          </a:p>
        </p:txBody>
      </p:sp>
      <p:sp>
        <p:nvSpPr>
          <p:cNvPr id="62" name="object 62"/>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3" name="object 63"/>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4" name="object 64"/>
          <p:cNvSpPr txBox="1"/>
          <p:nvPr/>
        </p:nvSpPr>
        <p:spPr>
          <a:xfrm>
            <a:off x="9345282" y="1559583"/>
            <a:ext cx="1398693" cy="304421"/>
          </a:xfrm>
          <a:prstGeom prst="rect">
            <a:avLst/>
          </a:prstGeom>
        </p:spPr>
        <p:txBody>
          <a:bodyPr vert="horz" wrap="square" lIns="0" tIns="16933" rIns="0" bIns="0" rtlCol="0">
            <a:spAutoFit/>
          </a:bodyPr>
          <a:lstStyle/>
          <a:p>
            <a:pPr marL="16933">
              <a:spcBef>
                <a:spcPts val="133"/>
              </a:spcBef>
            </a:pPr>
            <a:r>
              <a:rPr sz="1867" spc="-127" dirty="0">
                <a:latin typeface="Arial MT"/>
                <a:cs typeface="Arial MT"/>
              </a:rPr>
              <a:t>σ(1.7)</a:t>
            </a:r>
            <a:r>
              <a:rPr sz="1867" dirty="0">
                <a:latin typeface="Arial MT"/>
                <a:cs typeface="Arial MT"/>
              </a:rPr>
              <a:t> =</a:t>
            </a:r>
            <a:r>
              <a:rPr sz="1867" spc="7" dirty="0">
                <a:latin typeface="Arial MT"/>
                <a:cs typeface="Arial MT"/>
              </a:rPr>
              <a:t> </a:t>
            </a:r>
            <a:r>
              <a:rPr sz="1867" spc="-27" dirty="0">
                <a:latin typeface="Arial MT"/>
                <a:cs typeface="Arial MT"/>
              </a:rPr>
              <a:t>0.84</a:t>
            </a:r>
            <a:endParaRPr sz="1867">
              <a:latin typeface="Arial MT"/>
              <a:cs typeface="Arial MT"/>
            </a:endParaRPr>
          </a:p>
        </p:txBody>
      </p:sp>
      <p:sp>
        <p:nvSpPr>
          <p:cNvPr id="65" name="object 65"/>
          <p:cNvSpPr txBox="1"/>
          <p:nvPr/>
        </p:nvSpPr>
        <p:spPr>
          <a:xfrm>
            <a:off x="9610567" y="2267182"/>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0.89</a:t>
            </a:r>
            <a:endParaRPr sz="1200" dirty="0">
              <a:latin typeface="Arial MT"/>
              <a:cs typeface="Arial MT"/>
            </a:endParaRPr>
          </a:p>
        </p:txBody>
      </p:sp>
      <p:sp>
        <p:nvSpPr>
          <p:cNvPr id="66" name="object 66"/>
          <p:cNvSpPr txBox="1"/>
          <p:nvPr/>
        </p:nvSpPr>
        <p:spPr>
          <a:xfrm>
            <a:off x="9630231" y="2916111"/>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0.84</a:t>
            </a:r>
            <a:endParaRPr sz="1200" dirty="0">
              <a:latin typeface="Arial MT"/>
              <a:cs typeface="Arial MT"/>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606322" y="253533"/>
            <a:ext cx="1135085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371687"/>
            <a:chOff x="5466837" y="2379687"/>
            <a:chExt cx="268605" cy="27876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4" name="object 34"/>
          <p:cNvSpPr txBox="1"/>
          <p:nvPr/>
        </p:nvSpPr>
        <p:spPr>
          <a:xfrm>
            <a:off x="7392833" y="3192550"/>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p:txBody>
      </p:sp>
      <p:grpSp>
        <p:nvGrpSpPr>
          <p:cNvPr id="35" name="object 35"/>
          <p:cNvGrpSpPr/>
          <p:nvPr/>
        </p:nvGrpSpPr>
        <p:grpSpPr>
          <a:xfrm>
            <a:off x="7289117" y="3811250"/>
            <a:ext cx="358140" cy="1010073"/>
            <a:chOff x="5466837" y="2858437"/>
            <a:chExt cx="268605" cy="757555"/>
          </a:xfrm>
        </p:grpSpPr>
        <p:sp>
          <p:nvSpPr>
            <p:cNvPr id="36" name="object 36"/>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8" name="object 38"/>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9" name="object 39"/>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0" name="object 40"/>
          <p:cNvSpPr txBox="1"/>
          <p:nvPr/>
        </p:nvSpPr>
        <p:spPr>
          <a:xfrm>
            <a:off x="7392833" y="3830883"/>
            <a:ext cx="165947" cy="956010"/>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41" name="object 41"/>
          <p:cNvGrpSpPr/>
          <p:nvPr/>
        </p:nvGrpSpPr>
        <p:grpSpPr>
          <a:xfrm>
            <a:off x="7640567" y="2394588"/>
            <a:ext cx="1986280" cy="2567093"/>
            <a:chOff x="5730425" y="1795941"/>
            <a:chExt cx="1489710" cy="1925320"/>
          </a:xfrm>
        </p:grpSpPr>
        <p:sp>
          <p:nvSpPr>
            <p:cNvPr id="42" name="object 42"/>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3" name="object 43"/>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4" name="object 44"/>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5" name="object 45"/>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6" name="object 46"/>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7" name="object 47"/>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8" name="object 48"/>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9" name="object 49"/>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0" name="object 50"/>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1" name="object 51"/>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2" name="object 52"/>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3" name="object 53"/>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4" name="object 54"/>
            <p:cNvSpPr/>
            <p:nvPr/>
          </p:nvSpPr>
          <p:spPr>
            <a:xfrm>
              <a:off x="6402125" y="1800789"/>
              <a:ext cx="808355" cy="479425"/>
            </a:xfrm>
            <a:custGeom>
              <a:avLst/>
              <a:gdLst/>
              <a:ahLst/>
              <a:cxnLst/>
              <a:rect l="l" t="t" r="r" b="b"/>
              <a:pathLst>
                <a:path w="808354" h="479425">
                  <a:moveTo>
                    <a:pt x="0" y="239399"/>
                  </a:moveTo>
                  <a:lnTo>
                    <a:pt x="807899" y="0"/>
                  </a:lnTo>
                </a:path>
                <a:path w="808354" h="479425">
                  <a:moveTo>
                    <a:pt x="0" y="239399"/>
                  </a:moveTo>
                  <a:lnTo>
                    <a:pt x="807899" y="478799"/>
                  </a:lnTo>
                </a:path>
              </a:pathLst>
            </a:custGeom>
            <a:ln w="9524">
              <a:solidFill>
                <a:srgbClr val="666666"/>
              </a:solidFill>
            </a:ln>
          </p:spPr>
          <p:txBody>
            <a:bodyPr wrap="square" lIns="0" tIns="0" rIns="0" bIns="0" rtlCol="0"/>
            <a:lstStyle/>
            <a:p>
              <a:endParaRPr sz="2400"/>
            </a:p>
          </p:txBody>
        </p:sp>
        <p:sp>
          <p:nvSpPr>
            <p:cNvPr id="55" name="object 55"/>
            <p:cNvSpPr/>
            <p:nvPr/>
          </p:nvSpPr>
          <p:spPr>
            <a:xfrm>
              <a:off x="6402125" y="2040164"/>
              <a:ext cx="808355" cy="718820"/>
            </a:xfrm>
            <a:custGeom>
              <a:avLst/>
              <a:gdLst/>
              <a:ahLst/>
              <a:cxnLst/>
              <a:rect l="l" t="t" r="r" b="b"/>
              <a:pathLst>
                <a:path w="808354" h="718819">
                  <a:moveTo>
                    <a:pt x="0" y="0"/>
                  </a:moveTo>
                  <a:lnTo>
                    <a:pt x="807899" y="718199"/>
                  </a:lnTo>
                </a:path>
              </a:pathLst>
            </a:custGeom>
            <a:ln w="19049">
              <a:solidFill>
                <a:srgbClr val="FF0000"/>
              </a:solidFill>
            </a:ln>
          </p:spPr>
          <p:txBody>
            <a:bodyPr wrap="square" lIns="0" tIns="0" rIns="0" bIns="0" rtlCol="0"/>
            <a:lstStyle/>
            <a:p>
              <a:endParaRPr sz="2400"/>
            </a:p>
          </p:txBody>
        </p:sp>
        <p:sp>
          <p:nvSpPr>
            <p:cNvPr id="56" name="object 56"/>
            <p:cNvSpPr/>
            <p:nvPr/>
          </p:nvSpPr>
          <p:spPr>
            <a:xfrm>
              <a:off x="6402125" y="1800752"/>
              <a:ext cx="808355" cy="1437005"/>
            </a:xfrm>
            <a:custGeom>
              <a:avLst/>
              <a:gdLst/>
              <a:ahLst/>
              <a:cxnLst/>
              <a:rect l="l" t="t" r="r" b="b"/>
              <a:pathLst>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518952"/>
              <a:ext cx="808355" cy="239395"/>
            </a:xfrm>
            <a:custGeom>
              <a:avLst/>
              <a:gdLst/>
              <a:ahLst/>
              <a:cxnLst/>
              <a:rect l="l" t="t" r="r" b="b"/>
              <a:pathLst>
                <a:path w="808354" h="239394">
                  <a:moveTo>
                    <a:pt x="0" y="0"/>
                  </a:moveTo>
                  <a:lnTo>
                    <a:pt x="807899" y="239399"/>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40"/>
              <a:ext cx="808355" cy="1915795"/>
            </a:xfrm>
            <a:custGeom>
              <a:avLst/>
              <a:gdLst/>
              <a:ahLst/>
              <a:cxnLst/>
              <a:rect l="l" t="t" r="r" b="b"/>
              <a:pathLst>
                <a:path w="808354" h="1915795">
                  <a:moveTo>
                    <a:pt x="0" y="718211"/>
                  </a:moveTo>
                  <a:lnTo>
                    <a:pt x="807899" y="1436411"/>
                  </a:lnTo>
                </a:path>
                <a:path w="808354" h="1915795">
                  <a:moveTo>
                    <a:pt x="0" y="718211"/>
                  </a:moveTo>
                  <a:lnTo>
                    <a:pt x="807899" y="1915211"/>
                  </a:lnTo>
                </a:path>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758340"/>
              <a:ext cx="808355" cy="239395"/>
            </a:xfrm>
            <a:custGeom>
              <a:avLst/>
              <a:gdLst/>
              <a:ahLst/>
              <a:cxnLst/>
              <a:rect l="l" t="t" r="r" b="b"/>
              <a:pathLst>
                <a:path w="808354" h="239394">
                  <a:moveTo>
                    <a:pt x="0" y="239399"/>
                  </a:moveTo>
                  <a:lnTo>
                    <a:pt x="807899" y="0"/>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1800704"/>
              <a:ext cx="808355" cy="1915795"/>
            </a:xfrm>
            <a:custGeom>
              <a:avLst/>
              <a:gdLst/>
              <a:ahLst/>
              <a:cxnLst/>
              <a:rect l="l" t="t" r="r" b="b"/>
              <a:pathLst>
                <a:path w="808354" h="1915795">
                  <a:moveTo>
                    <a:pt x="0" y="1197012"/>
                  </a:moveTo>
                  <a:lnTo>
                    <a:pt x="807899" y="1436412"/>
                  </a:lnTo>
                </a:path>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Lst>
            </a:custGeom>
            <a:ln w="9524">
              <a:solidFill>
                <a:srgbClr val="666666"/>
              </a:solidFill>
            </a:ln>
          </p:spPr>
          <p:txBody>
            <a:bodyPr wrap="square" lIns="0" tIns="0" rIns="0" bIns="0" rtlCol="0"/>
            <a:lstStyle/>
            <a:p>
              <a:endParaRPr sz="2400"/>
            </a:p>
          </p:txBody>
        </p:sp>
        <p:sp>
          <p:nvSpPr>
            <p:cNvPr id="61" name="object 61"/>
            <p:cNvSpPr/>
            <p:nvPr/>
          </p:nvSpPr>
          <p:spPr>
            <a:xfrm>
              <a:off x="6402125" y="2758304"/>
              <a:ext cx="808355" cy="718820"/>
            </a:xfrm>
            <a:custGeom>
              <a:avLst/>
              <a:gdLst/>
              <a:ahLst/>
              <a:cxnLst/>
              <a:rect l="l" t="t" r="r" b="b"/>
              <a:pathLst>
                <a:path w="808354" h="718820">
                  <a:moveTo>
                    <a:pt x="0" y="718199"/>
                  </a:moveTo>
                  <a:lnTo>
                    <a:pt x="807899" y="0"/>
                  </a:lnTo>
                </a:path>
              </a:pathLst>
            </a:custGeom>
            <a:ln w="19049">
              <a:solidFill>
                <a:srgbClr val="FF0000"/>
              </a:solidFill>
            </a:ln>
          </p:spPr>
          <p:txBody>
            <a:bodyPr wrap="square" lIns="0" tIns="0" rIns="0" bIns="0" rtlCol="0"/>
            <a:lstStyle/>
            <a:p>
              <a:endParaRPr sz="2400"/>
            </a:p>
          </p:txBody>
        </p:sp>
        <p:sp>
          <p:nvSpPr>
            <p:cNvPr id="62" name="object 62"/>
            <p:cNvSpPr/>
            <p:nvPr/>
          </p:nvSpPr>
          <p:spPr>
            <a:xfrm>
              <a:off x="6402125" y="3237104"/>
              <a:ext cx="808355" cy="478790"/>
            </a:xfrm>
            <a:custGeom>
              <a:avLst/>
              <a:gdLst/>
              <a:ahLst/>
              <a:cxnLst/>
              <a:rect l="l" t="t" r="r" b="b"/>
              <a:pathLst>
                <a:path w="808354" h="478789">
                  <a:moveTo>
                    <a:pt x="0" y="239399"/>
                  </a:moveTo>
                  <a:lnTo>
                    <a:pt x="807899" y="0"/>
                  </a:lnTo>
                </a:path>
                <a:path w="808354" h="478789">
                  <a:moveTo>
                    <a:pt x="0" y="239387"/>
                  </a:moveTo>
                  <a:lnTo>
                    <a:pt x="807899" y="478787"/>
                  </a:lnTo>
                </a:path>
              </a:pathLst>
            </a:custGeom>
            <a:ln w="9524">
              <a:solidFill>
                <a:srgbClr val="666666"/>
              </a:solidFill>
            </a:ln>
          </p:spPr>
          <p:txBody>
            <a:bodyPr wrap="square" lIns="0" tIns="0" rIns="0" bIns="0" rtlCol="0"/>
            <a:lstStyle/>
            <a:p>
              <a:endParaRPr sz="2400"/>
            </a:p>
          </p:txBody>
        </p:sp>
      </p:grpSp>
      <p:sp>
        <p:nvSpPr>
          <p:cNvPr id="63" name="object 63"/>
          <p:cNvSpPr txBox="1"/>
          <p:nvPr/>
        </p:nvSpPr>
        <p:spPr>
          <a:xfrm>
            <a:off x="4753398" y="1559583"/>
            <a:ext cx="306239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1*.8</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3*.8</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0*.2</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3.2</a:t>
            </a:r>
            <a:endParaRPr sz="1867">
              <a:latin typeface="Arial MT"/>
              <a:cs typeface="Arial MT"/>
            </a:endParaRPr>
          </a:p>
        </p:txBody>
      </p:sp>
      <p:sp>
        <p:nvSpPr>
          <p:cNvPr id="64" name="object 64"/>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5" name="object 65"/>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6" name="object 66"/>
          <p:cNvSpPr txBox="1"/>
          <p:nvPr/>
        </p:nvSpPr>
        <p:spPr>
          <a:xfrm>
            <a:off x="9345282" y="1559583"/>
            <a:ext cx="1398693" cy="304421"/>
          </a:xfrm>
          <a:prstGeom prst="rect">
            <a:avLst/>
          </a:prstGeom>
        </p:spPr>
        <p:txBody>
          <a:bodyPr vert="horz" wrap="square" lIns="0" tIns="16933" rIns="0" bIns="0" rtlCol="0">
            <a:spAutoFit/>
          </a:bodyPr>
          <a:lstStyle/>
          <a:p>
            <a:pPr marL="16933">
              <a:spcBef>
                <a:spcPts val="133"/>
              </a:spcBef>
            </a:pPr>
            <a:r>
              <a:rPr sz="1867" spc="-127" dirty="0">
                <a:latin typeface="Arial MT"/>
                <a:cs typeface="Arial MT"/>
              </a:rPr>
              <a:t>σ(3.2)</a:t>
            </a:r>
            <a:r>
              <a:rPr sz="1867" dirty="0">
                <a:latin typeface="Arial MT"/>
                <a:cs typeface="Arial MT"/>
              </a:rPr>
              <a:t> =</a:t>
            </a:r>
            <a:r>
              <a:rPr sz="1867" spc="7" dirty="0">
                <a:latin typeface="Arial MT"/>
                <a:cs typeface="Arial MT"/>
              </a:rPr>
              <a:t> </a:t>
            </a:r>
            <a:r>
              <a:rPr sz="1867" spc="-27" dirty="0">
                <a:latin typeface="Arial MT"/>
                <a:cs typeface="Arial MT"/>
              </a:rPr>
              <a:t>0.96</a:t>
            </a:r>
            <a:endParaRPr sz="1867">
              <a:latin typeface="Arial MT"/>
              <a:cs typeface="Arial MT"/>
            </a:endParaRPr>
          </a:p>
        </p:txBody>
      </p:sp>
      <p:sp>
        <p:nvSpPr>
          <p:cNvPr id="67" name="object 67"/>
          <p:cNvSpPr txBox="1"/>
          <p:nvPr/>
        </p:nvSpPr>
        <p:spPr>
          <a:xfrm>
            <a:off x="9640063" y="2257350"/>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0.89</a:t>
            </a:r>
            <a:endParaRPr sz="1200" dirty="0">
              <a:latin typeface="Arial MT"/>
              <a:cs typeface="Arial MT"/>
            </a:endParaRPr>
          </a:p>
        </p:txBody>
      </p:sp>
      <p:sp>
        <p:nvSpPr>
          <p:cNvPr id="68" name="object 68"/>
          <p:cNvSpPr txBox="1"/>
          <p:nvPr/>
        </p:nvSpPr>
        <p:spPr>
          <a:xfrm>
            <a:off x="9640063" y="2916111"/>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0.84</a:t>
            </a:r>
            <a:endParaRPr sz="1200" dirty="0">
              <a:latin typeface="Arial MT"/>
              <a:cs typeface="Arial MT"/>
            </a:endParaRPr>
          </a:p>
        </p:txBody>
      </p:sp>
      <p:sp>
        <p:nvSpPr>
          <p:cNvPr id="69" name="object 69"/>
          <p:cNvSpPr txBox="1"/>
          <p:nvPr/>
        </p:nvSpPr>
        <p:spPr>
          <a:xfrm>
            <a:off x="9640063" y="3594538"/>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0.96</a:t>
            </a:r>
            <a:endParaRPr sz="1200" dirty="0">
              <a:latin typeface="Arial MT"/>
              <a:cs typeface="Arial MT"/>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714477" y="312526"/>
            <a:ext cx="1089914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371687"/>
            <a:chOff x="5466837" y="2379687"/>
            <a:chExt cx="268605" cy="27876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4" name="object 34"/>
          <p:cNvSpPr txBox="1"/>
          <p:nvPr/>
        </p:nvSpPr>
        <p:spPr>
          <a:xfrm>
            <a:off x="7392833" y="3192550"/>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p:txBody>
      </p:sp>
      <p:grpSp>
        <p:nvGrpSpPr>
          <p:cNvPr id="35" name="object 35"/>
          <p:cNvGrpSpPr/>
          <p:nvPr/>
        </p:nvGrpSpPr>
        <p:grpSpPr>
          <a:xfrm>
            <a:off x="7289117" y="3811250"/>
            <a:ext cx="358140" cy="371687"/>
            <a:chOff x="5466837" y="2858437"/>
            <a:chExt cx="268605" cy="278765"/>
          </a:xfrm>
        </p:grpSpPr>
        <p:sp>
          <p:nvSpPr>
            <p:cNvPr id="36" name="object 36"/>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8" name="object 38"/>
          <p:cNvSpPr txBox="1"/>
          <p:nvPr/>
        </p:nvSpPr>
        <p:spPr>
          <a:xfrm>
            <a:off x="7392833" y="38308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39" name="object 39"/>
          <p:cNvGrpSpPr/>
          <p:nvPr/>
        </p:nvGrpSpPr>
        <p:grpSpPr>
          <a:xfrm>
            <a:off x="7289117" y="4449583"/>
            <a:ext cx="358140" cy="371687"/>
            <a:chOff x="5466837" y="3337187"/>
            <a:chExt cx="268605" cy="278765"/>
          </a:xfrm>
        </p:grpSpPr>
        <p:sp>
          <p:nvSpPr>
            <p:cNvPr id="40" name="object 40"/>
            <p:cNvSpPr/>
            <p:nvPr/>
          </p:nvSpPr>
          <p:spPr>
            <a:xfrm>
              <a:off x="5471600" y="33419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41" name="object 41"/>
            <p:cNvSpPr/>
            <p:nvPr/>
          </p:nvSpPr>
          <p:spPr>
            <a:xfrm>
              <a:off x="5471600" y="33419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2" name="object 42"/>
          <p:cNvSpPr txBox="1"/>
          <p:nvPr/>
        </p:nvSpPr>
        <p:spPr>
          <a:xfrm>
            <a:off x="7392833" y="4469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43" name="object 43"/>
          <p:cNvGrpSpPr/>
          <p:nvPr/>
        </p:nvGrpSpPr>
        <p:grpSpPr>
          <a:xfrm>
            <a:off x="7640567" y="2394588"/>
            <a:ext cx="1986280" cy="2567093"/>
            <a:chOff x="5730425" y="1795941"/>
            <a:chExt cx="1489710" cy="1925320"/>
          </a:xfrm>
        </p:grpSpPr>
        <p:sp>
          <p:nvSpPr>
            <p:cNvPr id="44" name="object 44"/>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1" name="object 51"/>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2" name="object 52"/>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3" name="object 53"/>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4" name="object 54"/>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5" name="object 55"/>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89"/>
              <a:ext cx="808355" cy="958215"/>
            </a:xfrm>
            <a:custGeom>
              <a:avLst/>
              <a:gdLst/>
              <a:ahLst/>
              <a:cxnLst/>
              <a:rect l="l" t="t" r="r" b="b"/>
              <a:pathLst>
                <a:path w="808354" h="958214">
                  <a:moveTo>
                    <a:pt x="0" y="239399"/>
                  </a:moveTo>
                  <a:lnTo>
                    <a:pt x="807899" y="0"/>
                  </a:lnTo>
                </a:path>
                <a:path w="808354" h="958214">
                  <a:moveTo>
                    <a:pt x="0" y="239399"/>
                  </a:moveTo>
                  <a:lnTo>
                    <a:pt x="807899" y="478799"/>
                  </a:lnTo>
                </a:path>
                <a:path w="808354" h="958214">
                  <a:moveTo>
                    <a:pt x="0" y="239399"/>
                  </a:moveTo>
                  <a:lnTo>
                    <a:pt x="807899" y="957599"/>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040189"/>
              <a:ext cx="808355" cy="1197610"/>
            </a:xfrm>
            <a:custGeom>
              <a:avLst/>
              <a:gdLst/>
              <a:ahLst/>
              <a:cxnLst/>
              <a:rect l="l" t="t" r="r" b="b"/>
              <a:pathLst>
                <a:path w="808354" h="1197610">
                  <a:moveTo>
                    <a:pt x="0" y="0"/>
                  </a:moveTo>
                  <a:lnTo>
                    <a:pt x="807899" y="1196999"/>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52"/>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99"/>
                  </a:moveTo>
                  <a:lnTo>
                    <a:pt x="807899" y="957599"/>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518952"/>
              <a:ext cx="808355" cy="718820"/>
            </a:xfrm>
            <a:custGeom>
              <a:avLst/>
              <a:gdLst/>
              <a:ahLst/>
              <a:cxnLst/>
              <a:rect l="l" t="t" r="r" b="b"/>
              <a:pathLst>
                <a:path w="808354" h="718819">
                  <a:moveTo>
                    <a:pt x="0" y="0"/>
                  </a:moveTo>
                  <a:lnTo>
                    <a:pt x="807899" y="718199"/>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1800740"/>
              <a:ext cx="808355" cy="1915795"/>
            </a:xfrm>
            <a:custGeom>
              <a:avLst/>
              <a:gdLst/>
              <a:ahLst/>
              <a:cxnLst/>
              <a:rect l="l" t="t" r="r" b="b"/>
              <a:pathLst>
                <a:path w="808354" h="1915795">
                  <a:moveTo>
                    <a:pt x="0" y="718211"/>
                  </a:moveTo>
                  <a:lnTo>
                    <a:pt x="807899" y="1915211"/>
                  </a:lnTo>
                </a:path>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 w="808354" h="1915795">
                  <a:moveTo>
                    <a:pt x="0" y="1196999"/>
                  </a:moveTo>
                  <a:lnTo>
                    <a:pt x="807899" y="957599"/>
                  </a:lnTo>
                </a:path>
              </a:pathLst>
            </a:custGeom>
            <a:ln w="9524">
              <a:solidFill>
                <a:srgbClr val="666666"/>
              </a:solidFill>
            </a:ln>
          </p:spPr>
          <p:txBody>
            <a:bodyPr wrap="square" lIns="0" tIns="0" rIns="0" bIns="0" rtlCol="0"/>
            <a:lstStyle/>
            <a:p>
              <a:endParaRPr sz="2400"/>
            </a:p>
          </p:txBody>
        </p:sp>
        <p:sp>
          <p:nvSpPr>
            <p:cNvPr id="61" name="object 61"/>
            <p:cNvSpPr/>
            <p:nvPr/>
          </p:nvSpPr>
          <p:spPr>
            <a:xfrm>
              <a:off x="6402125" y="2997716"/>
              <a:ext cx="808355" cy="239395"/>
            </a:xfrm>
            <a:custGeom>
              <a:avLst/>
              <a:gdLst/>
              <a:ahLst/>
              <a:cxnLst/>
              <a:rect l="l" t="t" r="r" b="b"/>
              <a:pathLst>
                <a:path w="808354" h="239394">
                  <a:moveTo>
                    <a:pt x="0" y="0"/>
                  </a:moveTo>
                  <a:lnTo>
                    <a:pt x="807899" y="239399"/>
                  </a:lnTo>
                </a:path>
              </a:pathLst>
            </a:custGeom>
            <a:ln w="19049">
              <a:solidFill>
                <a:srgbClr val="FF0000"/>
              </a:solidFill>
            </a:ln>
          </p:spPr>
          <p:txBody>
            <a:bodyPr wrap="square" lIns="0" tIns="0" rIns="0" bIns="0" rtlCol="0"/>
            <a:lstStyle/>
            <a:p>
              <a:endParaRPr sz="2400"/>
            </a:p>
          </p:txBody>
        </p:sp>
        <p:sp>
          <p:nvSpPr>
            <p:cNvPr id="62" name="object 62"/>
            <p:cNvSpPr/>
            <p:nvPr/>
          </p:nvSpPr>
          <p:spPr>
            <a:xfrm>
              <a:off x="6402125" y="1800704"/>
              <a:ext cx="808355" cy="1915795"/>
            </a:xfrm>
            <a:custGeom>
              <a:avLst/>
              <a:gdLst/>
              <a:ahLst/>
              <a:cxnLst/>
              <a:rect l="l" t="t" r="r" b="b"/>
              <a:pathLst>
                <a:path w="808354" h="1915795">
                  <a:moveTo>
                    <a:pt x="0" y="1196987"/>
                  </a:moveTo>
                  <a:lnTo>
                    <a:pt x="807899" y="1915187"/>
                  </a:lnTo>
                </a:path>
                <a:path w="808354" h="1915795">
                  <a:moveTo>
                    <a:pt x="0" y="1675799"/>
                  </a:moveTo>
                  <a:lnTo>
                    <a:pt x="807899" y="0"/>
                  </a:lnTo>
                </a:path>
                <a:path w="808354" h="1915795">
                  <a:moveTo>
                    <a:pt x="0" y="1675799"/>
                  </a:moveTo>
                  <a:lnTo>
                    <a:pt x="807899" y="478799"/>
                  </a:lnTo>
                </a:path>
                <a:path w="808354" h="1915795">
                  <a:moveTo>
                    <a:pt x="0" y="1675799"/>
                  </a:moveTo>
                  <a:lnTo>
                    <a:pt x="807899" y="957599"/>
                  </a:lnTo>
                </a:path>
              </a:pathLst>
            </a:custGeom>
            <a:ln w="9524">
              <a:solidFill>
                <a:srgbClr val="666666"/>
              </a:solidFill>
            </a:ln>
          </p:spPr>
          <p:txBody>
            <a:bodyPr wrap="square" lIns="0" tIns="0" rIns="0" bIns="0" rtlCol="0"/>
            <a:lstStyle/>
            <a:p>
              <a:endParaRPr sz="2400"/>
            </a:p>
          </p:txBody>
        </p:sp>
        <p:sp>
          <p:nvSpPr>
            <p:cNvPr id="63" name="object 63"/>
            <p:cNvSpPr/>
            <p:nvPr/>
          </p:nvSpPr>
          <p:spPr>
            <a:xfrm>
              <a:off x="6402125" y="3237104"/>
              <a:ext cx="808355" cy="239395"/>
            </a:xfrm>
            <a:custGeom>
              <a:avLst/>
              <a:gdLst/>
              <a:ahLst/>
              <a:cxnLst/>
              <a:rect l="l" t="t" r="r" b="b"/>
              <a:pathLst>
                <a:path w="808354" h="239395">
                  <a:moveTo>
                    <a:pt x="0" y="239399"/>
                  </a:moveTo>
                  <a:lnTo>
                    <a:pt x="807899" y="0"/>
                  </a:lnTo>
                </a:path>
              </a:pathLst>
            </a:custGeom>
            <a:ln w="19049">
              <a:solidFill>
                <a:srgbClr val="FF0000"/>
              </a:solidFill>
            </a:ln>
          </p:spPr>
          <p:txBody>
            <a:bodyPr wrap="square" lIns="0" tIns="0" rIns="0" bIns="0" rtlCol="0"/>
            <a:lstStyle/>
            <a:p>
              <a:endParaRPr sz="2400"/>
            </a:p>
          </p:txBody>
        </p:sp>
        <p:sp>
          <p:nvSpPr>
            <p:cNvPr id="64" name="object 64"/>
            <p:cNvSpPr/>
            <p:nvPr/>
          </p:nvSpPr>
          <p:spPr>
            <a:xfrm>
              <a:off x="6402125" y="3476491"/>
              <a:ext cx="808355" cy="239395"/>
            </a:xfrm>
            <a:custGeom>
              <a:avLst/>
              <a:gdLst/>
              <a:ahLst/>
              <a:cxnLst/>
              <a:rect l="l" t="t" r="r" b="b"/>
              <a:pathLst>
                <a:path w="808354" h="239395">
                  <a:moveTo>
                    <a:pt x="0" y="0"/>
                  </a:moveTo>
                  <a:lnTo>
                    <a:pt x="807899" y="239399"/>
                  </a:lnTo>
                </a:path>
              </a:pathLst>
            </a:custGeom>
            <a:ln w="9524">
              <a:solidFill>
                <a:srgbClr val="666666"/>
              </a:solidFill>
            </a:ln>
          </p:spPr>
          <p:txBody>
            <a:bodyPr wrap="square" lIns="0" tIns="0" rIns="0" bIns="0" rtlCol="0"/>
            <a:lstStyle/>
            <a:p>
              <a:endParaRPr sz="2400"/>
            </a:p>
          </p:txBody>
        </p:sp>
      </p:grpSp>
      <p:sp>
        <p:nvSpPr>
          <p:cNvPr id="65" name="object 65"/>
          <p:cNvSpPr txBox="1"/>
          <p:nvPr/>
        </p:nvSpPr>
        <p:spPr>
          <a:xfrm>
            <a:off x="4720484" y="1559583"/>
            <a:ext cx="3128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1*.7</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3*.1</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0*.6</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0*.7</a:t>
            </a:r>
            <a:r>
              <a:rPr sz="1867" spc="-20"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1.0</a:t>
            </a:r>
            <a:endParaRPr sz="1867">
              <a:latin typeface="Arial MT"/>
              <a:cs typeface="Arial MT"/>
            </a:endParaRPr>
          </a:p>
        </p:txBody>
      </p:sp>
      <p:sp>
        <p:nvSpPr>
          <p:cNvPr id="66" name="object 66"/>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7" name="object 67"/>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8" name="object 68"/>
          <p:cNvSpPr txBox="1"/>
          <p:nvPr/>
        </p:nvSpPr>
        <p:spPr>
          <a:xfrm>
            <a:off x="9444082" y="1559583"/>
            <a:ext cx="1201420" cy="304421"/>
          </a:xfrm>
          <a:prstGeom prst="rect">
            <a:avLst/>
          </a:prstGeom>
        </p:spPr>
        <p:txBody>
          <a:bodyPr vert="horz" wrap="square" lIns="0" tIns="16933" rIns="0" bIns="0" rtlCol="0">
            <a:spAutoFit/>
          </a:bodyPr>
          <a:lstStyle/>
          <a:p>
            <a:pPr marL="16933">
              <a:spcBef>
                <a:spcPts val="133"/>
              </a:spcBef>
            </a:pPr>
            <a:r>
              <a:rPr sz="1867" spc="-187" dirty="0">
                <a:latin typeface="Arial MT"/>
                <a:cs typeface="Arial MT"/>
              </a:rPr>
              <a:t>σ(1)</a:t>
            </a:r>
            <a:r>
              <a:rPr sz="1867" spc="13" dirty="0">
                <a:latin typeface="Arial MT"/>
                <a:cs typeface="Arial MT"/>
              </a:rPr>
              <a:t> </a:t>
            </a:r>
            <a:r>
              <a:rPr sz="1867" dirty="0">
                <a:latin typeface="Arial MT"/>
                <a:cs typeface="Arial MT"/>
              </a:rPr>
              <a:t>=</a:t>
            </a:r>
            <a:r>
              <a:rPr sz="1867" spc="13" dirty="0">
                <a:latin typeface="Arial MT"/>
                <a:cs typeface="Arial MT"/>
              </a:rPr>
              <a:t> </a:t>
            </a:r>
            <a:r>
              <a:rPr sz="1867" spc="-27" dirty="0">
                <a:latin typeface="Arial MT"/>
                <a:cs typeface="Arial MT"/>
              </a:rPr>
              <a:t>0.73</a:t>
            </a:r>
            <a:endParaRPr sz="1867">
              <a:latin typeface="Arial MT"/>
              <a:cs typeface="Arial MT"/>
            </a:endParaRPr>
          </a:p>
        </p:txBody>
      </p:sp>
      <p:sp>
        <p:nvSpPr>
          <p:cNvPr id="69" name="object 69"/>
          <p:cNvSpPr txBox="1"/>
          <p:nvPr/>
        </p:nvSpPr>
        <p:spPr>
          <a:xfrm>
            <a:off x="9640063" y="2257350"/>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0.89</a:t>
            </a:r>
            <a:endParaRPr sz="1200" dirty="0">
              <a:latin typeface="Arial MT"/>
              <a:cs typeface="Arial MT"/>
            </a:endParaRPr>
          </a:p>
        </p:txBody>
      </p:sp>
      <p:sp>
        <p:nvSpPr>
          <p:cNvPr id="70" name="object 70"/>
          <p:cNvSpPr txBox="1"/>
          <p:nvPr/>
        </p:nvSpPr>
        <p:spPr>
          <a:xfrm>
            <a:off x="9640063" y="2925944"/>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0.84</a:t>
            </a:r>
            <a:endParaRPr sz="1200" dirty="0">
              <a:latin typeface="Arial MT"/>
              <a:cs typeface="Arial MT"/>
            </a:endParaRPr>
          </a:p>
        </p:txBody>
      </p:sp>
      <p:sp>
        <p:nvSpPr>
          <p:cNvPr id="71" name="object 71"/>
          <p:cNvSpPr txBox="1"/>
          <p:nvPr/>
        </p:nvSpPr>
        <p:spPr>
          <a:xfrm>
            <a:off x="9640063" y="3555206"/>
            <a:ext cx="495300" cy="201764"/>
          </a:xfrm>
          <a:prstGeom prst="rect">
            <a:avLst/>
          </a:prstGeom>
        </p:spPr>
        <p:txBody>
          <a:bodyPr vert="horz" wrap="square" lIns="0" tIns="16933" rIns="0" bIns="0" rtlCol="0">
            <a:spAutoFit/>
          </a:bodyPr>
          <a:lstStyle/>
          <a:p>
            <a:pPr marL="16933">
              <a:spcBef>
                <a:spcPts val="133"/>
              </a:spcBef>
            </a:pPr>
            <a:r>
              <a:rPr sz="1200" spc="-27" dirty="0">
                <a:latin typeface="Arial MT"/>
                <a:cs typeface="Arial MT"/>
              </a:rPr>
              <a:t>0.96</a:t>
            </a:r>
            <a:endParaRPr sz="1200" dirty="0">
              <a:latin typeface="Arial MT"/>
              <a:cs typeface="Arial MT"/>
            </a:endParaRPr>
          </a:p>
        </p:txBody>
      </p:sp>
      <p:sp>
        <p:nvSpPr>
          <p:cNvPr id="72" name="object 72"/>
          <p:cNvSpPr txBox="1"/>
          <p:nvPr/>
        </p:nvSpPr>
        <p:spPr>
          <a:xfrm>
            <a:off x="9640063" y="4187750"/>
            <a:ext cx="495300" cy="186375"/>
          </a:xfrm>
          <a:prstGeom prst="rect">
            <a:avLst/>
          </a:prstGeom>
        </p:spPr>
        <p:txBody>
          <a:bodyPr vert="horz" wrap="square" lIns="0" tIns="16933" rIns="0" bIns="0" rtlCol="0">
            <a:spAutoFit/>
          </a:bodyPr>
          <a:lstStyle/>
          <a:p>
            <a:pPr marL="16933">
              <a:spcBef>
                <a:spcPts val="133"/>
              </a:spcBef>
            </a:pPr>
            <a:r>
              <a:rPr sz="1100" spc="-27" dirty="0">
                <a:latin typeface="Arial MT"/>
                <a:cs typeface="Arial MT"/>
              </a:rPr>
              <a:t>0.73</a:t>
            </a:r>
            <a:endParaRPr sz="1100" dirty="0">
              <a:latin typeface="Arial MT"/>
              <a:cs typeface="Arial MT"/>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665316" y="412130"/>
            <a:ext cx="11074400" cy="776281"/>
          </a:xfrm>
          <a:prstGeom prst="rect">
            <a:avLst/>
          </a:prstGeom>
        </p:spPr>
        <p:txBody>
          <a:bodyPr vert="horz" wrap="square" lIns="0" tIns="220133" rIns="0" bIns="0" rtlCol="0" anchor="ctr">
            <a:spAutoFit/>
          </a:bodyPr>
          <a:lstStyle/>
          <a:p>
            <a:pPr marL="387764">
              <a:lnSpc>
                <a:spcPct val="100000"/>
              </a:lnSpc>
              <a:spcBef>
                <a:spcPts val="133"/>
              </a:spcBef>
            </a:pPr>
            <a:r>
              <a:rPr sz="3600" spc="-40" dirty="0"/>
              <a:t>Understanding</a:t>
            </a:r>
            <a:r>
              <a:rPr sz="3600" spc="-140" dirty="0"/>
              <a:t> </a:t>
            </a:r>
            <a:r>
              <a:rPr sz="3600" spc="-13" dirty="0"/>
              <a:t>Forward</a:t>
            </a:r>
            <a:r>
              <a:rPr sz="3600" spc="-140" dirty="0"/>
              <a:t> </a:t>
            </a:r>
            <a:r>
              <a:rPr sz="3600" spc="-33" dirty="0"/>
              <a:t>Propagation</a:t>
            </a:r>
            <a:r>
              <a:rPr sz="3600" spc="-140" dirty="0"/>
              <a:t> </a:t>
            </a:r>
            <a:r>
              <a:rPr sz="36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371687"/>
            <a:chOff x="5466837" y="2379687"/>
            <a:chExt cx="268605" cy="27876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4" name="object 34"/>
          <p:cNvSpPr txBox="1"/>
          <p:nvPr/>
        </p:nvSpPr>
        <p:spPr>
          <a:xfrm>
            <a:off x="7392833" y="3192550"/>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p:txBody>
      </p:sp>
      <p:grpSp>
        <p:nvGrpSpPr>
          <p:cNvPr id="35" name="object 35"/>
          <p:cNvGrpSpPr/>
          <p:nvPr/>
        </p:nvGrpSpPr>
        <p:grpSpPr>
          <a:xfrm>
            <a:off x="7289117" y="3811250"/>
            <a:ext cx="358140" cy="371687"/>
            <a:chOff x="5466837" y="2858437"/>
            <a:chExt cx="268605" cy="278765"/>
          </a:xfrm>
        </p:grpSpPr>
        <p:sp>
          <p:nvSpPr>
            <p:cNvPr id="36" name="object 36"/>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8" name="object 38"/>
          <p:cNvSpPr txBox="1"/>
          <p:nvPr/>
        </p:nvSpPr>
        <p:spPr>
          <a:xfrm>
            <a:off x="7392833" y="38308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39" name="object 39"/>
          <p:cNvGrpSpPr/>
          <p:nvPr/>
        </p:nvGrpSpPr>
        <p:grpSpPr>
          <a:xfrm>
            <a:off x="7289117" y="4449583"/>
            <a:ext cx="358140" cy="371687"/>
            <a:chOff x="5466837" y="3337187"/>
            <a:chExt cx="268605" cy="278765"/>
          </a:xfrm>
        </p:grpSpPr>
        <p:sp>
          <p:nvSpPr>
            <p:cNvPr id="40" name="object 40"/>
            <p:cNvSpPr/>
            <p:nvPr/>
          </p:nvSpPr>
          <p:spPr>
            <a:xfrm>
              <a:off x="5471600" y="33419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41" name="object 41"/>
            <p:cNvSpPr/>
            <p:nvPr/>
          </p:nvSpPr>
          <p:spPr>
            <a:xfrm>
              <a:off x="5471600" y="33419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2" name="object 42"/>
          <p:cNvSpPr txBox="1"/>
          <p:nvPr/>
        </p:nvSpPr>
        <p:spPr>
          <a:xfrm>
            <a:off x="7392833" y="4469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43" name="object 43"/>
          <p:cNvGrpSpPr/>
          <p:nvPr/>
        </p:nvGrpSpPr>
        <p:grpSpPr>
          <a:xfrm>
            <a:off x="7640567" y="2394588"/>
            <a:ext cx="1986280" cy="2573019"/>
            <a:chOff x="5730425" y="1795941"/>
            <a:chExt cx="1489710" cy="1929764"/>
          </a:xfrm>
        </p:grpSpPr>
        <p:sp>
          <p:nvSpPr>
            <p:cNvPr id="44" name="object 44"/>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1" name="object 51"/>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2" name="object 52"/>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3" name="object 53"/>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4" name="object 54"/>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5" name="object 55"/>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 w="808354" h="1437005">
                  <a:moveTo>
                    <a:pt x="0" y="718199"/>
                  </a:moveTo>
                  <a:lnTo>
                    <a:pt x="807899" y="957599"/>
                  </a:lnTo>
                </a:path>
                <a:path w="808354" h="1437005">
                  <a:moveTo>
                    <a:pt x="0" y="718199"/>
                  </a:moveTo>
                  <a:lnTo>
                    <a:pt x="807899" y="1436399"/>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040189"/>
              <a:ext cx="808355" cy="1676400"/>
            </a:xfrm>
            <a:custGeom>
              <a:avLst/>
              <a:gdLst/>
              <a:ahLst/>
              <a:cxnLst/>
              <a:rect l="l" t="t" r="r" b="b"/>
              <a:pathLst>
                <a:path w="808354" h="1676400">
                  <a:moveTo>
                    <a:pt x="0" y="478762"/>
                  </a:moveTo>
                  <a:lnTo>
                    <a:pt x="807899" y="1675763"/>
                  </a:lnTo>
                </a:path>
                <a:path w="808354" h="1676400">
                  <a:moveTo>
                    <a:pt x="0" y="0"/>
                  </a:moveTo>
                  <a:lnTo>
                    <a:pt x="807899" y="1675799"/>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40"/>
              <a:ext cx="808355" cy="1436370"/>
            </a:xfrm>
            <a:custGeom>
              <a:avLst/>
              <a:gdLst/>
              <a:ahLst/>
              <a:cxnLst/>
              <a:rect l="l" t="t" r="r" b="b"/>
              <a:pathLst>
                <a:path w="808354" h="1436370">
                  <a:moveTo>
                    <a:pt x="0" y="1196999"/>
                  </a:moveTo>
                  <a:lnTo>
                    <a:pt x="807899" y="0"/>
                  </a:lnTo>
                </a:path>
                <a:path w="808354" h="1436370">
                  <a:moveTo>
                    <a:pt x="0" y="1197024"/>
                  </a:moveTo>
                  <a:lnTo>
                    <a:pt x="807899" y="478824"/>
                  </a:lnTo>
                </a:path>
                <a:path w="808354" h="1436370">
                  <a:moveTo>
                    <a:pt x="0" y="1196999"/>
                  </a:moveTo>
                  <a:lnTo>
                    <a:pt x="807899" y="957599"/>
                  </a:lnTo>
                </a:path>
                <a:path w="808354" h="1436370">
                  <a:moveTo>
                    <a:pt x="0" y="1196975"/>
                  </a:moveTo>
                  <a:lnTo>
                    <a:pt x="807899" y="1436375"/>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997691"/>
              <a:ext cx="808355" cy="718820"/>
            </a:xfrm>
            <a:custGeom>
              <a:avLst/>
              <a:gdLst/>
              <a:ahLst/>
              <a:cxnLst/>
              <a:rect l="l" t="t" r="r" b="b"/>
              <a:pathLst>
                <a:path w="808354" h="718820">
                  <a:moveTo>
                    <a:pt x="0" y="0"/>
                  </a:moveTo>
                  <a:lnTo>
                    <a:pt x="807899" y="718199"/>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 w="808354" h="1676400">
                  <a:moveTo>
                    <a:pt x="0" y="1675799"/>
                  </a:moveTo>
                  <a:lnTo>
                    <a:pt x="807899" y="957599"/>
                  </a:lnTo>
                </a:path>
                <a:path w="808354" h="1676400">
                  <a:moveTo>
                    <a:pt x="0" y="1675799"/>
                  </a:moveTo>
                  <a:lnTo>
                    <a:pt x="807899" y="1436399"/>
                  </a:lnTo>
                </a:path>
              </a:pathLst>
            </a:custGeom>
            <a:ln w="9524">
              <a:solidFill>
                <a:srgbClr val="666666"/>
              </a:solidFill>
            </a:ln>
          </p:spPr>
          <p:txBody>
            <a:bodyPr wrap="square" lIns="0" tIns="0" rIns="0" bIns="0" rtlCol="0"/>
            <a:lstStyle/>
            <a:p>
              <a:endParaRPr sz="2400"/>
            </a:p>
          </p:txBody>
        </p:sp>
        <p:sp>
          <p:nvSpPr>
            <p:cNvPr id="61" name="object 61"/>
            <p:cNvSpPr/>
            <p:nvPr/>
          </p:nvSpPr>
          <p:spPr>
            <a:xfrm>
              <a:off x="6402125" y="3476491"/>
              <a:ext cx="808355" cy="239395"/>
            </a:xfrm>
            <a:custGeom>
              <a:avLst/>
              <a:gdLst/>
              <a:ahLst/>
              <a:cxnLst/>
              <a:rect l="l" t="t" r="r" b="b"/>
              <a:pathLst>
                <a:path w="808354" h="239395">
                  <a:moveTo>
                    <a:pt x="0" y="0"/>
                  </a:moveTo>
                  <a:lnTo>
                    <a:pt x="807899" y="239399"/>
                  </a:lnTo>
                </a:path>
              </a:pathLst>
            </a:custGeom>
            <a:ln w="19049">
              <a:solidFill>
                <a:srgbClr val="FF0000"/>
              </a:solidFill>
            </a:ln>
          </p:spPr>
          <p:txBody>
            <a:bodyPr wrap="square" lIns="0" tIns="0" rIns="0" bIns="0" rtlCol="0"/>
            <a:lstStyle/>
            <a:p>
              <a:endParaRPr sz="2400"/>
            </a:p>
          </p:txBody>
        </p:sp>
      </p:grpSp>
      <p:sp>
        <p:nvSpPr>
          <p:cNvPr id="62" name="object 62"/>
          <p:cNvSpPr txBox="1"/>
          <p:nvPr/>
        </p:nvSpPr>
        <p:spPr>
          <a:xfrm>
            <a:off x="4753398" y="1559583"/>
            <a:ext cx="306239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1*.2</a:t>
            </a:r>
            <a:r>
              <a:rPr sz="1867" spc="-3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3*.2</a:t>
            </a:r>
            <a:r>
              <a:rPr sz="1867" spc="-20"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0*.7</a:t>
            </a:r>
            <a:r>
              <a:rPr sz="1867" spc="-13"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0*1</a:t>
            </a:r>
            <a:r>
              <a:rPr sz="1867" spc="-13" dirty="0">
                <a:latin typeface="Arial MT"/>
                <a:cs typeface="Arial MT"/>
              </a:rPr>
              <a:t> </a:t>
            </a:r>
            <a:r>
              <a:rPr sz="1867" dirty="0">
                <a:latin typeface="Arial MT"/>
                <a:cs typeface="Arial MT"/>
              </a:rPr>
              <a:t>=</a:t>
            </a:r>
            <a:r>
              <a:rPr sz="1867" spc="-13" dirty="0">
                <a:latin typeface="Arial MT"/>
                <a:cs typeface="Arial MT"/>
              </a:rPr>
              <a:t> </a:t>
            </a:r>
            <a:r>
              <a:rPr sz="1867" spc="-33" dirty="0">
                <a:latin typeface="Arial MT"/>
                <a:cs typeface="Arial MT"/>
              </a:rPr>
              <a:t>0.8</a:t>
            </a:r>
            <a:endParaRPr sz="1867">
              <a:latin typeface="Arial MT"/>
              <a:cs typeface="Arial MT"/>
            </a:endParaRPr>
          </a:p>
        </p:txBody>
      </p:sp>
      <p:sp>
        <p:nvSpPr>
          <p:cNvPr id="63" name="object 63"/>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4" name="object 64"/>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5" name="object 65"/>
          <p:cNvSpPr txBox="1"/>
          <p:nvPr/>
        </p:nvSpPr>
        <p:spPr>
          <a:xfrm>
            <a:off x="9345282" y="1559583"/>
            <a:ext cx="1398693" cy="304421"/>
          </a:xfrm>
          <a:prstGeom prst="rect">
            <a:avLst/>
          </a:prstGeom>
        </p:spPr>
        <p:txBody>
          <a:bodyPr vert="horz" wrap="square" lIns="0" tIns="16933" rIns="0" bIns="0" rtlCol="0">
            <a:spAutoFit/>
          </a:bodyPr>
          <a:lstStyle/>
          <a:p>
            <a:pPr marL="16933">
              <a:spcBef>
                <a:spcPts val="133"/>
              </a:spcBef>
            </a:pPr>
            <a:r>
              <a:rPr sz="1867" spc="-127" dirty="0">
                <a:latin typeface="Arial MT"/>
                <a:cs typeface="Arial MT"/>
              </a:rPr>
              <a:t>σ(0.8)</a:t>
            </a:r>
            <a:r>
              <a:rPr sz="1867" dirty="0">
                <a:latin typeface="Arial MT"/>
                <a:cs typeface="Arial MT"/>
              </a:rPr>
              <a:t> =</a:t>
            </a:r>
            <a:r>
              <a:rPr sz="1867" spc="7" dirty="0">
                <a:latin typeface="Arial MT"/>
                <a:cs typeface="Arial MT"/>
              </a:rPr>
              <a:t> </a:t>
            </a:r>
            <a:r>
              <a:rPr sz="1867" spc="-27" dirty="0">
                <a:latin typeface="Arial MT"/>
                <a:cs typeface="Arial MT"/>
              </a:rPr>
              <a:t>0.69</a:t>
            </a:r>
            <a:endParaRPr sz="1867">
              <a:latin typeface="Arial MT"/>
              <a:cs typeface="Arial MT"/>
            </a:endParaRPr>
          </a:p>
        </p:txBody>
      </p:sp>
      <p:sp>
        <p:nvSpPr>
          <p:cNvPr id="66" name="object 66"/>
          <p:cNvSpPr txBox="1"/>
          <p:nvPr/>
        </p:nvSpPr>
        <p:spPr>
          <a:xfrm>
            <a:off x="9640063" y="22573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0.89</a:t>
            </a:r>
            <a:endParaRPr sz="1867">
              <a:latin typeface="Arial MT"/>
              <a:cs typeface="Arial MT"/>
            </a:endParaRPr>
          </a:p>
        </p:txBody>
      </p:sp>
      <p:sp>
        <p:nvSpPr>
          <p:cNvPr id="67" name="object 67"/>
          <p:cNvSpPr txBox="1"/>
          <p:nvPr/>
        </p:nvSpPr>
        <p:spPr>
          <a:xfrm>
            <a:off x="9640063" y="2866951"/>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0.84</a:t>
            </a:r>
            <a:endParaRPr sz="1867">
              <a:latin typeface="Arial MT"/>
              <a:cs typeface="Arial MT"/>
            </a:endParaRPr>
          </a:p>
        </p:txBody>
      </p:sp>
      <p:sp>
        <p:nvSpPr>
          <p:cNvPr id="68" name="object 68"/>
          <p:cNvSpPr txBox="1"/>
          <p:nvPr/>
        </p:nvSpPr>
        <p:spPr>
          <a:xfrm>
            <a:off x="9640063" y="34765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0.96</a:t>
            </a:r>
            <a:endParaRPr sz="1867">
              <a:latin typeface="Arial MT"/>
              <a:cs typeface="Arial MT"/>
            </a:endParaRPr>
          </a:p>
        </p:txBody>
      </p:sp>
      <p:sp>
        <p:nvSpPr>
          <p:cNvPr id="69" name="object 69"/>
          <p:cNvSpPr txBox="1"/>
          <p:nvPr/>
        </p:nvSpPr>
        <p:spPr>
          <a:xfrm>
            <a:off x="9640063" y="41877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0.73</a:t>
            </a:r>
            <a:endParaRPr sz="1867">
              <a:latin typeface="Arial MT"/>
              <a:cs typeface="Arial MT"/>
            </a:endParaRPr>
          </a:p>
        </p:txBody>
      </p:sp>
      <p:sp>
        <p:nvSpPr>
          <p:cNvPr id="70" name="object 70"/>
          <p:cNvSpPr txBox="1"/>
          <p:nvPr/>
        </p:nvSpPr>
        <p:spPr>
          <a:xfrm>
            <a:off x="9640063" y="47973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0.69</a:t>
            </a:r>
            <a:endParaRPr sz="1867">
              <a:latin typeface="Arial MT"/>
              <a:cs typeface="Arial MT"/>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507999" y="381353"/>
            <a:ext cx="1107440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7392833" y="2554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p:txBody>
      </p:sp>
      <p:grpSp>
        <p:nvGrpSpPr>
          <p:cNvPr id="31" name="object 31"/>
          <p:cNvGrpSpPr/>
          <p:nvPr/>
        </p:nvGrpSpPr>
        <p:grpSpPr>
          <a:xfrm>
            <a:off x="7289117" y="3172917"/>
            <a:ext cx="358140" cy="371687"/>
            <a:chOff x="5466837" y="2379687"/>
            <a:chExt cx="268605" cy="278765"/>
          </a:xfrm>
        </p:grpSpPr>
        <p:sp>
          <p:nvSpPr>
            <p:cNvPr id="32" name="object 32"/>
            <p:cNvSpPr/>
            <p:nvPr/>
          </p:nvSpPr>
          <p:spPr>
            <a:xfrm>
              <a:off x="5471600" y="23844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3844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4" name="object 34"/>
          <p:cNvSpPr txBox="1"/>
          <p:nvPr/>
        </p:nvSpPr>
        <p:spPr>
          <a:xfrm>
            <a:off x="7392833" y="3192550"/>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3</a:t>
            </a:r>
            <a:endParaRPr sz="1867">
              <a:latin typeface="Arial MT"/>
              <a:cs typeface="Arial MT"/>
            </a:endParaRPr>
          </a:p>
        </p:txBody>
      </p:sp>
      <p:grpSp>
        <p:nvGrpSpPr>
          <p:cNvPr id="35" name="object 35"/>
          <p:cNvGrpSpPr/>
          <p:nvPr/>
        </p:nvGrpSpPr>
        <p:grpSpPr>
          <a:xfrm>
            <a:off x="7289117" y="3811250"/>
            <a:ext cx="358140" cy="371687"/>
            <a:chOff x="5466837" y="2858437"/>
            <a:chExt cx="268605" cy="278765"/>
          </a:xfrm>
        </p:grpSpPr>
        <p:sp>
          <p:nvSpPr>
            <p:cNvPr id="36" name="object 36"/>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7" name="object 37"/>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8" name="object 38"/>
          <p:cNvSpPr txBox="1"/>
          <p:nvPr/>
        </p:nvSpPr>
        <p:spPr>
          <a:xfrm>
            <a:off x="7392833" y="38308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39" name="object 39"/>
          <p:cNvGrpSpPr/>
          <p:nvPr/>
        </p:nvGrpSpPr>
        <p:grpSpPr>
          <a:xfrm>
            <a:off x="7289117" y="4449583"/>
            <a:ext cx="358140" cy="371687"/>
            <a:chOff x="5466837" y="3337187"/>
            <a:chExt cx="268605" cy="278765"/>
          </a:xfrm>
        </p:grpSpPr>
        <p:sp>
          <p:nvSpPr>
            <p:cNvPr id="40" name="object 40"/>
            <p:cNvSpPr/>
            <p:nvPr/>
          </p:nvSpPr>
          <p:spPr>
            <a:xfrm>
              <a:off x="5471600" y="3341949"/>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41" name="object 41"/>
            <p:cNvSpPr/>
            <p:nvPr/>
          </p:nvSpPr>
          <p:spPr>
            <a:xfrm>
              <a:off x="5471600" y="3341949"/>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42" name="object 42"/>
          <p:cNvSpPr txBox="1"/>
          <p:nvPr/>
        </p:nvSpPr>
        <p:spPr>
          <a:xfrm>
            <a:off x="7392833" y="44692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0</a:t>
            </a:r>
            <a:endParaRPr sz="1867">
              <a:latin typeface="Arial MT"/>
              <a:cs typeface="Arial MT"/>
            </a:endParaRPr>
          </a:p>
        </p:txBody>
      </p:sp>
      <p:grpSp>
        <p:nvGrpSpPr>
          <p:cNvPr id="43" name="object 43"/>
          <p:cNvGrpSpPr/>
          <p:nvPr/>
        </p:nvGrpSpPr>
        <p:grpSpPr>
          <a:xfrm>
            <a:off x="7640567" y="2394588"/>
            <a:ext cx="1986280" cy="2573019"/>
            <a:chOff x="5730425" y="1795941"/>
            <a:chExt cx="1489710" cy="1929764"/>
          </a:xfrm>
        </p:grpSpPr>
        <p:sp>
          <p:nvSpPr>
            <p:cNvPr id="44" name="object 44"/>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1" name="object 51"/>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2" name="object 52"/>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3" name="object 53"/>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54" name="object 54"/>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55" name="object 55"/>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6" name="object 56"/>
            <p:cNvSpPr/>
            <p:nvPr/>
          </p:nvSpPr>
          <p:spPr>
            <a:xfrm>
              <a:off x="64021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 w="808354" h="1437005">
                  <a:moveTo>
                    <a:pt x="0" y="718199"/>
                  </a:moveTo>
                  <a:lnTo>
                    <a:pt x="807899" y="957599"/>
                  </a:lnTo>
                </a:path>
                <a:path w="808354" h="1437005">
                  <a:moveTo>
                    <a:pt x="0" y="718199"/>
                  </a:moveTo>
                  <a:lnTo>
                    <a:pt x="807899" y="1436399"/>
                  </a:lnTo>
                </a:path>
              </a:pathLst>
            </a:custGeom>
            <a:ln w="9524">
              <a:solidFill>
                <a:srgbClr val="666666"/>
              </a:solidFill>
            </a:ln>
          </p:spPr>
          <p:txBody>
            <a:bodyPr wrap="square" lIns="0" tIns="0" rIns="0" bIns="0" rtlCol="0"/>
            <a:lstStyle/>
            <a:p>
              <a:endParaRPr sz="2400"/>
            </a:p>
          </p:txBody>
        </p:sp>
        <p:sp>
          <p:nvSpPr>
            <p:cNvPr id="57" name="object 57"/>
            <p:cNvSpPr/>
            <p:nvPr/>
          </p:nvSpPr>
          <p:spPr>
            <a:xfrm>
              <a:off x="6402125" y="2040189"/>
              <a:ext cx="808355" cy="1676400"/>
            </a:xfrm>
            <a:custGeom>
              <a:avLst/>
              <a:gdLst/>
              <a:ahLst/>
              <a:cxnLst/>
              <a:rect l="l" t="t" r="r" b="b"/>
              <a:pathLst>
                <a:path w="808354" h="1676400">
                  <a:moveTo>
                    <a:pt x="0" y="478762"/>
                  </a:moveTo>
                  <a:lnTo>
                    <a:pt x="807899" y="1675763"/>
                  </a:lnTo>
                </a:path>
                <a:path w="808354" h="1676400">
                  <a:moveTo>
                    <a:pt x="0" y="0"/>
                  </a:moveTo>
                  <a:lnTo>
                    <a:pt x="807899" y="1675799"/>
                  </a:lnTo>
                </a:path>
              </a:pathLst>
            </a:custGeom>
            <a:ln w="19049">
              <a:solidFill>
                <a:srgbClr val="FF0000"/>
              </a:solidFill>
            </a:ln>
          </p:spPr>
          <p:txBody>
            <a:bodyPr wrap="square" lIns="0" tIns="0" rIns="0" bIns="0" rtlCol="0"/>
            <a:lstStyle/>
            <a:p>
              <a:endParaRPr sz="2400"/>
            </a:p>
          </p:txBody>
        </p:sp>
        <p:sp>
          <p:nvSpPr>
            <p:cNvPr id="58" name="object 58"/>
            <p:cNvSpPr/>
            <p:nvPr/>
          </p:nvSpPr>
          <p:spPr>
            <a:xfrm>
              <a:off x="6402125" y="1800740"/>
              <a:ext cx="808355" cy="1436370"/>
            </a:xfrm>
            <a:custGeom>
              <a:avLst/>
              <a:gdLst/>
              <a:ahLst/>
              <a:cxnLst/>
              <a:rect l="l" t="t" r="r" b="b"/>
              <a:pathLst>
                <a:path w="808354" h="1436370">
                  <a:moveTo>
                    <a:pt x="0" y="1196999"/>
                  </a:moveTo>
                  <a:lnTo>
                    <a:pt x="807899" y="0"/>
                  </a:lnTo>
                </a:path>
                <a:path w="808354" h="1436370">
                  <a:moveTo>
                    <a:pt x="0" y="1197024"/>
                  </a:moveTo>
                  <a:lnTo>
                    <a:pt x="807899" y="478824"/>
                  </a:lnTo>
                </a:path>
                <a:path w="808354" h="1436370">
                  <a:moveTo>
                    <a:pt x="0" y="1196999"/>
                  </a:moveTo>
                  <a:lnTo>
                    <a:pt x="807899" y="957599"/>
                  </a:lnTo>
                </a:path>
                <a:path w="808354" h="1436370">
                  <a:moveTo>
                    <a:pt x="0" y="1196975"/>
                  </a:moveTo>
                  <a:lnTo>
                    <a:pt x="807899" y="1436375"/>
                  </a:lnTo>
                </a:path>
              </a:pathLst>
            </a:custGeom>
            <a:ln w="9524">
              <a:solidFill>
                <a:srgbClr val="666666"/>
              </a:solidFill>
            </a:ln>
          </p:spPr>
          <p:txBody>
            <a:bodyPr wrap="square" lIns="0" tIns="0" rIns="0" bIns="0" rtlCol="0"/>
            <a:lstStyle/>
            <a:p>
              <a:endParaRPr sz="2400"/>
            </a:p>
          </p:txBody>
        </p:sp>
        <p:sp>
          <p:nvSpPr>
            <p:cNvPr id="59" name="object 59"/>
            <p:cNvSpPr/>
            <p:nvPr/>
          </p:nvSpPr>
          <p:spPr>
            <a:xfrm>
              <a:off x="6402125" y="2997691"/>
              <a:ext cx="808355" cy="718820"/>
            </a:xfrm>
            <a:custGeom>
              <a:avLst/>
              <a:gdLst/>
              <a:ahLst/>
              <a:cxnLst/>
              <a:rect l="l" t="t" r="r" b="b"/>
              <a:pathLst>
                <a:path w="808354" h="718820">
                  <a:moveTo>
                    <a:pt x="0" y="0"/>
                  </a:moveTo>
                  <a:lnTo>
                    <a:pt x="807899" y="718199"/>
                  </a:lnTo>
                </a:path>
              </a:pathLst>
            </a:custGeom>
            <a:ln w="19049">
              <a:solidFill>
                <a:srgbClr val="FF0000"/>
              </a:solidFill>
            </a:ln>
          </p:spPr>
          <p:txBody>
            <a:bodyPr wrap="square" lIns="0" tIns="0" rIns="0" bIns="0" rtlCol="0"/>
            <a:lstStyle/>
            <a:p>
              <a:endParaRPr sz="2400"/>
            </a:p>
          </p:txBody>
        </p:sp>
        <p:sp>
          <p:nvSpPr>
            <p:cNvPr id="60" name="object 60"/>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 w="808354" h="1676400">
                  <a:moveTo>
                    <a:pt x="0" y="1675799"/>
                  </a:moveTo>
                  <a:lnTo>
                    <a:pt x="807899" y="957599"/>
                  </a:lnTo>
                </a:path>
                <a:path w="808354" h="1676400">
                  <a:moveTo>
                    <a:pt x="0" y="1675799"/>
                  </a:moveTo>
                  <a:lnTo>
                    <a:pt x="807899" y="1436399"/>
                  </a:lnTo>
                </a:path>
              </a:pathLst>
            </a:custGeom>
            <a:ln w="9524">
              <a:solidFill>
                <a:srgbClr val="666666"/>
              </a:solidFill>
            </a:ln>
          </p:spPr>
          <p:txBody>
            <a:bodyPr wrap="square" lIns="0" tIns="0" rIns="0" bIns="0" rtlCol="0"/>
            <a:lstStyle/>
            <a:p>
              <a:endParaRPr sz="2400"/>
            </a:p>
          </p:txBody>
        </p:sp>
        <p:sp>
          <p:nvSpPr>
            <p:cNvPr id="61" name="object 61"/>
            <p:cNvSpPr/>
            <p:nvPr/>
          </p:nvSpPr>
          <p:spPr>
            <a:xfrm>
              <a:off x="6402125" y="3476491"/>
              <a:ext cx="808355" cy="239395"/>
            </a:xfrm>
            <a:custGeom>
              <a:avLst/>
              <a:gdLst/>
              <a:ahLst/>
              <a:cxnLst/>
              <a:rect l="l" t="t" r="r" b="b"/>
              <a:pathLst>
                <a:path w="808354" h="239395">
                  <a:moveTo>
                    <a:pt x="0" y="0"/>
                  </a:moveTo>
                  <a:lnTo>
                    <a:pt x="807899" y="239399"/>
                  </a:lnTo>
                </a:path>
              </a:pathLst>
            </a:custGeom>
            <a:ln w="19049">
              <a:solidFill>
                <a:srgbClr val="FF0000"/>
              </a:solidFill>
            </a:ln>
          </p:spPr>
          <p:txBody>
            <a:bodyPr wrap="square" lIns="0" tIns="0" rIns="0" bIns="0" rtlCol="0"/>
            <a:lstStyle/>
            <a:p>
              <a:endParaRPr sz="2400"/>
            </a:p>
          </p:txBody>
        </p:sp>
      </p:grpSp>
      <p:sp>
        <p:nvSpPr>
          <p:cNvPr id="62" name="object 62"/>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63" name="object 63"/>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64" name="object 64"/>
          <p:cNvSpPr txBox="1"/>
          <p:nvPr/>
        </p:nvSpPr>
        <p:spPr>
          <a:xfrm>
            <a:off x="9640063" y="2257350"/>
            <a:ext cx="495300" cy="294097"/>
          </a:xfrm>
          <a:prstGeom prst="rect">
            <a:avLst/>
          </a:prstGeom>
        </p:spPr>
        <p:txBody>
          <a:bodyPr vert="horz" wrap="square" lIns="0" tIns="16933" rIns="0" bIns="0" rtlCol="0">
            <a:spAutoFit/>
          </a:bodyPr>
          <a:lstStyle/>
          <a:p>
            <a:pPr marL="16933">
              <a:spcBef>
                <a:spcPts val="133"/>
              </a:spcBef>
            </a:pPr>
            <a:r>
              <a:rPr spc="-27" dirty="0">
                <a:latin typeface="Arial MT"/>
                <a:cs typeface="Arial MT"/>
              </a:rPr>
              <a:t>0.89</a:t>
            </a:r>
            <a:endParaRPr dirty="0">
              <a:latin typeface="Arial MT"/>
              <a:cs typeface="Arial MT"/>
            </a:endParaRPr>
          </a:p>
        </p:txBody>
      </p:sp>
      <p:sp>
        <p:nvSpPr>
          <p:cNvPr id="65" name="object 65"/>
          <p:cNvSpPr txBox="1"/>
          <p:nvPr/>
        </p:nvSpPr>
        <p:spPr>
          <a:xfrm>
            <a:off x="9640063" y="2866951"/>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0.84</a:t>
            </a:r>
            <a:endParaRPr sz="1867">
              <a:latin typeface="Arial MT"/>
              <a:cs typeface="Arial MT"/>
            </a:endParaRPr>
          </a:p>
        </p:txBody>
      </p:sp>
      <p:sp>
        <p:nvSpPr>
          <p:cNvPr id="66" name="object 66"/>
          <p:cNvSpPr txBox="1"/>
          <p:nvPr/>
        </p:nvSpPr>
        <p:spPr>
          <a:xfrm>
            <a:off x="9640063" y="34765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0.96</a:t>
            </a:r>
            <a:endParaRPr sz="1867">
              <a:latin typeface="Arial MT"/>
              <a:cs typeface="Arial MT"/>
            </a:endParaRPr>
          </a:p>
        </p:txBody>
      </p:sp>
      <p:sp>
        <p:nvSpPr>
          <p:cNvPr id="67" name="object 67"/>
          <p:cNvSpPr txBox="1"/>
          <p:nvPr/>
        </p:nvSpPr>
        <p:spPr>
          <a:xfrm>
            <a:off x="9640063" y="41877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0.73</a:t>
            </a:r>
            <a:endParaRPr sz="1867">
              <a:latin typeface="Arial MT"/>
              <a:cs typeface="Arial MT"/>
            </a:endParaRPr>
          </a:p>
        </p:txBody>
      </p:sp>
      <p:sp>
        <p:nvSpPr>
          <p:cNvPr id="68" name="object 68"/>
          <p:cNvSpPr txBox="1"/>
          <p:nvPr/>
        </p:nvSpPr>
        <p:spPr>
          <a:xfrm>
            <a:off x="9640063" y="4797350"/>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0.69</a:t>
            </a:r>
            <a:endParaRPr sz="1867">
              <a:latin typeface="Arial MT"/>
              <a:cs typeface="Arial MT"/>
            </a:endParaRPr>
          </a:p>
        </p:txBody>
      </p:sp>
      <p:sp>
        <p:nvSpPr>
          <p:cNvPr id="69" name="object 69"/>
          <p:cNvSpPr txBox="1"/>
          <p:nvPr/>
        </p:nvSpPr>
        <p:spPr>
          <a:xfrm>
            <a:off x="9492418" y="53676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1</a:t>
            </a:r>
            <a:endParaRPr sz="1867">
              <a:latin typeface="Arial MT"/>
              <a:cs typeface="Arial MT"/>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3"/>
                  </a:ext>
                </a:extLst>
              </a:tr>
            </a:tbl>
          </a:graphicData>
        </a:graphic>
      </p:graphicFrame>
      <p:sp>
        <p:nvSpPr>
          <p:cNvPr id="3" name="object 3"/>
          <p:cNvSpPr txBox="1">
            <a:spLocks noGrp="1"/>
          </p:cNvSpPr>
          <p:nvPr>
            <p:ph type="title"/>
          </p:nvPr>
        </p:nvSpPr>
        <p:spPr>
          <a:xfrm>
            <a:off x="488334" y="253533"/>
            <a:ext cx="11473755"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4" name="object 4"/>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5" name="object 5"/>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6" name="object 6"/>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grpSp>
        <p:nvGrpSpPr>
          <p:cNvPr id="7" name="object 7"/>
          <p:cNvGrpSpPr/>
          <p:nvPr/>
        </p:nvGrpSpPr>
        <p:grpSpPr>
          <a:xfrm>
            <a:off x="7289117" y="2215320"/>
            <a:ext cx="4098713" cy="2925233"/>
            <a:chOff x="5466837" y="1661489"/>
            <a:chExt cx="3074035" cy="2193925"/>
          </a:xfrm>
        </p:grpSpPr>
        <p:sp>
          <p:nvSpPr>
            <p:cNvPr id="8" name="object 8"/>
            <p:cNvSpPr/>
            <p:nvPr/>
          </p:nvSpPr>
          <p:spPr>
            <a:xfrm>
              <a:off x="6143225"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61432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6143225"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61432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6143225"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1432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6143225"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61432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72100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72100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2100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72100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72100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72100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72100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72100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72100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72100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6" name="object 26"/>
            <p:cNvSpPr/>
            <p:nvPr/>
          </p:nvSpPr>
          <p:spPr>
            <a:xfrm>
              <a:off x="82768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7" name="object 27"/>
            <p:cNvSpPr/>
            <p:nvPr/>
          </p:nvSpPr>
          <p:spPr>
            <a:xfrm>
              <a:off x="74689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28" name="object 28"/>
            <p:cNvSpPr/>
            <p:nvPr/>
          </p:nvSpPr>
          <p:spPr>
            <a:xfrm>
              <a:off x="5471600" y="19057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29" name="object 29"/>
            <p:cNvSpPr/>
            <p:nvPr/>
          </p:nvSpPr>
          <p:spPr>
            <a:xfrm>
              <a:off x="5471600" y="19057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0" name="object 30"/>
            <p:cNvSpPr/>
            <p:nvPr/>
          </p:nvSpPr>
          <p:spPr>
            <a:xfrm>
              <a:off x="5471600" y="23844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1" name="object 31"/>
            <p:cNvSpPr/>
            <p:nvPr/>
          </p:nvSpPr>
          <p:spPr>
            <a:xfrm>
              <a:off x="5471600" y="23844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5471600" y="286320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3" name="object 33"/>
            <p:cNvSpPr/>
            <p:nvPr/>
          </p:nvSpPr>
          <p:spPr>
            <a:xfrm>
              <a:off x="5471600" y="286320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sp>
          <p:nvSpPr>
            <p:cNvPr id="34" name="object 34"/>
            <p:cNvSpPr/>
            <p:nvPr/>
          </p:nvSpPr>
          <p:spPr>
            <a:xfrm>
              <a:off x="5471600" y="3341950"/>
              <a:ext cx="259079" cy="269240"/>
            </a:xfrm>
            <a:custGeom>
              <a:avLst/>
              <a:gdLst/>
              <a:ahLst/>
              <a:cxnLst/>
              <a:rect l="l" t="t" r="r" b="b"/>
              <a:pathLst>
                <a:path w="259079" h="269239">
                  <a:moveTo>
                    <a:pt x="258899" y="269099"/>
                  </a:moveTo>
                  <a:lnTo>
                    <a:pt x="0" y="269099"/>
                  </a:lnTo>
                  <a:lnTo>
                    <a:pt x="0" y="0"/>
                  </a:lnTo>
                  <a:lnTo>
                    <a:pt x="258899" y="0"/>
                  </a:lnTo>
                  <a:lnTo>
                    <a:pt x="258899" y="269099"/>
                  </a:lnTo>
                  <a:close/>
                </a:path>
              </a:pathLst>
            </a:custGeom>
            <a:solidFill>
              <a:srgbClr val="93C47D"/>
            </a:solidFill>
          </p:spPr>
          <p:txBody>
            <a:bodyPr wrap="square" lIns="0" tIns="0" rIns="0" bIns="0" rtlCol="0"/>
            <a:lstStyle/>
            <a:p>
              <a:endParaRPr sz="2400"/>
            </a:p>
          </p:txBody>
        </p:sp>
        <p:sp>
          <p:nvSpPr>
            <p:cNvPr id="35" name="object 35"/>
            <p:cNvSpPr/>
            <p:nvPr/>
          </p:nvSpPr>
          <p:spPr>
            <a:xfrm>
              <a:off x="5471600" y="3341950"/>
              <a:ext cx="259079" cy="269240"/>
            </a:xfrm>
            <a:custGeom>
              <a:avLst/>
              <a:gdLst/>
              <a:ahLst/>
              <a:cxnLst/>
              <a:rect l="l" t="t" r="r" b="b"/>
              <a:pathLst>
                <a:path w="259079" h="269239">
                  <a:moveTo>
                    <a:pt x="0" y="0"/>
                  </a:moveTo>
                  <a:lnTo>
                    <a:pt x="258899" y="0"/>
                  </a:lnTo>
                  <a:lnTo>
                    <a:pt x="258899" y="269099"/>
                  </a:lnTo>
                  <a:lnTo>
                    <a:pt x="0" y="269099"/>
                  </a:lnTo>
                  <a:lnTo>
                    <a:pt x="0" y="0"/>
                  </a:lnTo>
                  <a:close/>
                </a:path>
              </a:pathLst>
            </a:custGeom>
            <a:ln w="9524">
              <a:solidFill>
                <a:srgbClr val="000000"/>
              </a:solidFill>
            </a:ln>
          </p:spPr>
          <p:txBody>
            <a:bodyPr wrap="square" lIns="0" tIns="0" rIns="0" bIns="0" rtlCol="0"/>
            <a:lstStyle/>
            <a:p>
              <a:endParaRPr sz="2400"/>
            </a:p>
          </p:txBody>
        </p:sp>
      </p:grpSp>
      <p:sp>
        <p:nvSpPr>
          <p:cNvPr id="36" name="object 36"/>
          <p:cNvSpPr txBox="1"/>
          <p:nvPr/>
        </p:nvSpPr>
        <p:spPr>
          <a:xfrm>
            <a:off x="7392833" y="2554218"/>
            <a:ext cx="165947" cy="2259187"/>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1</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3</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a:p>
            <a:pPr>
              <a:spcBef>
                <a:spcPts val="633"/>
              </a:spcBef>
            </a:pPr>
            <a:endParaRPr sz="1867">
              <a:latin typeface="Arial MT"/>
              <a:cs typeface="Arial MT"/>
            </a:endParaRPr>
          </a:p>
          <a:p>
            <a:pPr marL="16933">
              <a:spcBef>
                <a:spcPts val="7"/>
              </a:spcBef>
            </a:pPr>
            <a:r>
              <a:rPr sz="1867" spc="-67" dirty="0">
                <a:latin typeface="Arial MT"/>
                <a:cs typeface="Arial MT"/>
              </a:rPr>
              <a:t>0</a:t>
            </a:r>
            <a:endParaRPr sz="1867">
              <a:latin typeface="Arial MT"/>
              <a:cs typeface="Arial MT"/>
            </a:endParaRPr>
          </a:p>
        </p:txBody>
      </p:sp>
      <p:grpSp>
        <p:nvGrpSpPr>
          <p:cNvPr id="37" name="object 37"/>
          <p:cNvGrpSpPr/>
          <p:nvPr/>
        </p:nvGrpSpPr>
        <p:grpSpPr>
          <a:xfrm>
            <a:off x="7640567" y="2394588"/>
            <a:ext cx="1986280" cy="2573019"/>
            <a:chOff x="5730425" y="1795941"/>
            <a:chExt cx="1489710" cy="1929764"/>
          </a:xfrm>
        </p:grpSpPr>
        <p:sp>
          <p:nvSpPr>
            <p:cNvPr id="38" name="object 38"/>
            <p:cNvSpPr/>
            <p:nvPr/>
          </p:nvSpPr>
          <p:spPr>
            <a:xfrm>
              <a:off x="5730500" y="20402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39" name="object 39"/>
            <p:cNvSpPr/>
            <p:nvPr/>
          </p:nvSpPr>
          <p:spPr>
            <a:xfrm>
              <a:off x="6086150" y="20245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0" name="object 40"/>
            <p:cNvSpPr/>
            <p:nvPr/>
          </p:nvSpPr>
          <p:spPr>
            <a:xfrm>
              <a:off x="6086150" y="20245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1" name="object 41"/>
            <p:cNvSpPr/>
            <p:nvPr/>
          </p:nvSpPr>
          <p:spPr>
            <a:xfrm>
              <a:off x="5730425" y="2518952"/>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2" name="object 42"/>
            <p:cNvSpPr/>
            <p:nvPr/>
          </p:nvSpPr>
          <p:spPr>
            <a:xfrm>
              <a:off x="6086075" y="2503219"/>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3" name="object 43"/>
            <p:cNvSpPr/>
            <p:nvPr/>
          </p:nvSpPr>
          <p:spPr>
            <a:xfrm>
              <a:off x="6086075" y="2503219"/>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4" name="object 44"/>
            <p:cNvSpPr/>
            <p:nvPr/>
          </p:nvSpPr>
          <p:spPr>
            <a:xfrm>
              <a:off x="5730500" y="299775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5" name="object 45"/>
            <p:cNvSpPr/>
            <p:nvPr/>
          </p:nvSpPr>
          <p:spPr>
            <a:xfrm>
              <a:off x="6086150" y="298201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6" name="object 46"/>
            <p:cNvSpPr/>
            <p:nvPr/>
          </p:nvSpPr>
          <p:spPr>
            <a:xfrm>
              <a:off x="6086150" y="298201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47" name="object 47"/>
            <p:cNvSpPr/>
            <p:nvPr/>
          </p:nvSpPr>
          <p:spPr>
            <a:xfrm>
              <a:off x="5730500" y="3476500"/>
              <a:ext cx="356235" cy="0"/>
            </a:xfrm>
            <a:custGeom>
              <a:avLst/>
              <a:gdLst/>
              <a:ahLst/>
              <a:cxnLst/>
              <a:rect l="l" t="t" r="r" b="b"/>
              <a:pathLst>
                <a:path w="356235">
                  <a:moveTo>
                    <a:pt x="0" y="0"/>
                  </a:moveTo>
                  <a:lnTo>
                    <a:pt x="355649" y="0"/>
                  </a:lnTo>
                </a:path>
              </a:pathLst>
            </a:custGeom>
            <a:ln w="9524">
              <a:solidFill>
                <a:srgbClr val="595959"/>
              </a:solidFill>
            </a:ln>
          </p:spPr>
          <p:txBody>
            <a:bodyPr wrap="square" lIns="0" tIns="0" rIns="0" bIns="0" rtlCol="0"/>
            <a:lstStyle/>
            <a:p>
              <a:endParaRPr sz="2400"/>
            </a:p>
          </p:txBody>
        </p:sp>
        <p:sp>
          <p:nvSpPr>
            <p:cNvPr id="48" name="object 48"/>
            <p:cNvSpPr/>
            <p:nvPr/>
          </p:nvSpPr>
          <p:spPr>
            <a:xfrm>
              <a:off x="6086150" y="3460767"/>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49" name="object 49"/>
            <p:cNvSpPr/>
            <p:nvPr/>
          </p:nvSpPr>
          <p:spPr>
            <a:xfrm>
              <a:off x="6086150" y="3460767"/>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
          <p:nvSpPr>
            <p:cNvPr id="50" name="object 50"/>
            <p:cNvSpPr/>
            <p:nvPr/>
          </p:nvSpPr>
          <p:spPr>
            <a:xfrm>
              <a:off x="64021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 w="808354" h="1437005">
                  <a:moveTo>
                    <a:pt x="0" y="718199"/>
                  </a:moveTo>
                  <a:lnTo>
                    <a:pt x="807899" y="957599"/>
                  </a:lnTo>
                </a:path>
                <a:path w="808354" h="1437005">
                  <a:moveTo>
                    <a:pt x="0" y="718199"/>
                  </a:moveTo>
                  <a:lnTo>
                    <a:pt x="807899" y="1436399"/>
                  </a:lnTo>
                </a:path>
              </a:pathLst>
            </a:custGeom>
            <a:ln w="9524">
              <a:solidFill>
                <a:srgbClr val="666666"/>
              </a:solidFill>
            </a:ln>
          </p:spPr>
          <p:txBody>
            <a:bodyPr wrap="square" lIns="0" tIns="0" rIns="0" bIns="0" rtlCol="0"/>
            <a:lstStyle/>
            <a:p>
              <a:endParaRPr sz="2400"/>
            </a:p>
          </p:txBody>
        </p:sp>
        <p:sp>
          <p:nvSpPr>
            <p:cNvPr id="51" name="object 51"/>
            <p:cNvSpPr/>
            <p:nvPr/>
          </p:nvSpPr>
          <p:spPr>
            <a:xfrm>
              <a:off x="6402125" y="2040189"/>
              <a:ext cx="808355" cy="1676400"/>
            </a:xfrm>
            <a:custGeom>
              <a:avLst/>
              <a:gdLst/>
              <a:ahLst/>
              <a:cxnLst/>
              <a:rect l="l" t="t" r="r" b="b"/>
              <a:pathLst>
                <a:path w="808354" h="1676400">
                  <a:moveTo>
                    <a:pt x="0" y="478762"/>
                  </a:moveTo>
                  <a:lnTo>
                    <a:pt x="807899" y="1675763"/>
                  </a:lnTo>
                </a:path>
                <a:path w="808354" h="1676400">
                  <a:moveTo>
                    <a:pt x="0" y="0"/>
                  </a:moveTo>
                  <a:lnTo>
                    <a:pt x="807899" y="1675799"/>
                  </a:lnTo>
                </a:path>
              </a:pathLst>
            </a:custGeom>
            <a:ln w="19049">
              <a:solidFill>
                <a:srgbClr val="FF0000"/>
              </a:solidFill>
            </a:ln>
          </p:spPr>
          <p:txBody>
            <a:bodyPr wrap="square" lIns="0" tIns="0" rIns="0" bIns="0" rtlCol="0"/>
            <a:lstStyle/>
            <a:p>
              <a:endParaRPr sz="2400"/>
            </a:p>
          </p:txBody>
        </p:sp>
        <p:sp>
          <p:nvSpPr>
            <p:cNvPr id="52" name="object 52"/>
            <p:cNvSpPr/>
            <p:nvPr/>
          </p:nvSpPr>
          <p:spPr>
            <a:xfrm>
              <a:off x="6402125" y="1800740"/>
              <a:ext cx="808355" cy="1436370"/>
            </a:xfrm>
            <a:custGeom>
              <a:avLst/>
              <a:gdLst/>
              <a:ahLst/>
              <a:cxnLst/>
              <a:rect l="l" t="t" r="r" b="b"/>
              <a:pathLst>
                <a:path w="808354" h="1436370">
                  <a:moveTo>
                    <a:pt x="0" y="1196999"/>
                  </a:moveTo>
                  <a:lnTo>
                    <a:pt x="807899" y="0"/>
                  </a:lnTo>
                </a:path>
                <a:path w="808354" h="1436370">
                  <a:moveTo>
                    <a:pt x="0" y="1197024"/>
                  </a:moveTo>
                  <a:lnTo>
                    <a:pt x="807899" y="478824"/>
                  </a:lnTo>
                </a:path>
                <a:path w="808354" h="1436370">
                  <a:moveTo>
                    <a:pt x="0" y="1196999"/>
                  </a:moveTo>
                  <a:lnTo>
                    <a:pt x="807899" y="957599"/>
                  </a:lnTo>
                </a:path>
                <a:path w="808354" h="1436370">
                  <a:moveTo>
                    <a:pt x="0" y="1196975"/>
                  </a:moveTo>
                  <a:lnTo>
                    <a:pt x="807899" y="1436375"/>
                  </a:lnTo>
                </a:path>
              </a:pathLst>
            </a:custGeom>
            <a:ln w="9524">
              <a:solidFill>
                <a:srgbClr val="666666"/>
              </a:solidFill>
            </a:ln>
          </p:spPr>
          <p:txBody>
            <a:bodyPr wrap="square" lIns="0" tIns="0" rIns="0" bIns="0" rtlCol="0"/>
            <a:lstStyle/>
            <a:p>
              <a:endParaRPr sz="2400"/>
            </a:p>
          </p:txBody>
        </p:sp>
        <p:sp>
          <p:nvSpPr>
            <p:cNvPr id="53" name="object 53"/>
            <p:cNvSpPr/>
            <p:nvPr/>
          </p:nvSpPr>
          <p:spPr>
            <a:xfrm>
              <a:off x="6402125" y="2997691"/>
              <a:ext cx="808355" cy="718820"/>
            </a:xfrm>
            <a:custGeom>
              <a:avLst/>
              <a:gdLst/>
              <a:ahLst/>
              <a:cxnLst/>
              <a:rect l="l" t="t" r="r" b="b"/>
              <a:pathLst>
                <a:path w="808354" h="718820">
                  <a:moveTo>
                    <a:pt x="0" y="0"/>
                  </a:moveTo>
                  <a:lnTo>
                    <a:pt x="807899" y="718199"/>
                  </a:lnTo>
                </a:path>
              </a:pathLst>
            </a:custGeom>
            <a:ln w="19049">
              <a:solidFill>
                <a:srgbClr val="FF0000"/>
              </a:solidFill>
            </a:ln>
          </p:spPr>
          <p:txBody>
            <a:bodyPr wrap="square" lIns="0" tIns="0" rIns="0" bIns="0" rtlCol="0"/>
            <a:lstStyle/>
            <a:p>
              <a:endParaRPr sz="2400"/>
            </a:p>
          </p:txBody>
        </p:sp>
        <p:sp>
          <p:nvSpPr>
            <p:cNvPr id="54" name="object 54"/>
            <p:cNvSpPr/>
            <p:nvPr/>
          </p:nvSpPr>
          <p:spPr>
            <a:xfrm>
              <a:off x="64021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 w="808354" h="1676400">
                  <a:moveTo>
                    <a:pt x="0" y="1675799"/>
                  </a:moveTo>
                  <a:lnTo>
                    <a:pt x="807899" y="957599"/>
                  </a:lnTo>
                </a:path>
                <a:path w="808354" h="1676400">
                  <a:moveTo>
                    <a:pt x="0" y="1675799"/>
                  </a:moveTo>
                  <a:lnTo>
                    <a:pt x="807899" y="1436399"/>
                  </a:lnTo>
                </a:path>
              </a:pathLst>
            </a:custGeom>
            <a:ln w="9524">
              <a:solidFill>
                <a:srgbClr val="666666"/>
              </a:solidFill>
            </a:ln>
          </p:spPr>
          <p:txBody>
            <a:bodyPr wrap="square" lIns="0" tIns="0" rIns="0" bIns="0" rtlCol="0"/>
            <a:lstStyle/>
            <a:p>
              <a:endParaRPr sz="2400"/>
            </a:p>
          </p:txBody>
        </p:sp>
        <p:sp>
          <p:nvSpPr>
            <p:cNvPr id="55" name="object 55"/>
            <p:cNvSpPr/>
            <p:nvPr/>
          </p:nvSpPr>
          <p:spPr>
            <a:xfrm>
              <a:off x="6402125" y="3476491"/>
              <a:ext cx="808355" cy="239395"/>
            </a:xfrm>
            <a:custGeom>
              <a:avLst/>
              <a:gdLst/>
              <a:ahLst/>
              <a:cxnLst/>
              <a:rect l="l" t="t" r="r" b="b"/>
              <a:pathLst>
                <a:path w="808354" h="239395">
                  <a:moveTo>
                    <a:pt x="0" y="0"/>
                  </a:moveTo>
                  <a:lnTo>
                    <a:pt x="807899" y="239399"/>
                  </a:lnTo>
                </a:path>
              </a:pathLst>
            </a:custGeom>
            <a:ln w="19049">
              <a:solidFill>
                <a:srgbClr val="FF0000"/>
              </a:solidFill>
            </a:ln>
          </p:spPr>
          <p:txBody>
            <a:bodyPr wrap="square" lIns="0" tIns="0" rIns="0" bIns="0" rtlCol="0"/>
            <a:lstStyle/>
            <a:p>
              <a:endParaRPr sz="2400"/>
            </a:p>
          </p:txBody>
        </p:sp>
      </p:grpSp>
      <p:sp>
        <p:nvSpPr>
          <p:cNvPr id="56" name="object 56"/>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57" name="object 57"/>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58" name="object 58"/>
          <p:cNvSpPr txBox="1"/>
          <p:nvPr/>
        </p:nvSpPr>
        <p:spPr>
          <a:xfrm>
            <a:off x="9492418" y="53676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04393" y="3524252"/>
            <a:ext cx="294639" cy="341205"/>
            <a:chOff x="2778294" y="2643189"/>
            <a:chExt cx="220979" cy="255904"/>
          </a:xfrm>
        </p:grpSpPr>
        <p:pic>
          <p:nvPicPr>
            <p:cNvPr id="3" name="object 3"/>
            <p:cNvPicPr/>
            <p:nvPr/>
          </p:nvPicPr>
          <p:blipFill>
            <a:blip r:embed="rId2" cstate="print"/>
            <a:stretch>
              <a:fillRect/>
            </a:stretch>
          </p:blipFill>
          <p:spPr>
            <a:xfrm>
              <a:off x="2783056" y="2647951"/>
              <a:ext cx="210961" cy="246145"/>
            </a:xfrm>
            <a:prstGeom prst="rect">
              <a:avLst/>
            </a:prstGeom>
          </p:spPr>
        </p:pic>
        <p:sp>
          <p:nvSpPr>
            <p:cNvPr id="4" name="object 4"/>
            <p:cNvSpPr/>
            <p:nvPr/>
          </p:nvSpPr>
          <p:spPr>
            <a:xfrm>
              <a:off x="27830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606322" y="322359"/>
            <a:ext cx="11497187"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6" name="object 6"/>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8" name="object 8"/>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9" name="object 9"/>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10" name="object 10"/>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11" name="object 11"/>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12" name="object 12"/>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04393" y="3524252"/>
            <a:ext cx="294639" cy="341205"/>
            <a:chOff x="2778294" y="2643189"/>
            <a:chExt cx="220979" cy="255904"/>
          </a:xfrm>
        </p:grpSpPr>
        <p:pic>
          <p:nvPicPr>
            <p:cNvPr id="3" name="object 3"/>
            <p:cNvPicPr/>
            <p:nvPr/>
          </p:nvPicPr>
          <p:blipFill>
            <a:blip r:embed="rId2" cstate="print"/>
            <a:stretch>
              <a:fillRect/>
            </a:stretch>
          </p:blipFill>
          <p:spPr>
            <a:xfrm>
              <a:off x="2783056" y="2647951"/>
              <a:ext cx="210961" cy="246145"/>
            </a:xfrm>
            <a:prstGeom prst="rect">
              <a:avLst/>
            </a:prstGeom>
          </p:spPr>
        </p:pic>
        <p:sp>
          <p:nvSpPr>
            <p:cNvPr id="4" name="object 4"/>
            <p:cNvSpPr/>
            <p:nvPr/>
          </p:nvSpPr>
          <p:spPr>
            <a:xfrm>
              <a:off x="27830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488334" y="597662"/>
            <a:ext cx="1107440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6" name="object 6"/>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8" name="object 8"/>
          <p:cNvSpPr txBox="1"/>
          <p:nvPr/>
        </p:nvSpPr>
        <p:spPr>
          <a:xfrm>
            <a:off x="1524366" y="5058567"/>
            <a:ext cx="969433" cy="354863"/>
          </a:xfrm>
          <a:prstGeom prst="rect">
            <a:avLst/>
          </a:prstGeom>
          <a:ln w="28574">
            <a:solidFill>
              <a:srgbClr val="FF0000"/>
            </a:solidFill>
          </a:ln>
        </p:spPr>
        <p:txBody>
          <a:bodyPr vert="horz" wrap="square" lIns="0" tIns="66887" rIns="0" bIns="0" rtlCol="0">
            <a:spAutoFit/>
          </a:bodyPr>
          <a:lstStyle/>
          <a:p>
            <a:pPr marL="181182">
              <a:spcBef>
                <a:spcPts val="527"/>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9" name="object 9"/>
          <p:cNvSpPr txBox="1"/>
          <p:nvPr/>
        </p:nvSpPr>
        <p:spPr>
          <a:xfrm>
            <a:off x="4978768" y="5058567"/>
            <a:ext cx="969433" cy="354863"/>
          </a:xfrm>
          <a:prstGeom prst="rect">
            <a:avLst/>
          </a:prstGeom>
          <a:ln w="28574">
            <a:solidFill>
              <a:srgbClr val="FF0000"/>
            </a:solidFill>
          </a:ln>
        </p:spPr>
        <p:txBody>
          <a:bodyPr vert="horz" wrap="square" lIns="0" tIns="66887" rIns="0" bIns="0" rtlCol="0">
            <a:spAutoFit/>
          </a:bodyPr>
          <a:lstStyle/>
          <a:p>
            <a:pPr marL="209121">
              <a:spcBef>
                <a:spcPts val="527"/>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10" name="object 10"/>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11" name="object 11"/>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12" name="object 12"/>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04393" y="3524252"/>
            <a:ext cx="294639" cy="341205"/>
            <a:chOff x="2778294" y="2643189"/>
            <a:chExt cx="220979" cy="255904"/>
          </a:xfrm>
        </p:grpSpPr>
        <p:pic>
          <p:nvPicPr>
            <p:cNvPr id="3" name="object 3"/>
            <p:cNvPicPr/>
            <p:nvPr/>
          </p:nvPicPr>
          <p:blipFill>
            <a:blip r:embed="rId2" cstate="print"/>
            <a:stretch>
              <a:fillRect/>
            </a:stretch>
          </p:blipFill>
          <p:spPr>
            <a:xfrm>
              <a:off x="2783056" y="2647951"/>
              <a:ext cx="210961" cy="246145"/>
            </a:xfrm>
            <a:prstGeom prst="rect">
              <a:avLst/>
            </a:prstGeom>
          </p:spPr>
        </p:pic>
        <p:sp>
          <p:nvSpPr>
            <p:cNvPr id="4" name="object 4"/>
            <p:cNvSpPr/>
            <p:nvPr/>
          </p:nvSpPr>
          <p:spPr>
            <a:xfrm>
              <a:off x="27830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547328" y="253532"/>
            <a:ext cx="11005574"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6" name="object 6"/>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8" name="object 8"/>
          <p:cNvSpPr txBox="1"/>
          <p:nvPr/>
        </p:nvSpPr>
        <p:spPr>
          <a:xfrm>
            <a:off x="1688949" y="5108418"/>
            <a:ext cx="38946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20" dirty="0">
                <a:latin typeface="Arial MT"/>
                <a:cs typeface="Arial MT"/>
              </a:rPr>
              <a:t> </a:t>
            </a:r>
            <a:r>
              <a:rPr sz="1867" spc="-80" dirty="0">
                <a:latin typeface="Arial MT"/>
                <a:cs typeface="Arial MT"/>
              </a:rPr>
              <a:t>X</a:t>
            </a:r>
            <a:endParaRPr sz="1867">
              <a:latin typeface="Arial MT"/>
              <a:cs typeface="Arial MT"/>
            </a:endParaRPr>
          </a:p>
        </p:txBody>
      </p:sp>
      <p:sp>
        <p:nvSpPr>
          <p:cNvPr id="9" name="object 9"/>
          <p:cNvSpPr txBox="1"/>
          <p:nvPr/>
        </p:nvSpPr>
        <p:spPr>
          <a:xfrm>
            <a:off x="2073634" y="5058567"/>
            <a:ext cx="297180" cy="354863"/>
          </a:xfrm>
          <a:prstGeom prst="rect">
            <a:avLst/>
          </a:prstGeom>
          <a:ln w="28574">
            <a:solidFill>
              <a:srgbClr val="FF0000"/>
            </a:solidFill>
          </a:ln>
        </p:spPr>
        <p:txBody>
          <a:bodyPr vert="horz" wrap="square" lIns="0" tIns="66887" rIns="0" bIns="0" rtlCol="0">
            <a:spAutoFit/>
          </a:bodyPr>
          <a:lstStyle/>
          <a:p>
            <a:pPr marL="52492">
              <a:spcBef>
                <a:spcPts val="527"/>
              </a:spcBef>
            </a:pPr>
            <a:r>
              <a:rPr sz="1867" spc="-67" dirty="0">
                <a:latin typeface="Arial MT"/>
                <a:cs typeface="Arial MT"/>
              </a:rPr>
              <a:t>6</a:t>
            </a:r>
            <a:endParaRPr sz="1867">
              <a:latin typeface="Arial MT"/>
              <a:cs typeface="Arial MT"/>
            </a:endParaRPr>
          </a:p>
        </p:txBody>
      </p:sp>
      <p:sp>
        <p:nvSpPr>
          <p:cNvPr id="10" name="object 10"/>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11" name="object 11"/>
          <p:cNvSpPr/>
          <p:nvPr/>
        </p:nvSpPr>
        <p:spPr>
          <a:xfrm>
            <a:off x="5140167" y="5058567"/>
            <a:ext cx="297180" cy="422487"/>
          </a:xfrm>
          <a:custGeom>
            <a:avLst/>
            <a:gdLst/>
            <a:ahLst/>
            <a:cxnLst/>
            <a:rect l="l" t="t" r="r" b="b"/>
            <a:pathLst>
              <a:path w="222885" h="316864">
                <a:moveTo>
                  <a:pt x="0" y="0"/>
                </a:moveTo>
                <a:lnTo>
                  <a:pt x="222299" y="0"/>
                </a:lnTo>
                <a:lnTo>
                  <a:pt x="222299" y="316499"/>
                </a:lnTo>
                <a:lnTo>
                  <a:pt x="0" y="316499"/>
                </a:lnTo>
                <a:lnTo>
                  <a:pt x="0" y="0"/>
                </a:lnTo>
                <a:close/>
              </a:path>
            </a:pathLst>
          </a:custGeom>
          <a:ln w="28574">
            <a:solidFill>
              <a:srgbClr val="FF0000"/>
            </a:solidFill>
          </a:ln>
        </p:spPr>
        <p:txBody>
          <a:bodyPr wrap="square" lIns="0" tIns="0" rIns="0" bIns="0" rtlCol="0"/>
          <a:lstStyle/>
          <a:p>
            <a:endParaRPr sz="2400"/>
          </a:p>
        </p:txBody>
      </p:sp>
      <p:sp>
        <p:nvSpPr>
          <p:cNvPr id="12" name="object 12"/>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13" name="object 13"/>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14" name="object 14"/>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65611" y="158438"/>
            <a:ext cx="688509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Improving</a:t>
            </a:r>
            <a:r>
              <a:rPr spc="-47" dirty="0"/>
              <a:t> </a:t>
            </a:r>
            <a:r>
              <a:rPr spc="-7" dirty="0"/>
              <a:t>Model</a:t>
            </a:r>
            <a:r>
              <a:rPr spc="-33" dirty="0"/>
              <a:t> </a:t>
            </a:r>
            <a:r>
              <a:rPr spc="-13" dirty="0"/>
              <a:t>Performance</a:t>
            </a:r>
          </a:p>
        </p:txBody>
      </p:sp>
      <p:sp>
        <p:nvSpPr>
          <p:cNvPr id="3" name="object 3"/>
          <p:cNvSpPr txBox="1"/>
          <p:nvPr/>
        </p:nvSpPr>
        <p:spPr>
          <a:xfrm>
            <a:off x="1291566" y="1841873"/>
            <a:ext cx="7677573" cy="2361330"/>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dirty="0">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Early</a:t>
            </a:r>
            <a:r>
              <a:rPr sz="1867" spc="-40" dirty="0">
                <a:latin typeface="Roboto"/>
                <a:cs typeface="Roboto"/>
              </a:rPr>
              <a:t> </a:t>
            </a:r>
            <a:r>
              <a:rPr sz="1867" spc="-27" dirty="0">
                <a:latin typeface="Roboto"/>
                <a:cs typeface="Roboto"/>
              </a:rPr>
              <a:t>stopping</a:t>
            </a:r>
            <a:endParaRPr sz="1867" dirty="0">
              <a:latin typeface="Roboto"/>
              <a:cs typeface="Roboto"/>
            </a:endParaRPr>
          </a:p>
          <a:p>
            <a:pPr marL="626518" indent="-448722">
              <a:lnSpc>
                <a:spcPts val="2200"/>
              </a:lnSpc>
              <a:buFont typeface="Arial MT"/>
              <a:buChar char="●"/>
              <a:tabLst>
                <a:tab pos="625671" algn="l"/>
                <a:tab pos="626518" algn="l"/>
              </a:tabLst>
            </a:pPr>
            <a:r>
              <a:rPr sz="1867" spc="-27" dirty="0">
                <a:latin typeface="Roboto"/>
                <a:cs typeface="Roboto"/>
              </a:rPr>
              <a:t>Dropout</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Handling</a:t>
            </a:r>
            <a:r>
              <a:rPr sz="1867" dirty="0">
                <a:latin typeface="Roboto"/>
                <a:cs typeface="Roboto"/>
              </a:rPr>
              <a:t> </a:t>
            </a:r>
            <a:r>
              <a:rPr sz="1867" spc="-13" dirty="0">
                <a:latin typeface="Roboto"/>
                <a:cs typeface="Roboto"/>
              </a:rPr>
              <a:t>common</a:t>
            </a:r>
            <a:r>
              <a:rPr sz="1867" dirty="0">
                <a:latin typeface="Roboto"/>
                <a:cs typeface="Roboto"/>
              </a:rPr>
              <a:t> </a:t>
            </a:r>
            <a:r>
              <a:rPr sz="1867" spc="-20" dirty="0">
                <a:latin typeface="Roboto"/>
                <a:cs typeface="Roboto"/>
              </a:rPr>
              <a:t>problems</a:t>
            </a:r>
            <a:r>
              <a:rPr sz="1867" dirty="0">
                <a:latin typeface="Roboto"/>
                <a:cs typeface="Roboto"/>
              </a:rPr>
              <a:t> </a:t>
            </a:r>
            <a:r>
              <a:rPr sz="1867" spc="-20" dirty="0">
                <a:latin typeface="Roboto"/>
                <a:cs typeface="Roboto"/>
              </a:rPr>
              <a:t>like</a:t>
            </a:r>
            <a:r>
              <a:rPr sz="1867" dirty="0">
                <a:latin typeface="Roboto"/>
                <a:cs typeface="Roboto"/>
              </a:rPr>
              <a:t> </a:t>
            </a:r>
            <a:r>
              <a:rPr sz="1867" spc="-33" dirty="0">
                <a:latin typeface="Roboto"/>
                <a:cs typeface="Roboto"/>
              </a:rPr>
              <a:t>vanishing</a:t>
            </a:r>
            <a:r>
              <a:rPr sz="1867" spc="7" dirty="0">
                <a:latin typeface="Roboto"/>
                <a:cs typeface="Roboto"/>
              </a:rPr>
              <a:t> </a:t>
            </a:r>
            <a:r>
              <a:rPr sz="1867" spc="-27" dirty="0">
                <a:latin typeface="Roboto"/>
                <a:cs typeface="Roboto"/>
              </a:rPr>
              <a:t>and</a:t>
            </a:r>
            <a:r>
              <a:rPr sz="1867" dirty="0">
                <a:latin typeface="Roboto"/>
                <a:cs typeface="Roboto"/>
              </a:rPr>
              <a:t> </a:t>
            </a:r>
            <a:r>
              <a:rPr sz="1867" spc="-20" dirty="0">
                <a:latin typeface="Roboto"/>
                <a:cs typeface="Roboto"/>
              </a:rPr>
              <a:t>exploding</a:t>
            </a:r>
            <a:r>
              <a:rPr sz="1867" dirty="0">
                <a:latin typeface="Roboto"/>
                <a:cs typeface="Roboto"/>
              </a:rPr>
              <a:t> </a:t>
            </a:r>
            <a:r>
              <a:rPr sz="1867" spc="-27" dirty="0">
                <a:latin typeface="Roboto"/>
                <a:cs typeface="Roboto"/>
              </a:rPr>
              <a:t>gradients</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BatchNorm</a:t>
            </a:r>
            <a:endParaRPr sz="1867" dirty="0">
              <a:latin typeface="Roboto"/>
              <a:cs typeface="Roboto"/>
            </a:endParaRPr>
          </a:p>
          <a:p>
            <a:pPr marL="626518" indent="-448722">
              <a:lnSpc>
                <a:spcPts val="2220"/>
              </a:lnSpc>
              <a:buFont typeface="Arial MT"/>
              <a:buChar char="●"/>
              <a:tabLst>
                <a:tab pos="625671" algn="l"/>
                <a:tab pos="626518" algn="l"/>
              </a:tabLst>
            </a:pPr>
            <a:r>
              <a:rPr sz="1867" spc="-13" dirty="0">
                <a:latin typeface="Roboto"/>
                <a:cs typeface="Roboto"/>
              </a:rPr>
              <a:t>Image</a:t>
            </a:r>
            <a:r>
              <a:rPr sz="1867" spc="-33" dirty="0">
                <a:latin typeface="Roboto"/>
                <a:cs typeface="Roboto"/>
              </a:rPr>
              <a:t> </a:t>
            </a:r>
            <a:r>
              <a:rPr sz="1867" spc="-27" dirty="0">
                <a:latin typeface="Roboto"/>
                <a:cs typeface="Roboto"/>
              </a:rPr>
              <a:t>Data</a:t>
            </a:r>
            <a:r>
              <a:rPr sz="1867" spc="-33" dirty="0">
                <a:latin typeface="Roboto"/>
                <a:cs typeface="Roboto"/>
              </a:rPr>
              <a:t> </a:t>
            </a:r>
            <a:r>
              <a:rPr sz="1867" spc="-20" dirty="0">
                <a:latin typeface="Roboto"/>
                <a:cs typeface="Roboto"/>
              </a:rPr>
              <a:t>Augmentation</a:t>
            </a:r>
            <a:endParaRPr sz="1867" dirty="0">
              <a:latin typeface="Roboto"/>
              <a:cs typeface="Roboto"/>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04393" y="3524252"/>
            <a:ext cx="294639" cy="341205"/>
            <a:chOff x="2778294" y="2643189"/>
            <a:chExt cx="220979" cy="255904"/>
          </a:xfrm>
        </p:grpSpPr>
        <p:pic>
          <p:nvPicPr>
            <p:cNvPr id="3" name="object 3"/>
            <p:cNvPicPr/>
            <p:nvPr/>
          </p:nvPicPr>
          <p:blipFill>
            <a:blip r:embed="rId2" cstate="print"/>
            <a:stretch>
              <a:fillRect/>
            </a:stretch>
          </p:blipFill>
          <p:spPr>
            <a:xfrm>
              <a:off x="2783056" y="2647951"/>
              <a:ext cx="210961" cy="246145"/>
            </a:xfrm>
            <a:prstGeom prst="rect">
              <a:avLst/>
            </a:prstGeom>
          </p:spPr>
        </p:pic>
        <p:sp>
          <p:nvSpPr>
            <p:cNvPr id="4" name="object 4"/>
            <p:cNvSpPr/>
            <p:nvPr/>
          </p:nvSpPr>
          <p:spPr>
            <a:xfrm>
              <a:off x="27830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488334" y="381353"/>
            <a:ext cx="11202219"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graphicFrame>
        <p:nvGraphicFramePr>
          <p:cNvPr id="6" name="object 6"/>
          <p:cNvGraphicFramePr>
            <a:graphicFrameLocks noGrp="1"/>
          </p:cNvGraphicFramePr>
          <p:nvPr/>
        </p:nvGraphicFramePr>
        <p:xfrm>
          <a:off x="4176166" y="2649100"/>
          <a:ext cx="255269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graphicFrame>
        <p:nvGraphicFramePr>
          <p:cNvPr id="7" name="object 7"/>
          <p:cNvGraphicFramePr>
            <a:graphicFrameLocks noGrp="1"/>
          </p:cNvGraphicFramePr>
          <p:nvPr/>
        </p:nvGraphicFramePr>
        <p:xfrm>
          <a:off x="438399" y="2649100"/>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50" dirty="0">
                          <a:latin typeface="Arial MT"/>
                          <a:cs typeface="Arial MT"/>
                        </a:rPr>
                        <a:t>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58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70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10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8" name="object 8"/>
          <p:cNvSpPr txBox="1"/>
          <p:nvPr/>
        </p:nvSpPr>
        <p:spPr>
          <a:xfrm>
            <a:off x="1688950"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9" name="object 9"/>
          <p:cNvSpPr txBox="1"/>
          <p:nvPr/>
        </p:nvSpPr>
        <p:spPr>
          <a:xfrm>
            <a:off x="5171483" y="51084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5</a:t>
            </a:r>
            <a:endParaRPr sz="1867">
              <a:latin typeface="Arial MT"/>
              <a:cs typeface="Arial MT"/>
            </a:endParaRPr>
          </a:p>
        </p:txBody>
      </p:sp>
      <p:sp>
        <p:nvSpPr>
          <p:cNvPr id="10" name="object 10"/>
          <p:cNvSpPr txBox="1"/>
          <p:nvPr/>
        </p:nvSpPr>
        <p:spPr>
          <a:xfrm>
            <a:off x="8421069" y="3481424"/>
            <a:ext cx="1262380"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Y</a:t>
            </a:r>
            <a:r>
              <a:rPr sz="2400" spc="-67" dirty="0">
                <a:latin typeface="Arial MT"/>
                <a:cs typeface="Arial MT"/>
              </a:rPr>
              <a:t> </a:t>
            </a:r>
            <a:r>
              <a:rPr sz="2400" dirty="0">
                <a:latin typeface="Arial MT"/>
                <a:cs typeface="Arial MT"/>
              </a:rPr>
              <a:t>=</a:t>
            </a:r>
            <a:r>
              <a:rPr sz="2400" spc="-7" dirty="0">
                <a:latin typeface="Arial MT"/>
                <a:cs typeface="Arial MT"/>
              </a:rPr>
              <a:t> </a:t>
            </a:r>
            <a:r>
              <a:rPr sz="2400" spc="-33" dirty="0">
                <a:latin typeface="Arial MT"/>
                <a:cs typeface="Arial MT"/>
              </a:rPr>
              <a:t>W</a:t>
            </a:r>
            <a:r>
              <a:rPr sz="2400" spc="-49" baseline="30000" dirty="0">
                <a:latin typeface="Arial MT"/>
                <a:cs typeface="Arial MT"/>
              </a:rPr>
              <a:t>T</a:t>
            </a:r>
            <a:r>
              <a:rPr sz="2400" spc="-33" dirty="0">
                <a:latin typeface="Arial MT"/>
                <a:cs typeface="Arial MT"/>
              </a:rPr>
              <a:t>X</a:t>
            </a:r>
            <a:endParaRPr sz="2400">
              <a:latin typeface="Arial MT"/>
              <a:cs typeface="Arial MT"/>
            </a:endParaRPr>
          </a:p>
        </p:txBody>
      </p:sp>
      <p:sp>
        <p:nvSpPr>
          <p:cNvPr id="11" name="object 11"/>
          <p:cNvSpPr txBox="1"/>
          <p:nvPr/>
        </p:nvSpPr>
        <p:spPr>
          <a:xfrm>
            <a:off x="1511250" y="2162018"/>
            <a:ext cx="9423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Input</a:t>
            </a:r>
            <a:r>
              <a:rPr sz="1867" spc="-33" dirty="0">
                <a:latin typeface="Arial MT"/>
                <a:cs typeface="Arial MT"/>
              </a:rPr>
              <a:t> (X)</a:t>
            </a:r>
            <a:endParaRPr sz="1867">
              <a:latin typeface="Arial MT"/>
              <a:cs typeface="Arial MT"/>
            </a:endParaRPr>
          </a:p>
        </p:txBody>
      </p:sp>
      <p:sp>
        <p:nvSpPr>
          <p:cNvPr id="12" name="object 12"/>
          <p:cNvSpPr txBox="1"/>
          <p:nvPr/>
        </p:nvSpPr>
        <p:spPr>
          <a:xfrm>
            <a:off x="4798671" y="2162018"/>
            <a:ext cx="1333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Weights</a:t>
            </a:r>
            <a:r>
              <a:rPr sz="1867" spc="-67" dirty="0">
                <a:latin typeface="Arial MT"/>
                <a:cs typeface="Arial MT"/>
              </a:rPr>
              <a:t> </a:t>
            </a:r>
            <a:r>
              <a:rPr sz="1867" spc="-33" dirty="0">
                <a:latin typeface="Arial MT"/>
                <a:cs typeface="Arial MT"/>
              </a:rPr>
              <a:t>(W)</a:t>
            </a:r>
            <a:endParaRPr sz="1867">
              <a:latin typeface="Arial MT"/>
              <a:cs typeface="Arial MT"/>
            </a:endParaRPr>
          </a:p>
        </p:txBody>
      </p:sp>
      <p:sp>
        <p:nvSpPr>
          <p:cNvPr id="13" name="object 13"/>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789993" y="3524252"/>
            <a:ext cx="294639" cy="341205"/>
            <a:chOff x="2092494" y="2643189"/>
            <a:chExt cx="220979" cy="255904"/>
          </a:xfrm>
        </p:grpSpPr>
        <p:pic>
          <p:nvPicPr>
            <p:cNvPr id="3" name="object 3"/>
            <p:cNvPicPr/>
            <p:nvPr/>
          </p:nvPicPr>
          <p:blipFill>
            <a:blip r:embed="rId2" cstate="print"/>
            <a:stretch>
              <a:fillRect/>
            </a:stretch>
          </p:blipFill>
          <p:spPr>
            <a:xfrm>
              <a:off x="2097256" y="2647951"/>
              <a:ext cx="210961" cy="246145"/>
            </a:xfrm>
            <a:prstGeom prst="rect">
              <a:avLst/>
            </a:prstGeom>
          </p:spPr>
        </p:pic>
        <p:sp>
          <p:nvSpPr>
            <p:cNvPr id="4" name="object 4"/>
            <p:cNvSpPr/>
            <p:nvPr/>
          </p:nvSpPr>
          <p:spPr>
            <a:xfrm>
              <a:off x="20972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sp>
        <p:nvSpPr>
          <p:cNvPr id="5" name="object 5"/>
          <p:cNvSpPr txBox="1">
            <a:spLocks noGrp="1"/>
          </p:cNvSpPr>
          <p:nvPr>
            <p:ph type="title"/>
          </p:nvPr>
        </p:nvSpPr>
        <p:spPr>
          <a:xfrm>
            <a:off x="114708" y="409569"/>
            <a:ext cx="11998634"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graphicFrame>
        <p:nvGraphicFramePr>
          <p:cNvPr id="6" name="object 6"/>
          <p:cNvGraphicFramePr>
            <a:graphicFrameLocks noGrp="1"/>
          </p:cNvGraphicFramePr>
          <p:nvPr/>
        </p:nvGraphicFramePr>
        <p:xfrm>
          <a:off x="3329199" y="2606767"/>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7" name="object 7"/>
          <p:cNvSpPr txBox="1"/>
          <p:nvPr/>
        </p:nvSpPr>
        <p:spPr>
          <a:xfrm>
            <a:off x="4579751" y="53182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8" name="object 8"/>
          <p:cNvSpPr txBox="1"/>
          <p:nvPr/>
        </p:nvSpPr>
        <p:spPr>
          <a:xfrm>
            <a:off x="4777350" y="1814885"/>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graphicFrame>
        <p:nvGraphicFramePr>
          <p:cNvPr id="9" name="object 9"/>
          <p:cNvGraphicFramePr>
            <a:graphicFrameLocks noGrp="1"/>
          </p:cNvGraphicFramePr>
          <p:nvPr/>
        </p:nvGraphicFramePr>
        <p:xfrm>
          <a:off x="477532" y="2412001"/>
          <a:ext cx="2042159"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0" name="object 10"/>
          <p:cNvSpPr txBox="1"/>
          <p:nvPr/>
        </p:nvSpPr>
        <p:spPr>
          <a:xfrm>
            <a:off x="1300310" y="1768317"/>
            <a:ext cx="422487" cy="304356"/>
          </a:xfrm>
          <a:prstGeom prst="rect">
            <a:avLst/>
          </a:prstGeom>
        </p:spPr>
        <p:txBody>
          <a:bodyPr vert="horz" wrap="square" lIns="0" tIns="16933" rIns="0" bIns="0" rtlCol="0">
            <a:spAutoFit/>
          </a:bodyPr>
          <a:lstStyle/>
          <a:p>
            <a:pPr marL="50799">
              <a:spcBef>
                <a:spcPts val="133"/>
              </a:spcBef>
            </a:pPr>
            <a:r>
              <a:rPr sz="2800" spc="-49" baseline="-22000" dirty="0">
                <a:latin typeface="Arial MT"/>
                <a:cs typeface="Arial MT"/>
              </a:rPr>
              <a:t>W</a:t>
            </a:r>
            <a:r>
              <a:rPr sz="1200" spc="-33" dirty="0">
                <a:latin typeface="Arial MT"/>
                <a:cs typeface="Arial MT"/>
              </a:rPr>
              <a:t>T</a:t>
            </a:r>
            <a:endParaRPr sz="1200">
              <a:latin typeface="Arial MT"/>
              <a:cs typeface="Arial MT"/>
            </a:endParaRPr>
          </a:p>
        </p:txBody>
      </p:sp>
      <p:sp>
        <p:nvSpPr>
          <p:cNvPr id="11" name="object 11"/>
          <p:cNvSpPr txBox="1"/>
          <p:nvPr/>
        </p:nvSpPr>
        <p:spPr>
          <a:xfrm>
            <a:off x="1217616" y="5360618"/>
            <a:ext cx="38946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20" dirty="0">
                <a:latin typeface="Arial MT"/>
                <a:cs typeface="Arial MT"/>
              </a:rPr>
              <a:t> </a:t>
            </a:r>
            <a:r>
              <a:rPr sz="1867" spc="-80" dirty="0">
                <a:latin typeface="Arial MT"/>
                <a:cs typeface="Arial MT"/>
              </a:rPr>
              <a:t>X</a:t>
            </a:r>
            <a:endParaRPr sz="1867">
              <a:latin typeface="Arial MT"/>
              <a:cs typeface="Arial MT"/>
            </a:endParaRPr>
          </a:p>
        </p:txBody>
      </p:sp>
      <p:sp>
        <p:nvSpPr>
          <p:cNvPr id="12" name="object 12"/>
          <p:cNvSpPr txBox="1"/>
          <p:nvPr/>
        </p:nvSpPr>
        <p:spPr>
          <a:xfrm>
            <a:off x="1579001" y="5301466"/>
            <a:ext cx="297180" cy="364267"/>
          </a:xfrm>
          <a:prstGeom prst="rect">
            <a:avLst/>
          </a:prstGeom>
          <a:ln w="28574">
            <a:solidFill>
              <a:srgbClr val="FF0000"/>
            </a:solidFill>
          </a:ln>
        </p:spPr>
        <p:txBody>
          <a:bodyPr vert="horz" wrap="square" lIns="0" tIns="76200" rIns="0" bIns="0" rtlCol="0">
            <a:spAutoFit/>
          </a:bodyPr>
          <a:lstStyle/>
          <a:p>
            <a:pPr marL="76198">
              <a:spcBef>
                <a:spcPts val="600"/>
              </a:spcBef>
            </a:pPr>
            <a:r>
              <a:rPr sz="1867" spc="-67" dirty="0">
                <a:latin typeface="Arial MT"/>
                <a:cs typeface="Arial MT"/>
              </a:rPr>
              <a:t>4</a:t>
            </a:r>
            <a:endParaRPr sz="1867">
              <a:latin typeface="Arial MT"/>
              <a:cs typeface="Arial MT"/>
            </a:endParaRPr>
          </a:p>
        </p:txBody>
      </p:sp>
      <p:sp>
        <p:nvSpPr>
          <p:cNvPr id="13" name="object 13"/>
          <p:cNvSpPr txBox="1"/>
          <p:nvPr/>
        </p:nvSpPr>
        <p:spPr>
          <a:xfrm>
            <a:off x="8421069" y="3481424"/>
            <a:ext cx="1262380"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Y</a:t>
            </a:r>
            <a:r>
              <a:rPr sz="2400" spc="-67" dirty="0">
                <a:latin typeface="Arial MT"/>
                <a:cs typeface="Arial MT"/>
              </a:rPr>
              <a:t> </a:t>
            </a:r>
            <a:r>
              <a:rPr sz="2400" dirty="0">
                <a:latin typeface="Arial MT"/>
                <a:cs typeface="Arial MT"/>
              </a:rPr>
              <a:t>=</a:t>
            </a:r>
            <a:r>
              <a:rPr sz="2400" spc="-7" dirty="0">
                <a:latin typeface="Arial MT"/>
                <a:cs typeface="Arial MT"/>
              </a:rPr>
              <a:t> </a:t>
            </a:r>
            <a:r>
              <a:rPr sz="2400" spc="-33" dirty="0">
                <a:latin typeface="Arial MT"/>
                <a:cs typeface="Arial MT"/>
              </a:rPr>
              <a:t>W</a:t>
            </a:r>
            <a:r>
              <a:rPr sz="2400" spc="-49" baseline="30000" dirty="0">
                <a:latin typeface="Arial MT"/>
                <a:cs typeface="Arial MT"/>
              </a:rPr>
              <a:t>T</a:t>
            </a:r>
            <a:r>
              <a:rPr sz="2400" spc="-33" dirty="0">
                <a:latin typeface="Arial MT"/>
                <a:cs typeface="Arial MT"/>
              </a:rPr>
              <a:t>X</a:t>
            </a:r>
            <a:endParaRPr sz="2400">
              <a:latin typeface="Arial MT"/>
              <a:cs typeface="Arial MT"/>
            </a:endParaRPr>
          </a:p>
        </p:txBody>
      </p:sp>
      <p:sp>
        <p:nvSpPr>
          <p:cNvPr id="14" name="object 14"/>
          <p:cNvSpPr/>
          <p:nvPr/>
        </p:nvSpPr>
        <p:spPr>
          <a:xfrm>
            <a:off x="4523501" y="5301466"/>
            <a:ext cx="297180" cy="422487"/>
          </a:xfrm>
          <a:custGeom>
            <a:avLst/>
            <a:gdLst/>
            <a:ahLst/>
            <a:cxnLst/>
            <a:rect l="l" t="t" r="r" b="b"/>
            <a:pathLst>
              <a:path w="222885" h="316864">
                <a:moveTo>
                  <a:pt x="0" y="0"/>
                </a:moveTo>
                <a:lnTo>
                  <a:pt x="222299" y="0"/>
                </a:lnTo>
                <a:lnTo>
                  <a:pt x="222299" y="316499"/>
                </a:lnTo>
                <a:lnTo>
                  <a:pt x="0" y="316499"/>
                </a:lnTo>
                <a:lnTo>
                  <a:pt x="0" y="0"/>
                </a:lnTo>
                <a:close/>
              </a:path>
            </a:pathLst>
          </a:custGeom>
          <a:ln w="28574">
            <a:solidFill>
              <a:srgbClr val="FF0000"/>
            </a:solidFill>
          </a:ln>
        </p:spPr>
        <p:txBody>
          <a:bodyPr wrap="square" lIns="0" tIns="0" rIns="0" bIns="0" rtlCol="0"/>
          <a:lstStyle/>
          <a:p>
            <a:endParaRPr sz="2400"/>
          </a:p>
        </p:txBody>
      </p:sp>
      <p:sp>
        <p:nvSpPr>
          <p:cNvPr id="15" name="object 15"/>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4708" y="153929"/>
            <a:ext cx="11959305"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grpSp>
        <p:nvGrpSpPr>
          <p:cNvPr id="3" name="object 3"/>
          <p:cNvGrpSpPr/>
          <p:nvPr/>
        </p:nvGrpSpPr>
        <p:grpSpPr>
          <a:xfrm>
            <a:off x="6700110" y="3505914"/>
            <a:ext cx="544407" cy="320039"/>
            <a:chOff x="5025082" y="2629435"/>
            <a:chExt cx="408305" cy="240029"/>
          </a:xfrm>
        </p:grpSpPr>
        <p:sp>
          <p:nvSpPr>
            <p:cNvPr id="4" name="object 4"/>
            <p:cNvSpPr/>
            <p:nvPr/>
          </p:nvSpPr>
          <p:spPr>
            <a:xfrm>
              <a:off x="5029835" y="2634208"/>
              <a:ext cx="398780" cy="230504"/>
            </a:xfrm>
            <a:custGeom>
              <a:avLst/>
              <a:gdLst/>
              <a:ahLst/>
              <a:cxnLst/>
              <a:rect l="l" t="t" r="r" b="b"/>
              <a:pathLst>
                <a:path w="398779" h="230505">
                  <a:moveTo>
                    <a:pt x="398614" y="138226"/>
                  </a:moveTo>
                  <a:lnTo>
                    <a:pt x="0" y="138226"/>
                  </a:lnTo>
                  <a:lnTo>
                    <a:pt x="0" y="230378"/>
                  </a:lnTo>
                  <a:lnTo>
                    <a:pt x="398614" y="230378"/>
                  </a:lnTo>
                  <a:lnTo>
                    <a:pt x="398614" y="138226"/>
                  </a:lnTo>
                  <a:close/>
                </a:path>
                <a:path w="398779" h="230505">
                  <a:moveTo>
                    <a:pt x="398614" y="0"/>
                  </a:moveTo>
                  <a:lnTo>
                    <a:pt x="0" y="0"/>
                  </a:lnTo>
                  <a:lnTo>
                    <a:pt x="0" y="92151"/>
                  </a:lnTo>
                  <a:lnTo>
                    <a:pt x="398614" y="92151"/>
                  </a:lnTo>
                  <a:lnTo>
                    <a:pt x="398614" y="0"/>
                  </a:lnTo>
                  <a:close/>
                </a:path>
              </a:pathLst>
            </a:custGeom>
            <a:solidFill>
              <a:srgbClr val="000000"/>
            </a:solidFill>
          </p:spPr>
          <p:txBody>
            <a:bodyPr wrap="square" lIns="0" tIns="0" rIns="0" bIns="0" rtlCol="0"/>
            <a:lstStyle/>
            <a:p>
              <a:endParaRPr sz="2400"/>
            </a:p>
          </p:txBody>
        </p:sp>
        <p:sp>
          <p:nvSpPr>
            <p:cNvPr id="5" name="object 5"/>
            <p:cNvSpPr/>
            <p:nvPr/>
          </p:nvSpPr>
          <p:spPr>
            <a:xfrm>
              <a:off x="5029845" y="2634198"/>
              <a:ext cx="398780" cy="230504"/>
            </a:xfrm>
            <a:custGeom>
              <a:avLst/>
              <a:gdLst/>
              <a:ahLst/>
              <a:cxnLst/>
              <a:rect l="l" t="t" r="r" b="b"/>
              <a:pathLst>
                <a:path w="398779" h="230505">
                  <a:moveTo>
                    <a:pt x="0" y="0"/>
                  </a:moveTo>
                  <a:lnTo>
                    <a:pt x="398609" y="0"/>
                  </a:lnTo>
                  <a:lnTo>
                    <a:pt x="398609" y="92151"/>
                  </a:lnTo>
                  <a:lnTo>
                    <a:pt x="0" y="92151"/>
                  </a:lnTo>
                  <a:lnTo>
                    <a:pt x="0" y="0"/>
                  </a:lnTo>
                  <a:close/>
                </a:path>
                <a:path w="398779" h="230505">
                  <a:moveTo>
                    <a:pt x="0" y="138227"/>
                  </a:moveTo>
                  <a:lnTo>
                    <a:pt x="398609" y="138227"/>
                  </a:lnTo>
                  <a:lnTo>
                    <a:pt x="398609" y="230378"/>
                  </a:lnTo>
                  <a:lnTo>
                    <a:pt x="0" y="230378"/>
                  </a:lnTo>
                  <a:lnTo>
                    <a:pt x="0" y="138227"/>
                  </a:lnTo>
                  <a:close/>
                </a:path>
              </a:pathLst>
            </a:custGeom>
            <a:ln w="9524">
              <a:solidFill>
                <a:srgbClr val="595959"/>
              </a:solidFill>
            </a:ln>
          </p:spPr>
          <p:txBody>
            <a:bodyPr wrap="square" lIns="0" tIns="0" rIns="0" bIns="0" rtlCol="0"/>
            <a:lstStyle/>
            <a:p>
              <a:endParaRPr sz="2400"/>
            </a:p>
          </p:txBody>
        </p:sp>
      </p:grpSp>
      <p:sp>
        <p:nvSpPr>
          <p:cNvPr id="6" name="object 6"/>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7" name="object 7"/>
          <p:cNvGraphicFramePr>
            <a:graphicFrameLocks noGrp="1"/>
          </p:cNvGraphicFramePr>
          <p:nvPr/>
        </p:nvGraphicFramePr>
        <p:xfrm>
          <a:off x="7472699" y="23111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5" dirty="0">
                          <a:latin typeface="Arial MT"/>
                          <a:cs typeface="Arial MT"/>
                        </a:rPr>
                        <a:t>2.1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36.9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4.8</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43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8.7</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5" dirty="0">
                          <a:latin typeface="Arial MT"/>
                          <a:cs typeface="Arial MT"/>
                        </a:rPr>
                        <a:t>6.3</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5" dirty="0">
                          <a:latin typeface="Arial MT"/>
                          <a:cs typeface="Arial MT"/>
                        </a:rPr>
                        <a:t>1.7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20.2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2.4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3.8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5" dirty="0">
                          <a:latin typeface="Arial MT"/>
                          <a:cs typeface="Arial MT"/>
                        </a:rPr>
                        <a:t>3.2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48.4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6.4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56.2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8.8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0.8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2.1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5" dirty="0">
                          <a:latin typeface="Arial MT"/>
                          <a:cs typeface="Arial MT"/>
                        </a:rPr>
                        <a:t>0.8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13.5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2789993" y="3524252"/>
            <a:ext cx="294639" cy="341205"/>
            <a:chOff x="2092494" y="2643189"/>
            <a:chExt cx="220979" cy="255904"/>
          </a:xfrm>
        </p:grpSpPr>
        <p:pic>
          <p:nvPicPr>
            <p:cNvPr id="9" name="object 9"/>
            <p:cNvPicPr/>
            <p:nvPr/>
          </p:nvPicPr>
          <p:blipFill>
            <a:blip r:embed="rId2" cstate="print"/>
            <a:stretch>
              <a:fillRect/>
            </a:stretch>
          </p:blipFill>
          <p:spPr>
            <a:xfrm>
              <a:off x="2097256" y="2647951"/>
              <a:ext cx="210961" cy="246145"/>
            </a:xfrm>
            <a:prstGeom prst="rect">
              <a:avLst/>
            </a:prstGeom>
          </p:spPr>
        </p:pic>
        <p:sp>
          <p:nvSpPr>
            <p:cNvPr id="10" name="object 10"/>
            <p:cNvSpPr/>
            <p:nvPr/>
          </p:nvSpPr>
          <p:spPr>
            <a:xfrm>
              <a:off x="20972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graphicFrame>
        <p:nvGraphicFramePr>
          <p:cNvPr id="11" name="object 11"/>
          <p:cNvGraphicFramePr>
            <a:graphicFrameLocks noGrp="1"/>
          </p:cNvGraphicFramePr>
          <p:nvPr/>
        </p:nvGraphicFramePr>
        <p:xfrm>
          <a:off x="3329199" y="2606767"/>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12" name="object 12"/>
          <p:cNvSpPr txBox="1"/>
          <p:nvPr/>
        </p:nvSpPr>
        <p:spPr>
          <a:xfrm>
            <a:off x="4579751" y="53182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13" name="object 13"/>
          <p:cNvSpPr txBox="1"/>
          <p:nvPr/>
        </p:nvSpPr>
        <p:spPr>
          <a:xfrm>
            <a:off x="4777350" y="1814885"/>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graphicFrame>
        <p:nvGraphicFramePr>
          <p:cNvPr id="14" name="object 14"/>
          <p:cNvGraphicFramePr>
            <a:graphicFrameLocks noGrp="1"/>
          </p:cNvGraphicFramePr>
          <p:nvPr/>
        </p:nvGraphicFramePr>
        <p:xfrm>
          <a:off x="477532" y="2412001"/>
          <a:ext cx="2042159"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5" name="object 15"/>
          <p:cNvSpPr txBox="1"/>
          <p:nvPr/>
        </p:nvSpPr>
        <p:spPr>
          <a:xfrm>
            <a:off x="1300310" y="1768317"/>
            <a:ext cx="422487" cy="304356"/>
          </a:xfrm>
          <a:prstGeom prst="rect">
            <a:avLst/>
          </a:prstGeom>
        </p:spPr>
        <p:txBody>
          <a:bodyPr vert="horz" wrap="square" lIns="0" tIns="16933" rIns="0" bIns="0" rtlCol="0">
            <a:spAutoFit/>
          </a:bodyPr>
          <a:lstStyle/>
          <a:p>
            <a:pPr marL="50799">
              <a:spcBef>
                <a:spcPts val="133"/>
              </a:spcBef>
            </a:pPr>
            <a:r>
              <a:rPr sz="2800" spc="-49" baseline="-22000" dirty="0">
                <a:latin typeface="Arial MT"/>
                <a:cs typeface="Arial MT"/>
              </a:rPr>
              <a:t>W</a:t>
            </a:r>
            <a:r>
              <a:rPr sz="1200" spc="-33" dirty="0">
                <a:latin typeface="Arial MT"/>
                <a:cs typeface="Arial MT"/>
              </a:rPr>
              <a:t>T</a:t>
            </a:r>
            <a:endParaRPr sz="1200">
              <a:latin typeface="Arial MT"/>
              <a:cs typeface="Arial MT"/>
            </a:endParaRPr>
          </a:p>
        </p:txBody>
      </p:sp>
      <p:sp>
        <p:nvSpPr>
          <p:cNvPr id="16" name="object 16"/>
          <p:cNvSpPr txBox="1"/>
          <p:nvPr/>
        </p:nvSpPr>
        <p:spPr>
          <a:xfrm>
            <a:off x="1217617" y="53606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4</a:t>
            </a:r>
            <a:endParaRPr sz="1867">
              <a:latin typeface="Arial MT"/>
              <a:cs typeface="Arial MT"/>
            </a:endParaRPr>
          </a:p>
        </p:txBody>
      </p:sp>
      <p:sp>
        <p:nvSpPr>
          <p:cNvPr id="17" name="object 17"/>
          <p:cNvSpPr txBox="1"/>
          <p:nvPr/>
        </p:nvSpPr>
        <p:spPr>
          <a:xfrm>
            <a:off x="8725869" y="1652624"/>
            <a:ext cx="1262380"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Y</a:t>
            </a:r>
            <a:r>
              <a:rPr sz="2400" spc="-67" dirty="0">
                <a:latin typeface="Arial MT"/>
                <a:cs typeface="Arial MT"/>
              </a:rPr>
              <a:t> </a:t>
            </a:r>
            <a:r>
              <a:rPr sz="2400" dirty="0">
                <a:latin typeface="Arial MT"/>
                <a:cs typeface="Arial MT"/>
              </a:rPr>
              <a:t>=</a:t>
            </a:r>
            <a:r>
              <a:rPr sz="2400" spc="-7" dirty="0">
                <a:latin typeface="Arial MT"/>
                <a:cs typeface="Arial MT"/>
              </a:rPr>
              <a:t> </a:t>
            </a:r>
            <a:r>
              <a:rPr sz="2400" spc="-33" dirty="0">
                <a:latin typeface="Arial MT"/>
                <a:cs typeface="Arial MT"/>
              </a:rPr>
              <a:t>W</a:t>
            </a:r>
            <a:r>
              <a:rPr sz="2400" spc="-49" baseline="30000" dirty="0">
                <a:latin typeface="Arial MT"/>
                <a:cs typeface="Arial MT"/>
              </a:rPr>
              <a:t>T</a:t>
            </a:r>
            <a:r>
              <a:rPr sz="2400" spc="-33" dirty="0">
                <a:latin typeface="Arial MT"/>
                <a:cs typeface="Arial MT"/>
              </a:rPr>
              <a:t>X</a:t>
            </a:r>
            <a:endParaRPr sz="2400">
              <a:latin typeface="Arial MT"/>
              <a:cs typeface="Arial MT"/>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82" y="291581"/>
            <a:ext cx="12067460"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grpSp>
        <p:nvGrpSpPr>
          <p:cNvPr id="3" name="object 3"/>
          <p:cNvGrpSpPr/>
          <p:nvPr/>
        </p:nvGrpSpPr>
        <p:grpSpPr>
          <a:xfrm>
            <a:off x="6700110" y="3505914"/>
            <a:ext cx="544407" cy="320039"/>
            <a:chOff x="5025082" y="2629435"/>
            <a:chExt cx="408305" cy="240029"/>
          </a:xfrm>
        </p:grpSpPr>
        <p:sp>
          <p:nvSpPr>
            <p:cNvPr id="4" name="object 4"/>
            <p:cNvSpPr/>
            <p:nvPr/>
          </p:nvSpPr>
          <p:spPr>
            <a:xfrm>
              <a:off x="5029835" y="2634208"/>
              <a:ext cx="398780" cy="230504"/>
            </a:xfrm>
            <a:custGeom>
              <a:avLst/>
              <a:gdLst/>
              <a:ahLst/>
              <a:cxnLst/>
              <a:rect l="l" t="t" r="r" b="b"/>
              <a:pathLst>
                <a:path w="398779" h="230505">
                  <a:moveTo>
                    <a:pt x="398614" y="138226"/>
                  </a:moveTo>
                  <a:lnTo>
                    <a:pt x="0" y="138226"/>
                  </a:lnTo>
                  <a:lnTo>
                    <a:pt x="0" y="230378"/>
                  </a:lnTo>
                  <a:lnTo>
                    <a:pt x="398614" y="230378"/>
                  </a:lnTo>
                  <a:lnTo>
                    <a:pt x="398614" y="138226"/>
                  </a:lnTo>
                  <a:close/>
                </a:path>
                <a:path w="398779" h="230505">
                  <a:moveTo>
                    <a:pt x="398614" y="0"/>
                  </a:moveTo>
                  <a:lnTo>
                    <a:pt x="0" y="0"/>
                  </a:lnTo>
                  <a:lnTo>
                    <a:pt x="0" y="92151"/>
                  </a:lnTo>
                  <a:lnTo>
                    <a:pt x="398614" y="92151"/>
                  </a:lnTo>
                  <a:lnTo>
                    <a:pt x="398614" y="0"/>
                  </a:lnTo>
                  <a:close/>
                </a:path>
              </a:pathLst>
            </a:custGeom>
            <a:solidFill>
              <a:srgbClr val="000000"/>
            </a:solidFill>
          </p:spPr>
          <p:txBody>
            <a:bodyPr wrap="square" lIns="0" tIns="0" rIns="0" bIns="0" rtlCol="0"/>
            <a:lstStyle/>
            <a:p>
              <a:endParaRPr sz="2400"/>
            </a:p>
          </p:txBody>
        </p:sp>
        <p:sp>
          <p:nvSpPr>
            <p:cNvPr id="5" name="object 5"/>
            <p:cNvSpPr/>
            <p:nvPr/>
          </p:nvSpPr>
          <p:spPr>
            <a:xfrm>
              <a:off x="5029845" y="2634198"/>
              <a:ext cx="398780" cy="230504"/>
            </a:xfrm>
            <a:custGeom>
              <a:avLst/>
              <a:gdLst/>
              <a:ahLst/>
              <a:cxnLst/>
              <a:rect l="l" t="t" r="r" b="b"/>
              <a:pathLst>
                <a:path w="398779" h="230505">
                  <a:moveTo>
                    <a:pt x="0" y="0"/>
                  </a:moveTo>
                  <a:lnTo>
                    <a:pt x="398609" y="0"/>
                  </a:lnTo>
                  <a:lnTo>
                    <a:pt x="398609" y="92151"/>
                  </a:lnTo>
                  <a:lnTo>
                    <a:pt x="0" y="92151"/>
                  </a:lnTo>
                  <a:lnTo>
                    <a:pt x="0" y="0"/>
                  </a:lnTo>
                  <a:close/>
                </a:path>
                <a:path w="398779" h="230505">
                  <a:moveTo>
                    <a:pt x="0" y="138227"/>
                  </a:moveTo>
                  <a:lnTo>
                    <a:pt x="398609" y="138227"/>
                  </a:lnTo>
                  <a:lnTo>
                    <a:pt x="398609" y="230378"/>
                  </a:lnTo>
                  <a:lnTo>
                    <a:pt x="0" y="230378"/>
                  </a:lnTo>
                  <a:lnTo>
                    <a:pt x="0" y="138227"/>
                  </a:lnTo>
                  <a:close/>
                </a:path>
              </a:pathLst>
            </a:custGeom>
            <a:ln w="9524">
              <a:solidFill>
                <a:srgbClr val="595959"/>
              </a:solidFill>
            </a:ln>
          </p:spPr>
          <p:txBody>
            <a:bodyPr wrap="square" lIns="0" tIns="0" rIns="0" bIns="0" rtlCol="0"/>
            <a:lstStyle/>
            <a:p>
              <a:endParaRPr sz="2400"/>
            </a:p>
          </p:txBody>
        </p:sp>
      </p:grpSp>
      <p:sp>
        <p:nvSpPr>
          <p:cNvPr id="6" name="object 6"/>
          <p:cNvSpPr txBox="1"/>
          <p:nvPr/>
        </p:nvSpPr>
        <p:spPr>
          <a:xfrm>
            <a:off x="9323267" y="54532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7" name="object 7"/>
          <p:cNvGraphicFramePr>
            <a:graphicFrameLocks noGrp="1"/>
          </p:cNvGraphicFramePr>
          <p:nvPr/>
        </p:nvGraphicFramePr>
        <p:xfrm>
          <a:off x="7472699" y="23111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0" dirty="0">
                          <a:latin typeface="Arial MT"/>
                          <a:cs typeface="Arial MT"/>
                        </a:rPr>
                        <a:t>0.89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0" dirty="0">
                          <a:latin typeface="Arial MT"/>
                          <a:cs typeface="Arial MT"/>
                        </a:rPr>
                        <a:t>0.96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2789993" y="3524252"/>
            <a:ext cx="294639" cy="341205"/>
            <a:chOff x="2092494" y="2643189"/>
            <a:chExt cx="220979" cy="255904"/>
          </a:xfrm>
        </p:grpSpPr>
        <p:pic>
          <p:nvPicPr>
            <p:cNvPr id="9" name="object 9"/>
            <p:cNvPicPr/>
            <p:nvPr/>
          </p:nvPicPr>
          <p:blipFill>
            <a:blip r:embed="rId2" cstate="print"/>
            <a:stretch>
              <a:fillRect/>
            </a:stretch>
          </p:blipFill>
          <p:spPr>
            <a:xfrm>
              <a:off x="2097256" y="2647951"/>
              <a:ext cx="210961" cy="246145"/>
            </a:xfrm>
            <a:prstGeom prst="rect">
              <a:avLst/>
            </a:prstGeom>
          </p:spPr>
        </p:pic>
        <p:sp>
          <p:nvSpPr>
            <p:cNvPr id="10" name="object 10"/>
            <p:cNvSpPr/>
            <p:nvPr/>
          </p:nvSpPr>
          <p:spPr>
            <a:xfrm>
              <a:off x="2097256" y="2647951"/>
              <a:ext cx="211454" cy="246379"/>
            </a:xfrm>
            <a:custGeom>
              <a:avLst/>
              <a:gdLst/>
              <a:ahLst/>
              <a:cxnLst/>
              <a:rect l="l" t="t" r="r" b="b"/>
              <a:pathLst>
                <a:path w="211455" h="246380">
                  <a:moveTo>
                    <a:pt x="0" y="42547"/>
                  </a:moveTo>
                  <a:lnTo>
                    <a:pt x="55846" y="0"/>
                  </a:lnTo>
                  <a:lnTo>
                    <a:pt x="105480" y="65148"/>
                  </a:lnTo>
                  <a:lnTo>
                    <a:pt x="155115" y="0"/>
                  </a:lnTo>
                  <a:lnTo>
                    <a:pt x="210961" y="42547"/>
                  </a:lnTo>
                  <a:lnTo>
                    <a:pt x="149611" y="123072"/>
                  </a:lnTo>
                  <a:lnTo>
                    <a:pt x="210961" y="203598"/>
                  </a:lnTo>
                  <a:lnTo>
                    <a:pt x="155115" y="246145"/>
                  </a:lnTo>
                  <a:lnTo>
                    <a:pt x="105480" y="180997"/>
                  </a:lnTo>
                  <a:lnTo>
                    <a:pt x="55846" y="246145"/>
                  </a:lnTo>
                  <a:lnTo>
                    <a:pt x="0" y="203598"/>
                  </a:lnTo>
                  <a:lnTo>
                    <a:pt x="61350" y="123072"/>
                  </a:lnTo>
                  <a:lnTo>
                    <a:pt x="0" y="42547"/>
                  </a:lnTo>
                  <a:close/>
                </a:path>
              </a:pathLst>
            </a:custGeom>
            <a:ln w="9524">
              <a:solidFill>
                <a:srgbClr val="595959"/>
              </a:solidFill>
            </a:ln>
          </p:spPr>
          <p:txBody>
            <a:bodyPr wrap="square" lIns="0" tIns="0" rIns="0" bIns="0" rtlCol="0"/>
            <a:lstStyle/>
            <a:p>
              <a:endParaRPr sz="2400"/>
            </a:p>
          </p:txBody>
        </p:sp>
      </p:grpSp>
      <p:graphicFrame>
        <p:nvGraphicFramePr>
          <p:cNvPr id="11" name="object 11"/>
          <p:cNvGraphicFramePr>
            <a:graphicFrameLocks noGrp="1"/>
          </p:cNvGraphicFramePr>
          <p:nvPr/>
        </p:nvGraphicFramePr>
        <p:xfrm>
          <a:off x="3329199" y="2606767"/>
          <a:ext cx="3063239" cy="2089572"/>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gridCol w="510540">
                  <a:extLst>
                    <a:ext uri="{9D8B030D-6E8A-4147-A177-3AD203B41FA5}">
                      <a16:colId xmlns:a16="http://schemas.microsoft.com/office/drawing/2014/main" val="20004"/>
                    </a:ext>
                  </a:extLst>
                </a:gridCol>
                <a:gridCol w="510540">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50" dirty="0">
                          <a:latin typeface="Arial MT"/>
                          <a:cs typeface="Arial MT"/>
                        </a:rPr>
                        <a:t>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70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5" dirty="0">
                          <a:latin typeface="Arial MT"/>
                          <a:cs typeface="Arial MT"/>
                        </a:rPr>
                        <a:t>10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bl>
          </a:graphicData>
        </a:graphic>
      </p:graphicFrame>
      <p:sp>
        <p:nvSpPr>
          <p:cNvPr id="12" name="object 12"/>
          <p:cNvSpPr txBox="1"/>
          <p:nvPr/>
        </p:nvSpPr>
        <p:spPr>
          <a:xfrm>
            <a:off x="4579751" y="5318285"/>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4</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6</a:t>
            </a:r>
            <a:endParaRPr sz="1867">
              <a:latin typeface="Arial MT"/>
              <a:cs typeface="Arial MT"/>
            </a:endParaRPr>
          </a:p>
        </p:txBody>
      </p:sp>
      <p:sp>
        <p:nvSpPr>
          <p:cNvPr id="13" name="object 13"/>
          <p:cNvSpPr txBox="1"/>
          <p:nvPr/>
        </p:nvSpPr>
        <p:spPr>
          <a:xfrm>
            <a:off x="4777350" y="1814885"/>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graphicFrame>
        <p:nvGraphicFramePr>
          <p:cNvPr id="14" name="object 14"/>
          <p:cNvGraphicFramePr>
            <a:graphicFrameLocks noGrp="1"/>
          </p:cNvGraphicFramePr>
          <p:nvPr/>
        </p:nvGraphicFramePr>
        <p:xfrm>
          <a:off x="477532" y="2412001"/>
          <a:ext cx="2042159"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510539">
                  <a:extLst>
                    <a:ext uri="{9D8B030D-6E8A-4147-A177-3AD203B41FA5}">
                      <a16:colId xmlns:a16="http://schemas.microsoft.com/office/drawing/2014/main" val="20002"/>
                    </a:ext>
                  </a:extLst>
                </a:gridCol>
                <a:gridCol w="510540">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.6</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25"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5" name="object 15"/>
          <p:cNvSpPr txBox="1"/>
          <p:nvPr/>
        </p:nvSpPr>
        <p:spPr>
          <a:xfrm>
            <a:off x="1300310" y="1768317"/>
            <a:ext cx="422487" cy="304356"/>
          </a:xfrm>
          <a:prstGeom prst="rect">
            <a:avLst/>
          </a:prstGeom>
        </p:spPr>
        <p:txBody>
          <a:bodyPr vert="horz" wrap="square" lIns="0" tIns="16933" rIns="0" bIns="0" rtlCol="0">
            <a:spAutoFit/>
          </a:bodyPr>
          <a:lstStyle/>
          <a:p>
            <a:pPr marL="50799">
              <a:spcBef>
                <a:spcPts val="133"/>
              </a:spcBef>
            </a:pPr>
            <a:r>
              <a:rPr sz="2800" spc="-49" baseline="-22000" dirty="0">
                <a:latin typeface="Arial MT"/>
                <a:cs typeface="Arial MT"/>
              </a:rPr>
              <a:t>W</a:t>
            </a:r>
            <a:r>
              <a:rPr sz="1200" spc="-33" dirty="0">
                <a:latin typeface="Arial MT"/>
                <a:cs typeface="Arial MT"/>
              </a:rPr>
              <a:t>T</a:t>
            </a:r>
            <a:endParaRPr sz="1200">
              <a:latin typeface="Arial MT"/>
              <a:cs typeface="Arial MT"/>
            </a:endParaRPr>
          </a:p>
        </p:txBody>
      </p:sp>
      <p:sp>
        <p:nvSpPr>
          <p:cNvPr id="16" name="object 16"/>
          <p:cNvSpPr txBox="1"/>
          <p:nvPr/>
        </p:nvSpPr>
        <p:spPr>
          <a:xfrm>
            <a:off x="1217617" y="5360618"/>
            <a:ext cx="5867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5</a:t>
            </a:r>
            <a:r>
              <a:rPr sz="1867" spc="-13" dirty="0">
                <a:latin typeface="Arial MT"/>
                <a:cs typeface="Arial MT"/>
              </a:rPr>
              <a:t> </a:t>
            </a:r>
            <a:r>
              <a:rPr sz="1867" dirty="0">
                <a:latin typeface="Arial MT"/>
                <a:cs typeface="Arial MT"/>
              </a:rPr>
              <a:t>X</a:t>
            </a:r>
            <a:r>
              <a:rPr sz="1867" spc="-13" dirty="0">
                <a:latin typeface="Arial MT"/>
                <a:cs typeface="Arial MT"/>
              </a:rPr>
              <a:t> </a:t>
            </a:r>
            <a:r>
              <a:rPr sz="1867" spc="-67" dirty="0">
                <a:latin typeface="Arial MT"/>
                <a:cs typeface="Arial MT"/>
              </a:rPr>
              <a:t>4</a:t>
            </a:r>
            <a:endParaRPr sz="1867">
              <a:latin typeface="Arial MT"/>
              <a:cs typeface="Arial MT"/>
            </a:endParaRPr>
          </a:p>
        </p:txBody>
      </p:sp>
      <p:sp>
        <p:nvSpPr>
          <p:cNvPr id="17" name="object 17"/>
          <p:cNvSpPr txBox="1"/>
          <p:nvPr/>
        </p:nvSpPr>
        <p:spPr>
          <a:xfrm>
            <a:off x="8802887" y="1652624"/>
            <a:ext cx="1108287" cy="386430"/>
          </a:xfrm>
          <a:prstGeom prst="rect">
            <a:avLst/>
          </a:prstGeom>
        </p:spPr>
        <p:txBody>
          <a:bodyPr vert="horz" wrap="square" lIns="0" tIns="16933" rIns="0" bIns="0" rtlCol="0">
            <a:spAutoFit/>
          </a:bodyPr>
          <a:lstStyle/>
          <a:p>
            <a:pPr marL="50799">
              <a:spcBef>
                <a:spcPts val="133"/>
              </a:spcBef>
            </a:pPr>
            <a:r>
              <a:rPr sz="2400" spc="-107" dirty="0">
                <a:latin typeface="Arial MT"/>
                <a:cs typeface="Arial MT"/>
              </a:rPr>
              <a:t>σ(W</a:t>
            </a:r>
            <a:r>
              <a:rPr sz="2400" spc="-160" baseline="30000" dirty="0">
                <a:latin typeface="Arial MT"/>
                <a:cs typeface="Arial MT"/>
              </a:rPr>
              <a:t>T</a:t>
            </a:r>
            <a:r>
              <a:rPr sz="2400" spc="-107" dirty="0">
                <a:latin typeface="Arial MT"/>
                <a:cs typeface="Arial MT"/>
              </a:rPr>
              <a:t>X)</a:t>
            </a:r>
            <a:endParaRPr sz="2400">
              <a:latin typeface="Arial MT"/>
              <a:cs typeface="Arial MT"/>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94217" y="2534502"/>
            <a:ext cx="358140" cy="371687"/>
            <a:chOff x="6595662" y="1900876"/>
            <a:chExt cx="268605" cy="278765"/>
          </a:xfrm>
        </p:grpSpPr>
        <p:sp>
          <p:nvSpPr>
            <p:cNvPr id="3" name="object 3"/>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8794217" y="3172853"/>
            <a:ext cx="358140" cy="371687"/>
            <a:chOff x="6595662" y="2379639"/>
            <a:chExt cx="268605" cy="278765"/>
          </a:xfrm>
        </p:grpSpPr>
        <p:sp>
          <p:nvSpPr>
            <p:cNvPr id="6" name="object 6"/>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8794217" y="3811238"/>
            <a:ext cx="358140" cy="371687"/>
            <a:chOff x="6595662" y="2858428"/>
            <a:chExt cx="268605" cy="278765"/>
          </a:xfrm>
        </p:grpSpPr>
        <p:sp>
          <p:nvSpPr>
            <p:cNvPr id="9" name="object 9"/>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8794217" y="4449589"/>
            <a:ext cx="358140" cy="371687"/>
            <a:chOff x="6595662" y="3337191"/>
            <a:chExt cx="268605" cy="278765"/>
          </a:xfrm>
        </p:grpSpPr>
        <p:sp>
          <p:nvSpPr>
            <p:cNvPr id="12" name="object 12"/>
            <p:cNvSpPr/>
            <p:nvPr/>
          </p:nvSpPr>
          <p:spPr>
            <a:xfrm>
              <a:off x="6600424"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6004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10216617" y="2215319"/>
            <a:ext cx="358140" cy="371687"/>
            <a:chOff x="7662462" y="1661489"/>
            <a:chExt cx="268605" cy="278765"/>
          </a:xfrm>
        </p:grpSpPr>
        <p:sp>
          <p:nvSpPr>
            <p:cNvPr id="15" name="object 15"/>
            <p:cNvSpPr/>
            <p:nvPr/>
          </p:nvSpPr>
          <p:spPr>
            <a:xfrm>
              <a:off x="76672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10216617" y="2853670"/>
            <a:ext cx="358140" cy="371687"/>
            <a:chOff x="7662462" y="2140252"/>
            <a:chExt cx="268605" cy="278765"/>
          </a:xfrm>
        </p:grpSpPr>
        <p:sp>
          <p:nvSpPr>
            <p:cNvPr id="18" name="object 18"/>
            <p:cNvSpPr/>
            <p:nvPr/>
          </p:nvSpPr>
          <p:spPr>
            <a:xfrm>
              <a:off x="76672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9" name="object 19"/>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10216617" y="3492054"/>
            <a:ext cx="358140" cy="371687"/>
            <a:chOff x="7662462" y="2619040"/>
            <a:chExt cx="268605" cy="278765"/>
          </a:xfrm>
        </p:grpSpPr>
        <p:sp>
          <p:nvSpPr>
            <p:cNvPr id="21" name="object 21"/>
            <p:cNvSpPr/>
            <p:nvPr/>
          </p:nvSpPr>
          <p:spPr>
            <a:xfrm>
              <a:off x="76672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10216617" y="4130405"/>
            <a:ext cx="358140" cy="371687"/>
            <a:chOff x="7662462" y="3097803"/>
            <a:chExt cx="268605" cy="278765"/>
          </a:xfrm>
        </p:grpSpPr>
        <p:sp>
          <p:nvSpPr>
            <p:cNvPr id="24" name="object 24"/>
            <p:cNvSpPr/>
            <p:nvPr/>
          </p:nvSpPr>
          <p:spPr>
            <a:xfrm>
              <a:off x="76672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5" name="object 25"/>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10216617" y="4768771"/>
            <a:ext cx="358140" cy="371687"/>
            <a:chOff x="7662462" y="3576578"/>
            <a:chExt cx="268605" cy="278765"/>
          </a:xfrm>
        </p:grpSpPr>
        <p:sp>
          <p:nvSpPr>
            <p:cNvPr id="27" name="object 27"/>
            <p:cNvSpPr/>
            <p:nvPr/>
          </p:nvSpPr>
          <p:spPr>
            <a:xfrm>
              <a:off x="76672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8" name="object 28"/>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9" name="object 29"/>
          <p:cNvGrpSpPr/>
          <p:nvPr/>
        </p:nvGrpSpPr>
        <p:grpSpPr>
          <a:xfrm>
            <a:off x="9139416" y="2394588"/>
            <a:ext cx="1090507" cy="2567093"/>
            <a:chOff x="6854562" y="1795941"/>
            <a:chExt cx="817880" cy="1925320"/>
          </a:xfrm>
        </p:grpSpPr>
        <p:sp>
          <p:nvSpPr>
            <p:cNvPr id="30" name="object 30"/>
            <p:cNvSpPr/>
            <p:nvPr/>
          </p:nvSpPr>
          <p:spPr>
            <a:xfrm>
              <a:off x="6859324"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31" name="object 31"/>
            <p:cNvSpPr/>
            <p:nvPr/>
          </p:nvSpPr>
          <p:spPr>
            <a:xfrm>
              <a:off x="6859324"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32" name="object 32"/>
            <p:cNvSpPr/>
            <p:nvPr/>
          </p:nvSpPr>
          <p:spPr>
            <a:xfrm>
              <a:off x="6859324"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3" name="object 33"/>
            <p:cNvSpPr/>
            <p:nvPr/>
          </p:nvSpPr>
          <p:spPr>
            <a:xfrm>
              <a:off x="6859324"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4" name="object 34"/>
            <p:cNvSpPr/>
            <p:nvPr/>
          </p:nvSpPr>
          <p:spPr>
            <a:xfrm>
              <a:off x="6859324"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5" name="object 35"/>
            <p:cNvSpPr/>
            <p:nvPr/>
          </p:nvSpPr>
          <p:spPr>
            <a:xfrm>
              <a:off x="6859324"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10561817" y="2394719"/>
            <a:ext cx="1435100" cy="2566247"/>
            <a:chOff x="7921362" y="1796039"/>
            <a:chExt cx="1076325" cy="1924685"/>
          </a:xfrm>
        </p:grpSpPr>
        <p:sp>
          <p:nvSpPr>
            <p:cNvPr id="37" name="object 37"/>
            <p:cNvSpPr/>
            <p:nvPr/>
          </p:nvSpPr>
          <p:spPr>
            <a:xfrm>
              <a:off x="87340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79261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9" name="object 39"/>
          <p:cNvSpPr txBox="1">
            <a:spLocks noGrp="1"/>
          </p:cNvSpPr>
          <p:nvPr>
            <p:ph type="title"/>
          </p:nvPr>
        </p:nvSpPr>
        <p:spPr>
          <a:xfrm>
            <a:off x="124539" y="104768"/>
            <a:ext cx="11978971"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40" name="object 40"/>
          <p:cNvSpPr txBox="1"/>
          <p:nvPr/>
        </p:nvSpPr>
        <p:spPr>
          <a:xfrm>
            <a:off x="2922467"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1" name="object 41"/>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94217" y="2534502"/>
            <a:ext cx="358140" cy="371687"/>
            <a:chOff x="6595662" y="1900876"/>
            <a:chExt cx="268605" cy="278765"/>
          </a:xfrm>
        </p:grpSpPr>
        <p:sp>
          <p:nvSpPr>
            <p:cNvPr id="3" name="object 3"/>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4" name="object 4"/>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8794217" y="3172853"/>
            <a:ext cx="358140" cy="371687"/>
            <a:chOff x="6595662" y="2379639"/>
            <a:chExt cx="268605" cy="278765"/>
          </a:xfrm>
        </p:grpSpPr>
        <p:sp>
          <p:nvSpPr>
            <p:cNvPr id="6" name="object 6"/>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8794217" y="3811238"/>
            <a:ext cx="358140" cy="371687"/>
            <a:chOff x="6595662" y="2858428"/>
            <a:chExt cx="268605" cy="278765"/>
          </a:xfrm>
        </p:grpSpPr>
        <p:sp>
          <p:nvSpPr>
            <p:cNvPr id="9" name="object 9"/>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8794217" y="4449589"/>
            <a:ext cx="358140" cy="371687"/>
            <a:chOff x="6595662" y="3337191"/>
            <a:chExt cx="268605" cy="278765"/>
          </a:xfrm>
        </p:grpSpPr>
        <p:sp>
          <p:nvSpPr>
            <p:cNvPr id="12" name="object 12"/>
            <p:cNvSpPr/>
            <p:nvPr/>
          </p:nvSpPr>
          <p:spPr>
            <a:xfrm>
              <a:off x="6600424" y="334195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6600425" y="334195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10216617" y="2215319"/>
            <a:ext cx="358140" cy="371687"/>
            <a:chOff x="7662462" y="1661489"/>
            <a:chExt cx="268605" cy="278765"/>
          </a:xfrm>
        </p:grpSpPr>
        <p:sp>
          <p:nvSpPr>
            <p:cNvPr id="15" name="object 15"/>
            <p:cNvSpPr/>
            <p:nvPr/>
          </p:nvSpPr>
          <p:spPr>
            <a:xfrm>
              <a:off x="7667224"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10216617" y="2853670"/>
            <a:ext cx="358140" cy="371687"/>
            <a:chOff x="7662462" y="2140252"/>
            <a:chExt cx="268605" cy="278765"/>
          </a:xfrm>
        </p:grpSpPr>
        <p:sp>
          <p:nvSpPr>
            <p:cNvPr id="18" name="object 18"/>
            <p:cNvSpPr/>
            <p:nvPr/>
          </p:nvSpPr>
          <p:spPr>
            <a:xfrm>
              <a:off x="7667224"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9" name="object 19"/>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10216617" y="3492054"/>
            <a:ext cx="358140" cy="371687"/>
            <a:chOff x="7662462" y="2619040"/>
            <a:chExt cx="268605" cy="278765"/>
          </a:xfrm>
        </p:grpSpPr>
        <p:sp>
          <p:nvSpPr>
            <p:cNvPr id="21" name="object 21"/>
            <p:cNvSpPr/>
            <p:nvPr/>
          </p:nvSpPr>
          <p:spPr>
            <a:xfrm>
              <a:off x="7667224"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10216617" y="4130405"/>
            <a:ext cx="358140" cy="371687"/>
            <a:chOff x="7662462" y="3097803"/>
            <a:chExt cx="268605" cy="278765"/>
          </a:xfrm>
        </p:grpSpPr>
        <p:sp>
          <p:nvSpPr>
            <p:cNvPr id="24" name="object 24"/>
            <p:cNvSpPr/>
            <p:nvPr/>
          </p:nvSpPr>
          <p:spPr>
            <a:xfrm>
              <a:off x="7667224"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5" name="object 25"/>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10216617" y="4768771"/>
            <a:ext cx="358140" cy="371687"/>
            <a:chOff x="7662462" y="3576578"/>
            <a:chExt cx="268605" cy="278765"/>
          </a:xfrm>
        </p:grpSpPr>
        <p:sp>
          <p:nvSpPr>
            <p:cNvPr id="27" name="object 27"/>
            <p:cNvSpPr/>
            <p:nvPr/>
          </p:nvSpPr>
          <p:spPr>
            <a:xfrm>
              <a:off x="7667224"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8" name="object 28"/>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9" name="object 29"/>
          <p:cNvGrpSpPr/>
          <p:nvPr/>
        </p:nvGrpSpPr>
        <p:grpSpPr>
          <a:xfrm>
            <a:off x="9139416" y="2394588"/>
            <a:ext cx="1090507" cy="2567093"/>
            <a:chOff x="6854562" y="1795941"/>
            <a:chExt cx="817880" cy="1925320"/>
          </a:xfrm>
        </p:grpSpPr>
        <p:sp>
          <p:nvSpPr>
            <p:cNvPr id="30" name="object 30"/>
            <p:cNvSpPr/>
            <p:nvPr/>
          </p:nvSpPr>
          <p:spPr>
            <a:xfrm>
              <a:off x="6859324"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31" name="object 31"/>
            <p:cNvSpPr/>
            <p:nvPr/>
          </p:nvSpPr>
          <p:spPr>
            <a:xfrm>
              <a:off x="6859324"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32" name="object 32"/>
            <p:cNvSpPr/>
            <p:nvPr/>
          </p:nvSpPr>
          <p:spPr>
            <a:xfrm>
              <a:off x="6859324"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3" name="object 33"/>
            <p:cNvSpPr/>
            <p:nvPr/>
          </p:nvSpPr>
          <p:spPr>
            <a:xfrm>
              <a:off x="6859324"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4" name="object 34"/>
            <p:cNvSpPr/>
            <p:nvPr/>
          </p:nvSpPr>
          <p:spPr>
            <a:xfrm>
              <a:off x="6859324"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5" name="object 35"/>
            <p:cNvSpPr/>
            <p:nvPr/>
          </p:nvSpPr>
          <p:spPr>
            <a:xfrm>
              <a:off x="6859324"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10561817" y="2394719"/>
            <a:ext cx="1435100" cy="2566247"/>
            <a:chOff x="7921362" y="1796039"/>
            <a:chExt cx="1076325" cy="1924685"/>
          </a:xfrm>
        </p:grpSpPr>
        <p:sp>
          <p:nvSpPr>
            <p:cNvPr id="37" name="object 37"/>
            <p:cNvSpPr/>
            <p:nvPr/>
          </p:nvSpPr>
          <p:spPr>
            <a:xfrm>
              <a:off x="8734024"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7926124"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9" name="object 39"/>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40" name="object 40"/>
          <p:cNvSpPr txBox="1">
            <a:spLocks noGrp="1"/>
          </p:cNvSpPr>
          <p:nvPr>
            <p:ph type="title"/>
          </p:nvPr>
        </p:nvSpPr>
        <p:spPr>
          <a:xfrm>
            <a:off x="763638" y="342024"/>
            <a:ext cx="11074400"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sp>
        <p:nvSpPr>
          <p:cNvPr id="41" name="object 41"/>
          <p:cNvSpPr txBox="1"/>
          <p:nvPr/>
        </p:nvSpPr>
        <p:spPr>
          <a:xfrm>
            <a:off x="2922467"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2" name="object 42"/>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891467" y="1904734"/>
          <a:ext cx="724747" cy="2683935"/>
        </p:xfrm>
        <a:graphic>
          <a:graphicData uri="http://schemas.openxmlformats.org/drawingml/2006/table">
            <a:tbl>
              <a:tblPr firstRow="1" bandRow="1">
                <a:tableStyleId>{2D5ABB26-0587-4C30-8999-92F81FD0307C}</a:tableStyleId>
              </a:tblPr>
              <a:tblGrid>
                <a:gridCol w="724747">
                  <a:extLst>
                    <a:ext uri="{9D8B030D-6E8A-4147-A177-3AD203B41FA5}">
                      <a16:colId xmlns:a16="http://schemas.microsoft.com/office/drawing/2014/main" val="20000"/>
                    </a:ext>
                  </a:extLst>
                </a:gridCol>
              </a:tblGrid>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6787">
                <a:tc>
                  <a:txBody>
                    <a:bodyPr/>
                    <a:lstStyle/>
                    <a:p>
                      <a:pPr algn="ctr">
                        <a:lnSpc>
                          <a:spcPct val="100000"/>
                        </a:lnSpc>
                        <a:spcBef>
                          <a:spcPts val="705"/>
                        </a:spcBef>
                      </a:pPr>
                      <a:r>
                        <a:rPr sz="1900" spc="-25" dirty="0">
                          <a:latin typeface="Arial MT"/>
                          <a:cs typeface="Arial MT"/>
                        </a:rPr>
                        <a:t>0.5</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6787">
                <a:tc>
                  <a:txBody>
                    <a:bodyPr/>
                    <a:lstStyle/>
                    <a:p>
                      <a:pPr algn="ctr">
                        <a:lnSpc>
                          <a:spcPct val="100000"/>
                        </a:lnSpc>
                        <a:spcBef>
                          <a:spcPts val="705"/>
                        </a:spcBef>
                      </a:pPr>
                      <a:r>
                        <a:rPr sz="1900" spc="-25" dirty="0">
                          <a:latin typeface="Arial MT"/>
                          <a:cs typeface="Arial MT"/>
                        </a:rPr>
                        <a:t>0.1</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6787">
                <a:tc>
                  <a:txBody>
                    <a:bodyPr/>
                    <a:lstStyle/>
                    <a:p>
                      <a:pPr algn="ctr">
                        <a:lnSpc>
                          <a:spcPct val="100000"/>
                        </a:lnSpc>
                        <a:spcBef>
                          <a:spcPts val="705"/>
                        </a:spcBef>
                      </a:pPr>
                      <a:r>
                        <a:rPr sz="1900" spc="-25" dirty="0">
                          <a:latin typeface="Arial MT"/>
                          <a:cs typeface="Arial MT"/>
                        </a:rPr>
                        <a:t>0.7</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3" name="object 3"/>
          <p:cNvSpPr txBox="1"/>
          <p:nvPr/>
        </p:nvSpPr>
        <p:spPr>
          <a:xfrm>
            <a:off x="5972985"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4" name="object 4"/>
          <p:cNvSpPr txBox="1">
            <a:spLocks noGrp="1"/>
          </p:cNvSpPr>
          <p:nvPr>
            <p:ph type="title"/>
          </p:nvPr>
        </p:nvSpPr>
        <p:spPr>
          <a:xfrm>
            <a:off x="124540" y="253533"/>
            <a:ext cx="11866028"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sp>
        <p:nvSpPr>
          <p:cNvPr id="5" name="object 5"/>
          <p:cNvSpPr txBox="1"/>
          <p:nvPr/>
        </p:nvSpPr>
        <p:spPr>
          <a:xfrm>
            <a:off x="2922467"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6" name="object 6"/>
          <p:cNvGrpSpPr/>
          <p:nvPr/>
        </p:nvGrpSpPr>
        <p:grpSpPr>
          <a:xfrm>
            <a:off x="8794217" y="2215320"/>
            <a:ext cx="3202940" cy="2925233"/>
            <a:chOff x="6595662" y="1661489"/>
            <a:chExt cx="2402205" cy="2193925"/>
          </a:xfrm>
        </p:grpSpPr>
        <p:sp>
          <p:nvSpPr>
            <p:cNvPr id="7" name="object 7"/>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8" name="object 8"/>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6" name="object 26"/>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1" name="object 31"/>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79261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3" name="object 33"/>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graphicFrame>
        <p:nvGraphicFramePr>
          <p:cNvPr id="34" name="object 34"/>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82" y="409569"/>
            <a:ext cx="12136284"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3" name="object 3"/>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 name="object 4"/>
          <p:cNvGraphicFramePr>
            <a:graphicFrameLocks noGrp="1"/>
          </p:cNvGraphicFramePr>
          <p:nvPr/>
        </p:nvGraphicFramePr>
        <p:xfrm>
          <a:off x="5891467" y="1904734"/>
          <a:ext cx="724747" cy="2683935"/>
        </p:xfrm>
        <a:graphic>
          <a:graphicData uri="http://schemas.openxmlformats.org/drawingml/2006/table">
            <a:tbl>
              <a:tblPr firstRow="1" bandRow="1">
                <a:tableStyleId>{2D5ABB26-0587-4C30-8999-92F81FD0307C}</a:tableStyleId>
              </a:tblPr>
              <a:tblGrid>
                <a:gridCol w="724747">
                  <a:extLst>
                    <a:ext uri="{9D8B030D-6E8A-4147-A177-3AD203B41FA5}">
                      <a16:colId xmlns:a16="http://schemas.microsoft.com/office/drawing/2014/main" val="20000"/>
                    </a:ext>
                  </a:extLst>
                </a:gridCol>
              </a:tblGrid>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6787">
                <a:tc>
                  <a:txBody>
                    <a:bodyPr/>
                    <a:lstStyle/>
                    <a:p>
                      <a:pPr algn="ctr">
                        <a:lnSpc>
                          <a:spcPct val="100000"/>
                        </a:lnSpc>
                        <a:spcBef>
                          <a:spcPts val="705"/>
                        </a:spcBef>
                      </a:pPr>
                      <a:r>
                        <a:rPr sz="1900" spc="-25" dirty="0">
                          <a:latin typeface="Arial MT"/>
                          <a:cs typeface="Arial MT"/>
                        </a:rPr>
                        <a:t>0.5</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6787">
                <a:tc>
                  <a:txBody>
                    <a:bodyPr/>
                    <a:lstStyle/>
                    <a:p>
                      <a:pPr algn="ctr">
                        <a:lnSpc>
                          <a:spcPct val="100000"/>
                        </a:lnSpc>
                        <a:spcBef>
                          <a:spcPts val="705"/>
                        </a:spcBef>
                      </a:pPr>
                      <a:r>
                        <a:rPr sz="1900" spc="-25" dirty="0">
                          <a:latin typeface="Arial MT"/>
                          <a:cs typeface="Arial MT"/>
                        </a:rPr>
                        <a:t>0.1</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6787">
                <a:tc>
                  <a:txBody>
                    <a:bodyPr/>
                    <a:lstStyle/>
                    <a:p>
                      <a:pPr algn="ctr">
                        <a:lnSpc>
                          <a:spcPct val="100000"/>
                        </a:lnSpc>
                        <a:spcBef>
                          <a:spcPts val="705"/>
                        </a:spcBef>
                      </a:pPr>
                      <a:r>
                        <a:rPr sz="1900" spc="-25" dirty="0">
                          <a:latin typeface="Arial MT"/>
                          <a:cs typeface="Arial MT"/>
                        </a:rPr>
                        <a:t>0.7</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5" name="object 5"/>
          <p:cNvSpPr txBox="1"/>
          <p:nvPr/>
        </p:nvSpPr>
        <p:spPr>
          <a:xfrm>
            <a:off x="5972985"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6" name="object 6"/>
          <p:cNvSpPr txBox="1"/>
          <p:nvPr/>
        </p:nvSpPr>
        <p:spPr>
          <a:xfrm>
            <a:off x="2922467" y="5046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7" name="object 7"/>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8" name="object 8"/>
          <p:cNvGrpSpPr/>
          <p:nvPr/>
        </p:nvGrpSpPr>
        <p:grpSpPr>
          <a:xfrm>
            <a:off x="8794217" y="2215320"/>
            <a:ext cx="3202940" cy="2925233"/>
            <a:chOff x="6595662" y="1661489"/>
            <a:chExt cx="2402205" cy="2193925"/>
          </a:xfrm>
        </p:grpSpPr>
        <p:sp>
          <p:nvSpPr>
            <p:cNvPr id="9" name="object 9"/>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6" name="object 26"/>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1" name="object 31"/>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2" name="object 32"/>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3" name="object 33"/>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4" name="object 34"/>
            <p:cNvSpPr/>
            <p:nvPr/>
          </p:nvSpPr>
          <p:spPr>
            <a:xfrm>
              <a:off x="79261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5" name="object 35"/>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5891467" y="1904734"/>
          <a:ext cx="724747" cy="2683935"/>
        </p:xfrm>
        <a:graphic>
          <a:graphicData uri="http://schemas.openxmlformats.org/drawingml/2006/table">
            <a:tbl>
              <a:tblPr firstRow="1" bandRow="1">
                <a:tableStyleId>{2D5ABB26-0587-4C30-8999-92F81FD0307C}</a:tableStyleId>
              </a:tblPr>
              <a:tblGrid>
                <a:gridCol w="724747">
                  <a:extLst>
                    <a:ext uri="{9D8B030D-6E8A-4147-A177-3AD203B41FA5}">
                      <a16:colId xmlns:a16="http://schemas.microsoft.com/office/drawing/2014/main" val="20000"/>
                    </a:ext>
                  </a:extLst>
                </a:gridCol>
              </a:tblGrid>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36787">
                <a:tc>
                  <a:txBody>
                    <a:bodyPr/>
                    <a:lstStyle/>
                    <a:p>
                      <a:pPr algn="ctr">
                        <a:lnSpc>
                          <a:spcPct val="100000"/>
                        </a:lnSpc>
                        <a:spcBef>
                          <a:spcPts val="705"/>
                        </a:spcBef>
                      </a:pPr>
                      <a:r>
                        <a:rPr sz="1900" spc="-25" dirty="0">
                          <a:latin typeface="Arial MT"/>
                          <a:cs typeface="Arial MT"/>
                        </a:rPr>
                        <a:t>0.5</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36787">
                <a:tc>
                  <a:txBody>
                    <a:bodyPr/>
                    <a:lstStyle/>
                    <a:p>
                      <a:pPr algn="ctr">
                        <a:lnSpc>
                          <a:spcPct val="100000"/>
                        </a:lnSpc>
                        <a:spcBef>
                          <a:spcPts val="705"/>
                        </a:spcBef>
                      </a:pPr>
                      <a:r>
                        <a:rPr sz="1900" spc="-25" dirty="0">
                          <a:latin typeface="Arial MT"/>
                          <a:cs typeface="Arial MT"/>
                        </a:rPr>
                        <a:t>0.1</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36787">
                <a:tc>
                  <a:txBody>
                    <a:bodyPr/>
                    <a:lstStyle/>
                    <a:p>
                      <a:pPr algn="ctr">
                        <a:lnSpc>
                          <a:spcPct val="100000"/>
                        </a:lnSpc>
                        <a:spcBef>
                          <a:spcPts val="705"/>
                        </a:spcBef>
                      </a:pPr>
                      <a:r>
                        <a:rPr sz="1900" spc="-25" dirty="0">
                          <a:latin typeface="Arial MT"/>
                          <a:cs typeface="Arial MT"/>
                        </a:rPr>
                        <a:t>0.2</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36787">
                <a:tc>
                  <a:txBody>
                    <a:bodyPr/>
                    <a:lstStyle/>
                    <a:p>
                      <a:pPr algn="ctr">
                        <a:lnSpc>
                          <a:spcPct val="100000"/>
                        </a:lnSpc>
                        <a:spcBef>
                          <a:spcPts val="705"/>
                        </a:spcBef>
                      </a:pPr>
                      <a:r>
                        <a:rPr sz="1900" spc="-25" dirty="0">
                          <a:latin typeface="Arial MT"/>
                          <a:cs typeface="Arial MT"/>
                        </a:rPr>
                        <a:t>0.7</a:t>
                      </a:r>
                      <a:endParaRPr sz="1900">
                        <a:latin typeface="Arial MT"/>
                        <a:cs typeface="Arial MT"/>
                      </a:endParaRPr>
                    </a:p>
                  </a:txBody>
                  <a:tcPr marL="0" marR="0" marT="1193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3" name="object 3"/>
          <p:cNvSpPr txBox="1"/>
          <p:nvPr/>
        </p:nvSpPr>
        <p:spPr>
          <a:xfrm>
            <a:off x="5904167" y="4996666"/>
            <a:ext cx="297180" cy="354863"/>
          </a:xfrm>
          <a:prstGeom prst="rect">
            <a:avLst/>
          </a:prstGeom>
          <a:ln w="28574">
            <a:solidFill>
              <a:srgbClr val="FF0000"/>
            </a:solidFill>
          </a:ln>
        </p:spPr>
        <p:txBody>
          <a:bodyPr vert="horz" wrap="square" lIns="0" tIns="66887" rIns="0" bIns="0" rtlCol="0">
            <a:spAutoFit/>
          </a:bodyPr>
          <a:lstStyle/>
          <a:p>
            <a:pPr marL="85511">
              <a:spcBef>
                <a:spcPts val="527"/>
              </a:spcBef>
            </a:pP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4" name="object 4"/>
          <p:cNvSpPr txBox="1"/>
          <p:nvPr/>
        </p:nvSpPr>
        <p:spPr>
          <a:xfrm>
            <a:off x="6170460" y="5046885"/>
            <a:ext cx="38946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X</a:t>
            </a:r>
            <a:r>
              <a:rPr sz="1867" b="1" spc="-20"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5" name="object 5"/>
          <p:cNvSpPr txBox="1">
            <a:spLocks noGrp="1"/>
          </p:cNvSpPr>
          <p:nvPr>
            <p:ph type="title"/>
          </p:nvPr>
        </p:nvSpPr>
        <p:spPr>
          <a:xfrm>
            <a:off x="104874" y="183426"/>
            <a:ext cx="12057626"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6" name="object 6"/>
          <p:cNvSpPr txBox="1"/>
          <p:nvPr/>
        </p:nvSpPr>
        <p:spPr>
          <a:xfrm>
            <a:off x="2922467" y="5046885"/>
            <a:ext cx="38946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20" dirty="0">
                <a:latin typeface="Arial" panose="020B0604020202020204"/>
                <a:cs typeface="Arial" panose="020B0604020202020204"/>
              </a:rPr>
              <a:t> </a:t>
            </a:r>
            <a:r>
              <a:rPr sz="1867" b="1" spc="-80" dirty="0">
                <a:latin typeface="Arial" panose="020B0604020202020204"/>
                <a:cs typeface="Arial" panose="020B0604020202020204"/>
              </a:rPr>
              <a:t>X</a:t>
            </a:r>
            <a:endParaRPr sz="1867">
              <a:latin typeface="Arial" panose="020B0604020202020204"/>
              <a:cs typeface="Arial" panose="020B0604020202020204"/>
            </a:endParaRPr>
          </a:p>
        </p:txBody>
      </p:sp>
      <p:sp>
        <p:nvSpPr>
          <p:cNvPr id="7" name="object 7"/>
          <p:cNvSpPr txBox="1"/>
          <p:nvPr/>
        </p:nvSpPr>
        <p:spPr>
          <a:xfrm>
            <a:off x="3306201" y="4996666"/>
            <a:ext cx="297180" cy="354863"/>
          </a:xfrm>
          <a:prstGeom prst="rect">
            <a:avLst/>
          </a:prstGeom>
          <a:ln w="28574">
            <a:solidFill>
              <a:srgbClr val="FF0000"/>
            </a:solidFill>
          </a:ln>
        </p:spPr>
        <p:txBody>
          <a:bodyPr vert="horz" wrap="square" lIns="0" tIns="66887" rIns="0" bIns="0" rtlCol="0">
            <a:spAutoFit/>
          </a:bodyPr>
          <a:lstStyle/>
          <a:p>
            <a:pPr marL="54185">
              <a:spcBef>
                <a:spcPts val="527"/>
              </a:spcBef>
            </a:pP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 name="object 8"/>
          <p:cNvGrpSpPr/>
          <p:nvPr/>
        </p:nvGrpSpPr>
        <p:grpSpPr>
          <a:xfrm>
            <a:off x="8794217" y="2215320"/>
            <a:ext cx="3202940" cy="2925233"/>
            <a:chOff x="6595662" y="1661489"/>
            <a:chExt cx="2402205" cy="2193925"/>
          </a:xfrm>
        </p:grpSpPr>
        <p:sp>
          <p:nvSpPr>
            <p:cNvPr id="9" name="object 9"/>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6" name="object 26"/>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1" name="object 31"/>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2" name="object 32"/>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3" name="object 33"/>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4" name="object 34"/>
            <p:cNvSpPr/>
            <p:nvPr/>
          </p:nvSpPr>
          <p:spPr>
            <a:xfrm>
              <a:off x="7926125" y="1800801"/>
              <a:ext cx="1066800" cy="1915160"/>
            </a:xfrm>
            <a:custGeom>
              <a:avLst/>
              <a:gdLst/>
              <a:ahLst/>
              <a:cxnLst/>
              <a:rect l="l" t="t" r="r" b="b"/>
              <a:pathLst>
                <a:path w="1066800" h="1915160">
                  <a:moveTo>
                    <a:pt x="807899" y="957550"/>
                  </a:moveTo>
                  <a:lnTo>
                    <a:pt x="814499" y="915022"/>
                  </a:lnTo>
                  <a:lnTo>
                    <a:pt x="832876" y="878087"/>
                  </a:lnTo>
                  <a:lnTo>
                    <a:pt x="860898" y="848960"/>
                  </a:lnTo>
                  <a:lnTo>
                    <a:pt x="896433" y="829859"/>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599"/>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35" name="object 35"/>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graphicFrame>
        <p:nvGraphicFramePr>
          <p:cNvPr id="36" name="object 36"/>
          <p:cNvGraphicFramePr>
            <a:graphicFrameLocks noGrp="1"/>
          </p:cNvGraphicFramePr>
          <p:nvPr/>
        </p:nvGraphicFramePr>
        <p:xfrm>
          <a:off x="1126199" y="1904716"/>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15"/>
                        </a:spcBef>
                      </a:pPr>
                      <a:r>
                        <a:rPr sz="1900" spc="-20" dirty="0">
                          <a:latin typeface="Arial MT"/>
                          <a:cs typeface="Arial MT"/>
                        </a:rPr>
                        <a:t>0.96</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37" name="object 37"/>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3383" y="3540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3" name="object 3"/>
          <p:cNvSpPr txBox="1">
            <a:spLocks noGrp="1"/>
          </p:cNvSpPr>
          <p:nvPr>
            <p:ph type="title"/>
          </p:nvPr>
        </p:nvSpPr>
        <p:spPr>
          <a:xfrm>
            <a:off x="45882" y="222755"/>
            <a:ext cx="12146118"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4" name="object 4"/>
          <p:cNvSpPr txBox="1"/>
          <p:nvPr/>
        </p:nvSpPr>
        <p:spPr>
          <a:xfrm>
            <a:off x="5462467" y="478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5" name="object 5"/>
          <p:cNvGraphicFramePr>
            <a:graphicFrameLocks noGrp="1"/>
          </p:cNvGraphicFramePr>
          <p:nvPr/>
        </p:nvGraphicFramePr>
        <p:xfrm>
          <a:off x="88901" y="2793901"/>
          <a:ext cx="3114038" cy="522393"/>
        </p:xfrm>
        <a:graphic>
          <a:graphicData uri="http://schemas.openxmlformats.org/drawingml/2006/table">
            <a:tbl>
              <a:tblPr firstRow="1" bandRow="1">
                <a:tableStyleId>{2D5ABB26-0587-4C30-8999-92F81FD0307C}</a:tableStyleId>
              </a:tblPr>
              <a:tblGrid>
                <a:gridCol w="638387">
                  <a:extLst>
                    <a:ext uri="{9D8B030D-6E8A-4147-A177-3AD203B41FA5}">
                      <a16:colId xmlns:a16="http://schemas.microsoft.com/office/drawing/2014/main" val="20000"/>
                    </a:ext>
                  </a:extLst>
                </a:gridCol>
                <a:gridCol w="634153">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40079">
                  <a:extLst>
                    <a:ext uri="{9D8B030D-6E8A-4147-A177-3AD203B41FA5}">
                      <a16:colId xmlns:a16="http://schemas.microsoft.com/office/drawing/2014/main" val="20003"/>
                    </a:ext>
                  </a:extLst>
                </a:gridCol>
                <a:gridCol w="579119">
                  <a:extLst>
                    <a:ext uri="{9D8B030D-6E8A-4147-A177-3AD203B41FA5}">
                      <a16:colId xmlns:a16="http://schemas.microsoft.com/office/drawing/2014/main" val="20004"/>
                    </a:ext>
                  </a:extLst>
                </a:gridCol>
              </a:tblGrid>
              <a:tr h="522393">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grpSp>
        <p:nvGrpSpPr>
          <p:cNvPr id="6" name="object 6"/>
          <p:cNvGrpSpPr/>
          <p:nvPr/>
        </p:nvGrpSpPr>
        <p:grpSpPr>
          <a:xfrm>
            <a:off x="8794217" y="2215320"/>
            <a:ext cx="3202940" cy="2925233"/>
            <a:chOff x="6595662" y="1661489"/>
            <a:chExt cx="2402205" cy="2193925"/>
          </a:xfrm>
        </p:grpSpPr>
        <p:sp>
          <p:nvSpPr>
            <p:cNvPr id="7" name="object 7"/>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8" name="object 8"/>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6" name="object 26"/>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1" name="object 31"/>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2" name="object 32"/>
            <p:cNvSpPr/>
            <p:nvPr/>
          </p:nvSpPr>
          <p:spPr>
            <a:xfrm>
              <a:off x="8734025" y="2623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33" name="object 33"/>
            <p:cNvSpPr/>
            <p:nvPr/>
          </p:nvSpPr>
          <p:spPr>
            <a:xfrm>
              <a:off x="7926125" y="1800801"/>
              <a:ext cx="808355" cy="1915160"/>
            </a:xfrm>
            <a:custGeom>
              <a:avLst/>
              <a:gdLst/>
              <a:ahLst/>
              <a:cxnLst/>
              <a:rect l="l" t="t" r="r" b="b"/>
              <a:pathLst>
                <a:path w="808354" h="1915160">
                  <a:moveTo>
                    <a:pt x="0" y="0"/>
                  </a:moveTo>
                  <a:lnTo>
                    <a:pt x="807899" y="957599"/>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19049">
              <a:solidFill>
                <a:srgbClr val="FF0000"/>
              </a:solidFill>
            </a:ln>
          </p:spPr>
          <p:txBody>
            <a:bodyPr wrap="square" lIns="0" tIns="0" rIns="0" bIns="0" rtlCol="0"/>
            <a:lstStyle/>
            <a:p>
              <a:endParaRPr sz="2400"/>
            </a:p>
          </p:txBody>
        </p:sp>
      </p:grpSp>
      <p:sp>
        <p:nvSpPr>
          <p:cNvPr id="34" name="object 34"/>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pic>
        <p:nvPicPr>
          <p:cNvPr id="35" name="object 35"/>
          <p:cNvPicPr/>
          <p:nvPr/>
        </p:nvPicPr>
        <p:blipFill>
          <a:blip r:embed="rId2" cstate="print"/>
          <a:stretch>
            <a:fillRect/>
          </a:stretch>
        </p:blipFill>
        <p:spPr>
          <a:xfrm>
            <a:off x="3317589" y="2922379"/>
            <a:ext cx="255983" cy="291640"/>
          </a:xfrm>
          <a:prstGeom prst="rect">
            <a:avLst/>
          </a:prstGeom>
        </p:spPr>
      </p:pic>
      <p:graphicFrame>
        <p:nvGraphicFramePr>
          <p:cNvPr id="36" name="object 36"/>
          <p:cNvGraphicFramePr>
            <a:graphicFrameLocks noGrp="1"/>
          </p:cNvGraphicFramePr>
          <p:nvPr/>
        </p:nvGraphicFramePr>
        <p:xfrm>
          <a:off x="3666166" y="1684233"/>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0" dirty="0">
                          <a:latin typeface="Arial MT"/>
                          <a:cs typeface="Arial MT"/>
                        </a:rPr>
                        <a:t>0.89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20" dirty="0">
                          <a:latin typeface="Arial MT"/>
                          <a:cs typeface="Arial MT"/>
                        </a:rPr>
                        <a:t>0.84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0.97</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0" dirty="0">
                          <a:latin typeface="Arial MT"/>
                          <a:cs typeface="Arial MT"/>
                        </a:rPr>
                        <a:t>0.96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37" name="object 37"/>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210998" y="537738"/>
            <a:ext cx="5579043"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030051" y="3031574"/>
            <a:ext cx="2128520" cy="744349"/>
          </a:xfrm>
          <a:prstGeom prst="rect">
            <a:avLst/>
          </a:prstGeom>
        </p:spPr>
        <p:txBody>
          <a:bodyPr vert="horz" wrap="square" lIns="0" tIns="14393" rIns="0" bIns="0" rtlCol="0">
            <a:spAutoFit/>
          </a:bodyPr>
          <a:lstStyle/>
          <a:p>
            <a:pPr marL="16933" marR="6773" indent="120224">
              <a:lnSpc>
                <a:spcPct val="101000"/>
              </a:lnSpc>
              <a:spcBef>
                <a:spcPts val="113"/>
              </a:spcBef>
            </a:pPr>
            <a:r>
              <a:rPr sz="2400" spc="-27" dirty="0">
                <a:latin typeface="Roboto"/>
                <a:cs typeface="Roboto"/>
              </a:rPr>
              <a:t>Convolutional </a:t>
            </a:r>
            <a:r>
              <a:rPr sz="2400" spc="-20" dirty="0">
                <a:latin typeface="Roboto"/>
                <a:cs typeface="Roboto"/>
              </a:rPr>
              <a:t> </a:t>
            </a:r>
            <a:r>
              <a:rPr sz="2400" spc="-27" dirty="0">
                <a:latin typeface="Roboto"/>
                <a:cs typeface="Roboto"/>
              </a:rPr>
              <a:t>Neural</a:t>
            </a:r>
            <a:r>
              <a:rPr sz="2400" spc="-120" dirty="0">
                <a:latin typeface="Roboto"/>
                <a:cs typeface="Roboto"/>
              </a:rPr>
              <a:t> </a:t>
            </a:r>
            <a:r>
              <a:rPr sz="2400" spc="-13" dirty="0">
                <a:latin typeface="Roboto"/>
                <a:cs typeface="Roboto"/>
              </a:rPr>
              <a:t>Network</a:t>
            </a:r>
            <a:endParaRPr sz="2400">
              <a:latin typeface="Roboto"/>
              <a:cs typeface="Roboto"/>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3383" y="3540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3" name="object 3"/>
          <p:cNvSpPr txBox="1">
            <a:spLocks noGrp="1"/>
          </p:cNvSpPr>
          <p:nvPr>
            <p:ph type="title"/>
          </p:nvPr>
        </p:nvSpPr>
        <p:spPr>
          <a:xfrm>
            <a:off x="45882" y="222755"/>
            <a:ext cx="11944925" cy="899391"/>
          </a:xfrm>
          <a:prstGeom prst="rect">
            <a:avLst/>
          </a:prstGeom>
        </p:spPr>
        <p:txBody>
          <a:bodyPr vert="horz" wrap="square" lIns="0" tIns="220133" rIns="0" bIns="0" rtlCol="0" anchor="ctr">
            <a:spAutoFit/>
          </a:bodyPr>
          <a:lstStyle/>
          <a:p>
            <a:pPr marL="387764">
              <a:lnSpc>
                <a:spcPct val="100000"/>
              </a:lnSpc>
              <a:spcBef>
                <a:spcPts val="133"/>
              </a:spcBef>
            </a:pPr>
            <a:r>
              <a:rPr spc="-40" dirty="0"/>
              <a:t>Understanding</a:t>
            </a:r>
            <a:r>
              <a:rPr spc="-140" dirty="0"/>
              <a:t> </a:t>
            </a:r>
            <a:r>
              <a:rPr spc="-13" dirty="0"/>
              <a:t>Forward</a:t>
            </a:r>
            <a:r>
              <a:rPr spc="-140" dirty="0"/>
              <a:t> </a:t>
            </a:r>
            <a:r>
              <a:rPr spc="-33" dirty="0"/>
              <a:t>Propagation</a:t>
            </a:r>
            <a:r>
              <a:rPr spc="-140" dirty="0"/>
              <a:t> </a:t>
            </a:r>
            <a:r>
              <a:rPr spc="-13" dirty="0"/>
              <a:t>Mathematically</a:t>
            </a:r>
          </a:p>
        </p:txBody>
      </p:sp>
      <p:sp>
        <p:nvSpPr>
          <p:cNvPr id="4" name="object 4"/>
          <p:cNvSpPr txBox="1"/>
          <p:nvPr/>
        </p:nvSpPr>
        <p:spPr>
          <a:xfrm>
            <a:off x="5462467" y="478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5" name="object 5"/>
          <p:cNvGraphicFramePr>
            <a:graphicFrameLocks noGrp="1"/>
          </p:cNvGraphicFramePr>
          <p:nvPr/>
        </p:nvGraphicFramePr>
        <p:xfrm>
          <a:off x="88901" y="2793901"/>
          <a:ext cx="3114038" cy="522393"/>
        </p:xfrm>
        <a:graphic>
          <a:graphicData uri="http://schemas.openxmlformats.org/drawingml/2006/table">
            <a:tbl>
              <a:tblPr firstRow="1" bandRow="1">
                <a:tableStyleId>{2D5ABB26-0587-4C30-8999-92F81FD0307C}</a:tableStyleId>
              </a:tblPr>
              <a:tblGrid>
                <a:gridCol w="638387">
                  <a:extLst>
                    <a:ext uri="{9D8B030D-6E8A-4147-A177-3AD203B41FA5}">
                      <a16:colId xmlns:a16="http://schemas.microsoft.com/office/drawing/2014/main" val="20000"/>
                    </a:ext>
                  </a:extLst>
                </a:gridCol>
                <a:gridCol w="634153">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40079">
                  <a:extLst>
                    <a:ext uri="{9D8B030D-6E8A-4147-A177-3AD203B41FA5}">
                      <a16:colId xmlns:a16="http://schemas.microsoft.com/office/drawing/2014/main" val="20003"/>
                    </a:ext>
                  </a:extLst>
                </a:gridCol>
                <a:gridCol w="579119">
                  <a:extLst>
                    <a:ext uri="{9D8B030D-6E8A-4147-A177-3AD203B41FA5}">
                      <a16:colId xmlns:a16="http://schemas.microsoft.com/office/drawing/2014/main" val="20004"/>
                    </a:ext>
                  </a:extLst>
                </a:gridCol>
              </a:tblGrid>
              <a:tr h="522393">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grpSp>
        <p:nvGrpSpPr>
          <p:cNvPr id="6" name="object 6"/>
          <p:cNvGrpSpPr/>
          <p:nvPr/>
        </p:nvGrpSpPr>
        <p:grpSpPr>
          <a:xfrm>
            <a:off x="8794217" y="2215320"/>
            <a:ext cx="3202940" cy="2925233"/>
            <a:chOff x="6595662" y="1661489"/>
            <a:chExt cx="2402205" cy="2193925"/>
          </a:xfrm>
        </p:grpSpPr>
        <p:sp>
          <p:nvSpPr>
            <p:cNvPr id="7" name="object 7"/>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8" name="object 8"/>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8" name="object 18"/>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0" name="object 20"/>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4" name="object 24"/>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6" name="object 26"/>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1" name="object 31"/>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32" name="object 32"/>
            <p:cNvSpPr/>
            <p:nvPr/>
          </p:nvSpPr>
          <p:spPr>
            <a:xfrm>
              <a:off x="8734025" y="2623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33" name="object 33"/>
            <p:cNvSpPr/>
            <p:nvPr/>
          </p:nvSpPr>
          <p:spPr>
            <a:xfrm>
              <a:off x="7926125" y="1800801"/>
              <a:ext cx="808355" cy="1915160"/>
            </a:xfrm>
            <a:custGeom>
              <a:avLst/>
              <a:gdLst/>
              <a:ahLst/>
              <a:cxnLst/>
              <a:rect l="l" t="t" r="r" b="b"/>
              <a:pathLst>
                <a:path w="808354" h="1915160">
                  <a:moveTo>
                    <a:pt x="0" y="0"/>
                  </a:moveTo>
                  <a:lnTo>
                    <a:pt x="807899" y="957599"/>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19049">
              <a:solidFill>
                <a:srgbClr val="FF0000"/>
              </a:solidFill>
            </a:ln>
          </p:spPr>
          <p:txBody>
            <a:bodyPr wrap="square" lIns="0" tIns="0" rIns="0" bIns="0" rtlCol="0"/>
            <a:lstStyle/>
            <a:p>
              <a:endParaRPr sz="2400"/>
            </a:p>
          </p:txBody>
        </p:sp>
      </p:grpSp>
      <p:sp>
        <p:nvSpPr>
          <p:cNvPr id="34" name="object 34"/>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pic>
        <p:nvPicPr>
          <p:cNvPr id="35" name="object 35"/>
          <p:cNvPicPr/>
          <p:nvPr/>
        </p:nvPicPr>
        <p:blipFill>
          <a:blip r:embed="rId2" cstate="print"/>
          <a:stretch>
            <a:fillRect/>
          </a:stretch>
        </p:blipFill>
        <p:spPr>
          <a:xfrm>
            <a:off x="3317589" y="2922379"/>
            <a:ext cx="255983" cy="291640"/>
          </a:xfrm>
          <a:prstGeom prst="rect">
            <a:avLst/>
          </a:prstGeom>
        </p:spPr>
      </p:pic>
      <p:grpSp>
        <p:nvGrpSpPr>
          <p:cNvPr id="36" name="object 36"/>
          <p:cNvGrpSpPr/>
          <p:nvPr/>
        </p:nvGrpSpPr>
        <p:grpSpPr>
          <a:xfrm>
            <a:off x="3517349" y="4616983"/>
            <a:ext cx="308187" cy="658707"/>
            <a:chOff x="2638012" y="3462737"/>
            <a:chExt cx="231140" cy="494030"/>
          </a:xfrm>
        </p:grpSpPr>
        <p:sp>
          <p:nvSpPr>
            <p:cNvPr id="37" name="object 37"/>
            <p:cNvSpPr/>
            <p:nvPr/>
          </p:nvSpPr>
          <p:spPr>
            <a:xfrm>
              <a:off x="2642774" y="3467499"/>
              <a:ext cx="221615" cy="484505"/>
            </a:xfrm>
            <a:custGeom>
              <a:avLst/>
              <a:gdLst/>
              <a:ahLst/>
              <a:cxnLst/>
              <a:rect l="l" t="t" r="r" b="b"/>
              <a:pathLst>
                <a:path w="221614" h="484504">
                  <a:moveTo>
                    <a:pt x="110699" y="484199"/>
                  </a:moveTo>
                  <a:lnTo>
                    <a:pt x="0" y="373499"/>
                  </a:lnTo>
                  <a:lnTo>
                    <a:pt x="55349" y="373499"/>
                  </a:lnTo>
                  <a:lnTo>
                    <a:pt x="55349" y="0"/>
                  </a:lnTo>
                  <a:lnTo>
                    <a:pt x="166049" y="0"/>
                  </a:lnTo>
                  <a:lnTo>
                    <a:pt x="166049" y="373499"/>
                  </a:lnTo>
                  <a:lnTo>
                    <a:pt x="221399" y="373499"/>
                  </a:lnTo>
                  <a:lnTo>
                    <a:pt x="110699" y="484199"/>
                  </a:lnTo>
                  <a:close/>
                </a:path>
              </a:pathLst>
            </a:custGeom>
            <a:solidFill>
              <a:srgbClr val="000000"/>
            </a:solidFill>
          </p:spPr>
          <p:txBody>
            <a:bodyPr wrap="square" lIns="0" tIns="0" rIns="0" bIns="0" rtlCol="0"/>
            <a:lstStyle/>
            <a:p>
              <a:endParaRPr sz="2400"/>
            </a:p>
          </p:txBody>
        </p:sp>
        <p:sp>
          <p:nvSpPr>
            <p:cNvPr id="38" name="object 38"/>
            <p:cNvSpPr/>
            <p:nvPr/>
          </p:nvSpPr>
          <p:spPr>
            <a:xfrm>
              <a:off x="2642774" y="3467499"/>
              <a:ext cx="221615" cy="484505"/>
            </a:xfrm>
            <a:custGeom>
              <a:avLst/>
              <a:gdLst/>
              <a:ahLst/>
              <a:cxnLst/>
              <a:rect l="l" t="t" r="r" b="b"/>
              <a:pathLst>
                <a:path w="221614" h="484504">
                  <a:moveTo>
                    <a:pt x="166049" y="0"/>
                  </a:moveTo>
                  <a:lnTo>
                    <a:pt x="166049" y="373499"/>
                  </a:lnTo>
                  <a:lnTo>
                    <a:pt x="221399" y="373499"/>
                  </a:lnTo>
                  <a:lnTo>
                    <a:pt x="110699" y="484199"/>
                  </a:lnTo>
                  <a:lnTo>
                    <a:pt x="0" y="373499"/>
                  </a:lnTo>
                  <a:lnTo>
                    <a:pt x="55349" y="373499"/>
                  </a:lnTo>
                  <a:lnTo>
                    <a:pt x="55349" y="0"/>
                  </a:lnTo>
                  <a:lnTo>
                    <a:pt x="166049" y="0"/>
                  </a:lnTo>
                  <a:close/>
                </a:path>
              </a:pathLst>
            </a:custGeom>
            <a:ln w="9524">
              <a:solidFill>
                <a:srgbClr val="000000"/>
              </a:solidFill>
            </a:ln>
          </p:spPr>
          <p:txBody>
            <a:bodyPr wrap="square" lIns="0" tIns="0" rIns="0" bIns="0" rtlCol="0"/>
            <a:lstStyle/>
            <a:p>
              <a:endParaRPr sz="2400"/>
            </a:p>
          </p:txBody>
        </p:sp>
      </p:grpSp>
      <p:graphicFrame>
        <p:nvGraphicFramePr>
          <p:cNvPr id="39" name="object 39"/>
          <p:cNvGraphicFramePr>
            <a:graphicFrameLocks noGrp="1"/>
          </p:cNvGraphicFramePr>
          <p:nvPr/>
        </p:nvGraphicFramePr>
        <p:xfrm>
          <a:off x="1482165" y="5481234"/>
          <a:ext cx="4356946" cy="522393"/>
        </p:xfrm>
        <a:graphic>
          <a:graphicData uri="http://schemas.openxmlformats.org/drawingml/2006/table">
            <a:tbl>
              <a:tblPr firstRow="1" bandRow="1">
                <a:tableStyleId>{2D5ABB26-0587-4C30-8999-92F81FD0307C}</a:tableStyleId>
              </a:tblPr>
              <a:tblGrid>
                <a:gridCol w="707813">
                  <a:extLst>
                    <a:ext uri="{9D8B030D-6E8A-4147-A177-3AD203B41FA5}">
                      <a16:colId xmlns:a16="http://schemas.microsoft.com/office/drawing/2014/main" val="20000"/>
                    </a:ext>
                  </a:extLst>
                </a:gridCol>
                <a:gridCol w="753533">
                  <a:extLst>
                    <a:ext uri="{9D8B030D-6E8A-4147-A177-3AD203B41FA5}">
                      <a16:colId xmlns:a16="http://schemas.microsoft.com/office/drawing/2014/main" val="20001"/>
                    </a:ext>
                  </a:extLst>
                </a:gridCol>
                <a:gridCol w="724747">
                  <a:extLst>
                    <a:ext uri="{9D8B030D-6E8A-4147-A177-3AD203B41FA5}">
                      <a16:colId xmlns:a16="http://schemas.microsoft.com/office/drawing/2014/main" val="20002"/>
                    </a:ext>
                  </a:extLst>
                </a:gridCol>
                <a:gridCol w="710353">
                  <a:extLst>
                    <a:ext uri="{9D8B030D-6E8A-4147-A177-3AD203B41FA5}">
                      <a16:colId xmlns:a16="http://schemas.microsoft.com/office/drawing/2014/main" val="20003"/>
                    </a:ext>
                  </a:extLst>
                </a:gridCol>
                <a:gridCol w="719667">
                  <a:extLst>
                    <a:ext uri="{9D8B030D-6E8A-4147-A177-3AD203B41FA5}">
                      <a16:colId xmlns:a16="http://schemas.microsoft.com/office/drawing/2014/main" val="20004"/>
                    </a:ext>
                  </a:extLst>
                </a:gridCol>
                <a:gridCol w="740833">
                  <a:extLst>
                    <a:ext uri="{9D8B030D-6E8A-4147-A177-3AD203B41FA5}">
                      <a16:colId xmlns:a16="http://schemas.microsoft.com/office/drawing/2014/main" val="20005"/>
                    </a:ext>
                  </a:extLst>
                </a:gridCol>
              </a:tblGrid>
              <a:tr h="522393">
                <a:tc>
                  <a:txBody>
                    <a:bodyPr/>
                    <a:lstStyle/>
                    <a:p>
                      <a:pPr marL="92075">
                        <a:lnSpc>
                          <a:spcPct val="100000"/>
                        </a:lnSpc>
                        <a:spcBef>
                          <a:spcPts val="620"/>
                        </a:spcBef>
                      </a:pPr>
                      <a:r>
                        <a:rPr sz="1900" spc="-20" dirty="0">
                          <a:latin typeface="Arial MT"/>
                          <a:cs typeface="Arial MT"/>
                        </a:rPr>
                        <a:t>1.32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9220">
                        <a:lnSpc>
                          <a:spcPct val="100000"/>
                        </a:lnSpc>
                        <a:spcBef>
                          <a:spcPts val="620"/>
                        </a:spcBef>
                      </a:pPr>
                      <a:r>
                        <a:rPr sz="1900" spc="-20" dirty="0">
                          <a:latin typeface="Arial MT"/>
                          <a:cs typeface="Arial MT"/>
                        </a:rPr>
                        <a:t>1.69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8425">
                        <a:lnSpc>
                          <a:spcPct val="100000"/>
                        </a:lnSpc>
                        <a:spcBef>
                          <a:spcPts val="620"/>
                        </a:spcBef>
                      </a:pPr>
                      <a:r>
                        <a:rPr sz="1900" spc="-20" dirty="0">
                          <a:latin typeface="Arial MT"/>
                          <a:cs typeface="Arial MT"/>
                        </a:rPr>
                        <a:t>1.47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710">
                        <a:lnSpc>
                          <a:spcPct val="100000"/>
                        </a:lnSpc>
                        <a:spcBef>
                          <a:spcPts val="620"/>
                        </a:spcBef>
                      </a:pPr>
                      <a:r>
                        <a:rPr sz="1900" spc="-20" dirty="0">
                          <a:latin typeface="Arial MT"/>
                          <a:cs typeface="Arial MT"/>
                        </a:rPr>
                        <a:t>1.69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6520">
                        <a:lnSpc>
                          <a:spcPct val="100000"/>
                        </a:lnSpc>
                        <a:spcBef>
                          <a:spcPts val="620"/>
                        </a:spcBef>
                      </a:pPr>
                      <a:r>
                        <a:rPr sz="1900" spc="-20" dirty="0">
                          <a:latin typeface="Arial MT"/>
                          <a:cs typeface="Arial MT"/>
                        </a:rPr>
                        <a:t>1.63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4775">
                        <a:lnSpc>
                          <a:spcPct val="100000"/>
                        </a:lnSpc>
                        <a:spcBef>
                          <a:spcPts val="620"/>
                        </a:spcBef>
                      </a:pPr>
                      <a:r>
                        <a:rPr sz="1900" spc="-20" dirty="0">
                          <a:latin typeface="Arial MT"/>
                          <a:cs typeface="Arial MT"/>
                        </a:rPr>
                        <a:t>1.58</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sp>
        <p:nvSpPr>
          <p:cNvPr id="40" name="object 40"/>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1" name="object 41"/>
          <p:cNvGraphicFramePr>
            <a:graphicFrameLocks noGrp="1"/>
          </p:cNvGraphicFramePr>
          <p:nvPr/>
        </p:nvGraphicFramePr>
        <p:xfrm>
          <a:off x="3666166" y="1684233"/>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0" dirty="0">
                          <a:latin typeface="Arial MT"/>
                          <a:cs typeface="Arial MT"/>
                        </a:rPr>
                        <a:t>0.89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20" dirty="0">
                          <a:latin typeface="Arial MT"/>
                          <a:cs typeface="Arial MT"/>
                        </a:rPr>
                        <a:t>0.84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0.97</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0" dirty="0">
                          <a:latin typeface="Arial MT"/>
                          <a:cs typeface="Arial MT"/>
                        </a:rPr>
                        <a:t>0.96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63383" y="3540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3" name="object 3"/>
          <p:cNvSpPr txBox="1">
            <a:spLocks noGrp="1"/>
          </p:cNvSpPr>
          <p:nvPr>
            <p:ph type="title"/>
          </p:nvPr>
        </p:nvSpPr>
        <p:spPr>
          <a:xfrm>
            <a:off x="350682" y="381353"/>
            <a:ext cx="11438194" cy="837836"/>
          </a:xfrm>
          <a:prstGeom prst="rect">
            <a:avLst/>
          </a:prstGeom>
        </p:spPr>
        <p:txBody>
          <a:bodyPr vert="horz" wrap="square" lIns="0" tIns="220133" rIns="0" bIns="0" rtlCol="0" anchor="ctr">
            <a:spAutoFit/>
          </a:bodyPr>
          <a:lstStyle/>
          <a:p>
            <a:pPr marL="387764">
              <a:lnSpc>
                <a:spcPct val="100000"/>
              </a:lnSpc>
              <a:spcBef>
                <a:spcPts val="133"/>
              </a:spcBef>
            </a:pPr>
            <a:r>
              <a:rPr sz="4000" spc="-40" dirty="0"/>
              <a:t>Understanding</a:t>
            </a:r>
            <a:r>
              <a:rPr sz="4000" spc="-140" dirty="0"/>
              <a:t> </a:t>
            </a:r>
            <a:r>
              <a:rPr sz="4000" spc="-13" dirty="0"/>
              <a:t>Forward</a:t>
            </a:r>
            <a:r>
              <a:rPr sz="4000" spc="-140" dirty="0"/>
              <a:t> </a:t>
            </a:r>
            <a:r>
              <a:rPr sz="4000" spc="-33" dirty="0"/>
              <a:t>Propagation</a:t>
            </a:r>
            <a:r>
              <a:rPr sz="4000" spc="-140" dirty="0"/>
              <a:t> </a:t>
            </a:r>
            <a:r>
              <a:rPr sz="4000" spc="-13" dirty="0"/>
              <a:t>Mathematically</a:t>
            </a:r>
          </a:p>
        </p:txBody>
      </p:sp>
      <p:sp>
        <p:nvSpPr>
          <p:cNvPr id="4" name="object 4"/>
          <p:cNvSpPr txBox="1"/>
          <p:nvPr/>
        </p:nvSpPr>
        <p:spPr>
          <a:xfrm>
            <a:off x="5462467" y="478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5" name="object 5"/>
          <p:cNvGraphicFramePr>
            <a:graphicFrameLocks noGrp="1"/>
          </p:cNvGraphicFramePr>
          <p:nvPr/>
        </p:nvGraphicFramePr>
        <p:xfrm>
          <a:off x="88901" y="2793901"/>
          <a:ext cx="3114038" cy="522393"/>
        </p:xfrm>
        <a:graphic>
          <a:graphicData uri="http://schemas.openxmlformats.org/drawingml/2006/table">
            <a:tbl>
              <a:tblPr firstRow="1" bandRow="1">
                <a:tableStyleId>{2D5ABB26-0587-4C30-8999-92F81FD0307C}</a:tableStyleId>
              </a:tblPr>
              <a:tblGrid>
                <a:gridCol w="638387">
                  <a:extLst>
                    <a:ext uri="{9D8B030D-6E8A-4147-A177-3AD203B41FA5}">
                      <a16:colId xmlns:a16="http://schemas.microsoft.com/office/drawing/2014/main" val="20000"/>
                    </a:ext>
                  </a:extLst>
                </a:gridCol>
                <a:gridCol w="634153">
                  <a:extLst>
                    <a:ext uri="{9D8B030D-6E8A-4147-A177-3AD203B41FA5}">
                      <a16:colId xmlns:a16="http://schemas.microsoft.com/office/drawing/2014/main" val="20001"/>
                    </a:ext>
                  </a:extLst>
                </a:gridCol>
                <a:gridCol w="622300">
                  <a:extLst>
                    <a:ext uri="{9D8B030D-6E8A-4147-A177-3AD203B41FA5}">
                      <a16:colId xmlns:a16="http://schemas.microsoft.com/office/drawing/2014/main" val="20002"/>
                    </a:ext>
                  </a:extLst>
                </a:gridCol>
                <a:gridCol w="640079">
                  <a:extLst>
                    <a:ext uri="{9D8B030D-6E8A-4147-A177-3AD203B41FA5}">
                      <a16:colId xmlns:a16="http://schemas.microsoft.com/office/drawing/2014/main" val="20003"/>
                    </a:ext>
                  </a:extLst>
                </a:gridCol>
                <a:gridCol w="579119">
                  <a:extLst>
                    <a:ext uri="{9D8B030D-6E8A-4147-A177-3AD203B41FA5}">
                      <a16:colId xmlns:a16="http://schemas.microsoft.com/office/drawing/2014/main" val="20004"/>
                    </a:ext>
                  </a:extLst>
                </a:gridCol>
              </a:tblGrid>
              <a:tr h="522393">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85725">
                        <a:lnSpc>
                          <a:spcPct val="100000"/>
                        </a:lnSpc>
                        <a:spcBef>
                          <a:spcPts val="620"/>
                        </a:spcBef>
                      </a:pPr>
                      <a:r>
                        <a:rPr sz="1900" spc="-25" dirty="0">
                          <a:latin typeface="Arial MT"/>
                          <a:cs typeface="Arial MT"/>
                        </a:rPr>
                        <a:t>0.7</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grpSp>
        <p:nvGrpSpPr>
          <p:cNvPr id="6" name="object 6"/>
          <p:cNvGrpSpPr/>
          <p:nvPr/>
        </p:nvGrpSpPr>
        <p:grpSpPr>
          <a:xfrm>
            <a:off x="8794217" y="2215320"/>
            <a:ext cx="3202940" cy="2925233"/>
            <a:chOff x="6595662" y="1661489"/>
            <a:chExt cx="2402205" cy="2193925"/>
          </a:xfrm>
        </p:grpSpPr>
        <p:sp>
          <p:nvSpPr>
            <p:cNvPr id="7" name="object 7"/>
            <p:cNvSpPr/>
            <p:nvPr/>
          </p:nvSpPr>
          <p:spPr>
            <a:xfrm>
              <a:off x="6600424" y="1905639"/>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8" name="object 8"/>
            <p:cNvSpPr/>
            <p:nvPr/>
          </p:nvSpPr>
          <p:spPr>
            <a:xfrm>
              <a:off x="6600425" y="1905639"/>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6600424" y="2384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6600425" y="2384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6600424" y="2863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2" name="object 12"/>
            <p:cNvSpPr/>
            <p:nvPr/>
          </p:nvSpPr>
          <p:spPr>
            <a:xfrm>
              <a:off x="6600425" y="2863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6600424" y="3341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4" name="object 14"/>
            <p:cNvSpPr/>
            <p:nvPr/>
          </p:nvSpPr>
          <p:spPr>
            <a:xfrm>
              <a:off x="6600425" y="3341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7667225" y="166625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7667225" y="166625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7667225" y="2145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8" name="object 18"/>
            <p:cNvSpPr/>
            <p:nvPr/>
          </p:nvSpPr>
          <p:spPr>
            <a:xfrm>
              <a:off x="7667225" y="2145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7667225" y="2623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0" name="object 20"/>
            <p:cNvSpPr/>
            <p:nvPr/>
          </p:nvSpPr>
          <p:spPr>
            <a:xfrm>
              <a:off x="7667225" y="2623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7667225" y="3102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7667225" y="3102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7667225" y="3581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4" name="object 24"/>
            <p:cNvSpPr/>
            <p:nvPr/>
          </p:nvSpPr>
          <p:spPr>
            <a:xfrm>
              <a:off x="7667225" y="3581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5" name="object 25"/>
            <p:cNvSpPr/>
            <p:nvPr/>
          </p:nvSpPr>
          <p:spPr>
            <a:xfrm>
              <a:off x="6859325" y="1800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26" name="object 26"/>
            <p:cNvSpPr/>
            <p:nvPr/>
          </p:nvSpPr>
          <p:spPr>
            <a:xfrm>
              <a:off x="6859325" y="2518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27" name="object 27"/>
            <p:cNvSpPr/>
            <p:nvPr/>
          </p:nvSpPr>
          <p:spPr>
            <a:xfrm>
              <a:off x="6859325" y="1800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28" name="object 28"/>
            <p:cNvSpPr/>
            <p:nvPr/>
          </p:nvSpPr>
          <p:spPr>
            <a:xfrm>
              <a:off x="6859325" y="2758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29" name="object 29"/>
            <p:cNvSpPr/>
            <p:nvPr/>
          </p:nvSpPr>
          <p:spPr>
            <a:xfrm>
              <a:off x="6859325" y="1800704"/>
              <a:ext cx="808355" cy="1676400"/>
            </a:xfrm>
            <a:custGeom>
              <a:avLst/>
              <a:gdLst/>
              <a:ahLst/>
              <a:cxnLst/>
              <a:rect l="l" t="t" r="r" b="b"/>
              <a:pathLst>
                <a:path w="808354" h="1676400">
                  <a:moveTo>
                    <a:pt x="0" y="1675799"/>
                  </a:moveTo>
                  <a:lnTo>
                    <a:pt x="807899" y="0"/>
                  </a:lnTo>
                </a:path>
                <a:path w="808354" h="1676400">
                  <a:moveTo>
                    <a:pt x="0" y="1675799"/>
                  </a:moveTo>
                  <a:lnTo>
                    <a:pt x="807899" y="478799"/>
                  </a:lnTo>
                </a:path>
              </a:pathLst>
            </a:custGeom>
            <a:ln w="9524">
              <a:solidFill>
                <a:srgbClr val="666666"/>
              </a:solidFill>
            </a:ln>
          </p:spPr>
          <p:txBody>
            <a:bodyPr wrap="square" lIns="0" tIns="0" rIns="0" bIns="0" rtlCol="0"/>
            <a:lstStyle/>
            <a:p>
              <a:endParaRPr sz="2400"/>
            </a:p>
          </p:txBody>
        </p:sp>
        <p:sp>
          <p:nvSpPr>
            <p:cNvPr id="30" name="object 30"/>
            <p:cNvSpPr/>
            <p:nvPr/>
          </p:nvSpPr>
          <p:spPr>
            <a:xfrm>
              <a:off x="6859325" y="2758304"/>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sp>
          <p:nvSpPr>
            <p:cNvPr id="31" name="object 31"/>
            <p:cNvSpPr/>
            <p:nvPr/>
          </p:nvSpPr>
          <p:spPr>
            <a:xfrm>
              <a:off x="8734025" y="2623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32" name="object 32"/>
            <p:cNvSpPr/>
            <p:nvPr/>
          </p:nvSpPr>
          <p:spPr>
            <a:xfrm>
              <a:off x="8734025" y="2623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33" name="object 33"/>
            <p:cNvSpPr/>
            <p:nvPr/>
          </p:nvSpPr>
          <p:spPr>
            <a:xfrm>
              <a:off x="7926125" y="1800801"/>
              <a:ext cx="808355" cy="1915160"/>
            </a:xfrm>
            <a:custGeom>
              <a:avLst/>
              <a:gdLst/>
              <a:ahLst/>
              <a:cxnLst/>
              <a:rect l="l" t="t" r="r" b="b"/>
              <a:pathLst>
                <a:path w="808354" h="1915160">
                  <a:moveTo>
                    <a:pt x="0" y="0"/>
                  </a:moveTo>
                  <a:lnTo>
                    <a:pt x="807899" y="957599"/>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19049">
              <a:solidFill>
                <a:srgbClr val="FF0000"/>
              </a:solidFill>
            </a:ln>
          </p:spPr>
          <p:txBody>
            <a:bodyPr wrap="square" lIns="0" tIns="0" rIns="0" bIns="0" rtlCol="0"/>
            <a:lstStyle/>
            <a:p>
              <a:endParaRPr sz="2400"/>
            </a:p>
          </p:txBody>
        </p:sp>
      </p:grpSp>
      <p:sp>
        <p:nvSpPr>
          <p:cNvPr id="34" name="object 34"/>
          <p:cNvSpPr txBox="1"/>
          <p:nvPr/>
        </p:nvSpPr>
        <p:spPr>
          <a:xfrm>
            <a:off x="10870251" y="5210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pic>
        <p:nvPicPr>
          <p:cNvPr id="35" name="object 35"/>
          <p:cNvPicPr/>
          <p:nvPr/>
        </p:nvPicPr>
        <p:blipFill>
          <a:blip r:embed="rId2" cstate="print"/>
          <a:stretch>
            <a:fillRect/>
          </a:stretch>
        </p:blipFill>
        <p:spPr>
          <a:xfrm>
            <a:off x="3317589" y="2922379"/>
            <a:ext cx="255983" cy="291640"/>
          </a:xfrm>
          <a:prstGeom prst="rect">
            <a:avLst/>
          </a:prstGeom>
        </p:spPr>
      </p:pic>
      <p:grpSp>
        <p:nvGrpSpPr>
          <p:cNvPr id="36" name="object 36"/>
          <p:cNvGrpSpPr/>
          <p:nvPr/>
        </p:nvGrpSpPr>
        <p:grpSpPr>
          <a:xfrm>
            <a:off x="3517349" y="4616983"/>
            <a:ext cx="308187" cy="658707"/>
            <a:chOff x="2638012" y="3462737"/>
            <a:chExt cx="231140" cy="494030"/>
          </a:xfrm>
        </p:grpSpPr>
        <p:sp>
          <p:nvSpPr>
            <p:cNvPr id="37" name="object 37"/>
            <p:cNvSpPr/>
            <p:nvPr/>
          </p:nvSpPr>
          <p:spPr>
            <a:xfrm>
              <a:off x="2642774" y="3467499"/>
              <a:ext cx="221615" cy="484505"/>
            </a:xfrm>
            <a:custGeom>
              <a:avLst/>
              <a:gdLst/>
              <a:ahLst/>
              <a:cxnLst/>
              <a:rect l="l" t="t" r="r" b="b"/>
              <a:pathLst>
                <a:path w="221614" h="484504">
                  <a:moveTo>
                    <a:pt x="110699" y="484199"/>
                  </a:moveTo>
                  <a:lnTo>
                    <a:pt x="0" y="373499"/>
                  </a:lnTo>
                  <a:lnTo>
                    <a:pt x="55349" y="373499"/>
                  </a:lnTo>
                  <a:lnTo>
                    <a:pt x="55349" y="0"/>
                  </a:lnTo>
                  <a:lnTo>
                    <a:pt x="166049" y="0"/>
                  </a:lnTo>
                  <a:lnTo>
                    <a:pt x="166049" y="373499"/>
                  </a:lnTo>
                  <a:lnTo>
                    <a:pt x="221399" y="373499"/>
                  </a:lnTo>
                  <a:lnTo>
                    <a:pt x="110699" y="484199"/>
                  </a:lnTo>
                  <a:close/>
                </a:path>
              </a:pathLst>
            </a:custGeom>
            <a:solidFill>
              <a:srgbClr val="000000"/>
            </a:solidFill>
          </p:spPr>
          <p:txBody>
            <a:bodyPr wrap="square" lIns="0" tIns="0" rIns="0" bIns="0" rtlCol="0"/>
            <a:lstStyle/>
            <a:p>
              <a:endParaRPr sz="2400"/>
            </a:p>
          </p:txBody>
        </p:sp>
        <p:sp>
          <p:nvSpPr>
            <p:cNvPr id="38" name="object 38"/>
            <p:cNvSpPr/>
            <p:nvPr/>
          </p:nvSpPr>
          <p:spPr>
            <a:xfrm>
              <a:off x="2642774" y="3467499"/>
              <a:ext cx="221615" cy="484505"/>
            </a:xfrm>
            <a:custGeom>
              <a:avLst/>
              <a:gdLst/>
              <a:ahLst/>
              <a:cxnLst/>
              <a:rect l="l" t="t" r="r" b="b"/>
              <a:pathLst>
                <a:path w="221614" h="484504">
                  <a:moveTo>
                    <a:pt x="166049" y="0"/>
                  </a:moveTo>
                  <a:lnTo>
                    <a:pt x="166049" y="373499"/>
                  </a:lnTo>
                  <a:lnTo>
                    <a:pt x="221399" y="373499"/>
                  </a:lnTo>
                  <a:lnTo>
                    <a:pt x="110699" y="484199"/>
                  </a:lnTo>
                  <a:lnTo>
                    <a:pt x="0" y="373499"/>
                  </a:lnTo>
                  <a:lnTo>
                    <a:pt x="55349" y="373499"/>
                  </a:lnTo>
                  <a:lnTo>
                    <a:pt x="55349" y="0"/>
                  </a:lnTo>
                  <a:lnTo>
                    <a:pt x="166049" y="0"/>
                  </a:lnTo>
                  <a:close/>
                </a:path>
              </a:pathLst>
            </a:custGeom>
            <a:ln w="9524">
              <a:solidFill>
                <a:srgbClr val="000000"/>
              </a:solidFill>
            </a:ln>
          </p:spPr>
          <p:txBody>
            <a:bodyPr wrap="square" lIns="0" tIns="0" rIns="0" bIns="0" rtlCol="0"/>
            <a:lstStyle/>
            <a:p>
              <a:endParaRPr sz="2400"/>
            </a:p>
          </p:txBody>
        </p:sp>
      </p:grpSp>
      <p:graphicFrame>
        <p:nvGraphicFramePr>
          <p:cNvPr id="39" name="object 39"/>
          <p:cNvGraphicFramePr>
            <a:graphicFrameLocks noGrp="1"/>
          </p:cNvGraphicFramePr>
          <p:nvPr/>
        </p:nvGraphicFramePr>
        <p:xfrm>
          <a:off x="1482165" y="5481234"/>
          <a:ext cx="4356946" cy="522393"/>
        </p:xfrm>
        <a:graphic>
          <a:graphicData uri="http://schemas.openxmlformats.org/drawingml/2006/table">
            <a:tbl>
              <a:tblPr firstRow="1" bandRow="1">
                <a:tableStyleId>{2D5ABB26-0587-4C30-8999-92F81FD0307C}</a:tableStyleId>
              </a:tblPr>
              <a:tblGrid>
                <a:gridCol w="707813">
                  <a:extLst>
                    <a:ext uri="{9D8B030D-6E8A-4147-A177-3AD203B41FA5}">
                      <a16:colId xmlns:a16="http://schemas.microsoft.com/office/drawing/2014/main" val="20000"/>
                    </a:ext>
                  </a:extLst>
                </a:gridCol>
                <a:gridCol w="753533">
                  <a:extLst>
                    <a:ext uri="{9D8B030D-6E8A-4147-A177-3AD203B41FA5}">
                      <a16:colId xmlns:a16="http://schemas.microsoft.com/office/drawing/2014/main" val="20001"/>
                    </a:ext>
                  </a:extLst>
                </a:gridCol>
                <a:gridCol w="724747">
                  <a:extLst>
                    <a:ext uri="{9D8B030D-6E8A-4147-A177-3AD203B41FA5}">
                      <a16:colId xmlns:a16="http://schemas.microsoft.com/office/drawing/2014/main" val="20002"/>
                    </a:ext>
                  </a:extLst>
                </a:gridCol>
                <a:gridCol w="710353">
                  <a:extLst>
                    <a:ext uri="{9D8B030D-6E8A-4147-A177-3AD203B41FA5}">
                      <a16:colId xmlns:a16="http://schemas.microsoft.com/office/drawing/2014/main" val="20003"/>
                    </a:ext>
                  </a:extLst>
                </a:gridCol>
                <a:gridCol w="719667">
                  <a:extLst>
                    <a:ext uri="{9D8B030D-6E8A-4147-A177-3AD203B41FA5}">
                      <a16:colId xmlns:a16="http://schemas.microsoft.com/office/drawing/2014/main" val="20004"/>
                    </a:ext>
                  </a:extLst>
                </a:gridCol>
                <a:gridCol w="740833">
                  <a:extLst>
                    <a:ext uri="{9D8B030D-6E8A-4147-A177-3AD203B41FA5}">
                      <a16:colId xmlns:a16="http://schemas.microsoft.com/office/drawing/2014/main" val="20005"/>
                    </a:ext>
                  </a:extLst>
                </a:gridCol>
              </a:tblGrid>
              <a:tr h="522393">
                <a:tc>
                  <a:txBody>
                    <a:bodyPr/>
                    <a:lstStyle/>
                    <a:p>
                      <a:pPr marL="92075">
                        <a:lnSpc>
                          <a:spcPct val="100000"/>
                        </a:lnSpc>
                        <a:spcBef>
                          <a:spcPts val="620"/>
                        </a:spcBef>
                      </a:pPr>
                      <a:r>
                        <a:rPr sz="1900" spc="-20" dirty="0">
                          <a:latin typeface="Arial MT"/>
                          <a:cs typeface="Arial MT"/>
                        </a:rPr>
                        <a:t>0.79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9220">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8425">
                        <a:lnSpc>
                          <a:spcPct val="100000"/>
                        </a:lnSpc>
                        <a:spcBef>
                          <a:spcPts val="620"/>
                        </a:spcBef>
                      </a:pPr>
                      <a:r>
                        <a:rPr sz="1900" spc="-20" dirty="0">
                          <a:latin typeface="Arial MT"/>
                          <a:cs typeface="Arial MT"/>
                        </a:rPr>
                        <a:t>0.81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2710">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96520">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104775">
                        <a:lnSpc>
                          <a:spcPct val="100000"/>
                        </a:lnSpc>
                        <a:spcBef>
                          <a:spcPts val="620"/>
                        </a:spcBef>
                      </a:pPr>
                      <a:r>
                        <a:rPr sz="1900" spc="-20" dirty="0">
                          <a:latin typeface="Arial MT"/>
                          <a:cs typeface="Arial MT"/>
                        </a:rPr>
                        <a:t>0.82</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bl>
          </a:graphicData>
        </a:graphic>
      </p:graphicFrame>
      <p:sp>
        <p:nvSpPr>
          <p:cNvPr id="40" name="object 40"/>
          <p:cNvSpPr txBox="1"/>
          <p:nvPr/>
        </p:nvSpPr>
        <p:spPr>
          <a:xfrm>
            <a:off x="3328867" y="62024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aphicFrame>
        <p:nvGraphicFramePr>
          <p:cNvPr id="41" name="object 41"/>
          <p:cNvGraphicFramePr>
            <a:graphicFrameLocks noGrp="1"/>
          </p:cNvGraphicFramePr>
          <p:nvPr/>
        </p:nvGraphicFramePr>
        <p:xfrm>
          <a:off x="3666166" y="1684233"/>
          <a:ext cx="4336626" cy="2680545"/>
        </p:xfrm>
        <a:graphic>
          <a:graphicData uri="http://schemas.openxmlformats.org/drawingml/2006/table">
            <a:tbl>
              <a:tblPr firstRow="1" bandRow="1">
                <a:tableStyleId>{2D5ABB26-0587-4C30-8999-92F81FD0307C}</a:tableStyleId>
              </a:tblPr>
              <a:tblGrid>
                <a:gridCol w="714587">
                  <a:extLst>
                    <a:ext uri="{9D8B030D-6E8A-4147-A177-3AD203B41FA5}">
                      <a16:colId xmlns:a16="http://schemas.microsoft.com/office/drawing/2014/main" val="20000"/>
                    </a:ext>
                  </a:extLst>
                </a:gridCol>
                <a:gridCol w="728980">
                  <a:extLst>
                    <a:ext uri="{9D8B030D-6E8A-4147-A177-3AD203B41FA5}">
                      <a16:colId xmlns:a16="http://schemas.microsoft.com/office/drawing/2014/main" val="20001"/>
                    </a:ext>
                  </a:extLst>
                </a:gridCol>
                <a:gridCol w="711200">
                  <a:extLst>
                    <a:ext uri="{9D8B030D-6E8A-4147-A177-3AD203B41FA5}">
                      <a16:colId xmlns:a16="http://schemas.microsoft.com/office/drawing/2014/main" val="20002"/>
                    </a:ext>
                  </a:extLst>
                </a:gridCol>
                <a:gridCol w="725592">
                  <a:extLst>
                    <a:ext uri="{9D8B030D-6E8A-4147-A177-3AD203B41FA5}">
                      <a16:colId xmlns:a16="http://schemas.microsoft.com/office/drawing/2014/main" val="20003"/>
                    </a:ext>
                  </a:extLst>
                </a:gridCol>
                <a:gridCol w="749300">
                  <a:extLst>
                    <a:ext uri="{9D8B030D-6E8A-4147-A177-3AD203B41FA5}">
                      <a16:colId xmlns:a16="http://schemas.microsoft.com/office/drawing/2014/main" val="20004"/>
                    </a:ext>
                  </a:extLst>
                </a:gridCol>
                <a:gridCol w="706967">
                  <a:extLst>
                    <a:ext uri="{9D8B030D-6E8A-4147-A177-3AD203B41FA5}">
                      <a16:colId xmlns:a16="http://schemas.microsoft.com/office/drawing/2014/main" val="20005"/>
                    </a:ext>
                  </a:extLst>
                </a:gridCol>
              </a:tblGrid>
              <a:tr h="522393">
                <a:tc>
                  <a:txBody>
                    <a:bodyPr/>
                    <a:lstStyle/>
                    <a:p>
                      <a:pPr algn="ctr">
                        <a:lnSpc>
                          <a:spcPct val="100000"/>
                        </a:lnSpc>
                        <a:spcBef>
                          <a:spcPts val="615"/>
                        </a:spcBef>
                      </a:pPr>
                      <a:r>
                        <a:rPr sz="1900" spc="-20" dirty="0">
                          <a:latin typeface="Arial MT"/>
                          <a:cs typeface="Arial MT"/>
                        </a:rPr>
                        <a:t>0.89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15"/>
                        </a:spcBef>
                      </a:pPr>
                      <a:r>
                        <a:rPr sz="1900" spc="-20" dirty="0">
                          <a:latin typeface="Arial MT"/>
                          <a:cs typeface="Arial MT"/>
                        </a:rPr>
                        <a:t>0.84</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0.99</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15"/>
                        </a:spcBef>
                      </a:pPr>
                      <a:r>
                        <a:rPr sz="1900" spc="-20" dirty="0">
                          <a:latin typeface="Arial MT"/>
                          <a:cs typeface="Arial MT"/>
                        </a:rPr>
                        <a:t>0.97</a:t>
                      </a:r>
                      <a:endParaRPr sz="1900">
                        <a:latin typeface="Arial MT"/>
                        <a:cs typeface="Arial MT"/>
                      </a:endParaRPr>
                    </a:p>
                  </a:txBody>
                  <a:tcPr marL="0" marR="0" marT="1041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4933">
                <a:tc>
                  <a:txBody>
                    <a:bodyPr/>
                    <a:lstStyle/>
                    <a:p>
                      <a:pPr algn="ctr">
                        <a:lnSpc>
                          <a:spcPct val="100000"/>
                        </a:lnSpc>
                        <a:spcBef>
                          <a:spcPts val="620"/>
                        </a:spcBef>
                      </a:pPr>
                      <a:r>
                        <a:rPr sz="1900" spc="-20" dirty="0">
                          <a:latin typeface="Arial MT"/>
                          <a:cs typeface="Arial MT"/>
                        </a:rPr>
                        <a:t>0.96</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40173">
                <a:tc>
                  <a:txBody>
                    <a:bodyPr/>
                    <a:lstStyle/>
                    <a:p>
                      <a:pPr algn="ctr">
                        <a:lnSpc>
                          <a:spcPct val="100000"/>
                        </a:lnSpc>
                        <a:spcBef>
                          <a:spcPts val="620"/>
                        </a:spcBef>
                      </a:pPr>
                      <a:r>
                        <a:rPr sz="1900" spc="-20" dirty="0">
                          <a:latin typeface="Arial MT"/>
                          <a:cs typeface="Arial MT"/>
                        </a:rPr>
                        <a:t>0.73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0.84</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70653">
                <a:tc>
                  <a:txBody>
                    <a:bodyPr/>
                    <a:lstStyle/>
                    <a:p>
                      <a:pPr algn="ctr">
                        <a:lnSpc>
                          <a:spcPct val="100000"/>
                        </a:lnSpc>
                        <a:spcBef>
                          <a:spcPts val="620"/>
                        </a:spcBef>
                      </a:pPr>
                      <a:r>
                        <a:rPr sz="1900" spc="-20" dirty="0">
                          <a:latin typeface="Arial MT"/>
                          <a:cs typeface="Arial MT"/>
                        </a:rPr>
                        <a:t>0.69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0.99</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0.83</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0.95</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42" name="object 42"/>
          <p:cNvSpPr txBox="1"/>
          <p:nvPr/>
        </p:nvSpPr>
        <p:spPr>
          <a:xfrm>
            <a:off x="665208" y="5478774"/>
            <a:ext cx="222673" cy="386430"/>
          </a:xfrm>
          <a:prstGeom prst="rect">
            <a:avLst/>
          </a:prstGeom>
        </p:spPr>
        <p:txBody>
          <a:bodyPr vert="horz" wrap="square" lIns="0" tIns="16933" rIns="0" bIns="0" rtlCol="0">
            <a:spAutoFit/>
          </a:bodyPr>
          <a:lstStyle/>
          <a:p>
            <a:pPr marL="16933">
              <a:spcBef>
                <a:spcPts val="133"/>
              </a:spcBef>
            </a:pPr>
            <a:r>
              <a:rPr sz="2400" spc="-1007" dirty="0">
                <a:latin typeface="Arial MT"/>
                <a:cs typeface="Arial MT"/>
              </a:rPr>
              <a:t>σ</a:t>
            </a:r>
            <a:endParaRPr sz="2400">
              <a:latin typeface="Arial MT"/>
              <a:cs typeface="Arial MT"/>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356125"/>
            <a:ext cx="10966245" cy="632651"/>
          </a:xfrm>
          <a:prstGeom prst="rect">
            <a:avLst/>
          </a:prstGeom>
        </p:spPr>
        <p:txBody>
          <a:bodyPr vert="horz" wrap="square" lIns="0" tIns="16933" rIns="0" bIns="0" rtlCol="0" anchor="ctr">
            <a:spAutoFit/>
          </a:bodyPr>
          <a:lstStyle/>
          <a:p>
            <a:pPr marL="916070">
              <a:lnSpc>
                <a:spcPct val="100000"/>
              </a:lnSpc>
              <a:spcBef>
                <a:spcPts val="133"/>
              </a:spcBef>
            </a:pPr>
            <a:r>
              <a:rPr sz="4000" spc="-13" dirty="0"/>
              <a:t>Forward</a:t>
            </a:r>
            <a:r>
              <a:rPr sz="4000" spc="-173" dirty="0"/>
              <a:t> </a:t>
            </a:r>
            <a:r>
              <a:rPr sz="4000" spc="-33" dirty="0"/>
              <a:t>Propagation</a:t>
            </a:r>
            <a:r>
              <a:rPr sz="4000" spc="-173" dirty="0"/>
              <a:t> </a:t>
            </a:r>
            <a:r>
              <a:rPr sz="4000" spc="-27" dirty="0"/>
              <a:t>using</a:t>
            </a:r>
            <a:r>
              <a:rPr sz="4000" spc="-167" dirty="0"/>
              <a:t> </a:t>
            </a:r>
            <a:r>
              <a:rPr sz="4000" spc="-13" dirty="0"/>
              <a:t>Computation</a:t>
            </a:r>
            <a:r>
              <a:rPr sz="4000" spc="-173" dirty="0"/>
              <a:t> </a:t>
            </a:r>
            <a:r>
              <a:rPr sz="4000" spc="-27" dirty="0"/>
              <a:t>Graph</a:t>
            </a:r>
          </a:p>
        </p:txBody>
      </p:sp>
      <p:grpSp>
        <p:nvGrpSpPr>
          <p:cNvPr id="3" name="object 3"/>
          <p:cNvGrpSpPr/>
          <p:nvPr/>
        </p:nvGrpSpPr>
        <p:grpSpPr>
          <a:xfrm>
            <a:off x="4337333" y="2111696"/>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3634650" y="1088803"/>
              <a:ext cx="1066800" cy="2049780"/>
            </a:xfrm>
            <a:custGeom>
              <a:avLst/>
              <a:gdLst/>
              <a:ahLst/>
              <a:cxnLst/>
              <a:rect l="l" t="t" r="r" b="b"/>
              <a:pathLst>
                <a:path w="1066800" h="2049780">
                  <a:moveTo>
                    <a:pt x="807899" y="1915187"/>
                  </a:moveTo>
                  <a:lnTo>
                    <a:pt x="814499" y="1872659"/>
                  </a:lnTo>
                  <a:lnTo>
                    <a:pt x="832876" y="1835724"/>
                  </a:lnTo>
                  <a:lnTo>
                    <a:pt x="860898" y="1806597"/>
                  </a:lnTo>
                  <a:lnTo>
                    <a:pt x="896433" y="1787497"/>
                  </a:lnTo>
                  <a:lnTo>
                    <a:pt x="937349" y="1780637"/>
                  </a:lnTo>
                  <a:lnTo>
                    <a:pt x="986888" y="1790879"/>
                  </a:lnTo>
                  <a:lnTo>
                    <a:pt x="1028884" y="1820046"/>
                  </a:lnTo>
                  <a:lnTo>
                    <a:pt x="1056946" y="1863697"/>
                  </a:lnTo>
                  <a:lnTo>
                    <a:pt x="1066799" y="1915187"/>
                  </a:lnTo>
                  <a:lnTo>
                    <a:pt x="1060200" y="1957715"/>
                  </a:lnTo>
                  <a:lnTo>
                    <a:pt x="1041823" y="1994651"/>
                  </a:lnTo>
                  <a:lnTo>
                    <a:pt x="1013801" y="2023777"/>
                  </a:lnTo>
                  <a:lnTo>
                    <a:pt x="978266" y="2042878"/>
                  </a:lnTo>
                  <a:lnTo>
                    <a:pt x="937349" y="2049737"/>
                  </a:lnTo>
                  <a:lnTo>
                    <a:pt x="896433" y="2042878"/>
                  </a:lnTo>
                  <a:lnTo>
                    <a:pt x="860898" y="2023777"/>
                  </a:lnTo>
                  <a:lnTo>
                    <a:pt x="832876" y="1994651"/>
                  </a:lnTo>
                  <a:lnTo>
                    <a:pt x="814499" y="1957715"/>
                  </a:lnTo>
                  <a:lnTo>
                    <a:pt x="807899" y="1915187"/>
                  </a:lnTo>
                  <a:close/>
                </a:path>
                <a:path w="1066800" h="2049780">
                  <a:moveTo>
                    <a:pt x="0" y="239485"/>
                  </a:moveTo>
                  <a:lnTo>
                    <a:pt x="807899" y="85"/>
                  </a:lnTo>
                </a:path>
                <a:path w="1066800" h="2049780">
                  <a:moveTo>
                    <a:pt x="0" y="239485"/>
                  </a:moveTo>
                  <a:lnTo>
                    <a:pt x="807899" y="478885"/>
                  </a:lnTo>
                </a:path>
                <a:path w="1066800" h="2049780">
                  <a:moveTo>
                    <a:pt x="0" y="239485"/>
                  </a:moveTo>
                  <a:lnTo>
                    <a:pt x="807899" y="957685"/>
                  </a:lnTo>
                </a:path>
                <a:path w="1066800" h="2049780">
                  <a:moveTo>
                    <a:pt x="0" y="239485"/>
                  </a:moveTo>
                  <a:lnTo>
                    <a:pt x="807899" y="1436485"/>
                  </a:lnTo>
                </a:path>
                <a:path w="1066800" h="2049780">
                  <a:moveTo>
                    <a:pt x="0" y="718248"/>
                  </a:moveTo>
                  <a:lnTo>
                    <a:pt x="807899" y="48"/>
                  </a:lnTo>
                </a:path>
                <a:path w="1066800" h="2049780">
                  <a:moveTo>
                    <a:pt x="0" y="718248"/>
                  </a:moveTo>
                  <a:lnTo>
                    <a:pt x="807899" y="478848"/>
                  </a:lnTo>
                </a:path>
                <a:path w="1066800" h="2049780">
                  <a:moveTo>
                    <a:pt x="0" y="718248"/>
                  </a:moveTo>
                  <a:lnTo>
                    <a:pt x="807899" y="957648"/>
                  </a:lnTo>
                </a:path>
                <a:path w="1066800" h="2049780">
                  <a:moveTo>
                    <a:pt x="0" y="718248"/>
                  </a:moveTo>
                  <a:lnTo>
                    <a:pt x="807899" y="1436448"/>
                  </a:lnTo>
                </a:path>
                <a:path w="1066800" h="2049780">
                  <a:moveTo>
                    <a:pt x="0" y="718248"/>
                  </a:moveTo>
                  <a:lnTo>
                    <a:pt x="807899" y="1915248"/>
                  </a:lnTo>
                </a:path>
                <a:path w="1066800" h="2049780">
                  <a:moveTo>
                    <a:pt x="0" y="239485"/>
                  </a:moveTo>
                  <a:lnTo>
                    <a:pt x="807899" y="1915285"/>
                  </a:lnTo>
                </a:path>
                <a:path w="1066800" h="2049780">
                  <a:moveTo>
                    <a:pt x="0" y="1197036"/>
                  </a:moveTo>
                  <a:lnTo>
                    <a:pt x="807899" y="36"/>
                  </a:lnTo>
                </a:path>
                <a:path w="1066800" h="2049780">
                  <a:moveTo>
                    <a:pt x="0" y="1197060"/>
                  </a:moveTo>
                  <a:lnTo>
                    <a:pt x="807899" y="478861"/>
                  </a:lnTo>
                </a:path>
                <a:path w="1066800" h="2049780">
                  <a:moveTo>
                    <a:pt x="0" y="1197036"/>
                  </a:moveTo>
                  <a:lnTo>
                    <a:pt x="807899" y="957636"/>
                  </a:lnTo>
                </a:path>
                <a:path w="1066800" h="2049780">
                  <a:moveTo>
                    <a:pt x="0" y="1197012"/>
                  </a:moveTo>
                  <a:lnTo>
                    <a:pt x="807899" y="1436412"/>
                  </a:lnTo>
                </a:path>
                <a:path w="1066800" h="2049780">
                  <a:moveTo>
                    <a:pt x="0" y="1196987"/>
                  </a:moveTo>
                  <a:lnTo>
                    <a:pt x="807899" y="1915187"/>
                  </a:lnTo>
                </a:path>
                <a:path w="1066800" h="2049780">
                  <a:moveTo>
                    <a:pt x="0" y="1675800"/>
                  </a:moveTo>
                  <a:lnTo>
                    <a:pt x="807899" y="0"/>
                  </a:lnTo>
                </a:path>
                <a:path w="1066800" h="2049780">
                  <a:moveTo>
                    <a:pt x="0" y="1675800"/>
                  </a:moveTo>
                  <a:lnTo>
                    <a:pt x="807899" y="478799"/>
                  </a:lnTo>
                </a:path>
                <a:path w="1066800" h="2049780">
                  <a:moveTo>
                    <a:pt x="0" y="1675800"/>
                  </a:moveTo>
                  <a:lnTo>
                    <a:pt x="807899" y="957600"/>
                  </a:lnTo>
                </a:path>
                <a:path w="1066800" h="2049780">
                  <a:moveTo>
                    <a:pt x="0" y="1675800"/>
                  </a:moveTo>
                  <a:lnTo>
                    <a:pt x="807899" y="1436400"/>
                  </a:lnTo>
                </a:path>
                <a:path w="1066800" h="2049780">
                  <a:moveTo>
                    <a:pt x="0" y="1675787"/>
                  </a:moveTo>
                  <a:lnTo>
                    <a:pt x="807899" y="1915187"/>
                  </a:lnTo>
                </a:path>
              </a:pathLst>
            </a:custGeom>
            <a:ln w="9524">
              <a:solidFill>
                <a:srgbClr val="595959"/>
              </a:solidFill>
            </a:ln>
          </p:spPr>
          <p:txBody>
            <a:bodyPr wrap="square" lIns="0" tIns="0" rIns="0" bIns="0" rtlCol="0"/>
            <a:lstStyle/>
            <a:p>
              <a:endParaRPr sz="2400"/>
            </a:p>
          </p:txBody>
        </p:sp>
        <p:sp>
          <p:nvSpPr>
            <p:cNvPr id="22" name="object 2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356125"/>
            <a:ext cx="11153058" cy="632651"/>
          </a:xfrm>
          <a:prstGeom prst="rect">
            <a:avLst/>
          </a:prstGeom>
        </p:spPr>
        <p:txBody>
          <a:bodyPr vert="horz" wrap="square" lIns="0" tIns="16933" rIns="0" bIns="0" rtlCol="0" anchor="ctr">
            <a:spAutoFit/>
          </a:bodyPr>
          <a:lstStyle/>
          <a:p>
            <a:pPr marL="916070">
              <a:lnSpc>
                <a:spcPct val="100000"/>
              </a:lnSpc>
              <a:spcBef>
                <a:spcPts val="133"/>
              </a:spcBef>
            </a:pPr>
            <a:r>
              <a:rPr sz="4000" spc="-13" dirty="0"/>
              <a:t>Forward</a:t>
            </a:r>
            <a:r>
              <a:rPr sz="4000" spc="-173" dirty="0"/>
              <a:t> </a:t>
            </a:r>
            <a:r>
              <a:rPr sz="4000" spc="-33" dirty="0"/>
              <a:t>Propagation</a:t>
            </a:r>
            <a:r>
              <a:rPr sz="4000" spc="-173" dirty="0"/>
              <a:t> </a:t>
            </a:r>
            <a:r>
              <a:rPr sz="4000" spc="-27" dirty="0"/>
              <a:t>using</a:t>
            </a:r>
            <a:r>
              <a:rPr sz="4000" spc="-167" dirty="0"/>
              <a:t> </a:t>
            </a:r>
            <a:r>
              <a:rPr sz="4000" spc="-13" dirty="0"/>
              <a:t>Computation</a:t>
            </a:r>
            <a:r>
              <a:rPr sz="4000" spc="-173" dirty="0"/>
              <a:t> </a:t>
            </a:r>
            <a:r>
              <a:rPr sz="4000" spc="-27" dirty="0"/>
              <a:t>Graph</a:t>
            </a:r>
          </a:p>
        </p:txBody>
      </p:sp>
      <p:grpSp>
        <p:nvGrpSpPr>
          <p:cNvPr id="3" name="object 3"/>
          <p:cNvGrpSpPr/>
          <p:nvPr/>
        </p:nvGrpSpPr>
        <p:grpSpPr>
          <a:xfrm>
            <a:off x="4750289" y="2097432"/>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4442550" y="28694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3634650" y="1088803"/>
              <a:ext cx="808355" cy="1915795"/>
            </a:xfrm>
            <a:custGeom>
              <a:avLst/>
              <a:gdLst/>
              <a:ahLst/>
              <a:cxnLst/>
              <a:rect l="l" t="t" r="r" b="b"/>
              <a:pathLst>
                <a:path w="808354" h="1915795">
                  <a:moveTo>
                    <a:pt x="0" y="239485"/>
                  </a:moveTo>
                  <a:lnTo>
                    <a:pt x="807899" y="85"/>
                  </a:lnTo>
                </a:path>
                <a:path w="808354" h="1915795">
                  <a:moveTo>
                    <a:pt x="0" y="239485"/>
                  </a:moveTo>
                  <a:lnTo>
                    <a:pt x="807899" y="478885"/>
                  </a:lnTo>
                </a:path>
                <a:path w="808354" h="1915795">
                  <a:moveTo>
                    <a:pt x="0" y="239485"/>
                  </a:moveTo>
                  <a:lnTo>
                    <a:pt x="807899" y="957685"/>
                  </a:lnTo>
                </a:path>
                <a:path w="808354" h="1915795">
                  <a:moveTo>
                    <a:pt x="0" y="239485"/>
                  </a:moveTo>
                  <a:lnTo>
                    <a:pt x="807899" y="1436485"/>
                  </a:lnTo>
                </a:path>
                <a:path w="808354" h="1915795">
                  <a:moveTo>
                    <a:pt x="0" y="718248"/>
                  </a:moveTo>
                  <a:lnTo>
                    <a:pt x="807899" y="48"/>
                  </a:lnTo>
                </a:path>
                <a:path w="808354" h="1915795">
                  <a:moveTo>
                    <a:pt x="0" y="718248"/>
                  </a:moveTo>
                  <a:lnTo>
                    <a:pt x="807899" y="478848"/>
                  </a:lnTo>
                </a:path>
                <a:path w="808354" h="1915795">
                  <a:moveTo>
                    <a:pt x="0" y="718248"/>
                  </a:moveTo>
                  <a:lnTo>
                    <a:pt x="807899" y="957648"/>
                  </a:lnTo>
                </a:path>
                <a:path w="808354" h="1915795">
                  <a:moveTo>
                    <a:pt x="0" y="718248"/>
                  </a:moveTo>
                  <a:lnTo>
                    <a:pt x="807899" y="1436448"/>
                  </a:lnTo>
                </a:path>
                <a:path w="808354" h="1915795">
                  <a:moveTo>
                    <a:pt x="0" y="718248"/>
                  </a:moveTo>
                  <a:lnTo>
                    <a:pt x="807899" y="1915248"/>
                  </a:lnTo>
                </a:path>
                <a:path w="808354" h="1915795">
                  <a:moveTo>
                    <a:pt x="0" y="239485"/>
                  </a:moveTo>
                  <a:lnTo>
                    <a:pt x="807899" y="1915285"/>
                  </a:lnTo>
                </a:path>
                <a:path w="808354" h="1915795">
                  <a:moveTo>
                    <a:pt x="0" y="1197036"/>
                  </a:moveTo>
                  <a:lnTo>
                    <a:pt x="807899" y="36"/>
                  </a:lnTo>
                </a:path>
                <a:path w="808354" h="1915795">
                  <a:moveTo>
                    <a:pt x="0" y="1197060"/>
                  </a:moveTo>
                  <a:lnTo>
                    <a:pt x="807899" y="478861"/>
                  </a:lnTo>
                </a:path>
                <a:path w="808354" h="1915795">
                  <a:moveTo>
                    <a:pt x="0" y="1197036"/>
                  </a:moveTo>
                  <a:lnTo>
                    <a:pt x="807899" y="957636"/>
                  </a:lnTo>
                </a:path>
                <a:path w="808354" h="1915795">
                  <a:moveTo>
                    <a:pt x="0" y="1197012"/>
                  </a:moveTo>
                  <a:lnTo>
                    <a:pt x="807899" y="1436412"/>
                  </a:lnTo>
                </a:path>
                <a:path w="808354" h="1915795">
                  <a:moveTo>
                    <a:pt x="0" y="1196987"/>
                  </a:moveTo>
                  <a:lnTo>
                    <a:pt x="807899" y="1915187"/>
                  </a:lnTo>
                </a:path>
                <a:path w="808354" h="1915795">
                  <a:moveTo>
                    <a:pt x="0" y="1675800"/>
                  </a:moveTo>
                  <a:lnTo>
                    <a:pt x="807899" y="0"/>
                  </a:lnTo>
                </a:path>
                <a:path w="808354" h="1915795">
                  <a:moveTo>
                    <a:pt x="0" y="1675800"/>
                  </a:moveTo>
                  <a:lnTo>
                    <a:pt x="807899" y="478799"/>
                  </a:lnTo>
                </a:path>
                <a:path w="808354" h="1915795">
                  <a:moveTo>
                    <a:pt x="0" y="1675800"/>
                  </a:moveTo>
                  <a:lnTo>
                    <a:pt x="807899" y="957600"/>
                  </a:lnTo>
                </a:path>
                <a:path w="808354" h="1915795">
                  <a:moveTo>
                    <a:pt x="0" y="1675800"/>
                  </a:moveTo>
                  <a:lnTo>
                    <a:pt x="807899" y="1436400"/>
                  </a:lnTo>
                </a:path>
                <a:path w="808354" h="1915795">
                  <a:moveTo>
                    <a:pt x="0" y="1675787"/>
                  </a:moveTo>
                  <a:lnTo>
                    <a:pt x="807899" y="1915187"/>
                  </a:lnTo>
                </a:path>
              </a:pathLst>
            </a:custGeom>
            <a:ln w="19049">
              <a:solidFill>
                <a:srgbClr val="FF0000"/>
              </a:solidFill>
            </a:ln>
          </p:spPr>
          <p:txBody>
            <a:bodyPr wrap="square" lIns="0" tIns="0" rIns="0" bIns="0" rtlCol="0"/>
            <a:lstStyle/>
            <a:p>
              <a:endParaRPr sz="2400"/>
            </a:p>
          </p:txBody>
        </p:sp>
        <p:sp>
          <p:nvSpPr>
            <p:cNvPr id="23" name="object 23"/>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4" name="object 24"/>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25" name="object 25"/>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6" name="object 26"/>
          <p:cNvSpPr txBox="1"/>
          <p:nvPr/>
        </p:nvSpPr>
        <p:spPr>
          <a:xfrm>
            <a:off x="1731378" y="61034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27" name="object 27"/>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sp>
        <p:nvSpPr>
          <p:cNvPr id="28" name="object 28"/>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1445" y="1023439"/>
            <a:ext cx="11533239" cy="694207"/>
          </a:xfrm>
          <a:prstGeom prst="rect">
            <a:avLst/>
          </a:prstGeom>
        </p:spPr>
        <p:txBody>
          <a:bodyPr vert="horz" wrap="square" lIns="0" tIns="16933" rIns="0" bIns="0" rtlCol="0" anchor="ctr">
            <a:spAutoFit/>
          </a:bodyPr>
          <a:lstStyle/>
          <a:p>
            <a:pPr marL="916070">
              <a:lnSpc>
                <a:spcPct val="100000"/>
              </a:lnSpc>
              <a:spcBef>
                <a:spcPts val="133"/>
              </a:spcBef>
            </a:pPr>
            <a:r>
              <a:rPr spc="-13" dirty="0"/>
              <a:t>Forward</a:t>
            </a:r>
            <a:r>
              <a:rPr spc="-173" dirty="0"/>
              <a:t> </a:t>
            </a:r>
            <a:r>
              <a:rPr spc="-33" dirty="0"/>
              <a:t>Propagation</a:t>
            </a:r>
            <a:r>
              <a:rPr spc="-173" dirty="0"/>
              <a:t> </a:t>
            </a:r>
            <a:r>
              <a:rPr spc="-27" dirty="0"/>
              <a:t>using</a:t>
            </a:r>
            <a:r>
              <a:rPr spc="-167" dirty="0"/>
              <a:t> </a:t>
            </a:r>
            <a:r>
              <a:rPr spc="-13" dirty="0"/>
              <a:t>Computation</a:t>
            </a:r>
            <a:r>
              <a:rPr spc="-173" dirty="0"/>
              <a:t> </a:t>
            </a:r>
            <a:r>
              <a:rPr spc="-27" dirty="0"/>
              <a:t>Graph</a:t>
            </a:r>
          </a:p>
        </p:txBody>
      </p:sp>
      <p:grpSp>
        <p:nvGrpSpPr>
          <p:cNvPr id="3" name="object 3"/>
          <p:cNvGrpSpPr/>
          <p:nvPr/>
        </p:nvGrpSpPr>
        <p:grpSpPr>
          <a:xfrm>
            <a:off x="4925060" y="2499728"/>
            <a:ext cx="3202940" cy="2925233"/>
            <a:chOff x="3370987" y="949589"/>
            <a:chExt cx="2402205" cy="2193925"/>
          </a:xfrm>
        </p:grpSpPr>
        <p:sp>
          <p:nvSpPr>
            <p:cNvPr id="4" name="object 4"/>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4442550" y="28694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3634650" y="1088901"/>
              <a:ext cx="808355" cy="1915160"/>
            </a:xfrm>
            <a:custGeom>
              <a:avLst/>
              <a:gdLst/>
              <a:ahLst/>
              <a:cxnLst/>
              <a:rect l="l" t="t" r="r" b="b"/>
              <a:pathLst>
                <a:path w="808354" h="1915160">
                  <a:moveTo>
                    <a:pt x="0" y="239399"/>
                  </a:moveTo>
                  <a:lnTo>
                    <a:pt x="807899" y="0"/>
                  </a:lnTo>
                </a:path>
                <a:path w="808354" h="1915160">
                  <a:moveTo>
                    <a:pt x="0" y="239363"/>
                  </a:moveTo>
                  <a:lnTo>
                    <a:pt x="807899" y="478763"/>
                  </a:lnTo>
                </a:path>
                <a:path w="808354" h="1915160">
                  <a:moveTo>
                    <a:pt x="0" y="239351"/>
                  </a:moveTo>
                  <a:lnTo>
                    <a:pt x="807899" y="957551"/>
                  </a:lnTo>
                </a:path>
                <a:path w="808354" h="1915160">
                  <a:moveTo>
                    <a:pt x="0" y="239314"/>
                  </a:moveTo>
                  <a:lnTo>
                    <a:pt x="807899" y="1436314"/>
                  </a:lnTo>
                </a:path>
                <a:path w="808354" h="1915160">
                  <a:moveTo>
                    <a:pt x="0" y="718200"/>
                  </a:moveTo>
                  <a:lnTo>
                    <a:pt x="807899" y="0"/>
                  </a:lnTo>
                </a:path>
                <a:path w="808354" h="1915160">
                  <a:moveTo>
                    <a:pt x="0" y="718163"/>
                  </a:moveTo>
                  <a:lnTo>
                    <a:pt x="807899" y="478763"/>
                  </a:lnTo>
                </a:path>
                <a:path w="808354" h="1915160">
                  <a:moveTo>
                    <a:pt x="0" y="718151"/>
                  </a:moveTo>
                  <a:lnTo>
                    <a:pt x="807899" y="957551"/>
                  </a:lnTo>
                </a:path>
                <a:path w="808354" h="1915160">
                  <a:moveTo>
                    <a:pt x="0" y="718114"/>
                  </a:moveTo>
                  <a:lnTo>
                    <a:pt x="807899" y="1436314"/>
                  </a:lnTo>
                </a:path>
                <a:path w="808354" h="1915160">
                  <a:moveTo>
                    <a:pt x="0" y="718089"/>
                  </a:moveTo>
                  <a:lnTo>
                    <a:pt x="807899" y="1915089"/>
                  </a:lnTo>
                </a:path>
                <a:path w="808354" h="1915160">
                  <a:moveTo>
                    <a:pt x="0" y="239289"/>
                  </a:moveTo>
                  <a:lnTo>
                    <a:pt x="807899" y="1915089"/>
                  </a:lnTo>
                </a:path>
                <a:path w="808354" h="1915160">
                  <a:moveTo>
                    <a:pt x="0" y="1197000"/>
                  </a:moveTo>
                  <a:lnTo>
                    <a:pt x="807899" y="0"/>
                  </a:lnTo>
                </a:path>
                <a:path w="808354" h="1915160">
                  <a:moveTo>
                    <a:pt x="0" y="1196963"/>
                  </a:moveTo>
                  <a:lnTo>
                    <a:pt x="807899" y="478763"/>
                  </a:lnTo>
                </a:path>
                <a:path w="808354" h="1915160">
                  <a:moveTo>
                    <a:pt x="0" y="1196951"/>
                  </a:moveTo>
                  <a:lnTo>
                    <a:pt x="807899" y="957551"/>
                  </a:lnTo>
                </a:path>
                <a:path w="808354" h="1915160">
                  <a:moveTo>
                    <a:pt x="0" y="1196914"/>
                  </a:moveTo>
                  <a:lnTo>
                    <a:pt x="807899" y="1436314"/>
                  </a:lnTo>
                </a:path>
                <a:path w="808354" h="1915160">
                  <a:moveTo>
                    <a:pt x="0" y="1196889"/>
                  </a:moveTo>
                  <a:lnTo>
                    <a:pt x="807899" y="1915089"/>
                  </a:lnTo>
                </a:path>
                <a:path w="808354" h="1915160">
                  <a:moveTo>
                    <a:pt x="0" y="1675800"/>
                  </a:moveTo>
                  <a:lnTo>
                    <a:pt x="807899" y="0"/>
                  </a:lnTo>
                </a:path>
                <a:path w="808354" h="1915160">
                  <a:moveTo>
                    <a:pt x="0" y="1675763"/>
                  </a:moveTo>
                  <a:lnTo>
                    <a:pt x="807899" y="478763"/>
                  </a:lnTo>
                </a:path>
                <a:path w="808354" h="1915160">
                  <a:moveTo>
                    <a:pt x="0" y="1675751"/>
                  </a:moveTo>
                  <a:lnTo>
                    <a:pt x="807899" y="957551"/>
                  </a:lnTo>
                </a:path>
                <a:path w="808354" h="1915160">
                  <a:moveTo>
                    <a:pt x="0" y="1675714"/>
                  </a:moveTo>
                  <a:lnTo>
                    <a:pt x="807899" y="1436314"/>
                  </a:lnTo>
                </a:path>
                <a:path w="808354" h="1915160">
                  <a:moveTo>
                    <a:pt x="0" y="1675689"/>
                  </a:moveTo>
                  <a:lnTo>
                    <a:pt x="807899" y="1915089"/>
                  </a:lnTo>
                </a:path>
              </a:pathLst>
            </a:custGeom>
            <a:ln w="19049">
              <a:solidFill>
                <a:srgbClr val="FF0000"/>
              </a:solidFill>
            </a:ln>
          </p:spPr>
          <p:txBody>
            <a:bodyPr wrap="square" lIns="0" tIns="0" rIns="0" bIns="0" rtlCol="0"/>
            <a:lstStyle/>
            <a:p>
              <a:endParaRPr sz="2400"/>
            </a:p>
          </p:txBody>
        </p:sp>
        <p:sp>
          <p:nvSpPr>
            <p:cNvPr id="15" name="object 15"/>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sp>
          <p:nvSpPr>
            <p:cNvPr id="17" name="object 17"/>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5" name="object 25"/>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6" name="object 26"/>
          <p:cNvSpPr txBox="1"/>
          <p:nvPr/>
        </p:nvSpPr>
        <p:spPr>
          <a:xfrm>
            <a:off x="1731378" y="61034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27" name="object 27"/>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8" name="object 28"/>
          <p:cNvGrpSpPr/>
          <p:nvPr/>
        </p:nvGrpSpPr>
        <p:grpSpPr>
          <a:xfrm>
            <a:off x="2642917" y="5256516"/>
            <a:ext cx="1893993" cy="447040"/>
            <a:chOff x="1982187" y="3942387"/>
            <a:chExt cx="1420495" cy="335280"/>
          </a:xfrm>
        </p:grpSpPr>
        <p:sp>
          <p:nvSpPr>
            <p:cNvPr id="29" name="object 29"/>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30" name="object 30"/>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1" name="object 31"/>
          <p:cNvSpPr txBox="1"/>
          <p:nvPr/>
        </p:nvSpPr>
        <p:spPr>
          <a:xfrm>
            <a:off x="3624625" y="5303673"/>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32" name="object 32"/>
          <p:cNvSpPr txBox="1"/>
          <p:nvPr/>
        </p:nvSpPr>
        <p:spPr>
          <a:xfrm>
            <a:off x="2741592" y="5313551"/>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33" name="object 33"/>
          <p:cNvPicPr/>
          <p:nvPr/>
        </p:nvPicPr>
        <p:blipFill>
          <a:blip r:embed="rId2" cstate="print"/>
          <a:stretch>
            <a:fillRect/>
          </a:stretch>
        </p:blipFill>
        <p:spPr>
          <a:xfrm>
            <a:off x="2140234" y="5424961"/>
            <a:ext cx="425167" cy="109307"/>
          </a:xfrm>
          <a:prstGeom prst="rect">
            <a:avLst/>
          </a:prstGeom>
        </p:spPr>
      </p:pic>
      <p:grpSp>
        <p:nvGrpSpPr>
          <p:cNvPr id="34" name="object 34"/>
          <p:cNvGrpSpPr/>
          <p:nvPr/>
        </p:nvGrpSpPr>
        <p:grpSpPr>
          <a:xfrm>
            <a:off x="2127534" y="4765857"/>
            <a:ext cx="449580" cy="485987"/>
            <a:chOff x="1595650" y="3574393"/>
            <a:chExt cx="337185" cy="364490"/>
          </a:xfrm>
        </p:grpSpPr>
        <p:sp>
          <p:nvSpPr>
            <p:cNvPr id="35" name="object 35"/>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3" cstate="print"/>
            <a:stretch>
              <a:fillRect/>
            </a:stretch>
          </p:blipFill>
          <p:spPr>
            <a:xfrm>
              <a:off x="1831666" y="3834407"/>
              <a:ext cx="100765" cy="103952"/>
            </a:xfrm>
            <a:prstGeom prst="rect">
              <a:avLst/>
            </a:prstGeom>
          </p:spPr>
        </p:pic>
      </p:grpSp>
      <p:grpSp>
        <p:nvGrpSpPr>
          <p:cNvPr id="37" name="object 37"/>
          <p:cNvGrpSpPr/>
          <p:nvPr/>
        </p:nvGrpSpPr>
        <p:grpSpPr>
          <a:xfrm>
            <a:off x="2186834" y="5724824"/>
            <a:ext cx="410633" cy="469053"/>
            <a:chOff x="1640125" y="4293618"/>
            <a:chExt cx="307975" cy="351790"/>
          </a:xfrm>
        </p:grpSpPr>
        <p:sp>
          <p:nvSpPr>
            <p:cNvPr id="38" name="object 38"/>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4" cstate="print"/>
            <a:stretch>
              <a:fillRect/>
            </a:stretch>
          </p:blipFill>
          <p:spPr>
            <a:xfrm>
              <a:off x="1848590" y="4293618"/>
              <a:ext cx="99513" cy="104938"/>
            </a:xfrm>
            <a:prstGeom prst="rect">
              <a:avLst/>
            </a:prstGeom>
          </p:spPr>
        </p:pic>
      </p:grpSp>
      <p:sp>
        <p:nvSpPr>
          <p:cNvPr id="40" name="object 40"/>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148" y="256522"/>
            <a:ext cx="11680723" cy="694207"/>
          </a:xfrm>
          <a:prstGeom prst="rect">
            <a:avLst/>
          </a:prstGeom>
        </p:spPr>
        <p:txBody>
          <a:bodyPr vert="horz" wrap="square" lIns="0" tIns="16933" rIns="0" bIns="0" rtlCol="0" anchor="ctr">
            <a:spAutoFit/>
          </a:bodyPr>
          <a:lstStyle/>
          <a:p>
            <a:pPr marL="916070">
              <a:lnSpc>
                <a:spcPct val="100000"/>
              </a:lnSpc>
              <a:spcBef>
                <a:spcPts val="133"/>
              </a:spcBef>
            </a:pPr>
            <a:r>
              <a:rPr spc="-13" dirty="0"/>
              <a:t>Forward</a:t>
            </a:r>
            <a:r>
              <a:rPr spc="-173" dirty="0"/>
              <a:t> </a:t>
            </a:r>
            <a:r>
              <a:rPr spc="-33" dirty="0"/>
              <a:t>Propagation</a:t>
            </a:r>
            <a:r>
              <a:rPr spc="-173" dirty="0"/>
              <a:t> </a:t>
            </a:r>
            <a:r>
              <a:rPr spc="-27" dirty="0"/>
              <a:t>using</a:t>
            </a:r>
            <a:r>
              <a:rPr spc="-167" dirty="0"/>
              <a:t> </a:t>
            </a:r>
            <a:r>
              <a:rPr spc="-13" dirty="0"/>
              <a:t>Computation</a:t>
            </a:r>
            <a:r>
              <a:rPr spc="-173" dirty="0"/>
              <a:t> </a:t>
            </a:r>
            <a:r>
              <a:rPr spc="-27" dirty="0"/>
              <a:t>Graph</a:t>
            </a:r>
          </a:p>
        </p:txBody>
      </p:sp>
      <p:grpSp>
        <p:nvGrpSpPr>
          <p:cNvPr id="3" name="object 3"/>
          <p:cNvGrpSpPr/>
          <p:nvPr/>
        </p:nvGrpSpPr>
        <p:grpSpPr>
          <a:xfrm>
            <a:off x="4494650" y="1266120"/>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1" name="object 21"/>
            <p:cNvSpPr/>
            <p:nvPr/>
          </p:nvSpPr>
          <p:spPr>
            <a:xfrm>
              <a:off x="3634650" y="1088803"/>
              <a:ext cx="1066800" cy="2049780"/>
            </a:xfrm>
            <a:custGeom>
              <a:avLst/>
              <a:gdLst/>
              <a:ahLst/>
              <a:cxnLst/>
              <a:rect l="l" t="t" r="r" b="b"/>
              <a:pathLst>
                <a:path w="1066800" h="2049780">
                  <a:moveTo>
                    <a:pt x="807899" y="1915187"/>
                  </a:moveTo>
                  <a:lnTo>
                    <a:pt x="814499" y="1872659"/>
                  </a:lnTo>
                  <a:lnTo>
                    <a:pt x="832876" y="1835724"/>
                  </a:lnTo>
                  <a:lnTo>
                    <a:pt x="860898" y="1806597"/>
                  </a:lnTo>
                  <a:lnTo>
                    <a:pt x="896433" y="1787497"/>
                  </a:lnTo>
                  <a:lnTo>
                    <a:pt x="937349" y="1780637"/>
                  </a:lnTo>
                  <a:lnTo>
                    <a:pt x="986888" y="1790879"/>
                  </a:lnTo>
                  <a:lnTo>
                    <a:pt x="1028884" y="1820046"/>
                  </a:lnTo>
                  <a:lnTo>
                    <a:pt x="1056946" y="1863697"/>
                  </a:lnTo>
                  <a:lnTo>
                    <a:pt x="1066799" y="1915187"/>
                  </a:lnTo>
                  <a:lnTo>
                    <a:pt x="1060200" y="1957715"/>
                  </a:lnTo>
                  <a:lnTo>
                    <a:pt x="1041823" y="1994651"/>
                  </a:lnTo>
                  <a:lnTo>
                    <a:pt x="1013801" y="2023777"/>
                  </a:lnTo>
                  <a:lnTo>
                    <a:pt x="978266" y="2042878"/>
                  </a:lnTo>
                  <a:lnTo>
                    <a:pt x="937349" y="2049737"/>
                  </a:lnTo>
                  <a:lnTo>
                    <a:pt x="896433" y="2042878"/>
                  </a:lnTo>
                  <a:lnTo>
                    <a:pt x="860898" y="2023777"/>
                  </a:lnTo>
                  <a:lnTo>
                    <a:pt x="832876" y="1994651"/>
                  </a:lnTo>
                  <a:lnTo>
                    <a:pt x="814499" y="1957715"/>
                  </a:lnTo>
                  <a:lnTo>
                    <a:pt x="807899" y="1915187"/>
                  </a:lnTo>
                  <a:close/>
                </a:path>
                <a:path w="1066800" h="2049780">
                  <a:moveTo>
                    <a:pt x="0" y="239485"/>
                  </a:moveTo>
                  <a:lnTo>
                    <a:pt x="807899" y="85"/>
                  </a:lnTo>
                </a:path>
                <a:path w="1066800" h="2049780">
                  <a:moveTo>
                    <a:pt x="0" y="239485"/>
                  </a:moveTo>
                  <a:lnTo>
                    <a:pt x="807899" y="478885"/>
                  </a:lnTo>
                </a:path>
                <a:path w="1066800" h="2049780">
                  <a:moveTo>
                    <a:pt x="0" y="239485"/>
                  </a:moveTo>
                  <a:lnTo>
                    <a:pt x="807899" y="957685"/>
                  </a:lnTo>
                </a:path>
                <a:path w="1066800" h="2049780">
                  <a:moveTo>
                    <a:pt x="0" y="239485"/>
                  </a:moveTo>
                  <a:lnTo>
                    <a:pt x="807899" y="1436485"/>
                  </a:lnTo>
                </a:path>
                <a:path w="1066800" h="2049780">
                  <a:moveTo>
                    <a:pt x="0" y="718248"/>
                  </a:moveTo>
                  <a:lnTo>
                    <a:pt x="807899" y="48"/>
                  </a:lnTo>
                </a:path>
                <a:path w="1066800" h="2049780">
                  <a:moveTo>
                    <a:pt x="0" y="718248"/>
                  </a:moveTo>
                  <a:lnTo>
                    <a:pt x="807899" y="478848"/>
                  </a:lnTo>
                </a:path>
                <a:path w="1066800" h="2049780">
                  <a:moveTo>
                    <a:pt x="0" y="718248"/>
                  </a:moveTo>
                  <a:lnTo>
                    <a:pt x="807899" y="957648"/>
                  </a:lnTo>
                </a:path>
                <a:path w="1066800" h="2049780">
                  <a:moveTo>
                    <a:pt x="0" y="718248"/>
                  </a:moveTo>
                  <a:lnTo>
                    <a:pt x="807899" y="1436448"/>
                  </a:lnTo>
                </a:path>
                <a:path w="1066800" h="2049780">
                  <a:moveTo>
                    <a:pt x="0" y="718248"/>
                  </a:moveTo>
                  <a:lnTo>
                    <a:pt x="807899" y="1915248"/>
                  </a:lnTo>
                </a:path>
                <a:path w="1066800" h="2049780">
                  <a:moveTo>
                    <a:pt x="0" y="239485"/>
                  </a:moveTo>
                  <a:lnTo>
                    <a:pt x="807899" y="1915285"/>
                  </a:lnTo>
                </a:path>
                <a:path w="1066800" h="2049780">
                  <a:moveTo>
                    <a:pt x="0" y="1197036"/>
                  </a:moveTo>
                  <a:lnTo>
                    <a:pt x="807899" y="36"/>
                  </a:lnTo>
                </a:path>
                <a:path w="1066800" h="2049780">
                  <a:moveTo>
                    <a:pt x="0" y="1197060"/>
                  </a:moveTo>
                  <a:lnTo>
                    <a:pt x="807899" y="478861"/>
                  </a:lnTo>
                </a:path>
                <a:path w="1066800" h="2049780">
                  <a:moveTo>
                    <a:pt x="0" y="1197036"/>
                  </a:moveTo>
                  <a:lnTo>
                    <a:pt x="807899" y="957636"/>
                  </a:lnTo>
                </a:path>
                <a:path w="1066800" h="2049780">
                  <a:moveTo>
                    <a:pt x="0" y="1197012"/>
                  </a:moveTo>
                  <a:lnTo>
                    <a:pt x="807899" y="1436412"/>
                  </a:lnTo>
                </a:path>
                <a:path w="1066800" h="2049780">
                  <a:moveTo>
                    <a:pt x="0" y="1196987"/>
                  </a:moveTo>
                  <a:lnTo>
                    <a:pt x="807899" y="1915187"/>
                  </a:lnTo>
                </a:path>
                <a:path w="1066800" h="2049780">
                  <a:moveTo>
                    <a:pt x="0" y="1675800"/>
                  </a:moveTo>
                  <a:lnTo>
                    <a:pt x="807899" y="0"/>
                  </a:lnTo>
                </a:path>
                <a:path w="1066800" h="2049780">
                  <a:moveTo>
                    <a:pt x="0" y="1675800"/>
                  </a:moveTo>
                  <a:lnTo>
                    <a:pt x="807899" y="478799"/>
                  </a:lnTo>
                </a:path>
                <a:path w="1066800" h="2049780">
                  <a:moveTo>
                    <a:pt x="0" y="1675800"/>
                  </a:moveTo>
                  <a:lnTo>
                    <a:pt x="807899" y="957600"/>
                  </a:lnTo>
                </a:path>
                <a:path w="1066800" h="2049780">
                  <a:moveTo>
                    <a:pt x="0" y="1675800"/>
                  </a:moveTo>
                  <a:lnTo>
                    <a:pt x="807899" y="1436400"/>
                  </a:lnTo>
                </a:path>
                <a:path w="1066800" h="2049780">
                  <a:moveTo>
                    <a:pt x="0" y="1675787"/>
                  </a:moveTo>
                  <a:lnTo>
                    <a:pt x="807899" y="1915187"/>
                  </a:lnTo>
                </a:path>
              </a:pathLst>
            </a:custGeom>
            <a:ln w="9524">
              <a:solidFill>
                <a:srgbClr val="595959"/>
              </a:solidFill>
            </a:ln>
          </p:spPr>
          <p:txBody>
            <a:bodyPr wrap="square" lIns="0" tIns="0" rIns="0" bIns="0" rtlCol="0"/>
            <a:lstStyle/>
            <a:p>
              <a:endParaRPr sz="2400"/>
            </a:p>
          </p:txBody>
        </p:sp>
        <p:sp>
          <p:nvSpPr>
            <p:cNvPr id="22" name="object 2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5" name="object 25"/>
          <p:cNvSpPr txBox="1"/>
          <p:nvPr/>
        </p:nvSpPr>
        <p:spPr>
          <a:xfrm>
            <a:off x="1731378" y="61034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26" name="object 26"/>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7" name="object 27"/>
          <p:cNvGrpSpPr/>
          <p:nvPr/>
        </p:nvGrpSpPr>
        <p:grpSpPr>
          <a:xfrm>
            <a:off x="2642917" y="5256516"/>
            <a:ext cx="1893993" cy="447040"/>
            <a:chOff x="1982187" y="3942387"/>
            <a:chExt cx="1420495" cy="335280"/>
          </a:xfrm>
        </p:grpSpPr>
        <p:sp>
          <p:nvSpPr>
            <p:cNvPr id="28" name="object 28"/>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29" name="object 29"/>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0" name="object 30"/>
          <p:cNvSpPr txBox="1"/>
          <p:nvPr/>
        </p:nvSpPr>
        <p:spPr>
          <a:xfrm>
            <a:off x="3624625" y="5303673"/>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31" name="object 31"/>
          <p:cNvSpPr txBox="1"/>
          <p:nvPr/>
        </p:nvSpPr>
        <p:spPr>
          <a:xfrm>
            <a:off x="2741592" y="5313551"/>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32" name="object 32"/>
          <p:cNvPicPr/>
          <p:nvPr/>
        </p:nvPicPr>
        <p:blipFill>
          <a:blip r:embed="rId2" cstate="print"/>
          <a:stretch>
            <a:fillRect/>
          </a:stretch>
        </p:blipFill>
        <p:spPr>
          <a:xfrm>
            <a:off x="2140234" y="5424961"/>
            <a:ext cx="425167" cy="109307"/>
          </a:xfrm>
          <a:prstGeom prst="rect">
            <a:avLst/>
          </a:prstGeom>
        </p:spPr>
      </p:pic>
      <p:grpSp>
        <p:nvGrpSpPr>
          <p:cNvPr id="33" name="object 33"/>
          <p:cNvGrpSpPr/>
          <p:nvPr/>
        </p:nvGrpSpPr>
        <p:grpSpPr>
          <a:xfrm>
            <a:off x="2127534" y="4765857"/>
            <a:ext cx="449580" cy="485987"/>
            <a:chOff x="1595650" y="3574393"/>
            <a:chExt cx="337185" cy="364490"/>
          </a:xfrm>
        </p:grpSpPr>
        <p:sp>
          <p:nvSpPr>
            <p:cNvPr id="34" name="object 34"/>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3" cstate="print"/>
            <a:stretch>
              <a:fillRect/>
            </a:stretch>
          </p:blipFill>
          <p:spPr>
            <a:xfrm>
              <a:off x="1831666" y="3834407"/>
              <a:ext cx="100765" cy="103952"/>
            </a:xfrm>
            <a:prstGeom prst="rect">
              <a:avLst/>
            </a:prstGeom>
          </p:spPr>
        </p:pic>
      </p:grpSp>
      <p:grpSp>
        <p:nvGrpSpPr>
          <p:cNvPr id="36" name="object 36"/>
          <p:cNvGrpSpPr/>
          <p:nvPr/>
        </p:nvGrpSpPr>
        <p:grpSpPr>
          <a:xfrm>
            <a:off x="2186834" y="5425012"/>
            <a:ext cx="2744047" cy="768773"/>
            <a:chOff x="1640125" y="4068759"/>
            <a:chExt cx="2058035" cy="576580"/>
          </a:xfrm>
        </p:grpSpPr>
        <p:sp>
          <p:nvSpPr>
            <p:cNvPr id="37" name="object 37"/>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38" name="object 38"/>
            <p:cNvPicPr/>
            <p:nvPr/>
          </p:nvPicPr>
          <p:blipFill>
            <a:blip r:embed="rId4" cstate="print"/>
            <a:stretch>
              <a:fillRect/>
            </a:stretch>
          </p:blipFill>
          <p:spPr>
            <a:xfrm>
              <a:off x="1848590" y="4293618"/>
              <a:ext cx="99513" cy="104938"/>
            </a:xfrm>
            <a:prstGeom prst="rect">
              <a:avLst/>
            </a:prstGeom>
          </p:spPr>
        </p:pic>
        <p:pic>
          <p:nvPicPr>
            <p:cNvPr id="39" name="object 39"/>
            <p:cNvPicPr/>
            <p:nvPr/>
          </p:nvPicPr>
          <p:blipFill>
            <a:blip r:embed="rId5" cstate="print"/>
            <a:stretch>
              <a:fillRect/>
            </a:stretch>
          </p:blipFill>
          <p:spPr>
            <a:xfrm>
              <a:off x="3397549" y="4068759"/>
              <a:ext cx="300575" cy="81980"/>
            </a:xfrm>
            <a:prstGeom prst="rect">
              <a:avLst/>
            </a:prstGeom>
          </p:spPr>
        </p:pic>
      </p:grpSp>
      <p:sp>
        <p:nvSpPr>
          <p:cNvPr id="40" name="object 40"/>
          <p:cNvSpPr txBox="1"/>
          <p:nvPr/>
        </p:nvSpPr>
        <p:spPr>
          <a:xfrm>
            <a:off x="4955266" y="52628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sp>
        <p:nvSpPr>
          <p:cNvPr id="41" name="object 41"/>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2" name="object 42"/>
          <p:cNvSpPr txBox="1"/>
          <p:nvPr/>
        </p:nvSpPr>
        <p:spPr>
          <a:xfrm>
            <a:off x="5318501" y="5894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3" name="object 43"/>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7148" y="377070"/>
            <a:ext cx="11769213" cy="571096"/>
          </a:xfrm>
          <a:prstGeom prst="rect">
            <a:avLst/>
          </a:prstGeom>
        </p:spPr>
        <p:txBody>
          <a:bodyPr vert="horz" wrap="square" lIns="0" tIns="16933" rIns="0" bIns="0" rtlCol="0" anchor="ctr">
            <a:spAutoFit/>
          </a:bodyPr>
          <a:lstStyle/>
          <a:p>
            <a:pPr marL="916070">
              <a:lnSpc>
                <a:spcPct val="100000"/>
              </a:lnSpc>
              <a:spcBef>
                <a:spcPts val="133"/>
              </a:spcBef>
            </a:pPr>
            <a:r>
              <a:rPr sz="3600" spc="-13" dirty="0">
                <a:latin typeface="Verdana" panose="020B0604030504040204" pitchFamily="34" charset="0"/>
                <a:ea typeface="Verdana" panose="020B0604030504040204" pitchFamily="34" charset="0"/>
              </a:rPr>
              <a:t>Forward</a:t>
            </a:r>
            <a:r>
              <a:rPr sz="3600" spc="-173" dirty="0">
                <a:latin typeface="Verdana" panose="020B0604030504040204" pitchFamily="34" charset="0"/>
                <a:ea typeface="Verdana" panose="020B0604030504040204" pitchFamily="34" charset="0"/>
              </a:rPr>
              <a:t> </a:t>
            </a:r>
            <a:r>
              <a:rPr sz="3600" spc="-33" dirty="0">
                <a:latin typeface="Verdana" panose="020B0604030504040204" pitchFamily="34" charset="0"/>
                <a:ea typeface="Verdana" panose="020B0604030504040204" pitchFamily="34" charset="0"/>
              </a:rPr>
              <a:t>Propagation</a:t>
            </a:r>
            <a:r>
              <a:rPr sz="3600" spc="-173" dirty="0">
                <a:latin typeface="Verdana" panose="020B0604030504040204" pitchFamily="34" charset="0"/>
                <a:ea typeface="Verdana" panose="020B0604030504040204" pitchFamily="34" charset="0"/>
              </a:rPr>
              <a:t> </a:t>
            </a:r>
            <a:r>
              <a:rPr sz="3600" spc="-27" dirty="0">
                <a:latin typeface="Verdana" panose="020B0604030504040204" pitchFamily="34" charset="0"/>
                <a:ea typeface="Verdana" panose="020B0604030504040204" pitchFamily="34" charset="0"/>
              </a:rPr>
              <a:t>using</a:t>
            </a:r>
            <a:r>
              <a:rPr sz="3600" spc="-167" dirty="0">
                <a:latin typeface="Verdana" panose="020B0604030504040204" pitchFamily="34" charset="0"/>
                <a:ea typeface="Verdana" panose="020B0604030504040204" pitchFamily="34" charset="0"/>
              </a:rPr>
              <a:t> </a:t>
            </a:r>
            <a:r>
              <a:rPr sz="3600" spc="-13" dirty="0">
                <a:latin typeface="Verdana" panose="020B0604030504040204" pitchFamily="34" charset="0"/>
                <a:ea typeface="Verdana" panose="020B0604030504040204" pitchFamily="34" charset="0"/>
              </a:rPr>
              <a:t>Computation</a:t>
            </a:r>
            <a:r>
              <a:rPr sz="3600" spc="-173" dirty="0">
                <a:latin typeface="Verdana" panose="020B0604030504040204" pitchFamily="34" charset="0"/>
                <a:ea typeface="Verdana" panose="020B0604030504040204" pitchFamily="34" charset="0"/>
              </a:rPr>
              <a:t> </a:t>
            </a:r>
            <a:r>
              <a:rPr sz="3600" spc="-27" dirty="0">
                <a:latin typeface="Verdana" panose="020B0604030504040204" pitchFamily="34" charset="0"/>
                <a:ea typeface="Verdana" panose="020B0604030504040204" pitchFamily="34" charset="0"/>
              </a:rPr>
              <a:t>Graph</a:t>
            </a:r>
          </a:p>
        </p:txBody>
      </p:sp>
      <p:grpSp>
        <p:nvGrpSpPr>
          <p:cNvPr id="3" name="object 3"/>
          <p:cNvGrpSpPr/>
          <p:nvPr/>
        </p:nvGrpSpPr>
        <p:grpSpPr>
          <a:xfrm>
            <a:off x="4494650" y="1266120"/>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1" name="object 21"/>
            <p:cNvSpPr/>
            <p:nvPr/>
          </p:nvSpPr>
          <p:spPr>
            <a:xfrm>
              <a:off x="3634650" y="1088803"/>
              <a:ext cx="1066800" cy="2049780"/>
            </a:xfrm>
            <a:custGeom>
              <a:avLst/>
              <a:gdLst/>
              <a:ahLst/>
              <a:cxnLst/>
              <a:rect l="l" t="t" r="r" b="b"/>
              <a:pathLst>
                <a:path w="1066800" h="2049780">
                  <a:moveTo>
                    <a:pt x="807899" y="1915187"/>
                  </a:moveTo>
                  <a:lnTo>
                    <a:pt x="814499" y="1872659"/>
                  </a:lnTo>
                  <a:lnTo>
                    <a:pt x="832876" y="1835724"/>
                  </a:lnTo>
                  <a:lnTo>
                    <a:pt x="860898" y="1806597"/>
                  </a:lnTo>
                  <a:lnTo>
                    <a:pt x="896433" y="1787497"/>
                  </a:lnTo>
                  <a:lnTo>
                    <a:pt x="937349" y="1780637"/>
                  </a:lnTo>
                  <a:lnTo>
                    <a:pt x="986888" y="1790879"/>
                  </a:lnTo>
                  <a:lnTo>
                    <a:pt x="1028884" y="1820046"/>
                  </a:lnTo>
                  <a:lnTo>
                    <a:pt x="1056946" y="1863697"/>
                  </a:lnTo>
                  <a:lnTo>
                    <a:pt x="1066799" y="1915187"/>
                  </a:lnTo>
                  <a:lnTo>
                    <a:pt x="1060200" y="1957715"/>
                  </a:lnTo>
                  <a:lnTo>
                    <a:pt x="1041823" y="1994651"/>
                  </a:lnTo>
                  <a:lnTo>
                    <a:pt x="1013801" y="2023777"/>
                  </a:lnTo>
                  <a:lnTo>
                    <a:pt x="978266" y="2042878"/>
                  </a:lnTo>
                  <a:lnTo>
                    <a:pt x="937349" y="2049737"/>
                  </a:lnTo>
                  <a:lnTo>
                    <a:pt x="896433" y="2042878"/>
                  </a:lnTo>
                  <a:lnTo>
                    <a:pt x="860898" y="2023777"/>
                  </a:lnTo>
                  <a:lnTo>
                    <a:pt x="832876" y="1994651"/>
                  </a:lnTo>
                  <a:lnTo>
                    <a:pt x="814499" y="1957715"/>
                  </a:lnTo>
                  <a:lnTo>
                    <a:pt x="807899" y="1915187"/>
                  </a:lnTo>
                  <a:close/>
                </a:path>
                <a:path w="1066800" h="2049780">
                  <a:moveTo>
                    <a:pt x="0" y="239485"/>
                  </a:moveTo>
                  <a:lnTo>
                    <a:pt x="807899" y="85"/>
                  </a:lnTo>
                </a:path>
                <a:path w="1066800" h="2049780">
                  <a:moveTo>
                    <a:pt x="0" y="239485"/>
                  </a:moveTo>
                  <a:lnTo>
                    <a:pt x="807899" y="478885"/>
                  </a:lnTo>
                </a:path>
                <a:path w="1066800" h="2049780">
                  <a:moveTo>
                    <a:pt x="0" y="239485"/>
                  </a:moveTo>
                  <a:lnTo>
                    <a:pt x="807899" y="957685"/>
                  </a:lnTo>
                </a:path>
                <a:path w="1066800" h="2049780">
                  <a:moveTo>
                    <a:pt x="0" y="239485"/>
                  </a:moveTo>
                  <a:lnTo>
                    <a:pt x="807899" y="1436485"/>
                  </a:lnTo>
                </a:path>
                <a:path w="1066800" h="2049780">
                  <a:moveTo>
                    <a:pt x="0" y="718248"/>
                  </a:moveTo>
                  <a:lnTo>
                    <a:pt x="807899" y="48"/>
                  </a:lnTo>
                </a:path>
                <a:path w="1066800" h="2049780">
                  <a:moveTo>
                    <a:pt x="0" y="718248"/>
                  </a:moveTo>
                  <a:lnTo>
                    <a:pt x="807899" y="478848"/>
                  </a:lnTo>
                </a:path>
                <a:path w="1066800" h="2049780">
                  <a:moveTo>
                    <a:pt x="0" y="718248"/>
                  </a:moveTo>
                  <a:lnTo>
                    <a:pt x="807899" y="957648"/>
                  </a:lnTo>
                </a:path>
                <a:path w="1066800" h="2049780">
                  <a:moveTo>
                    <a:pt x="0" y="718248"/>
                  </a:moveTo>
                  <a:lnTo>
                    <a:pt x="807899" y="1436448"/>
                  </a:lnTo>
                </a:path>
                <a:path w="1066800" h="2049780">
                  <a:moveTo>
                    <a:pt x="0" y="718248"/>
                  </a:moveTo>
                  <a:lnTo>
                    <a:pt x="807899" y="1915248"/>
                  </a:lnTo>
                </a:path>
                <a:path w="1066800" h="2049780">
                  <a:moveTo>
                    <a:pt x="0" y="239485"/>
                  </a:moveTo>
                  <a:lnTo>
                    <a:pt x="807899" y="1915285"/>
                  </a:lnTo>
                </a:path>
                <a:path w="1066800" h="2049780">
                  <a:moveTo>
                    <a:pt x="0" y="1197036"/>
                  </a:moveTo>
                  <a:lnTo>
                    <a:pt x="807899" y="36"/>
                  </a:lnTo>
                </a:path>
                <a:path w="1066800" h="2049780">
                  <a:moveTo>
                    <a:pt x="0" y="1197060"/>
                  </a:moveTo>
                  <a:lnTo>
                    <a:pt x="807899" y="478861"/>
                  </a:lnTo>
                </a:path>
                <a:path w="1066800" h="2049780">
                  <a:moveTo>
                    <a:pt x="0" y="1197036"/>
                  </a:moveTo>
                  <a:lnTo>
                    <a:pt x="807899" y="957636"/>
                  </a:lnTo>
                </a:path>
                <a:path w="1066800" h="2049780">
                  <a:moveTo>
                    <a:pt x="0" y="1197012"/>
                  </a:moveTo>
                  <a:lnTo>
                    <a:pt x="807899" y="1436412"/>
                  </a:lnTo>
                </a:path>
                <a:path w="1066800" h="2049780">
                  <a:moveTo>
                    <a:pt x="0" y="1196987"/>
                  </a:moveTo>
                  <a:lnTo>
                    <a:pt x="807899" y="1915187"/>
                  </a:lnTo>
                </a:path>
                <a:path w="1066800" h="2049780">
                  <a:moveTo>
                    <a:pt x="0" y="1675800"/>
                  </a:moveTo>
                  <a:lnTo>
                    <a:pt x="807899" y="0"/>
                  </a:lnTo>
                </a:path>
                <a:path w="1066800" h="2049780">
                  <a:moveTo>
                    <a:pt x="0" y="1675800"/>
                  </a:moveTo>
                  <a:lnTo>
                    <a:pt x="807899" y="478799"/>
                  </a:lnTo>
                </a:path>
                <a:path w="1066800" h="2049780">
                  <a:moveTo>
                    <a:pt x="0" y="1675800"/>
                  </a:moveTo>
                  <a:lnTo>
                    <a:pt x="807899" y="957600"/>
                  </a:lnTo>
                </a:path>
                <a:path w="1066800" h="2049780">
                  <a:moveTo>
                    <a:pt x="0" y="1675800"/>
                  </a:moveTo>
                  <a:lnTo>
                    <a:pt x="807899" y="1436400"/>
                  </a:lnTo>
                </a:path>
                <a:path w="1066800" h="2049780">
                  <a:moveTo>
                    <a:pt x="0" y="1675787"/>
                  </a:moveTo>
                  <a:lnTo>
                    <a:pt x="807899" y="1915187"/>
                  </a:lnTo>
                </a:path>
              </a:pathLst>
            </a:custGeom>
            <a:ln w="9524">
              <a:solidFill>
                <a:srgbClr val="595959"/>
              </a:solidFill>
            </a:ln>
          </p:spPr>
          <p:txBody>
            <a:bodyPr wrap="square" lIns="0" tIns="0" rIns="0" bIns="0" rtlCol="0"/>
            <a:lstStyle/>
            <a:p>
              <a:endParaRPr sz="2400"/>
            </a:p>
          </p:txBody>
        </p:sp>
        <p:sp>
          <p:nvSpPr>
            <p:cNvPr id="22" name="object 2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3" name="object 23"/>
            <p:cNvSpPr/>
            <p:nvPr/>
          </p:nvSpPr>
          <p:spPr>
            <a:xfrm>
              <a:off x="5509350" y="19119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4701450" y="1088901"/>
              <a:ext cx="808355" cy="1915160"/>
            </a:xfrm>
            <a:custGeom>
              <a:avLst/>
              <a:gdLst/>
              <a:ahLst/>
              <a:cxnLst/>
              <a:rect l="l" t="t" r="r" b="b"/>
              <a:pathLst>
                <a:path w="808354" h="1915160">
                  <a:moveTo>
                    <a:pt x="0" y="0"/>
                  </a:moveTo>
                  <a:lnTo>
                    <a:pt x="807899" y="957600"/>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19049">
              <a:solidFill>
                <a:srgbClr val="FF0000"/>
              </a:solidFill>
            </a:ln>
          </p:spPr>
          <p:txBody>
            <a:bodyPr wrap="square" lIns="0" tIns="0" rIns="0" bIns="0" rtlCol="0"/>
            <a:lstStyle/>
            <a:p>
              <a:endParaRPr sz="2400"/>
            </a:p>
          </p:txBody>
        </p:sp>
      </p:grpSp>
      <p:sp>
        <p:nvSpPr>
          <p:cNvPr id="25" name="object 25"/>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6" name="object 26"/>
          <p:cNvSpPr txBox="1"/>
          <p:nvPr/>
        </p:nvSpPr>
        <p:spPr>
          <a:xfrm>
            <a:off x="1765244" y="60145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27" name="object 27"/>
          <p:cNvSpPr txBox="1"/>
          <p:nvPr/>
        </p:nvSpPr>
        <p:spPr>
          <a:xfrm>
            <a:off x="1897016" y="61825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28" name="object 28"/>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9" name="object 29"/>
          <p:cNvGrpSpPr/>
          <p:nvPr/>
        </p:nvGrpSpPr>
        <p:grpSpPr>
          <a:xfrm>
            <a:off x="2642917" y="5256516"/>
            <a:ext cx="1893993" cy="447040"/>
            <a:chOff x="1982187" y="3942387"/>
            <a:chExt cx="1420495" cy="335280"/>
          </a:xfrm>
        </p:grpSpPr>
        <p:sp>
          <p:nvSpPr>
            <p:cNvPr id="30" name="object 30"/>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31" name="object 31"/>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2" name="object 32"/>
          <p:cNvSpPr txBox="1"/>
          <p:nvPr/>
        </p:nvSpPr>
        <p:spPr>
          <a:xfrm>
            <a:off x="3624625" y="5303673"/>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33" name="object 33"/>
          <p:cNvSpPr txBox="1"/>
          <p:nvPr/>
        </p:nvSpPr>
        <p:spPr>
          <a:xfrm>
            <a:off x="2741592" y="5313551"/>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34" name="object 34"/>
          <p:cNvPicPr/>
          <p:nvPr/>
        </p:nvPicPr>
        <p:blipFill>
          <a:blip r:embed="rId2" cstate="print"/>
          <a:stretch>
            <a:fillRect/>
          </a:stretch>
        </p:blipFill>
        <p:spPr>
          <a:xfrm>
            <a:off x="2140234" y="5424961"/>
            <a:ext cx="425167" cy="109307"/>
          </a:xfrm>
          <a:prstGeom prst="rect">
            <a:avLst/>
          </a:prstGeom>
        </p:spPr>
      </p:pic>
      <p:grpSp>
        <p:nvGrpSpPr>
          <p:cNvPr id="35" name="object 35"/>
          <p:cNvGrpSpPr/>
          <p:nvPr/>
        </p:nvGrpSpPr>
        <p:grpSpPr>
          <a:xfrm>
            <a:off x="2127534" y="4765857"/>
            <a:ext cx="449580" cy="485987"/>
            <a:chOff x="1595650" y="3574393"/>
            <a:chExt cx="337185" cy="364490"/>
          </a:xfrm>
        </p:grpSpPr>
        <p:sp>
          <p:nvSpPr>
            <p:cNvPr id="36" name="object 36"/>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3" cstate="print"/>
            <a:stretch>
              <a:fillRect/>
            </a:stretch>
          </p:blipFill>
          <p:spPr>
            <a:xfrm>
              <a:off x="1831666" y="3834407"/>
              <a:ext cx="100765" cy="103952"/>
            </a:xfrm>
            <a:prstGeom prst="rect">
              <a:avLst/>
            </a:prstGeom>
          </p:spPr>
        </p:pic>
      </p:grpSp>
      <p:grpSp>
        <p:nvGrpSpPr>
          <p:cNvPr id="38" name="object 38"/>
          <p:cNvGrpSpPr/>
          <p:nvPr/>
        </p:nvGrpSpPr>
        <p:grpSpPr>
          <a:xfrm>
            <a:off x="2186834" y="5425012"/>
            <a:ext cx="2744047" cy="768773"/>
            <a:chOff x="1640125" y="4068759"/>
            <a:chExt cx="2058035" cy="576580"/>
          </a:xfrm>
        </p:grpSpPr>
        <p:sp>
          <p:nvSpPr>
            <p:cNvPr id="39" name="object 39"/>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40" name="object 40"/>
            <p:cNvPicPr/>
            <p:nvPr/>
          </p:nvPicPr>
          <p:blipFill>
            <a:blip r:embed="rId4" cstate="print"/>
            <a:stretch>
              <a:fillRect/>
            </a:stretch>
          </p:blipFill>
          <p:spPr>
            <a:xfrm>
              <a:off x="1848590" y="4293618"/>
              <a:ext cx="99513" cy="104938"/>
            </a:xfrm>
            <a:prstGeom prst="rect">
              <a:avLst/>
            </a:prstGeom>
          </p:spPr>
        </p:pic>
        <p:pic>
          <p:nvPicPr>
            <p:cNvPr id="41" name="object 41"/>
            <p:cNvPicPr/>
            <p:nvPr/>
          </p:nvPicPr>
          <p:blipFill>
            <a:blip r:embed="rId5" cstate="print"/>
            <a:stretch>
              <a:fillRect/>
            </a:stretch>
          </p:blipFill>
          <p:spPr>
            <a:xfrm>
              <a:off x="3397549" y="4068759"/>
              <a:ext cx="300575" cy="81980"/>
            </a:xfrm>
            <a:prstGeom prst="rect">
              <a:avLst/>
            </a:prstGeom>
          </p:spPr>
        </p:pic>
      </p:grpSp>
      <p:sp>
        <p:nvSpPr>
          <p:cNvPr id="42" name="object 42"/>
          <p:cNvSpPr txBox="1"/>
          <p:nvPr/>
        </p:nvSpPr>
        <p:spPr>
          <a:xfrm>
            <a:off x="4955266" y="52628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sp>
        <p:nvSpPr>
          <p:cNvPr id="43" name="object 43"/>
          <p:cNvSpPr txBox="1"/>
          <p:nvPr/>
        </p:nvSpPr>
        <p:spPr>
          <a:xfrm>
            <a:off x="5696672" y="43864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44" name="object 44"/>
          <p:cNvPicPr/>
          <p:nvPr/>
        </p:nvPicPr>
        <p:blipFill>
          <a:blip r:embed="rId6" cstate="print"/>
          <a:stretch>
            <a:fillRect/>
          </a:stretch>
        </p:blipFill>
        <p:spPr>
          <a:xfrm>
            <a:off x="6138134" y="4727199"/>
            <a:ext cx="292725" cy="292360"/>
          </a:xfrm>
          <a:prstGeom prst="rect">
            <a:avLst/>
          </a:prstGeom>
        </p:spPr>
      </p:pic>
      <p:pic>
        <p:nvPicPr>
          <p:cNvPr id="45" name="object 45"/>
          <p:cNvPicPr/>
          <p:nvPr/>
        </p:nvPicPr>
        <p:blipFill>
          <a:blip r:embed="rId7" cstate="print"/>
          <a:stretch>
            <a:fillRect/>
          </a:stretch>
        </p:blipFill>
        <p:spPr>
          <a:xfrm>
            <a:off x="6049899" y="6048838"/>
            <a:ext cx="279524" cy="279161"/>
          </a:xfrm>
          <a:prstGeom prst="rect">
            <a:avLst/>
          </a:prstGeom>
        </p:spPr>
      </p:pic>
      <p:sp>
        <p:nvSpPr>
          <p:cNvPr id="46" name="object 46"/>
          <p:cNvSpPr txBox="1"/>
          <p:nvPr/>
        </p:nvSpPr>
        <p:spPr>
          <a:xfrm>
            <a:off x="5284633" y="5894885"/>
            <a:ext cx="899160" cy="835336"/>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188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7" name="object 47"/>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8" name="object 48"/>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49" name="object 49"/>
          <p:cNvSpPr txBox="1"/>
          <p:nvPr/>
        </p:nvSpPr>
        <p:spPr>
          <a:xfrm>
            <a:off x="4940550" y="43083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28" y="424951"/>
            <a:ext cx="11074400" cy="632651"/>
          </a:xfrm>
          <a:prstGeom prst="rect">
            <a:avLst/>
          </a:prstGeom>
        </p:spPr>
        <p:txBody>
          <a:bodyPr vert="horz" wrap="square" lIns="0" tIns="16933" rIns="0" bIns="0" rtlCol="0" anchor="ctr">
            <a:spAutoFit/>
          </a:bodyPr>
          <a:lstStyle/>
          <a:p>
            <a:pPr marL="916070">
              <a:lnSpc>
                <a:spcPct val="100000"/>
              </a:lnSpc>
              <a:spcBef>
                <a:spcPts val="133"/>
              </a:spcBef>
            </a:pPr>
            <a:r>
              <a:rPr sz="4000" spc="-13" dirty="0"/>
              <a:t>Forward</a:t>
            </a:r>
            <a:r>
              <a:rPr sz="4000" spc="-173" dirty="0"/>
              <a:t> </a:t>
            </a:r>
            <a:r>
              <a:rPr sz="4000" spc="-33" dirty="0"/>
              <a:t>Propagation</a:t>
            </a:r>
            <a:r>
              <a:rPr sz="4000" spc="-173" dirty="0"/>
              <a:t> </a:t>
            </a:r>
            <a:r>
              <a:rPr sz="4000" spc="-27" dirty="0"/>
              <a:t>using</a:t>
            </a:r>
            <a:r>
              <a:rPr sz="4000" spc="-167" dirty="0"/>
              <a:t> </a:t>
            </a:r>
            <a:r>
              <a:rPr sz="4000" spc="-13" dirty="0"/>
              <a:t>Computation</a:t>
            </a:r>
            <a:r>
              <a:rPr sz="4000" spc="-173" dirty="0"/>
              <a:t> </a:t>
            </a:r>
            <a:r>
              <a:rPr sz="4000" spc="-27" dirty="0"/>
              <a:t>Graph</a:t>
            </a:r>
          </a:p>
        </p:txBody>
      </p:sp>
      <p:grpSp>
        <p:nvGrpSpPr>
          <p:cNvPr id="3" name="object 3"/>
          <p:cNvGrpSpPr/>
          <p:nvPr/>
        </p:nvGrpSpPr>
        <p:grpSpPr>
          <a:xfrm>
            <a:off x="4494650" y="1266120"/>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1088803"/>
              <a:ext cx="1066800" cy="1915795"/>
            </a:xfrm>
            <a:custGeom>
              <a:avLst/>
              <a:gdLst/>
              <a:ahLst/>
              <a:cxnLst/>
              <a:rect l="l" t="t" r="r" b="b"/>
              <a:pathLst>
                <a:path w="1066800" h="1915795">
                  <a:moveTo>
                    <a:pt x="0" y="1675800"/>
                  </a:moveTo>
                  <a:lnTo>
                    <a:pt x="6599" y="1633271"/>
                  </a:lnTo>
                  <a:lnTo>
                    <a:pt x="24976" y="1596336"/>
                  </a:lnTo>
                  <a:lnTo>
                    <a:pt x="52998" y="1567210"/>
                  </a:lnTo>
                  <a:lnTo>
                    <a:pt x="88533" y="1548109"/>
                  </a:lnTo>
                  <a:lnTo>
                    <a:pt x="129449" y="1541250"/>
                  </a:lnTo>
                  <a:lnTo>
                    <a:pt x="178988" y="1551492"/>
                  </a:lnTo>
                  <a:lnTo>
                    <a:pt x="220984" y="1580658"/>
                  </a:lnTo>
                  <a:lnTo>
                    <a:pt x="249046" y="1624309"/>
                  </a:lnTo>
                  <a:lnTo>
                    <a:pt x="258899" y="1675800"/>
                  </a:lnTo>
                  <a:lnTo>
                    <a:pt x="252300" y="1718328"/>
                  </a:lnTo>
                  <a:lnTo>
                    <a:pt x="233923" y="1755263"/>
                  </a:lnTo>
                  <a:lnTo>
                    <a:pt x="205901" y="1784389"/>
                  </a:lnTo>
                  <a:lnTo>
                    <a:pt x="170366" y="1803490"/>
                  </a:lnTo>
                  <a:lnTo>
                    <a:pt x="129449" y="1810350"/>
                  </a:lnTo>
                  <a:lnTo>
                    <a:pt x="88533" y="1803490"/>
                  </a:lnTo>
                  <a:lnTo>
                    <a:pt x="52998" y="1784389"/>
                  </a:lnTo>
                  <a:lnTo>
                    <a:pt x="24976" y="1755263"/>
                  </a:lnTo>
                  <a:lnTo>
                    <a:pt x="6599" y="1718328"/>
                  </a:lnTo>
                  <a:lnTo>
                    <a:pt x="0" y="1675800"/>
                  </a:lnTo>
                  <a:close/>
                </a:path>
                <a:path w="1066800" h="1915795">
                  <a:moveTo>
                    <a:pt x="258899" y="239485"/>
                  </a:moveTo>
                  <a:lnTo>
                    <a:pt x="1066799" y="85"/>
                  </a:lnTo>
                </a:path>
                <a:path w="1066800" h="1915795">
                  <a:moveTo>
                    <a:pt x="258899" y="239485"/>
                  </a:moveTo>
                  <a:lnTo>
                    <a:pt x="1066799" y="478885"/>
                  </a:lnTo>
                </a:path>
                <a:path w="1066800" h="1915795">
                  <a:moveTo>
                    <a:pt x="258899" y="239485"/>
                  </a:moveTo>
                  <a:lnTo>
                    <a:pt x="1066799" y="957685"/>
                  </a:lnTo>
                </a:path>
                <a:path w="1066800" h="1915795">
                  <a:moveTo>
                    <a:pt x="258899" y="239485"/>
                  </a:moveTo>
                  <a:lnTo>
                    <a:pt x="1066799" y="1436485"/>
                  </a:lnTo>
                </a:path>
                <a:path w="1066800" h="1915795">
                  <a:moveTo>
                    <a:pt x="258899" y="718248"/>
                  </a:moveTo>
                  <a:lnTo>
                    <a:pt x="1066799" y="48"/>
                  </a:lnTo>
                </a:path>
                <a:path w="1066800" h="1915795">
                  <a:moveTo>
                    <a:pt x="258899" y="718248"/>
                  </a:moveTo>
                  <a:lnTo>
                    <a:pt x="1066799" y="478848"/>
                  </a:lnTo>
                </a:path>
                <a:path w="1066800" h="1915795">
                  <a:moveTo>
                    <a:pt x="258899" y="718248"/>
                  </a:moveTo>
                  <a:lnTo>
                    <a:pt x="1066799" y="957648"/>
                  </a:lnTo>
                </a:path>
                <a:path w="1066800" h="1915795">
                  <a:moveTo>
                    <a:pt x="258899" y="718248"/>
                  </a:moveTo>
                  <a:lnTo>
                    <a:pt x="1066799" y="1436448"/>
                  </a:lnTo>
                </a:path>
                <a:path w="1066800" h="1915795">
                  <a:moveTo>
                    <a:pt x="258899" y="718248"/>
                  </a:moveTo>
                  <a:lnTo>
                    <a:pt x="1066799" y="1915248"/>
                  </a:lnTo>
                </a:path>
                <a:path w="1066800" h="1915795">
                  <a:moveTo>
                    <a:pt x="258899" y="239485"/>
                  </a:moveTo>
                  <a:lnTo>
                    <a:pt x="1066799" y="1915285"/>
                  </a:lnTo>
                </a:path>
                <a:path w="1066800" h="1915795">
                  <a:moveTo>
                    <a:pt x="258899" y="1197036"/>
                  </a:moveTo>
                  <a:lnTo>
                    <a:pt x="1066799" y="36"/>
                  </a:lnTo>
                </a:path>
                <a:path w="1066800" h="1915795">
                  <a:moveTo>
                    <a:pt x="258899" y="1197060"/>
                  </a:moveTo>
                  <a:lnTo>
                    <a:pt x="1066799" y="478861"/>
                  </a:lnTo>
                </a:path>
                <a:path w="1066800" h="1915795">
                  <a:moveTo>
                    <a:pt x="258899" y="1197036"/>
                  </a:moveTo>
                  <a:lnTo>
                    <a:pt x="1066799" y="957636"/>
                  </a:lnTo>
                </a:path>
                <a:path w="1066800" h="1915795">
                  <a:moveTo>
                    <a:pt x="258899" y="1197012"/>
                  </a:moveTo>
                  <a:lnTo>
                    <a:pt x="1066799" y="1436412"/>
                  </a:lnTo>
                </a:path>
                <a:path w="1066800" h="1915795">
                  <a:moveTo>
                    <a:pt x="258899" y="1196987"/>
                  </a:moveTo>
                  <a:lnTo>
                    <a:pt x="1066799" y="1915187"/>
                  </a:lnTo>
                </a:path>
                <a:path w="1066800" h="1915795">
                  <a:moveTo>
                    <a:pt x="258899" y="1675800"/>
                  </a:moveTo>
                  <a:lnTo>
                    <a:pt x="1066799" y="0"/>
                  </a:lnTo>
                </a:path>
                <a:path w="1066800" h="1915795">
                  <a:moveTo>
                    <a:pt x="258899" y="1675800"/>
                  </a:moveTo>
                  <a:lnTo>
                    <a:pt x="1066799" y="478799"/>
                  </a:lnTo>
                </a:path>
                <a:path w="1066800" h="1915795">
                  <a:moveTo>
                    <a:pt x="258899" y="1675800"/>
                  </a:moveTo>
                  <a:lnTo>
                    <a:pt x="1066799" y="957600"/>
                  </a:lnTo>
                </a:path>
                <a:path w="1066800" h="1915795">
                  <a:moveTo>
                    <a:pt x="258899" y="1675800"/>
                  </a:moveTo>
                  <a:lnTo>
                    <a:pt x="1066799" y="1436400"/>
                  </a:lnTo>
                </a:path>
                <a:path w="1066800" h="1915795">
                  <a:moveTo>
                    <a:pt x="258899" y="1675787"/>
                  </a:moveTo>
                  <a:lnTo>
                    <a:pt x="1066799" y="1915187"/>
                  </a:lnTo>
                </a:path>
              </a:pathLst>
            </a:custGeom>
            <a:ln w="9524">
              <a:solidFill>
                <a:srgbClr val="595959"/>
              </a:solidFill>
            </a:ln>
          </p:spPr>
          <p:txBody>
            <a:bodyPr wrap="square" lIns="0" tIns="0" rIns="0" bIns="0" rtlCol="0"/>
            <a:lstStyle/>
            <a:p>
              <a:endParaRPr sz="2400"/>
            </a:p>
          </p:txBody>
        </p:sp>
        <p:sp>
          <p:nvSpPr>
            <p:cNvPr id="12" name="object 1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5509350" y="19119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701450" y="1088852"/>
              <a:ext cx="808355" cy="1915795"/>
            </a:xfrm>
            <a:custGeom>
              <a:avLst/>
              <a:gdLst/>
              <a:ahLst/>
              <a:cxnLst/>
              <a:rect l="l" t="t" r="r" b="b"/>
              <a:pathLst>
                <a:path w="808354" h="1915795">
                  <a:moveTo>
                    <a:pt x="0" y="0"/>
                  </a:moveTo>
                  <a:lnTo>
                    <a:pt x="807899" y="957599"/>
                  </a:lnTo>
                </a:path>
                <a:path w="808354" h="1915795">
                  <a:moveTo>
                    <a:pt x="0" y="478799"/>
                  </a:moveTo>
                  <a:lnTo>
                    <a:pt x="807899" y="957599"/>
                  </a:lnTo>
                </a:path>
                <a:path w="808354" h="1915795">
                  <a:moveTo>
                    <a:pt x="0" y="957599"/>
                  </a:moveTo>
                  <a:lnTo>
                    <a:pt x="807899" y="957599"/>
                  </a:lnTo>
                </a:path>
                <a:path w="808354" h="1915795">
                  <a:moveTo>
                    <a:pt x="0" y="1436399"/>
                  </a:moveTo>
                  <a:lnTo>
                    <a:pt x="807899" y="957599"/>
                  </a:lnTo>
                </a:path>
                <a:path w="808354" h="1915795">
                  <a:moveTo>
                    <a:pt x="0" y="1915199"/>
                  </a:moveTo>
                  <a:lnTo>
                    <a:pt x="807899" y="957599"/>
                  </a:lnTo>
                </a:path>
              </a:pathLst>
            </a:custGeom>
            <a:ln w="19049">
              <a:solidFill>
                <a:srgbClr val="FF0000"/>
              </a:solidFill>
            </a:ln>
          </p:spPr>
          <p:txBody>
            <a:bodyPr wrap="square" lIns="0" tIns="0" rIns="0" bIns="0" rtlCol="0"/>
            <a:lstStyle/>
            <a:p>
              <a:endParaRPr sz="2400"/>
            </a:p>
          </p:txBody>
        </p:sp>
        <p:sp>
          <p:nvSpPr>
            <p:cNvPr id="15" name="object 15"/>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6" name="object 16"/>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18" name="object 18"/>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0" name="object 20"/>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2" name="object 22"/>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4" name="object 24"/>
            <p:cNvSpPr/>
            <p:nvPr/>
          </p:nvSpPr>
          <p:spPr>
            <a:xfrm>
              <a:off x="4442550" y="28694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sp>
        <p:nvSpPr>
          <p:cNvPr id="25" name="object 25"/>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6" name="object 26"/>
          <p:cNvSpPr txBox="1"/>
          <p:nvPr/>
        </p:nvSpPr>
        <p:spPr>
          <a:xfrm>
            <a:off x="1765244" y="60145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27" name="object 27"/>
          <p:cNvSpPr txBox="1"/>
          <p:nvPr/>
        </p:nvSpPr>
        <p:spPr>
          <a:xfrm>
            <a:off x="1897016" y="61825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28" name="object 28"/>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9" name="object 29"/>
          <p:cNvGrpSpPr/>
          <p:nvPr/>
        </p:nvGrpSpPr>
        <p:grpSpPr>
          <a:xfrm>
            <a:off x="2642917" y="5256516"/>
            <a:ext cx="1893993" cy="447040"/>
            <a:chOff x="1982187" y="3942387"/>
            <a:chExt cx="1420495" cy="335280"/>
          </a:xfrm>
        </p:grpSpPr>
        <p:sp>
          <p:nvSpPr>
            <p:cNvPr id="30" name="object 30"/>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31" name="object 31"/>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2" name="object 32"/>
          <p:cNvSpPr txBox="1"/>
          <p:nvPr/>
        </p:nvSpPr>
        <p:spPr>
          <a:xfrm>
            <a:off x="2724659" y="53135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0"/>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33" name="object 33"/>
          <p:cNvSpPr txBox="1"/>
          <p:nvPr/>
        </p:nvSpPr>
        <p:spPr>
          <a:xfrm>
            <a:off x="4280935" y="54814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34" name="object 34"/>
          <p:cNvPicPr/>
          <p:nvPr/>
        </p:nvPicPr>
        <p:blipFill>
          <a:blip r:embed="rId2" cstate="print"/>
          <a:stretch>
            <a:fillRect/>
          </a:stretch>
        </p:blipFill>
        <p:spPr>
          <a:xfrm>
            <a:off x="2140234" y="5424961"/>
            <a:ext cx="425167" cy="109307"/>
          </a:xfrm>
          <a:prstGeom prst="rect">
            <a:avLst/>
          </a:prstGeom>
        </p:spPr>
      </p:pic>
      <p:grpSp>
        <p:nvGrpSpPr>
          <p:cNvPr id="35" name="object 35"/>
          <p:cNvGrpSpPr/>
          <p:nvPr/>
        </p:nvGrpSpPr>
        <p:grpSpPr>
          <a:xfrm>
            <a:off x="2127534" y="4765857"/>
            <a:ext cx="449580" cy="485987"/>
            <a:chOff x="1595650" y="3574393"/>
            <a:chExt cx="337185" cy="364490"/>
          </a:xfrm>
        </p:grpSpPr>
        <p:sp>
          <p:nvSpPr>
            <p:cNvPr id="36" name="object 36"/>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7" name="object 37"/>
            <p:cNvPicPr/>
            <p:nvPr/>
          </p:nvPicPr>
          <p:blipFill>
            <a:blip r:embed="rId3" cstate="print"/>
            <a:stretch>
              <a:fillRect/>
            </a:stretch>
          </p:blipFill>
          <p:spPr>
            <a:xfrm>
              <a:off x="1831666" y="3834407"/>
              <a:ext cx="100765" cy="103952"/>
            </a:xfrm>
            <a:prstGeom prst="rect">
              <a:avLst/>
            </a:prstGeom>
          </p:spPr>
        </p:pic>
      </p:grpSp>
      <p:grpSp>
        <p:nvGrpSpPr>
          <p:cNvPr id="38" name="object 38"/>
          <p:cNvGrpSpPr/>
          <p:nvPr/>
        </p:nvGrpSpPr>
        <p:grpSpPr>
          <a:xfrm>
            <a:off x="2186834" y="5425012"/>
            <a:ext cx="2744047" cy="768773"/>
            <a:chOff x="1640125" y="4068759"/>
            <a:chExt cx="2058035" cy="576580"/>
          </a:xfrm>
        </p:grpSpPr>
        <p:sp>
          <p:nvSpPr>
            <p:cNvPr id="39" name="object 39"/>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40" name="object 40"/>
            <p:cNvPicPr/>
            <p:nvPr/>
          </p:nvPicPr>
          <p:blipFill>
            <a:blip r:embed="rId4" cstate="print"/>
            <a:stretch>
              <a:fillRect/>
            </a:stretch>
          </p:blipFill>
          <p:spPr>
            <a:xfrm>
              <a:off x="1848590" y="4293618"/>
              <a:ext cx="99513" cy="104938"/>
            </a:xfrm>
            <a:prstGeom prst="rect">
              <a:avLst/>
            </a:prstGeom>
          </p:spPr>
        </p:pic>
        <p:pic>
          <p:nvPicPr>
            <p:cNvPr id="41" name="object 41"/>
            <p:cNvPicPr/>
            <p:nvPr/>
          </p:nvPicPr>
          <p:blipFill>
            <a:blip r:embed="rId5" cstate="print"/>
            <a:stretch>
              <a:fillRect/>
            </a:stretch>
          </p:blipFill>
          <p:spPr>
            <a:xfrm>
              <a:off x="3397549" y="4068759"/>
              <a:ext cx="300575" cy="81980"/>
            </a:xfrm>
            <a:prstGeom prst="rect">
              <a:avLst/>
            </a:prstGeom>
          </p:spPr>
        </p:pic>
      </p:grpSp>
      <p:sp>
        <p:nvSpPr>
          <p:cNvPr id="42" name="object 42"/>
          <p:cNvSpPr txBox="1"/>
          <p:nvPr/>
        </p:nvSpPr>
        <p:spPr>
          <a:xfrm>
            <a:off x="4955266" y="52628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43" name="object 43"/>
          <p:cNvGrpSpPr/>
          <p:nvPr/>
        </p:nvGrpSpPr>
        <p:grpSpPr>
          <a:xfrm>
            <a:off x="6680316" y="5112543"/>
            <a:ext cx="2149051" cy="591013"/>
            <a:chOff x="5010237" y="3942387"/>
            <a:chExt cx="1499235" cy="335280"/>
          </a:xfrm>
        </p:grpSpPr>
        <p:sp>
          <p:nvSpPr>
            <p:cNvPr id="44" name="object 44"/>
            <p:cNvSpPr/>
            <p:nvPr/>
          </p:nvSpPr>
          <p:spPr>
            <a:xfrm>
              <a:off x="5015000" y="3947150"/>
              <a:ext cx="1489710" cy="325755"/>
            </a:xfrm>
            <a:custGeom>
              <a:avLst/>
              <a:gdLst/>
              <a:ahLst/>
              <a:cxnLst/>
              <a:rect l="l" t="t" r="r" b="b"/>
              <a:pathLst>
                <a:path w="1489709" h="325754">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45" name="object 45"/>
            <p:cNvSpPr/>
            <p:nvPr/>
          </p:nvSpPr>
          <p:spPr>
            <a:xfrm>
              <a:off x="5015000" y="3947150"/>
              <a:ext cx="1489710" cy="325755"/>
            </a:xfrm>
            <a:custGeom>
              <a:avLst/>
              <a:gdLst/>
              <a:ahLst/>
              <a:cxnLst/>
              <a:rect l="l" t="t" r="r" b="b"/>
              <a:pathLst>
                <a:path w="1489709" h="325754">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46" name="object 46"/>
          <p:cNvSpPr txBox="1"/>
          <p:nvPr/>
        </p:nvSpPr>
        <p:spPr>
          <a:xfrm>
            <a:off x="6951625" y="51738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47" name="object 47"/>
          <p:cNvSpPr txBox="1"/>
          <p:nvPr/>
        </p:nvSpPr>
        <p:spPr>
          <a:xfrm>
            <a:off x="7819679" y="50849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48" name="object 48"/>
          <p:cNvSpPr txBox="1"/>
          <p:nvPr/>
        </p:nvSpPr>
        <p:spPr>
          <a:xfrm>
            <a:off x="8235315" y="51738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49" name="object 49"/>
          <p:cNvSpPr txBox="1"/>
          <p:nvPr/>
        </p:nvSpPr>
        <p:spPr>
          <a:xfrm>
            <a:off x="7096353" y="53417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dirty="0">
              <a:latin typeface="Arial MT"/>
              <a:cs typeface="Arial MT"/>
            </a:endParaRPr>
          </a:p>
          <a:p>
            <a:pPr marR="105831" algn="ctr">
              <a:lnSpc>
                <a:spcPts val="1933"/>
              </a:lnSpc>
            </a:pPr>
            <a:r>
              <a:rPr sz="1867" spc="-67" dirty="0">
                <a:latin typeface="Arial MT"/>
                <a:cs typeface="Arial MT"/>
              </a:rPr>
              <a:t>b</a:t>
            </a:r>
            <a:endParaRPr sz="1867" dirty="0">
              <a:latin typeface="Arial MT"/>
              <a:cs typeface="Arial MT"/>
            </a:endParaRPr>
          </a:p>
        </p:txBody>
      </p:sp>
      <p:pic>
        <p:nvPicPr>
          <p:cNvPr id="50" name="object 50"/>
          <p:cNvPicPr/>
          <p:nvPr/>
        </p:nvPicPr>
        <p:blipFill>
          <a:blip r:embed="rId6" cstate="print"/>
          <a:stretch>
            <a:fillRect/>
          </a:stretch>
        </p:blipFill>
        <p:spPr>
          <a:xfrm>
            <a:off x="6268866" y="5425012"/>
            <a:ext cx="393567" cy="109307"/>
          </a:xfrm>
          <a:prstGeom prst="rect">
            <a:avLst/>
          </a:prstGeom>
        </p:spPr>
      </p:pic>
      <p:sp>
        <p:nvSpPr>
          <p:cNvPr id="51" name="object 51"/>
          <p:cNvSpPr txBox="1"/>
          <p:nvPr/>
        </p:nvSpPr>
        <p:spPr>
          <a:xfrm>
            <a:off x="7386101" y="5579068"/>
            <a:ext cx="586740" cy="601084"/>
          </a:xfrm>
          <a:prstGeom prst="rect">
            <a:avLst/>
          </a:prstGeom>
        </p:spPr>
        <p:txBody>
          <a:bodyPr vert="horz" wrap="square" lIns="0" tIns="64347" rIns="0" bIns="0" rtlCol="0">
            <a:spAutoFit/>
          </a:bodyPr>
          <a:lstStyle/>
          <a:p>
            <a:pPr marL="270927">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52" name="object 52"/>
          <p:cNvSpPr txBox="1"/>
          <p:nvPr/>
        </p:nvSpPr>
        <p:spPr>
          <a:xfrm>
            <a:off x="5696672" y="43864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53" name="object 53"/>
          <p:cNvPicPr/>
          <p:nvPr/>
        </p:nvPicPr>
        <p:blipFill>
          <a:blip r:embed="rId7" cstate="print"/>
          <a:stretch>
            <a:fillRect/>
          </a:stretch>
        </p:blipFill>
        <p:spPr>
          <a:xfrm>
            <a:off x="6138134" y="4727199"/>
            <a:ext cx="292725" cy="292360"/>
          </a:xfrm>
          <a:prstGeom prst="rect">
            <a:avLst/>
          </a:prstGeom>
        </p:spPr>
      </p:pic>
      <p:pic>
        <p:nvPicPr>
          <p:cNvPr id="54" name="object 54"/>
          <p:cNvPicPr/>
          <p:nvPr/>
        </p:nvPicPr>
        <p:blipFill>
          <a:blip r:embed="rId8" cstate="print"/>
          <a:stretch>
            <a:fillRect/>
          </a:stretch>
        </p:blipFill>
        <p:spPr>
          <a:xfrm>
            <a:off x="6049899" y="6048838"/>
            <a:ext cx="279524" cy="279161"/>
          </a:xfrm>
          <a:prstGeom prst="rect">
            <a:avLst/>
          </a:prstGeom>
        </p:spPr>
      </p:pic>
      <p:sp>
        <p:nvSpPr>
          <p:cNvPr id="55" name="object 55"/>
          <p:cNvSpPr txBox="1"/>
          <p:nvPr/>
        </p:nvSpPr>
        <p:spPr>
          <a:xfrm>
            <a:off x="5284633" y="5894885"/>
            <a:ext cx="899160" cy="835336"/>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188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56" name="object 56"/>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57" name="object 57"/>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58" name="object 58"/>
          <p:cNvSpPr txBox="1"/>
          <p:nvPr/>
        </p:nvSpPr>
        <p:spPr>
          <a:xfrm>
            <a:off x="4940550" y="43083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8090" y="287299"/>
            <a:ext cx="11071123" cy="632651"/>
          </a:xfrm>
          <a:prstGeom prst="rect">
            <a:avLst/>
          </a:prstGeom>
        </p:spPr>
        <p:txBody>
          <a:bodyPr vert="horz" wrap="square" lIns="0" tIns="16933" rIns="0" bIns="0" rtlCol="0" anchor="ctr">
            <a:spAutoFit/>
          </a:bodyPr>
          <a:lstStyle/>
          <a:p>
            <a:pPr marL="916070">
              <a:lnSpc>
                <a:spcPct val="100000"/>
              </a:lnSpc>
              <a:spcBef>
                <a:spcPts val="133"/>
              </a:spcBef>
            </a:pPr>
            <a:r>
              <a:rPr sz="4000" spc="-13" dirty="0"/>
              <a:t>Forward</a:t>
            </a:r>
            <a:r>
              <a:rPr sz="4000" spc="-173" dirty="0"/>
              <a:t> </a:t>
            </a:r>
            <a:r>
              <a:rPr sz="4000" spc="-33" dirty="0"/>
              <a:t>Propagation</a:t>
            </a:r>
            <a:r>
              <a:rPr sz="4000" spc="-173" dirty="0"/>
              <a:t> </a:t>
            </a:r>
            <a:r>
              <a:rPr sz="4000" spc="-27" dirty="0"/>
              <a:t>using</a:t>
            </a:r>
            <a:r>
              <a:rPr sz="4000" spc="-167" dirty="0"/>
              <a:t> </a:t>
            </a:r>
            <a:r>
              <a:rPr sz="4000" spc="-13" dirty="0"/>
              <a:t>Computation</a:t>
            </a:r>
            <a:r>
              <a:rPr sz="4000" spc="-173" dirty="0"/>
              <a:t> </a:t>
            </a:r>
            <a:r>
              <a:rPr sz="4000" spc="-27" dirty="0"/>
              <a:t>Graph</a:t>
            </a:r>
          </a:p>
        </p:txBody>
      </p:sp>
      <p:grpSp>
        <p:nvGrpSpPr>
          <p:cNvPr id="3" name="object 3"/>
          <p:cNvGrpSpPr/>
          <p:nvPr/>
        </p:nvGrpSpPr>
        <p:grpSpPr>
          <a:xfrm>
            <a:off x="4494650" y="1266120"/>
            <a:ext cx="3202940" cy="2925233"/>
            <a:chOff x="3370987" y="949589"/>
            <a:chExt cx="2402205" cy="2193925"/>
          </a:xfrm>
        </p:grpSpPr>
        <p:sp>
          <p:nvSpPr>
            <p:cNvPr id="4" name="object 4"/>
            <p:cNvSpPr/>
            <p:nvPr/>
          </p:nvSpPr>
          <p:spPr>
            <a:xfrm>
              <a:off x="3375750" y="1193739"/>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5" name="object 5"/>
            <p:cNvSpPr/>
            <p:nvPr/>
          </p:nvSpPr>
          <p:spPr>
            <a:xfrm>
              <a:off x="3375750" y="1193739"/>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375750" y="16725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16725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375750" y="21512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9" name="object 9"/>
            <p:cNvSpPr/>
            <p:nvPr/>
          </p:nvSpPr>
          <p:spPr>
            <a:xfrm>
              <a:off x="3375750" y="21512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375750" y="26300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1" name="object 11"/>
            <p:cNvSpPr/>
            <p:nvPr/>
          </p:nvSpPr>
          <p:spPr>
            <a:xfrm>
              <a:off x="3375750" y="26300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4442550" y="9543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4442550" y="9543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4442550" y="14331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5" name="object 15"/>
            <p:cNvSpPr/>
            <p:nvPr/>
          </p:nvSpPr>
          <p:spPr>
            <a:xfrm>
              <a:off x="4442550" y="14331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4442550" y="19119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7" name="object 17"/>
            <p:cNvSpPr/>
            <p:nvPr/>
          </p:nvSpPr>
          <p:spPr>
            <a:xfrm>
              <a:off x="4442550" y="19119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442550" y="23906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4442550" y="23906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442550" y="28694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1" name="object 21"/>
            <p:cNvSpPr/>
            <p:nvPr/>
          </p:nvSpPr>
          <p:spPr>
            <a:xfrm>
              <a:off x="3634650" y="1088803"/>
              <a:ext cx="1066800" cy="2049780"/>
            </a:xfrm>
            <a:custGeom>
              <a:avLst/>
              <a:gdLst/>
              <a:ahLst/>
              <a:cxnLst/>
              <a:rect l="l" t="t" r="r" b="b"/>
              <a:pathLst>
                <a:path w="1066800" h="2049780">
                  <a:moveTo>
                    <a:pt x="807899" y="1915187"/>
                  </a:moveTo>
                  <a:lnTo>
                    <a:pt x="814499" y="1872659"/>
                  </a:lnTo>
                  <a:lnTo>
                    <a:pt x="832876" y="1835724"/>
                  </a:lnTo>
                  <a:lnTo>
                    <a:pt x="860898" y="1806597"/>
                  </a:lnTo>
                  <a:lnTo>
                    <a:pt x="896433" y="1787497"/>
                  </a:lnTo>
                  <a:lnTo>
                    <a:pt x="937349" y="1780637"/>
                  </a:lnTo>
                  <a:lnTo>
                    <a:pt x="986888" y="1790879"/>
                  </a:lnTo>
                  <a:lnTo>
                    <a:pt x="1028884" y="1820046"/>
                  </a:lnTo>
                  <a:lnTo>
                    <a:pt x="1056946" y="1863697"/>
                  </a:lnTo>
                  <a:lnTo>
                    <a:pt x="1066799" y="1915187"/>
                  </a:lnTo>
                  <a:lnTo>
                    <a:pt x="1060200" y="1957715"/>
                  </a:lnTo>
                  <a:lnTo>
                    <a:pt x="1041823" y="1994651"/>
                  </a:lnTo>
                  <a:lnTo>
                    <a:pt x="1013801" y="2023777"/>
                  </a:lnTo>
                  <a:lnTo>
                    <a:pt x="978266" y="2042878"/>
                  </a:lnTo>
                  <a:lnTo>
                    <a:pt x="937349" y="2049737"/>
                  </a:lnTo>
                  <a:lnTo>
                    <a:pt x="896433" y="2042878"/>
                  </a:lnTo>
                  <a:lnTo>
                    <a:pt x="860898" y="2023777"/>
                  </a:lnTo>
                  <a:lnTo>
                    <a:pt x="832876" y="1994651"/>
                  </a:lnTo>
                  <a:lnTo>
                    <a:pt x="814499" y="1957715"/>
                  </a:lnTo>
                  <a:lnTo>
                    <a:pt x="807899" y="1915187"/>
                  </a:lnTo>
                  <a:close/>
                </a:path>
                <a:path w="1066800" h="2049780">
                  <a:moveTo>
                    <a:pt x="0" y="239485"/>
                  </a:moveTo>
                  <a:lnTo>
                    <a:pt x="807899" y="85"/>
                  </a:lnTo>
                </a:path>
                <a:path w="1066800" h="2049780">
                  <a:moveTo>
                    <a:pt x="0" y="239485"/>
                  </a:moveTo>
                  <a:lnTo>
                    <a:pt x="807899" y="478885"/>
                  </a:lnTo>
                </a:path>
                <a:path w="1066800" h="2049780">
                  <a:moveTo>
                    <a:pt x="0" y="239485"/>
                  </a:moveTo>
                  <a:lnTo>
                    <a:pt x="807899" y="957685"/>
                  </a:lnTo>
                </a:path>
                <a:path w="1066800" h="2049780">
                  <a:moveTo>
                    <a:pt x="0" y="239485"/>
                  </a:moveTo>
                  <a:lnTo>
                    <a:pt x="807899" y="1436485"/>
                  </a:lnTo>
                </a:path>
                <a:path w="1066800" h="2049780">
                  <a:moveTo>
                    <a:pt x="0" y="718248"/>
                  </a:moveTo>
                  <a:lnTo>
                    <a:pt x="807899" y="48"/>
                  </a:lnTo>
                </a:path>
                <a:path w="1066800" h="2049780">
                  <a:moveTo>
                    <a:pt x="0" y="718248"/>
                  </a:moveTo>
                  <a:lnTo>
                    <a:pt x="807899" y="478848"/>
                  </a:lnTo>
                </a:path>
                <a:path w="1066800" h="2049780">
                  <a:moveTo>
                    <a:pt x="0" y="718248"/>
                  </a:moveTo>
                  <a:lnTo>
                    <a:pt x="807899" y="957648"/>
                  </a:lnTo>
                </a:path>
                <a:path w="1066800" h="2049780">
                  <a:moveTo>
                    <a:pt x="0" y="718248"/>
                  </a:moveTo>
                  <a:lnTo>
                    <a:pt x="807899" y="1436448"/>
                  </a:lnTo>
                </a:path>
                <a:path w="1066800" h="2049780">
                  <a:moveTo>
                    <a:pt x="0" y="718248"/>
                  </a:moveTo>
                  <a:lnTo>
                    <a:pt x="807899" y="1915248"/>
                  </a:lnTo>
                </a:path>
                <a:path w="1066800" h="2049780">
                  <a:moveTo>
                    <a:pt x="0" y="239485"/>
                  </a:moveTo>
                  <a:lnTo>
                    <a:pt x="807899" y="1915285"/>
                  </a:lnTo>
                </a:path>
                <a:path w="1066800" h="2049780">
                  <a:moveTo>
                    <a:pt x="0" y="1197036"/>
                  </a:moveTo>
                  <a:lnTo>
                    <a:pt x="807899" y="36"/>
                  </a:lnTo>
                </a:path>
                <a:path w="1066800" h="2049780">
                  <a:moveTo>
                    <a:pt x="0" y="1197060"/>
                  </a:moveTo>
                  <a:lnTo>
                    <a:pt x="807899" y="478861"/>
                  </a:lnTo>
                </a:path>
                <a:path w="1066800" h="2049780">
                  <a:moveTo>
                    <a:pt x="0" y="1197036"/>
                  </a:moveTo>
                  <a:lnTo>
                    <a:pt x="807899" y="957636"/>
                  </a:lnTo>
                </a:path>
                <a:path w="1066800" h="2049780">
                  <a:moveTo>
                    <a:pt x="0" y="1197012"/>
                  </a:moveTo>
                  <a:lnTo>
                    <a:pt x="807899" y="1436412"/>
                  </a:lnTo>
                </a:path>
                <a:path w="1066800" h="2049780">
                  <a:moveTo>
                    <a:pt x="0" y="1196987"/>
                  </a:moveTo>
                  <a:lnTo>
                    <a:pt x="807899" y="1915187"/>
                  </a:lnTo>
                </a:path>
                <a:path w="1066800" h="2049780">
                  <a:moveTo>
                    <a:pt x="0" y="1675800"/>
                  </a:moveTo>
                  <a:lnTo>
                    <a:pt x="807899" y="0"/>
                  </a:lnTo>
                </a:path>
                <a:path w="1066800" h="2049780">
                  <a:moveTo>
                    <a:pt x="0" y="1675800"/>
                  </a:moveTo>
                  <a:lnTo>
                    <a:pt x="807899" y="478799"/>
                  </a:lnTo>
                </a:path>
                <a:path w="1066800" h="2049780">
                  <a:moveTo>
                    <a:pt x="0" y="1675800"/>
                  </a:moveTo>
                  <a:lnTo>
                    <a:pt x="807899" y="957600"/>
                  </a:lnTo>
                </a:path>
                <a:path w="1066800" h="2049780">
                  <a:moveTo>
                    <a:pt x="0" y="1675800"/>
                  </a:moveTo>
                  <a:lnTo>
                    <a:pt x="807899" y="1436400"/>
                  </a:lnTo>
                </a:path>
                <a:path w="1066800" h="2049780">
                  <a:moveTo>
                    <a:pt x="0" y="1675787"/>
                  </a:moveTo>
                  <a:lnTo>
                    <a:pt x="807899" y="1915187"/>
                  </a:lnTo>
                </a:path>
              </a:pathLst>
            </a:custGeom>
            <a:ln w="9524">
              <a:solidFill>
                <a:srgbClr val="595959"/>
              </a:solidFill>
            </a:ln>
          </p:spPr>
          <p:txBody>
            <a:bodyPr wrap="square" lIns="0" tIns="0" rIns="0" bIns="0" rtlCol="0"/>
            <a:lstStyle/>
            <a:p>
              <a:endParaRPr sz="2400"/>
            </a:p>
          </p:txBody>
        </p:sp>
        <p:sp>
          <p:nvSpPr>
            <p:cNvPr id="22" name="object 22"/>
            <p:cNvSpPr/>
            <p:nvPr/>
          </p:nvSpPr>
          <p:spPr>
            <a:xfrm>
              <a:off x="5509350" y="19119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6AA84F"/>
            </a:solidFill>
          </p:spPr>
          <p:txBody>
            <a:bodyPr wrap="square" lIns="0" tIns="0" rIns="0" bIns="0" rtlCol="0"/>
            <a:lstStyle/>
            <a:p>
              <a:endParaRPr sz="2400"/>
            </a:p>
          </p:txBody>
        </p:sp>
        <p:sp>
          <p:nvSpPr>
            <p:cNvPr id="23" name="object 23"/>
            <p:cNvSpPr/>
            <p:nvPr/>
          </p:nvSpPr>
          <p:spPr>
            <a:xfrm>
              <a:off x="4701450" y="1088901"/>
              <a:ext cx="1066800" cy="1915160"/>
            </a:xfrm>
            <a:custGeom>
              <a:avLst/>
              <a:gdLst/>
              <a:ahLst/>
              <a:cxnLst/>
              <a:rect l="l" t="t" r="r" b="b"/>
              <a:pathLst>
                <a:path w="1066800" h="1915160">
                  <a:moveTo>
                    <a:pt x="807899" y="957550"/>
                  </a:moveTo>
                  <a:lnTo>
                    <a:pt x="814499" y="915022"/>
                  </a:lnTo>
                  <a:lnTo>
                    <a:pt x="832876" y="878087"/>
                  </a:lnTo>
                  <a:lnTo>
                    <a:pt x="860898" y="848960"/>
                  </a:lnTo>
                  <a:lnTo>
                    <a:pt x="896433" y="829860"/>
                  </a:lnTo>
                  <a:lnTo>
                    <a:pt x="937349" y="823000"/>
                  </a:lnTo>
                  <a:lnTo>
                    <a:pt x="986888" y="833242"/>
                  </a:lnTo>
                  <a:lnTo>
                    <a:pt x="1028884" y="862409"/>
                  </a:lnTo>
                  <a:lnTo>
                    <a:pt x="1056946" y="906060"/>
                  </a:lnTo>
                  <a:lnTo>
                    <a:pt x="1066799" y="957550"/>
                  </a:lnTo>
                  <a:lnTo>
                    <a:pt x="1060200" y="1000078"/>
                  </a:lnTo>
                  <a:lnTo>
                    <a:pt x="1041823" y="1037014"/>
                  </a:lnTo>
                  <a:lnTo>
                    <a:pt x="1013801" y="1066140"/>
                  </a:lnTo>
                  <a:lnTo>
                    <a:pt x="978266" y="1085241"/>
                  </a:lnTo>
                  <a:lnTo>
                    <a:pt x="937349" y="1092100"/>
                  </a:lnTo>
                  <a:lnTo>
                    <a:pt x="896433" y="1085241"/>
                  </a:lnTo>
                  <a:lnTo>
                    <a:pt x="860898" y="1066140"/>
                  </a:lnTo>
                  <a:lnTo>
                    <a:pt x="832876" y="1037014"/>
                  </a:lnTo>
                  <a:lnTo>
                    <a:pt x="814499" y="1000078"/>
                  </a:lnTo>
                  <a:lnTo>
                    <a:pt x="807899" y="957550"/>
                  </a:lnTo>
                  <a:close/>
                </a:path>
                <a:path w="1066800" h="1915160">
                  <a:moveTo>
                    <a:pt x="0" y="0"/>
                  </a:moveTo>
                  <a:lnTo>
                    <a:pt x="807899" y="957600"/>
                  </a:lnTo>
                </a:path>
                <a:path w="1066800" h="1915160">
                  <a:moveTo>
                    <a:pt x="0" y="478750"/>
                  </a:moveTo>
                  <a:lnTo>
                    <a:pt x="807899" y="957550"/>
                  </a:lnTo>
                </a:path>
                <a:path w="1066800" h="1915160">
                  <a:moveTo>
                    <a:pt x="0" y="957551"/>
                  </a:moveTo>
                  <a:lnTo>
                    <a:pt x="807899" y="957551"/>
                  </a:lnTo>
                </a:path>
                <a:path w="1066800" h="1915160">
                  <a:moveTo>
                    <a:pt x="0" y="1436314"/>
                  </a:moveTo>
                  <a:lnTo>
                    <a:pt x="807899" y="957514"/>
                  </a:lnTo>
                </a:path>
                <a:path w="1066800" h="1915160">
                  <a:moveTo>
                    <a:pt x="0" y="1915089"/>
                  </a:moveTo>
                  <a:lnTo>
                    <a:pt x="807899" y="957489"/>
                  </a:lnTo>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802417" y="4613351"/>
            <a:ext cx="1203959" cy="304421"/>
          </a:xfrm>
          <a:prstGeom prst="rect">
            <a:avLst/>
          </a:prstGeom>
        </p:spPr>
        <p:txBody>
          <a:bodyPr vert="horz" wrap="square" lIns="0" tIns="16933" rIns="0" bIns="0" rtlCol="0">
            <a:spAutoFit/>
          </a:bodyPr>
          <a:lstStyle/>
          <a:p>
            <a:pPr marL="16933">
              <a:spcBef>
                <a:spcPts val="133"/>
              </a:spcBef>
              <a:tabLst>
                <a:tab pos="1027828" algn="l"/>
              </a:tabLst>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r>
              <a:rPr sz="1867" b="1" dirty="0">
                <a:latin typeface="Arial" panose="020B0604020202020204"/>
                <a:cs typeface="Arial" panose="020B0604020202020204"/>
              </a:rPr>
              <a:t>	</a:t>
            </a:r>
            <a:r>
              <a:rPr sz="1867" spc="-67" dirty="0">
                <a:latin typeface="Arial MT"/>
                <a:cs typeface="Arial MT"/>
              </a:rPr>
              <a:t>X</a:t>
            </a:r>
            <a:endParaRPr sz="1867">
              <a:latin typeface="Arial MT"/>
              <a:cs typeface="Arial MT"/>
            </a:endParaRPr>
          </a:p>
        </p:txBody>
      </p:sp>
      <p:sp>
        <p:nvSpPr>
          <p:cNvPr id="25" name="object 25"/>
          <p:cNvSpPr txBox="1"/>
          <p:nvPr/>
        </p:nvSpPr>
        <p:spPr>
          <a:xfrm>
            <a:off x="1765244" y="60145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26" name="object 26"/>
          <p:cNvSpPr txBox="1"/>
          <p:nvPr/>
        </p:nvSpPr>
        <p:spPr>
          <a:xfrm>
            <a:off x="1897016" y="61825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27" name="object 27"/>
          <p:cNvSpPr txBox="1"/>
          <p:nvPr/>
        </p:nvSpPr>
        <p:spPr>
          <a:xfrm>
            <a:off x="1685482" y="54024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28" name="object 28"/>
          <p:cNvGrpSpPr/>
          <p:nvPr/>
        </p:nvGrpSpPr>
        <p:grpSpPr>
          <a:xfrm>
            <a:off x="2642917" y="5256516"/>
            <a:ext cx="1893993" cy="447040"/>
            <a:chOff x="1982187" y="3942387"/>
            <a:chExt cx="1420495" cy="335280"/>
          </a:xfrm>
        </p:grpSpPr>
        <p:sp>
          <p:nvSpPr>
            <p:cNvPr id="29" name="object 29"/>
            <p:cNvSpPr/>
            <p:nvPr/>
          </p:nvSpPr>
          <p:spPr>
            <a:xfrm>
              <a:off x="1986950" y="3947150"/>
              <a:ext cx="1410970" cy="325755"/>
            </a:xfrm>
            <a:custGeom>
              <a:avLst/>
              <a:gdLst/>
              <a:ahLst/>
              <a:cxnLst/>
              <a:rect l="l" t="t" r="r" b="b"/>
              <a:pathLst>
                <a:path w="1410970" h="325754">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30" name="object 30"/>
            <p:cNvSpPr/>
            <p:nvPr/>
          </p:nvSpPr>
          <p:spPr>
            <a:xfrm>
              <a:off x="1986950" y="3947150"/>
              <a:ext cx="1410970" cy="325755"/>
            </a:xfrm>
            <a:custGeom>
              <a:avLst/>
              <a:gdLst/>
              <a:ahLst/>
              <a:cxnLst/>
              <a:rect l="l" t="t" r="r" b="b"/>
              <a:pathLst>
                <a:path w="1410970" h="325754">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1" name="object 31"/>
          <p:cNvSpPr txBox="1"/>
          <p:nvPr/>
        </p:nvSpPr>
        <p:spPr>
          <a:xfrm>
            <a:off x="2724659" y="53135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0"/>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32" name="object 32"/>
          <p:cNvSpPr txBox="1"/>
          <p:nvPr/>
        </p:nvSpPr>
        <p:spPr>
          <a:xfrm>
            <a:off x="4280935" y="54814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33" name="object 33"/>
          <p:cNvPicPr/>
          <p:nvPr/>
        </p:nvPicPr>
        <p:blipFill>
          <a:blip r:embed="rId2" cstate="print"/>
          <a:stretch>
            <a:fillRect/>
          </a:stretch>
        </p:blipFill>
        <p:spPr>
          <a:xfrm>
            <a:off x="2140234" y="5424961"/>
            <a:ext cx="425167" cy="109307"/>
          </a:xfrm>
          <a:prstGeom prst="rect">
            <a:avLst/>
          </a:prstGeom>
        </p:spPr>
      </p:pic>
      <p:grpSp>
        <p:nvGrpSpPr>
          <p:cNvPr id="34" name="object 34"/>
          <p:cNvGrpSpPr/>
          <p:nvPr/>
        </p:nvGrpSpPr>
        <p:grpSpPr>
          <a:xfrm>
            <a:off x="2127534" y="4765857"/>
            <a:ext cx="449580" cy="485987"/>
            <a:chOff x="1595650" y="3574393"/>
            <a:chExt cx="337185" cy="364490"/>
          </a:xfrm>
        </p:grpSpPr>
        <p:sp>
          <p:nvSpPr>
            <p:cNvPr id="35" name="object 35"/>
            <p:cNvSpPr/>
            <p:nvPr/>
          </p:nvSpPr>
          <p:spPr>
            <a:xfrm>
              <a:off x="1605175" y="3583918"/>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3" cstate="print"/>
            <a:stretch>
              <a:fillRect/>
            </a:stretch>
          </p:blipFill>
          <p:spPr>
            <a:xfrm>
              <a:off x="1831666" y="3834407"/>
              <a:ext cx="100765" cy="103952"/>
            </a:xfrm>
            <a:prstGeom prst="rect">
              <a:avLst/>
            </a:prstGeom>
          </p:spPr>
        </p:pic>
      </p:grpSp>
      <p:grpSp>
        <p:nvGrpSpPr>
          <p:cNvPr id="37" name="object 37"/>
          <p:cNvGrpSpPr/>
          <p:nvPr/>
        </p:nvGrpSpPr>
        <p:grpSpPr>
          <a:xfrm>
            <a:off x="2186834" y="5425012"/>
            <a:ext cx="2744047" cy="768773"/>
            <a:chOff x="1640125" y="4068759"/>
            <a:chExt cx="2058035" cy="576580"/>
          </a:xfrm>
        </p:grpSpPr>
        <p:sp>
          <p:nvSpPr>
            <p:cNvPr id="38" name="object 38"/>
            <p:cNvSpPr/>
            <p:nvPr/>
          </p:nvSpPr>
          <p:spPr>
            <a:xfrm>
              <a:off x="1649650" y="4368388"/>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39" name="object 39"/>
            <p:cNvPicPr/>
            <p:nvPr/>
          </p:nvPicPr>
          <p:blipFill>
            <a:blip r:embed="rId4" cstate="print"/>
            <a:stretch>
              <a:fillRect/>
            </a:stretch>
          </p:blipFill>
          <p:spPr>
            <a:xfrm>
              <a:off x="1848590" y="4293618"/>
              <a:ext cx="99513" cy="104938"/>
            </a:xfrm>
            <a:prstGeom prst="rect">
              <a:avLst/>
            </a:prstGeom>
          </p:spPr>
        </p:pic>
        <p:pic>
          <p:nvPicPr>
            <p:cNvPr id="40" name="object 40"/>
            <p:cNvPicPr/>
            <p:nvPr/>
          </p:nvPicPr>
          <p:blipFill>
            <a:blip r:embed="rId5" cstate="print"/>
            <a:stretch>
              <a:fillRect/>
            </a:stretch>
          </p:blipFill>
          <p:spPr>
            <a:xfrm>
              <a:off x="3397549" y="4068759"/>
              <a:ext cx="300575" cy="81980"/>
            </a:xfrm>
            <a:prstGeom prst="rect">
              <a:avLst/>
            </a:prstGeom>
          </p:spPr>
        </p:pic>
      </p:grpSp>
      <p:sp>
        <p:nvSpPr>
          <p:cNvPr id="41" name="object 41"/>
          <p:cNvSpPr txBox="1"/>
          <p:nvPr/>
        </p:nvSpPr>
        <p:spPr>
          <a:xfrm>
            <a:off x="4955266" y="52628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42" name="object 42"/>
          <p:cNvGrpSpPr/>
          <p:nvPr/>
        </p:nvGrpSpPr>
        <p:grpSpPr>
          <a:xfrm>
            <a:off x="6680317" y="5256516"/>
            <a:ext cx="1998980" cy="447040"/>
            <a:chOff x="5010237" y="3942387"/>
            <a:chExt cx="1499235" cy="335280"/>
          </a:xfrm>
        </p:grpSpPr>
        <p:sp>
          <p:nvSpPr>
            <p:cNvPr id="43" name="object 43"/>
            <p:cNvSpPr/>
            <p:nvPr/>
          </p:nvSpPr>
          <p:spPr>
            <a:xfrm>
              <a:off x="5015000" y="3947150"/>
              <a:ext cx="1489710" cy="325755"/>
            </a:xfrm>
            <a:custGeom>
              <a:avLst/>
              <a:gdLst/>
              <a:ahLst/>
              <a:cxnLst/>
              <a:rect l="l" t="t" r="r" b="b"/>
              <a:pathLst>
                <a:path w="1489709" h="325754">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44" name="object 44"/>
            <p:cNvSpPr/>
            <p:nvPr/>
          </p:nvSpPr>
          <p:spPr>
            <a:xfrm>
              <a:off x="5015000" y="3947150"/>
              <a:ext cx="1489710" cy="325755"/>
            </a:xfrm>
            <a:custGeom>
              <a:avLst/>
              <a:gdLst/>
              <a:ahLst/>
              <a:cxnLst/>
              <a:rect l="l" t="t" r="r" b="b"/>
              <a:pathLst>
                <a:path w="1489709" h="325754">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45" name="object 45"/>
          <p:cNvSpPr txBox="1"/>
          <p:nvPr/>
        </p:nvSpPr>
        <p:spPr>
          <a:xfrm>
            <a:off x="6951625" y="51738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46" name="object 46"/>
          <p:cNvSpPr txBox="1"/>
          <p:nvPr/>
        </p:nvSpPr>
        <p:spPr>
          <a:xfrm>
            <a:off x="7819679" y="50849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47" name="object 47"/>
          <p:cNvSpPr txBox="1"/>
          <p:nvPr/>
        </p:nvSpPr>
        <p:spPr>
          <a:xfrm>
            <a:off x="8235315" y="51738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48" name="object 48"/>
          <p:cNvSpPr txBox="1"/>
          <p:nvPr/>
        </p:nvSpPr>
        <p:spPr>
          <a:xfrm>
            <a:off x="7096353" y="53417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33"/>
              </a:lnSpc>
            </a:pPr>
            <a:r>
              <a:rPr sz="1867" spc="-67" dirty="0">
                <a:latin typeface="Arial MT"/>
                <a:cs typeface="Arial MT"/>
              </a:rPr>
              <a:t>b</a:t>
            </a:r>
            <a:endParaRPr sz="1867">
              <a:latin typeface="Arial MT"/>
              <a:cs typeface="Arial MT"/>
            </a:endParaRPr>
          </a:p>
        </p:txBody>
      </p:sp>
      <p:grpSp>
        <p:nvGrpSpPr>
          <p:cNvPr id="49" name="object 49"/>
          <p:cNvGrpSpPr/>
          <p:nvPr/>
        </p:nvGrpSpPr>
        <p:grpSpPr>
          <a:xfrm>
            <a:off x="6268865" y="5425012"/>
            <a:ext cx="2797387" cy="110067"/>
            <a:chOff x="4701649" y="4068759"/>
            <a:chExt cx="2098040" cy="82550"/>
          </a:xfrm>
        </p:grpSpPr>
        <p:pic>
          <p:nvPicPr>
            <p:cNvPr id="50" name="object 50"/>
            <p:cNvPicPr/>
            <p:nvPr/>
          </p:nvPicPr>
          <p:blipFill>
            <a:blip r:embed="rId6" cstate="print"/>
            <a:stretch>
              <a:fillRect/>
            </a:stretch>
          </p:blipFill>
          <p:spPr>
            <a:xfrm>
              <a:off x="4701649" y="4068759"/>
              <a:ext cx="295175" cy="81980"/>
            </a:xfrm>
            <a:prstGeom prst="rect">
              <a:avLst/>
            </a:prstGeom>
          </p:spPr>
        </p:pic>
        <p:pic>
          <p:nvPicPr>
            <p:cNvPr id="51" name="object 51"/>
            <p:cNvPicPr/>
            <p:nvPr/>
          </p:nvPicPr>
          <p:blipFill>
            <a:blip r:embed="rId6" cstate="print"/>
            <a:stretch>
              <a:fillRect/>
            </a:stretch>
          </p:blipFill>
          <p:spPr>
            <a:xfrm>
              <a:off x="6504499" y="4068759"/>
              <a:ext cx="295175" cy="81980"/>
            </a:xfrm>
            <a:prstGeom prst="rect">
              <a:avLst/>
            </a:prstGeom>
          </p:spPr>
        </p:pic>
      </p:grpSp>
      <p:sp>
        <p:nvSpPr>
          <p:cNvPr id="52" name="object 52"/>
          <p:cNvSpPr txBox="1"/>
          <p:nvPr/>
        </p:nvSpPr>
        <p:spPr>
          <a:xfrm>
            <a:off x="7386101" y="5579068"/>
            <a:ext cx="586740" cy="601084"/>
          </a:xfrm>
          <a:prstGeom prst="rect">
            <a:avLst/>
          </a:prstGeom>
        </p:spPr>
        <p:txBody>
          <a:bodyPr vert="horz" wrap="square" lIns="0" tIns="64347" rIns="0" bIns="0" rtlCol="0">
            <a:spAutoFit/>
          </a:bodyPr>
          <a:lstStyle/>
          <a:p>
            <a:pPr marL="270927">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53" name="object 53"/>
          <p:cNvSpPr txBox="1"/>
          <p:nvPr/>
        </p:nvSpPr>
        <p:spPr>
          <a:xfrm>
            <a:off x="9090466" y="52628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54" name="object 54"/>
          <p:cNvSpPr txBox="1"/>
          <p:nvPr/>
        </p:nvSpPr>
        <p:spPr>
          <a:xfrm>
            <a:off x="5696672" y="43864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55" name="object 55"/>
          <p:cNvPicPr/>
          <p:nvPr/>
        </p:nvPicPr>
        <p:blipFill>
          <a:blip r:embed="rId7" cstate="print"/>
          <a:stretch>
            <a:fillRect/>
          </a:stretch>
        </p:blipFill>
        <p:spPr>
          <a:xfrm>
            <a:off x="6138134" y="4727199"/>
            <a:ext cx="292725" cy="292360"/>
          </a:xfrm>
          <a:prstGeom prst="rect">
            <a:avLst/>
          </a:prstGeom>
        </p:spPr>
      </p:pic>
      <p:pic>
        <p:nvPicPr>
          <p:cNvPr id="56" name="object 56"/>
          <p:cNvPicPr/>
          <p:nvPr/>
        </p:nvPicPr>
        <p:blipFill>
          <a:blip r:embed="rId8" cstate="print"/>
          <a:stretch>
            <a:fillRect/>
          </a:stretch>
        </p:blipFill>
        <p:spPr>
          <a:xfrm>
            <a:off x="6049899" y="6048838"/>
            <a:ext cx="279524" cy="279161"/>
          </a:xfrm>
          <a:prstGeom prst="rect">
            <a:avLst/>
          </a:prstGeom>
        </p:spPr>
      </p:pic>
      <p:sp>
        <p:nvSpPr>
          <p:cNvPr id="57" name="object 57"/>
          <p:cNvSpPr txBox="1"/>
          <p:nvPr/>
        </p:nvSpPr>
        <p:spPr>
          <a:xfrm>
            <a:off x="5284633" y="5894885"/>
            <a:ext cx="899160" cy="835336"/>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188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58" name="object 58"/>
          <p:cNvSpPr txBox="1"/>
          <p:nvPr/>
        </p:nvSpPr>
        <p:spPr>
          <a:xfrm>
            <a:off x="32961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59" name="object 59"/>
          <p:cNvSpPr txBox="1"/>
          <p:nvPr/>
        </p:nvSpPr>
        <p:spPr>
          <a:xfrm>
            <a:off x="9537901" y="58739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60" name="object 60"/>
          <p:cNvSpPr txBox="1"/>
          <p:nvPr/>
        </p:nvSpPr>
        <p:spPr>
          <a:xfrm>
            <a:off x="802417" y="53139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5</a:t>
            </a:r>
            <a:endParaRPr sz="1867">
              <a:latin typeface="Arial" panose="020B0604020202020204"/>
              <a:cs typeface="Arial" panose="020B0604020202020204"/>
            </a:endParaRPr>
          </a:p>
        </p:txBody>
      </p:sp>
      <p:sp>
        <p:nvSpPr>
          <p:cNvPr id="61" name="object 61"/>
          <p:cNvSpPr txBox="1"/>
          <p:nvPr/>
        </p:nvSpPr>
        <p:spPr>
          <a:xfrm>
            <a:off x="4940550" y="4308367"/>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6648" y="2871107"/>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87694"/>
            <a:ext cx="9294761"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285411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7" dirty="0">
                <a:latin typeface="Roboto"/>
                <a:cs typeface="Roboto"/>
              </a:rPr>
              <a:t> </a:t>
            </a:r>
            <a:r>
              <a:rPr sz="2400" b="1" spc="13" dirty="0">
                <a:latin typeface="Roboto"/>
                <a:cs typeface="Roboto"/>
              </a:rPr>
              <a:t>be</a:t>
            </a:r>
            <a:r>
              <a:rPr sz="2400" b="1" spc="-27" dirty="0">
                <a:latin typeface="Roboto"/>
                <a:cs typeface="Roboto"/>
              </a:rPr>
              <a:t> </a:t>
            </a:r>
            <a:r>
              <a:rPr sz="2400" b="1" dirty="0">
                <a:latin typeface="Roboto"/>
                <a:cs typeface="Roboto"/>
              </a:rPr>
              <a:t>covered</a:t>
            </a:r>
            <a:endParaRPr sz="2400" dirty="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dirty="0">
              <a:latin typeface="Roboto"/>
              <a:cs typeface="Roboto"/>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94650" y="2082502"/>
            <a:ext cx="358140" cy="371687"/>
            <a:chOff x="3370987" y="1561876"/>
            <a:chExt cx="268605" cy="278765"/>
          </a:xfrm>
        </p:grpSpPr>
        <p:sp>
          <p:nvSpPr>
            <p:cNvPr id="3" name="object 3"/>
            <p:cNvSpPr/>
            <p:nvPr/>
          </p:nvSpPr>
          <p:spPr>
            <a:xfrm>
              <a:off x="3375750" y="1566639"/>
              <a:ext cx="259079" cy="269240"/>
            </a:xfrm>
            <a:custGeom>
              <a:avLst/>
              <a:gdLst/>
              <a:ahLst/>
              <a:cxnLst/>
              <a:rect l="l" t="t" r="r" b="b"/>
              <a:pathLst>
                <a:path w="259079" h="269239">
                  <a:moveTo>
                    <a:pt x="129449" y="269100"/>
                  </a:moveTo>
                  <a:lnTo>
                    <a:pt x="88533" y="262240"/>
                  </a:lnTo>
                  <a:lnTo>
                    <a:pt x="52998" y="243139"/>
                  </a:lnTo>
                  <a:lnTo>
                    <a:pt x="24976" y="214013"/>
                  </a:lnTo>
                  <a:lnTo>
                    <a:pt x="6599" y="177078"/>
                  </a:lnTo>
                  <a:lnTo>
                    <a:pt x="0" y="134550"/>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50"/>
                  </a:lnTo>
                  <a:lnTo>
                    <a:pt x="252300" y="177078"/>
                  </a:lnTo>
                  <a:lnTo>
                    <a:pt x="233923" y="214013"/>
                  </a:lnTo>
                  <a:lnTo>
                    <a:pt x="205901" y="243139"/>
                  </a:lnTo>
                  <a:lnTo>
                    <a:pt x="170366" y="262240"/>
                  </a:lnTo>
                  <a:lnTo>
                    <a:pt x="129449" y="269100"/>
                  </a:lnTo>
                  <a:close/>
                </a:path>
              </a:pathLst>
            </a:custGeom>
            <a:solidFill>
              <a:srgbClr val="EEEEEE"/>
            </a:solidFill>
          </p:spPr>
          <p:txBody>
            <a:bodyPr wrap="square" lIns="0" tIns="0" rIns="0" bIns="0" rtlCol="0"/>
            <a:lstStyle/>
            <a:p>
              <a:endParaRPr sz="2400"/>
            </a:p>
          </p:txBody>
        </p:sp>
        <p:sp>
          <p:nvSpPr>
            <p:cNvPr id="4" name="object 4"/>
            <p:cNvSpPr/>
            <p:nvPr/>
          </p:nvSpPr>
          <p:spPr>
            <a:xfrm>
              <a:off x="3375750" y="1566639"/>
              <a:ext cx="259079" cy="269240"/>
            </a:xfrm>
            <a:custGeom>
              <a:avLst/>
              <a:gdLst/>
              <a:ahLst/>
              <a:cxnLst/>
              <a:rect l="l" t="t" r="r" b="b"/>
              <a:pathLst>
                <a:path w="259079" h="269239">
                  <a:moveTo>
                    <a:pt x="0" y="134550"/>
                  </a:moveTo>
                  <a:lnTo>
                    <a:pt x="6599" y="92021"/>
                  </a:lnTo>
                  <a:lnTo>
                    <a:pt x="24976" y="55086"/>
                  </a:lnTo>
                  <a:lnTo>
                    <a:pt x="52998" y="25960"/>
                  </a:lnTo>
                  <a:lnTo>
                    <a:pt x="88533" y="6859"/>
                  </a:lnTo>
                  <a:lnTo>
                    <a:pt x="129449" y="0"/>
                  </a:lnTo>
                  <a:lnTo>
                    <a:pt x="178988" y="10242"/>
                  </a:lnTo>
                  <a:lnTo>
                    <a:pt x="220984" y="39408"/>
                  </a:lnTo>
                  <a:lnTo>
                    <a:pt x="249046" y="83059"/>
                  </a:lnTo>
                  <a:lnTo>
                    <a:pt x="258899" y="134550"/>
                  </a:lnTo>
                  <a:lnTo>
                    <a:pt x="252300" y="177078"/>
                  </a:lnTo>
                  <a:lnTo>
                    <a:pt x="233923" y="214013"/>
                  </a:lnTo>
                  <a:lnTo>
                    <a:pt x="205901" y="243139"/>
                  </a:lnTo>
                  <a:lnTo>
                    <a:pt x="170366" y="262240"/>
                  </a:lnTo>
                  <a:lnTo>
                    <a:pt x="129449" y="269100"/>
                  </a:lnTo>
                  <a:lnTo>
                    <a:pt x="88533" y="262240"/>
                  </a:lnTo>
                  <a:lnTo>
                    <a:pt x="52998" y="243139"/>
                  </a:lnTo>
                  <a:lnTo>
                    <a:pt x="24976" y="214013"/>
                  </a:lnTo>
                  <a:lnTo>
                    <a:pt x="6599" y="177078"/>
                  </a:lnTo>
                  <a:lnTo>
                    <a:pt x="0" y="134550"/>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4494650" y="2720853"/>
            <a:ext cx="358140" cy="371687"/>
            <a:chOff x="3370987" y="2040639"/>
            <a:chExt cx="268605" cy="278765"/>
          </a:xfrm>
        </p:grpSpPr>
        <p:sp>
          <p:nvSpPr>
            <p:cNvPr id="6" name="object 6"/>
            <p:cNvSpPr/>
            <p:nvPr/>
          </p:nvSpPr>
          <p:spPr>
            <a:xfrm>
              <a:off x="3375750" y="20454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7" name="object 7"/>
            <p:cNvSpPr/>
            <p:nvPr/>
          </p:nvSpPr>
          <p:spPr>
            <a:xfrm>
              <a:off x="3375750" y="20454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4494650" y="3359238"/>
            <a:ext cx="358140" cy="371687"/>
            <a:chOff x="3370987" y="2519428"/>
            <a:chExt cx="268605" cy="278765"/>
          </a:xfrm>
        </p:grpSpPr>
        <p:sp>
          <p:nvSpPr>
            <p:cNvPr id="9" name="object 9"/>
            <p:cNvSpPr/>
            <p:nvPr/>
          </p:nvSpPr>
          <p:spPr>
            <a:xfrm>
              <a:off x="3375750" y="2524190"/>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0" name="object 10"/>
            <p:cNvSpPr/>
            <p:nvPr/>
          </p:nvSpPr>
          <p:spPr>
            <a:xfrm>
              <a:off x="3375750" y="2524190"/>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4494650" y="3997589"/>
            <a:ext cx="358140" cy="371687"/>
            <a:chOff x="3370987" y="2998191"/>
            <a:chExt cx="268605" cy="278765"/>
          </a:xfrm>
        </p:grpSpPr>
        <p:sp>
          <p:nvSpPr>
            <p:cNvPr id="12" name="object 12"/>
            <p:cNvSpPr/>
            <p:nvPr/>
          </p:nvSpPr>
          <p:spPr>
            <a:xfrm>
              <a:off x="3375750" y="300295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3" name="object 13"/>
            <p:cNvSpPr/>
            <p:nvPr/>
          </p:nvSpPr>
          <p:spPr>
            <a:xfrm>
              <a:off x="3375750" y="300295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4" name="object 14"/>
          <p:cNvGrpSpPr/>
          <p:nvPr/>
        </p:nvGrpSpPr>
        <p:grpSpPr>
          <a:xfrm>
            <a:off x="5917050" y="1763319"/>
            <a:ext cx="358140" cy="371687"/>
            <a:chOff x="4437787" y="1322489"/>
            <a:chExt cx="268605" cy="278765"/>
          </a:xfrm>
        </p:grpSpPr>
        <p:sp>
          <p:nvSpPr>
            <p:cNvPr id="15" name="object 15"/>
            <p:cNvSpPr/>
            <p:nvPr/>
          </p:nvSpPr>
          <p:spPr>
            <a:xfrm>
              <a:off x="4442550" y="1327251"/>
              <a:ext cx="259079" cy="269240"/>
            </a:xfrm>
            <a:custGeom>
              <a:avLst/>
              <a:gdLst/>
              <a:ahLst/>
              <a:cxnLst/>
              <a:rect l="l" t="t" r="r" b="b"/>
              <a:pathLst>
                <a:path w="259079" h="269240">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6" name="object 16"/>
            <p:cNvSpPr/>
            <p:nvPr/>
          </p:nvSpPr>
          <p:spPr>
            <a:xfrm>
              <a:off x="4442550" y="1327251"/>
              <a:ext cx="259079" cy="269240"/>
            </a:xfrm>
            <a:custGeom>
              <a:avLst/>
              <a:gdLst/>
              <a:ahLst/>
              <a:cxnLst/>
              <a:rect l="l" t="t" r="r" b="b"/>
              <a:pathLst>
                <a:path w="259079" h="269240">
                  <a:moveTo>
                    <a:pt x="0" y="134549"/>
                  </a:moveTo>
                  <a:lnTo>
                    <a:pt x="6599" y="92021"/>
                  </a:lnTo>
                  <a:lnTo>
                    <a:pt x="24976" y="55086"/>
                  </a:lnTo>
                  <a:lnTo>
                    <a:pt x="52998" y="25960"/>
                  </a:lnTo>
                  <a:lnTo>
                    <a:pt x="88533" y="6859"/>
                  </a:lnTo>
                  <a:lnTo>
                    <a:pt x="129449" y="0"/>
                  </a:lnTo>
                  <a:lnTo>
                    <a:pt x="178988" y="10242"/>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17" name="object 17"/>
          <p:cNvGrpSpPr/>
          <p:nvPr/>
        </p:nvGrpSpPr>
        <p:grpSpPr>
          <a:xfrm>
            <a:off x="5917050" y="2401670"/>
            <a:ext cx="358140" cy="371687"/>
            <a:chOff x="4437787" y="1801252"/>
            <a:chExt cx="268605" cy="278765"/>
          </a:xfrm>
        </p:grpSpPr>
        <p:sp>
          <p:nvSpPr>
            <p:cNvPr id="18" name="object 18"/>
            <p:cNvSpPr/>
            <p:nvPr/>
          </p:nvSpPr>
          <p:spPr>
            <a:xfrm>
              <a:off x="4442550" y="1806014"/>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19" name="object 19"/>
            <p:cNvSpPr/>
            <p:nvPr/>
          </p:nvSpPr>
          <p:spPr>
            <a:xfrm>
              <a:off x="4442550" y="1806014"/>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0" name="object 20"/>
          <p:cNvGrpSpPr/>
          <p:nvPr/>
        </p:nvGrpSpPr>
        <p:grpSpPr>
          <a:xfrm>
            <a:off x="5917050" y="3040054"/>
            <a:ext cx="358140" cy="371687"/>
            <a:chOff x="4437787" y="2280040"/>
            <a:chExt cx="268605" cy="278765"/>
          </a:xfrm>
        </p:grpSpPr>
        <p:sp>
          <p:nvSpPr>
            <p:cNvPr id="21" name="object 21"/>
            <p:cNvSpPr/>
            <p:nvPr/>
          </p:nvSpPr>
          <p:spPr>
            <a:xfrm>
              <a:off x="4442550" y="2284803"/>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2" name="object 22"/>
            <p:cNvSpPr/>
            <p:nvPr/>
          </p:nvSpPr>
          <p:spPr>
            <a:xfrm>
              <a:off x="4442550" y="2284803"/>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3" name="object 23"/>
          <p:cNvGrpSpPr/>
          <p:nvPr/>
        </p:nvGrpSpPr>
        <p:grpSpPr>
          <a:xfrm>
            <a:off x="5917050" y="3678406"/>
            <a:ext cx="358140" cy="371687"/>
            <a:chOff x="4437787" y="2758804"/>
            <a:chExt cx="268605" cy="278765"/>
          </a:xfrm>
        </p:grpSpPr>
        <p:sp>
          <p:nvSpPr>
            <p:cNvPr id="24" name="object 24"/>
            <p:cNvSpPr/>
            <p:nvPr/>
          </p:nvSpPr>
          <p:spPr>
            <a:xfrm>
              <a:off x="4442550" y="2763566"/>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7"/>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5" name="object 25"/>
            <p:cNvSpPr/>
            <p:nvPr/>
          </p:nvSpPr>
          <p:spPr>
            <a:xfrm>
              <a:off x="4442550" y="2763566"/>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6" name="object 26"/>
          <p:cNvGrpSpPr/>
          <p:nvPr/>
        </p:nvGrpSpPr>
        <p:grpSpPr>
          <a:xfrm>
            <a:off x="5917050" y="4316771"/>
            <a:ext cx="358140" cy="371687"/>
            <a:chOff x="4437787" y="3237578"/>
            <a:chExt cx="268605" cy="278765"/>
          </a:xfrm>
        </p:grpSpPr>
        <p:sp>
          <p:nvSpPr>
            <p:cNvPr id="27" name="object 27"/>
            <p:cNvSpPr/>
            <p:nvPr/>
          </p:nvSpPr>
          <p:spPr>
            <a:xfrm>
              <a:off x="4442550" y="3242341"/>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5"/>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28" name="object 28"/>
            <p:cNvSpPr/>
            <p:nvPr/>
          </p:nvSpPr>
          <p:spPr>
            <a:xfrm>
              <a:off x="4442550" y="3242341"/>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1"/>
                  </a:lnTo>
                  <a:lnTo>
                    <a:pt x="220984" y="39408"/>
                  </a:lnTo>
                  <a:lnTo>
                    <a:pt x="249046" y="83059"/>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grpSp>
      <p:grpSp>
        <p:nvGrpSpPr>
          <p:cNvPr id="29" name="object 29"/>
          <p:cNvGrpSpPr/>
          <p:nvPr/>
        </p:nvGrpSpPr>
        <p:grpSpPr>
          <a:xfrm>
            <a:off x="4839849" y="1942588"/>
            <a:ext cx="1090507" cy="2567093"/>
            <a:chOff x="3629887" y="1456941"/>
            <a:chExt cx="817880" cy="1925320"/>
          </a:xfrm>
        </p:grpSpPr>
        <p:sp>
          <p:nvSpPr>
            <p:cNvPr id="30" name="object 30"/>
            <p:cNvSpPr/>
            <p:nvPr/>
          </p:nvSpPr>
          <p:spPr>
            <a:xfrm>
              <a:off x="3634649" y="1461752"/>
              <a:ext cx="808355" cy="1437005"/>
            </a:xfrm>
            <a:custGeom>
              <a:avLst/>
              <a:gdLst/>
              <a:ahLst/>
              <a:cxnLst/>
              <a:rect l="l" t="t" r="r" b="b"/>
              <a:pathLst>
                <a:path w="808354" h="1437005">
                  <a:moveTo>
                    <a:pt x="0" y="239436"/>
                  </a:moveTo>
                  <a:lnTo>
                    <a:pt x="807899" y="36"/>
                  </a:lnTo>
                </a:path>
                <a:path w="808354" h="1437005">
                  <a:moveTo>
                    <a:pt x="0" y="239436"/>
                  </a:moveTo>
                  <a:lnTo>
                    <a:pt x="807899" y="478836"/>
                  </a:lnTo>
                </a:path>
                <a:path w="808354" h="1437005">
                  <a:moveTo>
                    <a:pt x="0" y="239436"/>
                  </a:moveTo>
                  <a:lnTo>
                    <a:pt x="807899" y="957636"/>
                  </a:lnTo>
                </a:path>
                <a:path w="808354" h="1437005">
                  <a:moveTo>
                    <a:pt x="0" y="239436"/>
                  </a:moveTo>
                  <a:lnTo>
                    <a:pt x="807899" y="1436436"/>
                  </a:lnTo>
                </a:path>
                <a:path w="808354" h="1437005">
                  <a:moveTo>
                    <a:pt x="0" y="718199"/>
                  </a:moveTo>
                  <a:lnTo>
                    <a:pt x="807899" y="0"/>
                  </a:lnTo>
                </a:path>
                <a:path w="808354" h="1437005">
                  <a:moveTo>
                    <a:pt x="0" y="718199"/>
                  </a:moveTo>
                  <a:lnTo>
                    <a:pt x="807899" y="478799"/>
                  </a:lnTo>
                </a:path>
              </a:pathLst>
            </a:custGeom>
            <a:ln w="9524">
              <a:solidFill>
                <a:srgbClr val="666666"/>
              </a:solidFill>
            </a:ln>
          </p:spPr>
          <p:txBody>
            <a:bodyPr wrap="square" lIns="0" tIns="0" rIns="0" bIns="0" rtlCol="0"/>
            <a:lstStyle/>
            <a:p>
              <a:endParaRPr sz="2400"/>
            </a:p>
          </p:txBody>
        </p:sp>
        <p:sp>
          <p:nvSpPr>
            <p:cNvPr id="31" name="object 31"/>
            <p:cNvSpPr/>
            <p:nvPr/>
          </p:nvSpPr>
          <p:spPr>
            <a:xfrm>
              <a:off x="3634649" y="2179952"/>
              <a:ext cx="808355" cy="1197610"/>
            </a:xfrm>
            <a:custGeom>
              <a:avLst/>
              <a:gdLst/>
              <a:ahLst/>
              <a:cxnLst/>
              <a:rect l="l" t="t" r="r" b="b"/>
              <a:pathLst>
                <a:path w="808354" h="1197610">
                  <a:moveTo>
                    <a:pt x="0" y="0"/>
                  </a:moveTo>
                  <a:lnTo>
                    <a:pt x="807899" y="239399"/>
                  </a:lnTo>
                </a:path>
                <a:path w="808354" h="1197610">
                  <a:moveTo>
                    <a:pt x="0" y="0"/>
                  </a:moveTo>
                  <a:lnTo>
                    <a:pt x="807899" y="718199"/>
                  </a:lnTo>
                </a:path>
                <a:path w="808354" h="1197610">
                  <a:moveTo>
                    <a:pt x="0" y="0"/>
                  </a:moveTo>
                  <a:lnTo>
                    <a:pt x="807899" y="1197000"/>
                  </a:lnTo>
                </a:path>
              </a:pathLst>
            </a:custGeom>
            <a:ln w="9524">
              <a:solidFill>
                <a:srgbClr val="595959"/>
              </a:solidFill>
            </a:ln>
          </p:spPr>
          <p:txBody>
            <a:bodyPr wrap="square" lIns="0" tIns="0" rIns="0" bIns="0" rtlCol="0"/>
            <a:lstStyle/>
            <a:p>
              <a:endParaRPr sz="2400"/>
            </a:p>
          </p:txBody>
        </p:sp>
        <p:sp>
          <p:nvSpPr>
            <p:cNvPr id="32" name="object 32"/>
            <p:cNvSpPr/>
            <p:nvPr/>
          </p:nvSpPr>
          <p:spPr>
            <a:xfrm>
              <a:off x="3634649" y="1461740"/>
              <a:ext cx="808355" cy="1915795"/>
            </a:xfrm>
            <a:custGeom>
              <a:avLst/>
              <a:gdLst/>
              <a:ahLst/>
              <a:cxnLst/>
              <a:rect l="l" t="t" r="r" b="b"/>
              <a:pathLst>
                <a:path w="808354" h="1915795">
                  <a:moveTo>
                    <a:pt x="0" y="239448"/>
                  </a:moveTo>
                  <a:lnTo>
                    <a:pt x="807899" y="1915248"/>
                  </a:lnTo>
                </a:path>
                <a:path w="808354" h="1915795">
                  <a:moveTo>
                    <a:pt x="0" y="1196999"/>
                  </a:moveTo>
                  <a:lnTo>
                    <a:pt x="807899" y="0"/>
                  </a:lnTo>
                </a:path>
                <a:path w="808354" h="1915795">
                  <a:moveTo>
                    <a:pt x="0" y="1197024"/>
                  </a:moveTo>
                  <a:lnTo>
                    <a:pt x="807899" y="478824"/>
                  </a:lnTo>
                </a:path>
              </a:pathLst>
            </a:custGeom>
            <a:ln w="9524">
              <a:solidFill>
                <a:srgbClr val="666666"/>
              </a:solidFill>
            </a:ln>
          </p:spPr>
          <p:txBody>
            <a:bodyPr wrap="square" lIns="0" tIns="0" rIns="0" bIns="0" rtlCol="0"/>
            <a:lstStyle/>
            <a:p>
              <a:endParaRPr sz="2400"/>
            </a:p>
          </p:txBody>
        </p:sp>
        <p:sp>
          <p:nvSpPr>
            <p:cNvPr id="33" name="object 33"/>
            <p:cNvSpPr/>
            <p:nvPr/>
          </p:nvSpPr>
          <p:spPr>
            <a:xfrm>
              <a:off x="3634649" y="2419340"/>
              <a:ext cx="808355" cy="957580"/>
            </a:xfrm>
            <a:custGeom>
              <a:avLst/>
              <a:gdLst/>
              <a:ahLst/>
              <a:cxnLst/>
              <a:rect l="l" t="t" r="r" b="b"/>
              <a:pathLst>
                <a:path w="808354" h="957579">
                  <a:moveTo>
                    <a:pt x="0" y="239399"/>
                  </a:moveTo>
                  <a:lnTo>
                    <a:pt x="807899" y="0"/>
                  </a:lnTo>
                </a:path>
                <a:path w="808354" h="957579">
                  <a:moveTo>
                    <a:pt x="0" y="239375"/>
                  </a:moveTo>
                  <a:lnTo>
                    <a:pt x="807899" y="478775"/>
                  </a:lnTo>
                </a:path>
                <a:path w="808354" h="957579">
                  <a:moveTo>
                    <a:pt x="0" y="239350"/>
                  </a:moveTo>
                  <a:lnTo>
                    <a:pt x="807899" y="957550"/>
                  </a:lnTo>
                </a:path>
              </a:pathLst>
            </a:custGeom>
            <a:ln w="9524">
              <a:solidFill>
                <a:srgbClr val="595959"/>
              </a:solidFill>
            </a:ln>
          </p:spPr>
          <p:txBody>
            <a:bodyPr wrap="square" lIns="0" tIns="0" rIns="0" bIns="0" rtlCol="0"/>
            <a:lstStyle/>
            <a:p>
              <a:endParaRPr sz="2400"/>
            </a:p>
          </p:txBody>
        </p:sp>
        <p:sp>
          <p:nvSpPr>
            <p:cNvPr id="34" name="object 34"/>
            <p:cNvSpPr/>
            <p:nvPr/>
          </p:nvSpPr>
          <p:spPr>
            <a:xfrm>
              <a:off x="3634649" y="1461703"/>
              <a:ext cx="808355" cy="1676400"/>
            </a:xfrm>
            <a:custGeom>
              <a:avLst/>
              <a:gdLst/>
              <a:ahLst/>
              <a:cxnLst/>
              <a:rect l="l" t="t" r="r" b="b"/>
              <a:pathLst>
                <a:path w="808354" h="1676400">
                  <a:moveTo>
                    <a:pt x="0" y="1675800"/>
                  </a:moveTo>
                  <a:lnTo>
                    <a:pt x="807899" y="0"/>
                  </a:lnTo>
                </a:path>
                <a:path w="808354" h="1676400">
                  <a:moveTo>
                    <a:pt x="0" y="1675800"/>
                  </a:moveTo>
                  <a:lnTo>
                    <a:pt x="807899" y="478800"/>
                  </a:lnTo>
                </a:path>
              </a:pathLst>
            </a:custGeom>
            <a:ln w="9524">
              <a:solidFill>
                <a:srgbClr val="666666"/>
              </a:solidFill>
            </a:ln>
          </p:spPr>
          <p:txBody>
            <a:bodyPr wrap="square" lIns="0" tIns="0" rIns="0" bIns="0" rtlCol="0"/>
            <a:lstStyle/>
            <a:p>
              <a:endParaRPr sz="2400"/>
            </a:p>
          </p:txBody>
        </p:sp>
        <p:sp>
          <p:nvSpPr>
            <p:cNvPr id="35" name="object 35"/>
            <p:cNvSpPr/>
            <p:nvPr/>
          </p:nvSpPr>
          <p:spPr>
            <a:xfrm>
              <a:off x="3634649" y="2419303"/>
              <a:ext cx="808355" cy="958215"/>
            </a:xfrm>
            <a:custGeom>
              <a:avLst/>
              <a:gdLst/>
              <a:ahLst/>
              <a:cxnLst/>
              <a:rect l="l" t="t" r="r" b="b"/>
              <a:pathLst>
                <a:path w="808354" h="958214">
                  <a:moveTo>
                    <a:pt x="0" y="718199"/>
                  </a:moveTo>
                  <a:lnTo>
                    <a:pt x="807899" y="0"/>
                  </a:lnTo>
                </a:path>
                <a:path w="808354" h="958214">
                  <a:moveTo>
                    <a:pt x="0" y="718199"/>
                  </a:moveTo>
                  <a:lnTo>
                    <a:pt x="807899" y="478799"/>
                  </a:lnTo>
                </a:path>
                <a:path w="808354" h="958214">
                  <a:moveTo>
                    <a:pt x="0" y="718187"/>
                  </a:moveTo>
                  <a:lnTo>
                    <a:pt x="807899" y="957587"/>
                  </a:lnTo>
                </a:path>
              </a:pathLst>
            </a:custGeom>
            <a:ln w="9524">
              <a:solidFill>
                <a:srgbClr val="595959"/>
              </a:solidFill>
            </a:ln>
          </p:spPr>
          <p:txBody>
            <a:bodyPr wrap="square" lIns="0" tIns="0" rIns="0" bIns="0" rtlCol="0"/>
            <a:lstStyle/>
            <a:p>
              <a:endParaRPr sz="2400"/>
            </a:p>
          </p:txBody>
        </p:sp>
      </p:grpSp>
      <p:grpSp>
        <p:nvGrpSpPr>
          <p:cNvPr id="36" name="object 36"/>
          <p:cNvGrpSpPr/>
          <p:nvPr/>
        </p:nvGrpSpPr>
        <p:grpSpPr>
          <a:xfrm>
            <a:off x="6262250" y="1942719"/>
            <a:ext cx="1435100" cy="2566247"/>
            <a:chOff x="4696687" y="1457039"/>
            <a:chExt cx="1076325" cy="1924685"/>
          </a:xfrm>
        </p:grpSpPr>
        <p:sp>
          <p:nvSpPr>
            <p:cNvPr id="37" name="object 37"/>
            <p:cNvSpPr/>
            <p:nvPr/>
          </p:nvSpPr>
          <p:spPr>
            <a:xfrm>
              <a:off x="5509349" y="2284802"/>
              <a:ext cx="259079" cy="269240"/>
            </a:xfrm>
            <a:custGeom>
              <a:avLst/>
              <a:gdLst/>
              <a:ahLst/>
              <a:cxnLst/>
              <a:rect l="l" t="t" r="r" b="b"/>
              <a:pathLst>
                <a:path w="259079" h="269239">
                  <a:moveTo>
                    <a:pt x="129449" y="269099"/>
                  </a:moveTo>
                  <a:lnTo>
                    <a:pt x="88533" y="262240"/>
                  </a:lnTo>
                  <a:lnTo>
                    <a:pt x="52998" y="243139"/>
                  </a:lnTo>
                  <a:lnTo>
                    <a:pt x="24976" y="214013"/>
                  </a:lnTo>
                  <a:lnTo>
                    <a:pt x="6599" y="177078"/>
                  </a:lnTo>
                  <a:lnTo>
                    <a:pt x="0" y="134549"/>
                  </a:lnTo>
                  <a:lnTo>
                    <a:pt x="6599" y="92021"/>
                  </a:lnTo>
                  <a:lnTo>
                    <a:pt x="24976" y="55086"/>
                  </a:lnTo>
                  <a:lnTo>
                    <a:pt x="52998" y="25960"/>
                  </a:lnTo>
                  <a:lnTo>
                    <a:pt x="88533" y="6859"/>
                  </a:lnTo>
                  <a:lnTo>
                    <a:pt x="129449" y="0"/>
                  </a:lnTo>
                  <a:lnTo>
                    <a:pt x="154822" y="2609"/>
                  </a:lnTo>
                  <a:lnTo>
                    <a:pt x="201268" y="22606"/>
                  </a:lnTo>
                  <a:lnTo>
                    <a:pt x="237150" y="59901"/>
                  </a:lnTo>
                  <a:lnTo>
                    <a:pt x="256389" y="108178"/>
                  </a:lnTo>
                  <a:lnTo>
                    <a:pt x="258899" y="134549"/>
                  </a:lnTo>
                  <a:lnTo>
                    <a:pt x="252300" y="177078"/>
                  </a:lnTo>
                  <a:lnTo>
                    <a:pt x="233923" y="214013"/>
                  </a:lnTo>
                  <a:lnTo>
                    <a:pt x="205901" y="243139"/>
                  </a:lnTo>
                  <a:lnTo>
                    <a:pt x="170366" y="262240"/>
                  </a:lnTo>
                  <a:lnTo>
                    <a:pt x="129449" y="269099"/>
                  </a:lnTo>
                  <a:close/>
                </a:path>
              </a:pathLst>
            </a:custGeom>
            <a:solidFill>
              <a:srgbClr val="EEEEEE"/>
            </a:solidFill>
          </p:spPr>
          <p:txBody>
            <a:bodyPr wrap="square" lIns="0" tIns="0" rIns="0" bIns="0" rtlCol="0"/>
            <a:lstStyle/>
            <a:p>
              <a:endParaRPr sz="2400"/>
            </a:p>
          </p:txBody>
        </p:sp>
        <p:sp>
          <p:nvSpPr>
            <p:cNvPr id="38" name="object 38"/>
            <p:cNvSpPr/>
            <p:nvPr/>
          </p:nvSpPr>
          <p:spPr>
            <a:xfrm>
              <a:off x="5509349" y="2284802"/>
              <a:ext cx="259079" cy="269240"/>
            </a:xfrm>
            <a:custGeom>
              <a:avLst/>
              <a:gdLst/>
              <a:ahLst/>
              <a:cxnLst/>
              <a:rect l="l" t="t" r="r" b="b"/>
              <a:pathLst>
                <a:path w="259079" h="269239">
                  <a:moveTo>
                    <a:pt x="0" y="134549"/>
                  </a:moveTo>
                  <a:lnTo>
                    <a:pt x="6599" y="92021"/>
                  </a:lnTo>
                  <a:lnTo>
                    <a:pt x="24976" y="55086"/>
                  </a:lnTo>
                  <a:lnTo>
                    <a:pt x="52998" y="25960"/>
                  </a:lnTo>
                  <a:lnTo>
                    <a:pt x="88533" y="6859"/>
                  </a:lnTo>
                  <a:lnTo>
                    <a:pt x="129449" y="0"/>
                  </a:lnTo>
                  <a:lnTo>
                    <a:pt x="178988" y="10242"/>
                  </a:lnTo>
                  <a:lnTo>
                    <a:pt x="220984" y="39408"/>
                  </a:lnTo>
                  <a:lnTo>
                    <a:pt x="249046" y="83060"/>
                  </a:lnTo>
                  <a:lnTo>
                    <a:pt x="258899" y="134549"/>
                  </a:lnTo>
                  <a:lnTo>
                    <a:pt x="252300" y="177078"/>
                  </a:lnTo>
                  <a:lnTo>
                    <a:pt x="233923" y="214013"/>
                  </a:lnTo>
                  <a:lnTo>
                    <a:pt x="205901" y="243139"/>
                  </a:lnTo>
                  <a:lnTo>
                    <a:pt x="170366" y="262240"/>
                  </a:lnTo>
                  <a:lnTo>
                    <a:pt x="129449" y="269099"/>
                  </a:lnTo>
                  <a:lnTo>
                    <a:pt x="88533" y="262240"/>
                  </a:lnTo>
                  <a:lnTo>
                    <a:pt x="52998" y="243139"/>
                  </a:lnTo>
                  <a:lnTo>
                    <a:pt x="24976" y="214013"/>
                  </a:lnTo>
                  <a:lnTo>
                    <a:pt x="6599" y="177078"/>
                  </a:lnTo>
                  <a:lnTo>
                    <a:pt x="0" y="134549"/>
                  </a:lnTo>
                  <a:close/>
                </a:path>
              </a:pathLst>
            </a:custGeom>
            <a:ln w="9524">
              <a:solidFill>
                <a:srgbClr val="595959"/>
              </a:solidFill>
            </a:ln>
          </p:spPr>
          <p:txBody>
            <a:bodyPr wrap="square" lIns="0" tIns="0" rIns="0" bIns="0" rtlCol="0"/>
            <a:lstStyle/>
            <a:p>
              <a:endParaRPr sz="2400"/>
            </a:p>
          </p:txBody>
        </p:sp>
        <p:sp>
          <p:nvSpPr>
            <p:cNvPr id="39" name="object 39"/>
            <p:cNvSpPr/>
            <p:nvPr/>
          </p:nvSpPr>
          <p:spPr>
            <a:xfrm>
              <a:off x="4701449" y="1461801"/>
              <a:ext cx="808355" cy="1915160"/>
            </a:xfrm>
            <a:custGeom>
              <a:avLst/>
              <a:gdLst/>
              <a:ahLst/>
              <a:cxnLst/>
              <a:rect l="l" t="t" r="r" b="b"/>
              <a:pathLst>
                <a:path w="808354" h="1915160">
                  <a:moveTo>
                    <a:pt x="0" y="0"/>
                  </a:moveTo>
                  <a:lnTo>
                    <a:pt x="807899" y="957600"/>
                  </a:lnTo>
                </a:path>
                <a:path w="808354" h="1915160">
                  <a:moveTo>
                    <a:pt x="0" y="478750"/>
                  </a:moveTo>
                  <a:lnTo>
                    <a:pt x="807899" y="957550"/>
                  </a:lnTo>
                </a:path>
                <a:path w="808354" h="1915160">
                  <a:moveTo>
                    <a:pt x="0" y="957551"/>
                  </a:moveTo>
                  <a:lnTo>
                    <a:pt x="807899" y="957551"/>
                  </a:lnTo>
                </a:path>
                <a:path w="808354" h="1915160">
                  <a:moveTo>
                    <a:pt x="0" y="1436314"/>
                  </a:moveTo>
                  <a:lnTo>
                    <a:pt x="807899" y="957514"/>
                  </a:lnTo>
                </a:path>
                <a:path w="808354" h="1915160">
                  <a:moveTo>
                    <a:pt x="0" y="1915089"/>
                  </a:moveTo>
                  <a:lnTo>
                    <a:pt x="807899" y="957489"/>
                  </a:lnTo>
                </a:path>
              </a:pathLst>
            </a:custGeom>
            <a:ln w="9524">
              <a:solidFill>
                <a:srgbClr val="666666"/>
              </a:solidFill>
            </a:ln>
          </p:spPr>
          <p:txBody>
            <a:bodyPr wrap="square" lIns="0" tIns="0" rIns="0" bIns="0" rtlCol="0"/>
            <a:lstStyle/>
            <a:p>
              <a:endParaRPr sz="2400"/>
            </a:p>
          </p:txBody>
        </p:sp>
      </p:grpSp>
      <p:sp>
        <p:nvSpPr>
          <p:cNvPr id="40" name="object 40"/>
          <p:cNvSpPr txBox="1">
            <a:spLocks noGrp="1"/>
          </p:cNvSpPr>
          <p:nvPr>
            <p:ph type="title"/>
          </p:nvPr>
        </p:nvSpPr>
        <p:spPr>
          <a:xfrm>
            <a:off x="1117600" y="452775"/>
            <a:ext cx="9924026" cy="930964"/>
          </a:xfrm>
          <a:prstGeom prst="rect">
            <a:avLst/>
          </a:prstGeom>
        </p:spPr>
        <p:txBody>
          <a:bodyPr vert="horz" wrap="square" lIns="0" tIns="251400" rIns="0" bIns="0" rtlCol="0" anchor="ctr">
            <a:spAutoFit/>
          </a:bodyPr>
          <a:lstStyle/>
          <a:p>
            <a:pPr marL="2948020">
              <a:lnSpc>
                <a:spcPct val="100000"/>
              </a:lnSpc>
              <a:spcBef>
                <a:spcPts val="133"/>
              </a:spcBef>
            </a:pPr>
            <a:r>
              <a:rPr spc="-13" dirty="0"/>
              <a:t>Forward</a:t>
            </a:r>
            <a:r>
              <a:rPr spc="-180" dirty="0"/>
              <a:t> </a:t>
            </a:r>
            <a:r>
              <a:rPr spc="-33" dirty="0"/>
              <a:t>Propagation</a:t>
            </a:r>
            <a:r>
              <a:rPr spc="-180" dirty="0"/>
              <a:t> </a:t>
            </a:r>
            <a:r>
              <a:rPr spc="-13" dirty="0"/>
              <a:t>Recap</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8" name="object 28"/>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29" name="object 29"/>
          <p:cNvPicPr/>
          <p:nvPr/>
        </p:nvPicPr>
        <p:blipFill>
          <a:blip r:embed="rId2" cstate="print"/>
          <a:stretch>
            <a:fillRect/>
          </a:stretch>
        </p:blipFill>
        <p:spPr>
          <a:xfrm>
            <a:off x="7480333" y="3133712"/>
            <a:ext cx="393567" cy="109307"/>
          </a:xfrm>
          <a:prstGeom prst="rect">
            <a:avLst/>
          </a:prstGeom>
        </p:spPr>
      </p:pic>
      <p:sp>
        <p:nvSpPr>
          <p:cNvPr id="30" name="object 30"/>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1" name="object 31"/>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2" name="object 32"/>
          <p:cNvPicPr/>
          <p:nvPr/>
        </p:nvPicPr>
        <p:blipFill>
          <a:blip r:embed="rId7" cstate="print"/>
          <a:stretch>
            <a:fillRect/>
          </a:stretch>
        </p:blipFill>
        <p:spPr>
          <a:xfrm>
            <a:off x="4945799" y="2435899"/>
            <a:ext cx="292725" cy="292360"/>
          </a:xfrm>
          <a:prstGeom prst="rect">
            <a:avLst/>
          </a:prstGeom>
        </p:spPr>
      </p:pic>
      <p:pic>
        <p:nvPicPr>
          <p:cNvPr id="33" name="object 33"/>
          <p:cNvPicPr/>
          <p:nvPr/>
        </p:nvPicPr>
        <p:blipFill>
          <a:blip r:embed="rId8" cstate="print"/>
          <a:stretch>
            <a:fillRect/>
          </a:stretch>
        </p:blipFill>
        <p:spPr>
          <a:xfrm>
            <a:off x="4857566" y="3757538"/>
            <a:ext cx="279524" cy="279161"/>
          </a:xfrm>
          <a:prstGeom prst="rect">
            <a:avLst/>
          </a:prstGeom>
        </p:spPr>
      </p:pic>
      <p:sp>
        <p:nvSpPr>
          <p:cNvPr id="34" name="object 34"/>
          <p:cNvSpPr txBox="1">
            <a:spLocks noGrp="1"/>
          </p:cNvSpPr>
          <p:nvPr>
            <p:ph type="title"/>
          </p:nvPr>
        </p:nvSpPr>
        <p:spPr>
          <a:xfrm>
            <a:off x="1117600" y="935838"/>
            <a:ext cx="10518415" cy="869408"/>
          </a:xfrm>
          <a:prstGeom prst="rect">
            <a:avLst/>
          </a:prstGeom>
        </p:spPr>
        <p:txBody>
          <a:bodyPr vert="horz" wrap="square" lIns="0" tIns="251400" rIns="0" bIns="0" rtlCol="0" anchor="ctr">
            <a:spAutoFit/>
          </a:bodyPr>
          <a:lstStyle/>
          <a:p>
            <a:pPr marL="1491789">
              <a:lnSpc>
                <a:spcPct val="100000"/>
              </a:lnSpc>
              <a:spcBef>
                <a:spcPts val="133"/>
              </a:spcBef>
            </a:pPr>
            <a:r>
              <a:rPr sz="4000" spc="-13" dirty="0"/>
              <a:t>Forward</a:t>
            </a:r>
            <a:r>
              <a:rPr sz="4000" spc="-167" dirty="0"/>
              <a:t> </a:t>
            </a:r>
            <a:r>
              <a:rPr sz="4000" spc="-33" dirty="0"/>
              <a:t>Propagation:</a:t>
            </a:r>
            <a:r>
              <a:rPr sz="4000" spc="-167" dirty="0"/>
              <a:t> </a:t>
            </a:r>
            <a:r>
              <a:rPr sz="4000" spc="-13" dirty="0"/>
              <a:t>Computation</a:t>
            </a:r>
            <a:r>
              <a:rPr sz="4000" spc="-160" dirty="0"/>
              <a:t> </a:t>
            </a:r>
            <a:r>
              <a:rPr sz="4000" spc="-27" dirty="0"/>
              <a:t>Graph</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547328" y="168920"/>
            <a:ext cx="10901681" cy="869408"/>
          </a:xfrm>
          <a:prstGeom prst="rect">
            <a:avLst/>
          </a:prstGeom>
        </p:spPr>
        <p:txBody>
          <a:bodyPr vert="horz" wrap="square" lIns="0" tIns="251400" rIns="0" bIns="0" rtlCol="0" anchor="ctr">
            <a:spAutoFit/>
          </a:bodyPr>
          <a:lstStyle/>
          <a:p>
            <a:pPr marL="1242876">
              <a:lnSpc>
                <a:spcPct val="100000"/>
              </a:lnSpc>
              <a:spcBef>
                <a:spcPts val="133"/>
              </a:spcBef>
            </a:pPr>
            <a:r>
              <a:rPr sz="4000" spc="-33" dirty="0"/>
              <a:t>Backward</a:t>
            </a:r>
            <a:r>
              <a:rPr sz="4000" spc="-147" dirty="0"/>
              <a:t> </a:t>
            </a:r>
            <a:r>
              <a:rPr sz="4000" spc="-33" dirty="0"/>
              <a:t>Propagation:</a:t>
            </a:r>
            <a:r>
              <a:rPr sz="4000" spc="-140" dirty="0"/>
              <a:t> </a:t>
            </a:r>
            <a:r>
              <a:rPr sz="4000" spc="-27" dirty="0"/>
              <a:t>Calculating</a:t>
            </a:r>
            <a:r>
              <a:rPr sz="4000" spc="-140" dirty="0"/>
              <a:t> </a:t>
            </a:r>
            <a:r>
              <a:rPr sz="4000" dirty="0"/>
              <a:t>the</a:t>
            </a:r>
            <a:r>
              <a:rPr sz="4000" spc="-147" dirty="0"/>
              <a:t> </a:t>
            </a:r>
            <a:r>
              <a:rPr sz="4000" spc="-13" dirty="0"/>
              <a:t>error</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4945799" y="2435899"/>
            <a:ext cx="292725" cy="292360"/>
          </a:xfrm>
          <a:prstGeom prst="rect">
            <a:avLst/>
          </a:prstGeom>
        </p:spPr>
      </p:pic>
      <p:pic>
        <p:nvPicPr>
          <p:cNvPr id="36" name="object 36"/>
          <p:cNvPicPr/>
          <p:nvPr/>
        </p:nvPicPr>
        <p:blipFill>
          <a:blip r:embed="rId8" cstate="print"/>
          <a:stretch>
            <a:fillRect/>
          </a:stretch>
        </p:blipFill>
        <p:spPr>
          <a:xfrm>
            <a:off x="4857566" y="3757538"/>
            <a:ext cx="279524" cy="279161"/>
          </a:xfrm>
          <a:prstGeom prst="rect">
            <a:avLst/>
          </a:prstGeom>
        </p:spPr>
      </p:pic>
      <p:pic>
        <p:nvPicPr>
          <p:cNvPr id="38" name="Picture 37">
            <a:extLst>
              <a:ext uri="{FF2B5EF4-FFF2-40B4-BE49-F238E27FC236}">
                <a16:creationId xmlns:a16="http://schemas.microsoft.com/office/drawing/2014/main" id="{EDBA04CD-24A1-4926-BDFF-56EFDB8049A4}"/>
              </a:ext>
            </a:extLst>
          </p:cNvPr>
          <p:cNvPicPr>
            <a:picLocks noChangeAspect="1"/>
          </p:cNvPicPr>
          <p:nvPr/>
        </p:nvPicPr>
        <p:blipFill>
          <a:blip r:embed="rId9"/>
          <a:stretch>
            <a:fillRect/>
          </a:stretch>
        </p:blipFill>
        <p:spPr>
          <a:xfrm>
            <a:off x="421098" y="4796416"/>
            <a:ext cx="1657581" cy="628738"/>
          </a:xfrm>
          <a:prstGeom prst="rect">
            <a:avLst/>
          </a:prstGeom>
        </p:spPr>
      </p:pic>
      <p:pic>
        <p:nvPicPr>
          <p:cNvPr id="40" name="Picture 39">
            <a:extLst>
              <a:ext uri="{FF2B5EF4-FFF2-40B4-BE49-F238E27FC236}">
                <a16:creationId xmlns:a16="http://schemas.microsoft.com/office/drawing/2014/main" id="{1A327575-5194-49B2-9803-CC7657A64711}"/>
              </a:ext>
            </a:extLst>
          </p:cNvPr>
          <p:cNvPicPr>
            <a:picLocks noChangeAspect="1"/>
          </p:cNvPicPr>
          <p:nvPr/>
        </p:nvPicPr>
        <p:blipFill>
          <a:blip r:embed="rId10"/>
          <a:stretch>
            <a:fillRect/>
          </a:stretch>
        </p:blipFill>
        <p:spPr>
          <a:xfrm>
            <a:off x="246270" y="5482438"/>
            <a:ext cx="2572109" cy="362001"/>
          </a:xfrm>
          <a:prstGeom prst="rect">
            <a:avLst/>
          </a:prstGeom>
        </p:spPr>
      </p:pic>
      <p:pic>
        <p:nvPicPr>
          <p:cNvPr id="42" name="Picture 41">
            <a:extLst>
              <a:ext uri="{FF2B5EF4-FFF2-40B4-BE49-F238E27FC236}">
                <a16:creationId xmlns:a16="http://schemas.microsoft.com/office/drawing/2014/main" id="{C5DE8C7C-CB42-40D4-8DF3-6BA82DC5C61E}"/>
              </a:ext>
            </a:extLst>
          </p:cNvPr>
          <p:cNvPicPr>
            <a:picLocks noChangeAspect="1"/>
          </p:cNvPicPr>
          <p:nvPr/>
        </p:nvPicPr>
        <p:blipFill>
          <a:blip r:embed="rId11"/>
          <a:stretch>
            <a:fillRect/>
          </a:stretch>
        </p:blipFill>
        <p:spPr>
          <a:xfrm>
            <a:off x="3380847" y="4782218"/>
            <a:ext cx="1228896" cy="476316"/>
          </a:xfrm>
          <a:prstGeom prst="rect">
            <a:avLst/>
          </a:prstGeom>
        </p:spPr>
      </p:pic>
      <p:pic>
        <p:nvPicPr>
          <p:cNvPr id="44" name="Picture 43">
            <a:extLst>
              <a:ext uri="{FF2B5EF4-FFF2-40B4-BE49-F238E27FC236}">
                <a16:creationId xmlns:a16="http://schemas.microsoft.com/office/drawing/2014/main" id="{26834849-FCA9-4ACD-BDDB-2D60313B0C9A}"/>
              </a:ext>
            </a:extLst>
          </p:cNvPr>
          <p:cNvPicPr>
            <a:picLocks noChangeAspect="1"/>
          </p:cNvPicPr>
          <p:nvPr/>
        </p:nvPicPr>
        <p:blipFill>
          <a:blip r:embed="rId12"/>
          <a:stretch>
            <a:fillRect/>
          </a:stretch>
        </p:blipFill>
        <p:spPr>
          <a:xfrm>
            <a:off x="2914057" y="5509604"/>
            <a:ext cx="2162477" cy="323895"/>
          </a:xfrm>
          <a:prstGeom prst="rect">
            <a:avLst/>
          </a:prstGeom>
        </p:spPr>
      </p:pic>
      <p:pic>
        <p:nvPicPr>
          <p:cNvPr id="46" name="Picture 45">
            <a:extLst>
              <a:ext uri="{FF2B5EF4-FFF2-40B4-BE49-F238E27FC236}">
                <a16:creationId xmlns:a16="http://schemas.microsoft.com/office/drawing/2014/main" id="{5146CFD2-FA65-417A-B7AF-4CBCC3E81EC4}"/>
              </a:ext>
            </a:extLst>
          </p:cNvPr>
          <p:cNvPicPr>
            <a:picLocks noChangeAspect="1"/>
          </p:cNvPicPr>
          <p:nvPr/>
        </p:nvPicPr>
        <p:blipFill>
          <a:blip r:embed="rId13"/>
          <a:stretch>
            <a:fillRect/>
          </a:stretch>
        </p:blipFill>
        <p:spPr>
          <a:xfrm>
            <a:off x="5753204" y="4815566"/>
            <a:ext cx="1829055" cy="466790"/>
          </a:xfrm>
          <a:prstGeom prst="rect">
            <a:avLst/>
          </a:prstGeom>
        </p:spPr>
      </p:pic>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525B985-B4D5-4CF9-A5AF-DDAC99807074}"/>
                  </a:ext>
                </a:extLst>
              </p:cNvPr>
              <p:cNvSpPr txBox="1"/>
              <p:nvPr/>
            </p:nvSpPr>
            <p:spPr>
              <a:xfrm>
                <a:off x="5279926" y="5261561"/>
                <a:ext cx="6096000" cy="646331"/>
              </a:xfrm>
              <a:prstGeom prst="rect">
                <a:avLst/>
              </a:prstGeom>
              <a:noFill/>
            </p:spPr>
            <p:txBody>
              <a:bodyPr wrap="square">
                <a:spAutoFit/>
              </a:bodyPr>
              <a:lstStyle/>
              <a:p>
                <a14:m>
                  <m:oMath xmlns:m="http://schemas.openxmlformats.org/officeDocument/2006/math">
                    <m:sSub>
                      <m:sSubPr>
                        <m:ctrlPr>
                          <a:rPr lang="en-IN" b="0" i="1" dirty="0" smtClean="0">
                            <a:latin typeface="Cambria Math" panose="02040503050406030204" pitchFamily="18" charset="0"/>
                          </a:rPr>
                        </m:ctrlPr>
                      </m:sSubPr>
                      <m:e>
                        <m:r>
                          <a:rPr lang="en-US" i="1" dirty="0" smtClean="0">
                            <a:latin typeface="Cambria Math" panose="02040503050406030204" pitchFamily="18" charset="0"/>
                          </a:rPr>
                          <m:t>𝑍</m:t>
                        </m:r>
                      </m:e>
                      <m:sub>
                        <m:r>
                          <a:rPr lang="en-US" i="1" dirty="0" smtClean="0">
                            <a:latin typeface="Cambria Math" panose="02040503050406030204" pitchFamily="18" charset="0"/>
                          </a:rPr>
                          <m:t>2</m:t>
                        </m:r>
                      </m:sub>
                    </m:sSub>
                  </m:oMath>
                </a14:m>
                <a:r>
                  <a:rPr lang="en-US" dirty="0"/>
                  <a:t> depends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h</m:t>
                        </m:r>
                        <m:r>
                          <a:rPr lang="en-US" i="1" dirty="0" smtClean="0">
                            <a:latin typeface="Cambria Math" panose="02040503050406030204" pitchFamily="18" charset="0"/>
                          </a:rPr>
                          <m:t>𝑜</m:t>
                        </m:r>
                      </m:sub>
                    </m:sSub>
                    <m:r>
                      <a:rPr lang="en-US" i="1" dirty="0">
                        <a:latin typeface="Cambria Math" panose="02040503050406030204" pitchFamily="18" charset="0"/>
                      </a:rPr>
                      <m:t> </m:t>
                    </m:r>
                  </m:oMath>
                </a14:m>
                <a:r>
                  <a:rPr lang="en-US" dirty="0"/>
                  <a:t>(weights from hidden to output),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h</m:t>
                        </m:r>
                        <m:r>
                          <a:rPr lang="en-US" i="1" dirty="0" smtClean="0">
                            <a:latin typeface="Cambria Math" panose="02040503050406030204" pitchFamily="18" charset="0"/>
                          </a:rPr>
                          <m:t>𝑜</m:t>
                        </m:r>
                      </m:sub>
                    </m:sSub>
                    <m:r>
                      <a:rPr lang="en-US" i="1" dirty="0">
                        <a:latin typeface="Cambria Math" panose="02040503050406030204" pitchFamily="18" charset="0"/>
                      </a:rPr>
                      <m:t> </m:t>
                    </m:r>
                  </m:oMath>
                </a14:m>
                <a:r>
                  <a:rPr lang="en-US" dirty="0"/>
                  <a:t>(bias for output), and </a:t>
                </a:r>
                <a14:m>
                  <m:oMath xmlns:m="http://schemas.openxmlformats.org/officeDocument/2006/math">
                    <m:sSub>
                      <m:sSubPr>
                        <m:ctrlPr>
                          <a:rPr lang="en-IN" b="0" i="1" dirty="0" smtClean="0">
                            <a:latin typeface="Cambria Math" panose="02040503050406030204" pitchFamily="18" charset="0"/>
                          </a:rPr>
                        </m:ctrlPr>
                      </m:sSubPr>
                      <m:e>
                        <m:r>
                          <a:rPr lang="en-US" i="1" dirty="0" smtClean="0">
                            <a:latin typeface="Cambria Math" panose="02040503050406030204" pitchFamily="18" charset="0"/>
                          </a:rPr>
                          <m:t>h</m:t>
                        </m:r>
                      </m:e>
                      <m:sub>
                        <m:r>
                          <a:rPr lang="en-US" i="1" dirty="0" smtClean="0">
                            <a:latin typeface="Cambria Math" panose="02040503050406030204" pitchFamily="18" charset="0"/>
                          </a:rPr>
                          <m:t>1</m:t>
                        </m:r>
                      </m:sub>
                    </m:sSub>
                    <m:r>
                      <a:rPr lang="en-IN" b="0" i="1" dirty="0" smtClean="0">
                        <a:latin typeface="Cambria Math" panose="02040503050406030204" pitchFamily="18" charset="0"/>
                      </a:rPr>
                      <m:t> </m:t>
                    </m:r>
                  </m:oMath>
                </a14:m>
                <a:r>
                  <a:rPr lang="en-US" dirty="0"/>
                  <a:t>  (activations from hidden layer).</a:t>
                </a:r>
                <a:endParaRPr lang="en-IN" dirty="0"/>
              </a:p>
            </p:txBody>
          </p:sp>
        </mc:Choice>
        <mc:Fallback xmlns="">
          <p:sp>
            <p:nvSpPr>
              <p:cNvPr id="48" name="TextBox 47">
                <a:extLst>
                  <a:ext uri="{FF2B5EF4-FFF2-40B4-BE49-F238E27FC236}">
                    <a16:creationId xmlns:a16="http://schemas.microsoft.com/office/drawing/2014/main" id="{8525B985-B4D5-4CF9-A5AF-DDAC99807074}"/>
                  </a:ext>
                </a:extLst>
              </p:cNvPr>
              <p:cNvSpPr txBox="1">
                <a:spLocks noRot="1" noChangeAspect="1" noMove="1" noResize="1" noEditPoints="1" noAdjustHandles="1" noChangeArrowheads="1" noChangeShapeType="1" noTextEdit="1"/>
              </p:cNvSpPr>
              <p:nvPr/>
            </p:nvSpPr>
            <p:spPr>
              <a:xfrm>
                <a:off x="5279926" y="5261561"/>
                <a:ext cx="6096000" cy="646331"/>
              </a:xfrm>
              <a:prstGeom prst="rect">
                <a:avLst/>
              </a:prstGeom>
              <a:blipFill>
                <a:blip r:embed="rId14"/>
                <a:stretch>
                  <a:fillRect l="-800" t="-4717" r="-100" b="-14151"/>
                </a:stretch>
              </a:blipFill>
            </p:spPr>
            <p:txBody>
              <a:bodyPr/>
              <a:lstStyle/>
              <a:p>
                <a:r>
                  <a:rPr lang="en-IN">
                    <a:noFill/>
                  </a:rPr>
                  <a:t> </a:t>
                </a:r>
              </a:p>
            </p:txBody>
          </p:sp>
        </mc:Fallback>
      </mc:AlternateContent>
      <p:pic>
        <p:nvPicPr>
          <p:cNvPr id="50" name="Picture 49">
            <a:extLst>
              <a:ext uri="{FF2B5EF4-FFF2-40B4-BE49-F238E27FC236}">
                <a16:creationId xmlns:a16="http://schemas.microsoft.com/office/drawing/2014/main" id="{8E6BA815-BF25-4475-A5F9-6CC1257874B7}"/>
              </a:ext>
            </a:extLst>
          </p:cNvPr>
          <p:cNvPicPr>
            <a:picLocks noChangeAspect="1"/>
          </p:cNvPicPr>
          <p:nvPr/>
        </p:nvPicPr>
        <p:blipFill>
          <a:blip r:embed="rId15"/>
          <a:stretch>
            <a:fillRect/>
          </a:stretch>
        </p:blipFill>
        <p:spPr>
          <a:xfrm>
            <a:off x="530546" y="5905466"/>
            <a:ext cx="1238423" cy="409632"/>
          </a:xfrm>
          <a:prstGeom prst="rect">
            <a:avLst/>
          </a:prstGeom>
        </p:spPr>
      </p:pic>
      <p:pic>
        <p:nvPicPr>
          <p:cNvPr id="52" name="Picture 51">
            <a:extLst>
              <a:ext uri="{FF2B5EF4-FFF2-40B4-BE49-F238E27FC236}">
                <a16:creationId xmlns:a16="http://schemas.microsoft.com/office/drawing/2014/main" id="{CB6C31B8-76D0-48E6-9403-A911E3C502D7}"/>
              </a:ext>
            </a:extLst>
          </p:cNvPr>
          <p:cNvPicPr>
            <a:picLocks noChangeAspect="1"/>
          </p:cNvPicPr>
          <p:nvPr/>
        </p:nvPicPr>
        <p:blipFill>
          <a:blip r:embed="rId16"/>
          <a:stretch>
            <a:fillRect/>
          </a:stretch>
        </p:blipFill>
        <p:spPr>
          <a:xfrm>
            <a:off x="265781" y="6362339"/>
            <a:ext cx="1448002" cy="285790"/>
          </a:xfrm>
          <a:prstGeom prst="rect">
            <a:avLst/>
          </a:prstGeom>
        </p:spPr>
      </p:pic>
      <p:pic>
        <p:nvPicPr>
          <p:cNvPr id="54" name="Picture 53">
            <a:extLst>
              <a:ext uri="{FF2B5EF4-FFF2-40B4-BE49-F238E27FC236}">
                <a16:creationId xmlns:a16="http://schemas.microsoft.com/office/drawing/2014/main" id="{40767EA7-1CF1-4914-8851-003763480497}"/>
              </a:ext>
            </a:extLst>
          </p:cNvPr>
          <p:cNvPicPr>
            <a:picLocks noChangeAspect="1"/>
          </p:cNvPicPr>
          <p:nvPr/>
        </p:nvPicPr>
        <p:blipFill>
          <a:blip r:embed="rId17"/>
          <a:stretch>
            <a:fillRect/>
          </a:stretch>
        </p:blipFill>
        <p:spPr>
          <a:xfrm>
            <a:off x="2466074" y="5908151"/>
            <a:ext cx="1743318" cy="457264"/>
          </a:xfrm>
          <a:prstGeom prst="rect">
            <a:avLst/>
          </a:prstGeom>
        </p:spPr>
      </p:pic>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256669CB-836B-4086-95D5-2C42A5C06AFD}"/>
                  </a:ext>
                </a:extLst>
              </p:cNvPr>
              <p:cNvSpPr txBox="1"/>
              <p:nvPr/>
            </p:nvSpPr>
            <p:spPr>
              <a:xfrm>
                <a:off x="1976284" y="6333283"/>
                <a:ext cx="9685170" cy="369332"/>
              </a:xfrm>
              <a:prstGeom prst="rect">
                <a:avLst/>
              </a:prstGeom>
              <a:noFill/>
            </p:spPr>
            <p:txBody>
              <a:bodyPr wrap="square">
                <a:spAutoFit/>
              </a:bodyPr>
              <a:lstStyle/>
              <a:p>
                <a14:m>
                  <m:oMath xmlns:m="http://schemas.openxmlformats.org/officeDocument/2006/math">
                    <m:sSub>
                      <m:sSubPr>
                        <m:ctrlPr>
                          <a:rPr lang="en-IN" b="0" i="1" dirty="0" smtClean="0">
                            <a:latin typeface="Cambria Math" panose="02040503050406030204" pitchFamily="18" charset="0"/>
                          </a:rPr>
                        </m:ctrlPr>
                      </m:sSubPr>
                      <m:e>
                        <m:r>
                          <a:rPr lang="en-US" i="1" dirty="0" smtClean="0">
                            <a:latin typeface="Cambria Math" panose="02040503050406030204" pitchFamily="18" charset="0"/>
                          </a:rPr>
                          <m:t>𝑍</m:t>
                        </m:r>
                      </m:e>
                      <m:sub>
                        <m:r>
                          <a:rPr lang="en-US" i="1" dirty="0" smtClean="0">
                            <a:latin typeface="Cambria Math" panose="02040503050406030204" pitchFamily="18" charset="0"/>
                          </a:rPr>
                          <m:t>1</m:t>
                        </m:r>
                      </m:sub>
                    </m:sSub>
                  </m:oMath>
                </a14:m>
                <a:r>
                  <a:rPr lang="en-US" dirty="0"/>
                  <a:t> depends on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𝑊</m:t>
                        </m:r>
                      </m:e>
                      <m:sub>
                        <m:r>
                          <a:rPr lang="en-US" i="1" dirty="0" smtClean="0">
                            <a:latin typeface="Cambria Math" panose="02040503050406030204" pitchFamily="18" charset="0"/>
                          </a:rPr>
                          <m:t>𝑖</m:t>
                        </m:r>
                        <m:r>
                          <a:rPr lang="en-US" i="1" dirty="0" smtClean="0">
                            <a:latin typeface="Cambria Math" panose="02040503050406030204" pitchFamily="18" charset="0"/>
                          </a:rPr>
                          <m:t>h</m:t>
                        </m:r>
                      </m:sub>
                    </m:sSub>
                    <m:r>
                      <a:rPr lang="en-US" i="1" dirty="0">
                        <a:latin typeface="Cambria Math" panose="02040503050406030204" pitchFamily="18" charset="0"/>
                      </a:rPr>
                      <m:t> </m:t>
                    </m:r>
                  </m:oMath>
                </a14:m>
                <a:r>
                  <a:rPr lang="en-US" dirty="0"/>
                  <a:t>(weights from input to hidden),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i="1" dirty="0" smtClean="0">
                            <a:latin typeface="Cambria Math" panose="02040503050406030204" pitchFamily="18" charset="0"/>
                          </a:rPr>
                          <m:t>𝑖</m:t>
                        </m:r>
                        <m:r>
                          <a:rPr lang="en-US" i="1" dirty="0" smtClean="0">
                            <a:latin typeface="Cambria Math" panose="02040503050406030204" pitchFamily="18" charset="0"/>
                          </a:rPr>
                          <m:t>h</m:t>
                        </m:r>
                      </m:sub>
                    </m:sSub>
                    <m:r>
                      <a:rPr lang="en-US" i="1" dirty="0">
                        <a:latin typeface="Cambria Math" panose="02040503050406030204" pitchFamily="18" charset="0"/>
                      </a:rPr>
                      <m:t> </m:t>
                    </m:r>
                  </m:oMath>
                </a14:m>
                <a:r>
                  <a:rPr lang="en-US" dirty="0"/>
                  <a:t>(bias for hidden layer), and X (input).</a:t>
                </a:r>
                <a:endParaRPr lang="en-IN" dirty="0"/>
              </a:p>
            </p:txBody>
          </p:sp>
        </mc:Choice>
        <mc:Fallback xmlns="">
          <p:sp>
            <p:nvSpPr>
              <p:cNvPr id="56" name="TextBox 55">
                <a:extLst>
                  <a:ext uri="{FF2B5EF4-FFF2-40B4-BE49-F238E27FC236}">
                    <a16:creationId xmlns:a16="http://schemas.microsoft.com/office/drawing/2014/main" id="{256669CB-836B-4086-95D5-2C42A5C06AFD}"/>
                  </a:ext>
                </a:extLst>
              </p:cNvPr>
              <p:cNvSpPr txBox="1">
                <a:spLocks noRot="1" noChangeAspect="1" noMove="1" noResize="1" noEditPoints="1" noAdjustHandles="1" noChangeArrowheads="1" noChangeShapeType="1" noTextEdit="1"/>
              </p:cNvSpPr>
              <p:nvPr/>
            </p:nvSpPr>
            <p:spPr>
              <a:xfrm>
                <a:off x="1976284" y="6333283"/>
                <a:ext cx="9685170" cy="369332"/>
              </a:xfrm>
              <a:prstGeom prst="rect">
                <a:avLst/>
              </a:prstGeom>
              <a:blipFill>
                <a:blip r:embed="rId18"/>
                <a:stretch>
                  <a:fillRect t="-9836" b="-24590"/>
                </a:stretch>
              </a:blipFill>
            </p:spPr>
            <p:txBody>
              <a:bodyPr/>
              <a:lstStyle/>
              <a:p>
                <a:r>
                  <a:rPr lang="en-IN">
                    <a:noFill/>
                  </a:rPr>
                  <a:t> </a:t>
                </a:r>
              </a:p>
            </p:txBody>
          </p:sp>
        </mc:Fallback>
      </mc:AlternateContent>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3337733" y="3133712"/>
            <a:ext cx="400767" cy="109307"/>
          </a:xfrm>
          <a:prstGeom prst="rect">
            <a:avLst/>
          </a:prstGeom>
        </p:spPr>
      </p:pic>
      <p:pic>
        <p:nvPicPr>
          <p:cNvPr id="17" name="object 17"/>
          <p:cNvPicPr/>
          <p:nvPr/>
        </p:nvPicPr>
        <p:blipFill>
          <a:blip r:embed="rId3" cstate="print"/>
          <a:stretch>
            <a:fillRect/>
          </a:stretch>
        </p:blipFill>
        <p:spPr>
          <a:xfrm>
            <a:off x="5076534" y="3133712"/>
            <a:ext cx="393567" cy="109307"/>
          </a:xfrm>
          <a:prstGeom prst="rect">
            <a:avLst/>
          </a:prstGeom>
        </p:spPr>
      </p:pic>
      <p:sp>
        <p:nvSpPr>
          <p:cNvPr id="18" name="object 18"/>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9" name="object 19"/>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grpSp>
        <p:nvGrpSpPr>
          <p:cNvPr id="20" name="object 20"/>
          <p:cNvGrpSpPr/>
          <p:nvPr/>
        </p:nvGrpSpPr>
        <p:grpSpPr>
          <a:xfrm>
            <a:off x="935200" y="2474558"/>
            <a:ext cx="470747" cy="1428327"/>
            <a:chOff x="701400" y="1855918"/>
            <a:chExt cx="353060" cy="1071245"/>
          </a:xfrm>
        </p:grpSpPr>
        <p:pic>
          <p:nvPicPr>
            <p:cNvPr id="21" name="object 21"/>
            <p:cNvPicPr/>
            <p:nvPr/>
          </p:nvPicPr>
          <p:blipFill>
            <a:blip r:embed="rId4" cstate="print"/>
            <a:stretch>
              <a:fillRect/>
            </a:stretch>
          </p:blipFill>
          <p:spPr>
            <a:xfrm>
              <a:off x="710925" y="2350246"/>
              <a:ext cx="318875" cy="81980"/>
            </a:xfrm>
            <a:prstGeom prst="rect">
              <a:avLst/>
            </a:prstGeom>
          </p:spPr>
        </p:pic>
        <p:sp>
          <p:nvSpPr>
            <p:cNvPr id="22" name="object 22"/>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37416" y="2115932"/>
              <a:ext cx="100765" cy="103953"/>
            </a:xfrm>
            <a:prstGeom prst="rect">
              <a:avLst/>
            </a:prstGeom>
          </p:spPr>
        </p:pic>
        <p:sp>
          <p:nvSpPr>
            <p:cNvPr id="24" name="object 24"/>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54340" y="2575143"/>
              <a:ext cx="99513" cy="104938"/>
            </a:xfrm>
            <a:prstGeom prst="rect">
              <a:avLst/>
            </a:prstGeom>
          </p:spPr>
        </p:pic>
      </p:grpSp>
      <p:sp>
        <p:nvSpPr>
          <p:cNvPr id="26" name="object 26"/>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7" name="object 27"/>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28" name="object 28"/>
          <p:cNvPicPr/>
          <p:nvPr/>
        </p:nvPicPr>
        <p:blipFill>
          <a:blip r:embed="rId3" cstate="print"/>
          <a:stretch>
            <a:fillRect/>
          </a:stretch>
        </p:blipFill>
        <p:spPr>
          <a:xfrm>
            <a:off x="7480333" y="3133712"/>
            <a:ext cx="393567" cy="109307"/>
          </a:xfrm>
          <a:prstGeom prst="rect">
            <a:avLst/>
          </a:prstGeom>
        </p:spPr>
      </p:pic>
      <p:pic>
        <p:nvPicPr>
          <p:cNvPr id="29" name="object 29"/>
          <p:cNvPicPr/>
          <p:nvPr/>
        </p:nvPicPr>
        <p:blipFill>
          <a:blip r:embed="rId3" cstate="print"/>
          <a:stretch>
            <a:fillRect/>
          </a:stretch>
        </p:blipFill>
        <p:spPr>
          <a:xfrm>
            <a:off x="9380134" y="3133712"/>
            <a:ext cx="393567" cy="109307"/>
          </a:xfrm>
          <a:prstGeom prst="rect">
            <a:avLst/>
          </a:prstGeom>
        </p:spPr>
      </p:pic>
      <p:sp>
        <p:nvSpPr>
          <p:cNvPr id="30" name="object 30"/>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1" name="object 31"/>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2" name="object 32"/>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grpSp>
        <p:nvGrpSpPr>
          <p:cNvPr id="33" name="object 33"/>
          <p:cNvGrpSpPr/>
          <p:nvPr/>
        </p:nvGrpSpPr>
        <p:grpSpPr>
          <a:xfrm>
            <a:off x="4407600" y="1932599"/>
            <a:ext cx="831427" cy="795867"/>
            <a:chOff x="3305700" y="1449449"/>
            <a:chExt cx="623570" cy="596900"/>
          </a:xfrm>
        </p:grpSpPr>
        <p:pic>
          <p:nvPicPr>
            <p:cNvPr id="34" name="object 34"/>
            <p:cNvPicPr/>
            <p:nvPr/>
          </p:nvPicPr>
          <p:blipFill>
            <a:blip r:embed="rId7" cstate="print"/>
            <a:stretch>
              <a:fillRect/>
            </a:stretch>
          </p:blipFill>
          <p:spPr>
            <a:xfrm>
              <a:off x="3709350" y="1826924"/>
              <a:ext cx="219544" cy="219270"/>
            </a:xfrm>
            <a:prstGeom prst="rect">
              <a:avLst/>
            </a:prstGeom>
          </p:spPr>
        </p:pic>
        <p:sp>
          <p:nvSpPr>
            <p:cNvPr id="35" name="object 35"/>
            <p:cNvSpPr/>
            <p:nvPr/>
          </p:nvSpPr>
          <p:spPr>
            <a:xfrm>
              <a:off x="3324750" y="1468499"/>
              <a:ext cx="538480" cy="353695"/>
            </a:xfrm>
            <a:custGeom>
              <a:avLst/>
              <a:gdLst/>
              <a:ahLst/>
              <a:cxnLst/>
              <a:rect l="l" t="t" r="r" b="b"/>
              <a:pathLst>
                <a:path w="538479" h="353694">
                  <a:moveTo>
                    <a:pt x="0" y="176699"/>
                  </a:moveTo>
                  <a:lnTo>
                    <a:pt x="5467" y="141088"/>
                  </a:lnTo>
                  <a:lnTo>
                    <a:pt x="21147" y="107920"/>
                  </a:lnTo>
                  <a:lnTo>
                    <a:pt x="45958" y="77905"/>
                  </a:lnTo>
                  <a:lnTo>
                    <a:pt x="78817" y="51754"/>
                  </a:lnTo>
                  <a:lnTo>
                    <a:pt x="118643" y="30177"/>
                  </a:lnTo>
                  <a:lnTo>
                    <a:pt x="164354" y="13885"/>
                  </a:lnTo>
                  <a:lnTo>
                    <a:pt x="214866" y="3589"/>
                  </a:lnTo>
                  <a:lnTo>
                    <a:pt x="269099" y="0"/>
                  </a:lnTo>
                  <a:lnTo>
                    <a:pt x="323333" y="3589"/>
                  </a:lnTo>
                  <a:lnTo>
                    <a:pt x="373845" y="13885"/>
                  </a:lnTo>
                  <a:lnTo>
                    <a:pt x="419556" y="30177"/>
                  </a:lnTo>
                  <a:lnTo>
                    <a:pt x="459382" y="51754"/>
                  </a:lnTo>
                  <a:lnTo>
                    <a:pt x="492241" y="77905"/>
                  </a:lnTo>
                  <a:lnTo>
                    <a:pt x="517052" y="107920"/>
                  </a:lnTo>
                  <a:lnTo>
                    <a:pt x="538199" y="176699"/>
                  </a:lnTo>
                  <a:lnTo>
                    <a:pt x="517052" y="245479"/>
                  </a:lnTo>
                  <a:lnTo>
                    <a:pt x="492241" y="275494"/>
                  </a:lnTo>
                  <a:lnTo>
                    <a:pt x="459382" y="301645"/>
                  </a:lnTo>
                  <a:lnTo>
                    <a:pt x="419556" y="323222"/>
                  </a:lnTo>
                  <a:lnTo>
                    <a:pt x="373845" y="339514"/>
                  </a:lnTo>
                  <a:lnTo>
                    <a:pt x="323333" y="349810"/>
                  </a:lnTo>
                  <a:lnTo>
                    <a:pt x="269099" y="353399"/>
                  </a:lnTo>
                  <a:lnTo>
                    <a:pt x="214866" y="349810"/>
                  </a:lnTo>
                  <a:lnTo>
                    <a:pt x="164354" y="339514"/>
                  </a:lnTo>
                  <a:lnTo>
                    <a:pt x="118643" y="323222"/>
                  </a:lnTo>
                  <a:lnTo>
                    <a:pt x="78817" y="301645"/>
                  </a:lnTo>
                  <a:lnTo>
                    <a:pt x="45958" y="275494"/>
                  </a:lnTo>
                  <a:lnTo>
                    <a:pt x="21147" y="245479"/>
                  </a:lnTo>
                  <a:lnTo>
                    <a:pt x="5467" y="212311"/>
                  </a:lnTo>
                  <a:lnTo>
                    <a:pt x="0" y="176699"/>
                  </a:lnTo>
                  <a:close/>
                </a:path>
              </a:pathLst>
            </a:custGeom>
            <a:ln w="38099">
              <a:solidFill>
                <a:srgbClr val="00FF00"/>
              </a:solidFill>
            </a:ln>
          </p:spPr>
          <p:txBody>
            <a:bodyPr wrap="square" lIns="0" tIns="0" rIns="0" bIns="0" rtlCol="0"/>
            <a:lstStyle/>
            <a:p>
              <a:endParaRPr sz="2400"/>
            </a:p>
          </p:txBody>
        </p:sp>
      </p:grpSp>
      <p:grpSp>
        <p:nvGrpSpPr>
          <p:cNvPr id="36" name="object 36"/>
          <p:cNvGrpSpPr/>
          <p:nvPr/>
        </p:nvGrpSpPr>
        <p:grpSpPr>
          <a:xfrm>
            <a:off x="4407600" y="3757538"/>
            <a:ext cx="768773" cy="763693"/>
            <a:chOff x="3305700" y="2818153"/>
            <a:chExt cx="576580" cy="572770"/>
          </a:xfrm>
        </p:grpSpPr>
        <p:pic>
          <p:nvPicPr>
            <p:cNvPr id="37" name="object 37"/>
            <p:cNvPicPr/>
            <p:nvPr/>
          </p:nvPicPr>
          <p:blipFill>
            <a:blip r:embed="rId8" cstate="print"/>
            <a:stretch>
              <a:fillRect/>
            </a:stretch>
          </p:blipFill>
          <p:spPr>
            <a:xfrm>
              <a:off x="3643175" y="2818153"/>
              <a:ext cx="209643" cy="209371"/>
            </a:xfrm>
            <a:prstGeom prst="rect">
              <a:avLst/>
            </a:prstGeom>
          </p:spPr>
        </p:pic>
        <p:sp>
          <p:nvSpPr>
            <p:cNvPr id="38" name="object 38"/>
            <p:cNvSpPr/>
            <p:nvPr/>
          </p:nvSpPr>
          <p:spPr>
            <a:xfrm>
              <a:off x="3324750" y="3017999"/>
              <a:ext cx="538480" cy="353695"/>
            </a:xfrm>
            <a:custGeom>
              <a:avLst/>
              <a:gdLst/>
              <a:ahLst/>
              <a:cxnLst/>
              <a:rect l="l" t="t" r="r" b="b"/>
              <a:pathLst>
                <a:path w="538479" h="353695">
                  <a:moveTo>
                    <a:pt x="0" y="176699"/>
                  </a:moveTo>
                  <a:lnTo>
                    <a:pt x="5467" y="141088"/>
                  </a:lnTo>
                  <a:lnTo>
                    <a:pt x="21147" y="107920"/>
                  </a:lnTo>
                  <a:lnTo>
                    <a:pt x="45958" y="77905"/>
                  </a:lnTo>
                  <a:lnTo>
                    <a:pt x="78817" y="51754"/>
                  </a:lnTo>
                  <a:lnTo>
                    <a:pt x="118643" y="30177"/>
                  </a:lnTo>
                  <a:lnTo>
                    <a:pt x="164354" y="13885"/>
                  </a:lnTo>
                  <a:lnTo>
                    <a:pt x="214866" y="3589"/>
                  </a:lnTo>
                  <a:lnTo>
                    <a:pt x="269099" y="0"/>
                  </a:lnTo>
                  <a:lnTo>
                    <a:pt x="323333" y="3589"/>
                  </a:lnTo>
                  <a:lnTo>
                    <a:pt x="373845" y="13885"/>
                  </a:lnTo>
                  <a:lnTo>
                    <a:pt x="419556" y="30177"/>
                  </a:lnTo>
                  <a:lnTo>
                    <a:pt x="459382" y="51754"/>
                  </a:lnTo>
                  <a:lnTo>
                    <a:pt x="492241" y="77905"/>
                  </a:lnTo>
                  <a:lnTo>
                    <a:pt x="517052" y="107920"/>
                  </a:lnTo>
                  <a:lnTo>
                    <a:pt x="538199" y="176699"/>
                  </a:lnTo>
                  <a:lnTo>
                    <a:pt x="517052" y="245479"/>
                  </a:lnTo>
                  <a:lnTo>
                    <a:pt x="492241" y="275494"/>
                  </a:lnTo>
                  <a:lnTo>
                    <a:pt x="459382" y="301645"/>
                  </a:lnTo>
                  <a:lnTo>
                    <a:pt x="419556" y="323222"/>
                  </a:lnTo>
                  <a:lnTo>
                    <a:pt x="373845" y="339514"/>
                  </a:lnTo>
                  <a:lnTo>
                    <a:pt x="323333" y="349810"/>
                  </a:lnTo>
                  <a:lnTo>
                    <a:pt x="269099" y="353399"/>
                  </a:lnTo>
                  <a:lnTo>
                    <a:pt x="214866" y="349810"/>
                  </a:lnTo>
                  <a:lnTo>
                    <a:pt x="164354" y="339514"/>
                  </a:lnTo>
                  <a:lnTo>
                    <a:pt x="118643" y="323222"/>
                  </a:lnTo>
                  <a:lnTo>
                    <a:pt x="78817" y="301645"/>
                  </a:lnTo>
                  <a:lnTo>
                    <a:pt x="45958" y="275494"/>
                  </a:lnTo>
                  <a:lnTo>
                    <a:pt x="21147" y="245479"/>
                  </a:lnTo>
                  <a:lnTo>
                    <a:pt x="5467" y="212311"/>
                  </a:lnTo>
                  <a:lnTo>
                    <a:pt x="0" y="176699"/>
                  </a:lnTo>
                  <a:close/>
                </a:path>
              </a:pathLst>
            </a:custGeom>
            <a:ln w="38099">
              <a:solidFill>
                <a:srgbClr val="00FF00"/>
              </a:solidFill>
            </a:ln>
          </p:spPr>
          <p:txBody>
            <a:bodyPr wrap="square" lIns="0" tIns="0" rIns="0" bIns="0" rtlCol="0"/>
            <a:lstStyle/>
            <a:p>
              <a:endParaRPr sz="2400"/>
            </a:p>
          </p:txBody>
        </p:sp>
      </p:grpSp>
      <p:sp>
        <p:nvSpPr>
          <p:cNvPr id="39" name="object 39"/>
          <p:cNvSpPr/>
          <p:nvPr/>
        </p:nvSpPr>
        <p:spPr>
          <a:xfrm>
            <a:off x="368999" y="2973999"/>
            <a:ext cx="717973" cy="1216659"/>
          </a:xfrm>
          <a:custGeom>
            <a:avLst/>
            <a:gdLst/>
            <a:ahLst/>
            <a:cxnLst/>
            <a:rect l="l" t="t" r="r" b="b"/>
            <a:pathLst>
              <a:path w="538480" h="912494">
                <a:moveTo>
                  <a:pt x="0" y="735599"/>
                </a:moveTo>
                <a:lnTo>
                  <a:pt x="5467" y="699988"/>
                </a:lnTo>
                <a:lnTo>
                  <a:pt x="21147" y="666820"/>
                </a:lnTo>
                <a:lnTo>
                  <a:pt x="45958" y="636805"/>
                </a:lnTo>
                <a:lnTo>
                  <a:pt x="78817" y="610654"/>
                </a:lnTo>
                <a:lnTo>
                  <a:pt x="118643" y="589077"/>
                </a:lnTo>
                <a:lnTo>
                  <a:pt x="164354" y="572785"/>
                </a:lnTo>
                <a:lnTo>
                  <a:pt x="214866" y="562489"/>
                </a:lnTo>
                <a:lnTo>
                  <a:pt x="269099" y="558899"/>
                </a:lnTo>
                <a:lnTo>
                  <a:pt x="323333" y="562489"/>
                </a:lnTo>
                <a:lnTo>
                  <a:pt x="373845" y="572785"/>
                </a:lnTo>
                <a:lnTo>
                  <a:pt x="419556" y="589077"/>
                </a:lnTo>
                <a:lnTo>
                  <a:pt x="459382" y="610654"/>
                </a:lnTo>
                <a:lnTo>
                  <a:pt x="492241" y="636805"/>
                </a:lnTo>
                <a:lnTo>
                  <a:pt x="517052" y="666820"/>
                </a:lnTo>
                <a:lnTo>
                  <a:pt x="538199" y="735599"/>
                </a:lnTo>
                <a:lnTo>
                  <a:pt x="517052" y="804379"/>
                </a:lnTo>
                <a:lnTo>
                  <a:pt x="492241" y="834394"/>
                </a:lnTo>
                <a:lnTo>
                  <a:pt x="459382" y="860545"/>
                </a:lnTo>
                <a:lnTo>
                  <a:pt x="419556" y="882122"/>
                </a:lnTo>
                <a:lnTo>
                  <a:pt x="373845" y="898414"/>
                </a:lnTo>
                <a:lnTo>
                  <a:pt x="323333" y="908710"/>
                </a:lnTo>
                <a:lnTo>
                  <a:pt x="269099" y="912299"/>
                </a:lnTo>
                <a:lnTo>
                  <a:pt x="214866" y="908710"/>
                </a:lnTo>
                <a:lnTo>
                  <a:pt x="164354" y="898414"/>
                </a:lnTo>
                <a:lnTo>
                  <a:pt x="118643" y="882122"/>
                </a:lnTo>
                <a:lnTo>
                  <a:pt x="78817" y="860545"/>
                </a:lnTo>
                <a:lnTo>
                  <a:pt x="45958" y="834394"/>
                </a:lnTo>
                <a:lnTo>
                  <a:pt x="21147" y="804379"/>
                </a:lnTo>
                <a:lnTo>
                  <a:pt x="5467" y="771211"/>
                </a:lnTo>
                <a:lnTo>
                  <a:pt x="0" y="735599"/>
                </a:lnTo>
                <a:close/>
              </a:path>
              <a:path w="538480" h="912494">
                <a:moveTo>
                  <a:pt x="0" y="176699"/>
                </a:moveTo>
                <a:lnTo>
                  <a:pt x="5467" y="141088"/>
                </a:lnTo>
                <a:lnTo>
                  <a:pt x="21147" y="107920"/>
                </a:lnTo>
                <a:lnTo>
                  <a:pt x="45958" y="77905"/>
                </a:lnTo>
                <a:lnTo>
                  <a:pt x="78817" y="51754"/>
                </a:lnTo>
                <a:lnTo>
                  <a:pt x="118643" y="30177"/>
                </a:lnTo>
                <a:lnTo>
                  <a:pt x="164354" y="13885"/>
                </a:lnTo>
                <a:lnTo>
                  <a:pt x="214866" y="3589"/>
                </a:lnTo>
                <a:lnTo>
                  <a:pt x="269099" y="0"/>
                </a:lnTo>
                <a:lnTo>
                  <a:pt x="323333" y="3589"/>
                </a:lnTo>
                <a:lnTo>
                  <a:pt x="373845" y="13885"/>
                </a:lnTo>
                <a:lnTo>
                  <a:pt x="419556" y="30177"/>
                </a:lnTo>
                <a:lnTo>
                  <a:pt x="459382" y="51754"/>
                </a:lnTo>
                <a:lnTo>
                  <a:pt x="492241" y="77905"/>
                </a:lnTo>
                <a:lnTo>
                  <a:pt x="517052" y="107920"/>
                </a:lnTo>
                <a:lnTo>
                  <a:pt x="538199" y="176699"/>
                </a:lnTo>
                <a:lnTo>
                  <a:pt x="517052" y="245479"/>
                </a:lnTo>
                <a:lnTo>
                  <a:pt x="492241" y="275494"/>
                </a:lnTo>
                <a:lnTo>
                  <a:pt x="459382" y="301645"/>
                </a:lnTo>
                <a:lnTo>
                  <a:pt x="419556" y="323222"/>
                </a:lnTo>
                <a:lnTo>
                  <a:pt x="373845" y="339514"/>
                </a:lnTo>
                <a:lnTo>
                  <a:pt x="323333" y="349810"/>
                </a:lnTo>
                <a:lnTo>
                  <a:pt x="269099" y="353399"/>
                </a:lnTo>
                <a:lnTo>
                  <a:pt x="214866" y="349810"/>
                </a:lnTo>
                <a:lnTo>
                  <a:pt x="164354" y="339514"/>
                </a:lnTo>
                <a:lnTo>
                  <a:pt x="118643" y="323222"/>
                </a:lnTo>
                <a:lnTo>
                  <a:pt x="78817" y="301645"/>
                </a:lnTo>
                <a:lnTo>
                  <a:pt x="45958" y="275494"/>
                </a:lnTo>
                <a:lnTo>
                  <a:pt x="21147" y="245479"/>
                </a:lnTo>
                <a:lnTo>
                  <a:pt x="5467" y="212311"/>
                </a:lnTo>
                <a:lnTo>
                  <a:pt x="0" y="176699"/>
                </a:lnTo>
                <a:close/>
              </a:path>
            </a:pathLst>
          </a:custGeom>
          <a:ln w="38099">
            <a:solidFill>
              <a:srgbClr val="00FF00"/>
            </a:solidFill>
          </a:ln>
        </p:spPr>
        <p:txBody>
          <a:bodyPr wrap="square" lIns="0" tIns="0" rIns="0" bIns="0" rtlCol="0"/>
          <a:lstStyle/>
          <a:p>
            <a:endParaRPr sz="2400"/>
          </a:p>
        </p:txBody>
      </p:sp>
      <p:sp>
        <p:nvSpPr>
          <p:cNvPr id="40" name="object 40"/>
          <p:cNvSpPr txBox="1">
            <a:spLocks noGrp="1"/>
          </p:cNvSpPr>
          <p:nvPr>
            <p:ph type="title"/>
          </p:nvPr>
        </p:nvSpPr>
        <p:spPr>
          <a:xfrm>
            <a:off x="262191" y="393782"/>
            <a:ext cx="11618672" cy="930964"/>
          </a:xfrm>
          <a:prstGeom prst="rect">
            <a:avLst/>
          </a:prstGeom>
        </p:spPr>
        <p:txBody>
          <a:bodyPr vert="horz" wrap="square" lIns="0" tIns="251400" rIns="0" bIns="0" rtlCol="0" anchor="ctr">
            <a:spAutoFit/>
          </a:bodyPr>
          <a:lstStyle/>
          <a:p>
            <a:pPr marL="1242876">
              <a:lnSpc>
                <a:spcPct val="100000"/>
              </a:lnSpc>
              <a:spcBef>
                <a:spcPts val="133"/>
              </a:spcBef>
            </a:pPr>
            <a:r>
              <a:rPr spc="-33" dirty="0"/>
              <a:t>Backward</a:t>
            </a:r>
            <a:r>
              <a:rPr spc="-147" dirty="0"/>
              <a:t> </a:t>
            </a:r>
            <a:r>
              <a:rPr spc="-33" dirty="0"/>
              <a:t>Propagation:</a:t>
            </a:r>
            <a:r>
              <a:rPr spc="-140" dirty="0"/>
              <a:t> </a:t>
            </a:r>
            <a:r>
              <a:rPr spc="-27" dirty="0"/>
              <a:t>Calculating</a:t>
            </a:r>
            <a:r>
              <a:rPr spc="-140" dirty="0"/>
              <a:t> </a:t>
            </a:r>
            <a:r>
              <a:rPr dirty="0"/>
              <a:t>the</a:t>
            </a:r>
            <a:r>
              <a:rPr spc="-147" dirty="0"/>
              <a:t> </a:t>
            </a:r>
            <a:r>
              <a:rPr spc="-13" dirty="0"/>
              <a:t>error</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95044" y="296740"/>
            <a:ext cx="119888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6871437" y="4457568"/>
            <a:ext cx="2686473" cy="585032"/>
          </a:xfrm>
          <a:prstGeom prst="rect">
            <a:avLst/>
          </a:prstGeom>
        </p:spPr>
        <p:txBody>
          <a:bodyPr vert="horz" wrap="square" lIns="0" tIns="2540" rIns="0" bIns="0" rtlCol="0">
            <a:spAutoFit/>
          </a:bodyPr>
          <a:lstStyle/>
          <a:p>
            <a:pPr marL="67732" marR="91438" indent="28786">
              <a:lnSpc>
                <a:spcPct val="105000"/>
              </a:lnSpc>
              <a:spcBef>
                <a:spcPts val="20"/>
              </a:spcBef>
              <a:tabLst>
                <a:tab pos="794153" algn="l"/>
                <a:tab pos="1485863" algn="l"/>
                <a:tab pos="1542588" algn="l"/>
                <a:tab pos="2197892" algn="l"/>
                <a:tab pos="2246151" algn="l"/>
              </a:tabLst>
            </a:pPr>
            <a:r>
              <a:rPr sz="1867" u="heavy" spc="-33" dirty="0">
                <a:uFill>
                  <a:solidFill>
                    <a:srgbClr val="000000"/>
                  </a:solidFill>
                </a:uFill>
                <a:latin typeface="Arial MT"/>
                <a:cs typeface="Arial MT"/>
              </a:rPr>
              <a:t>dE</a:t>
            </a:r>
            <a:r>
              <a:rPr sz="1867" dirty="0">
                <a:latin typeface="Arial MT"/>
                <a:cs typeface="Arial MT"/>
              </a:rPr>
              <a:t>	</a:t>
            </a:r>
            <a:r>
              <a:rPr sz="1867" spc="-513" dirty="0">
                <a:latin typeface="Arial MT"/>
                <a:cs typeface="Arial MT"/>
              </a:rPr>
              <a:t> </a:t>
            </a:r>
            <a:r>
              <a:rPr sz="1867" u="heavy" spc="-40"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1000" dirty="0">
                <a:latin typeface="Arial MT"/>
                <a:cs typeface="Arial MT"/>
              </a:rPr>
              <a:t>ho</a:t>
            </a:r>
            <a:r>
              <a:rPr baseline="-31000" dirty="0">
                <a:latin typeface="Arial MT"/>
                <a:cs typeface="Arial MT"/>
              </a:rPr>
              <a:t>	</a:t>
            </a:r>
            <a:r>
              <a:rPr sz="1867" spc="-27" dirty="0">
                <a:latin typeface="Arial MT"/>
                <a:cs typeface="Arial MT"/>
              </a:rPr>
              <a:t>db</a:t>
            </a:r>
            <a:r>
              <a:rPr spc="-40" baseline="-34000" dirty="0">
                <a:latin typeface="Arial MT"/>
                <a:cs typeface="Arial MT"/>
              </a:rPr>
              <a:t>ho</a:t>
            </a:r>
            <a:r>
              <a:rPr baseline="-34000" dirty="0">
                <a:latin typeface="Arial MT"/>
                <a:cs typeface="Arial MT"/>
              </a:rPr>
              <a:t>	</a:t>
            </a:r>
            <a:r>
              <a:rPr sz="1867" spc="-27" dirty="0">
                <a:latin typeface="Arial MT"/>
                <a:cs typeface="Arial MT"/>
              </a:rPr>
              <a:t>dW</a:t>
            </a:r>
            <a:r>
              <a:rPr spc="-40" baseline="-31000" dirty="0">
                <a:latin typeface="Arial MT"/>
                <a:cs typeface="Arial MT"/>
              </a:rPr>
              <a:t>ih</a:t>
            </a:r>
            <a:r>
              <a:rPr baseline="-31000" dirty="0">
                <a:latin typeface="Arial MT"/>
                <a:cs typeface="Arial MT"/>
              </a:rPr>
              <a:t>	</a:t>
            </a:r>
            <a:r>
              <a:rPr sz="1867" spc="-27" dirty="0">
                <a:latin typeface="Arial MT"/>
                <a:cs typeface="Arial MT"/>
              </a:rPr>
              <a:t>db</a:t>
            </a:r>
            <a:r>
              <a:rPr spc="-40" baseline="-31000" dirty="0">
                <a:latin typeface="Arial MT"/>
                <a:cs typeface="Arial MT"/>
              </a:rPr>
              <a:t>ih</a:t>
            </a:r>
            <a:endParaRPr baseline="-31000">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pic>
        <p:nvPicPr>
          <p:cNvPr id="37" name="object 37"/>
          <p:cNvPicPr/>
          <p:nvPr/>
        </p:nvPicPr>
        <p:blipFill>
          <a:blip r:embed="rId8" cstate="print"/>
          <a:stretch>
            <a:fillRect/>
          </a:stretch>
        </p:blipFill>
        <p:spPr>
          <a:xfrm>
            <a:off x="4857566" y="3757538"/>
            <a:ext cx="279524" cy="279161"/>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665316" y="581876"/>
            <a:ext cx="11313673"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15499" y="47623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grpSp>
        <p:nvGrpSpPr>
          <p:cNvPr id="37" name="object 37"/>
          <p:cNvGrpSpPr/>
          <p:nvPr/>
        </p:nvGrpSpPr>
        <p:grpSpPr>
          <a:xfrm>
            <a:off x="4803771" y="3392433"/>
            <a:ext cx="5904653" cy="1391073"/>
            <a:chOff x="3602828" y="2544324"/>
            <a:chExt cx="4428490" cy="1043305"/>
          </a:xfrm>
        </p:grpSpPr>
        <p:pic>
          <p:nvPicPr>
            <p:cNvPr id="38" name="object 38"/>
            <p:cNvPicPr/>
            <p:nvPr/>
          </p:nvPicPr>
          <p:blipFill>
            <a:blip r:embed="rId8" cstate="print"/>
            <a:stretch>
              <a:fillRect/>
            </a:stretch>
          </p:blipFill>
          <p:spPr>
            <a:xfrm>
              <a:off x="3643175" y="2818153"/>
              <a:ext cx="209643" cy="209371"/>
            </a:xfrm>
            <a:prstGeom prst="rect">
              <a:avLst/>
            </a:prstGeom>
          </p:spPr>
        </p:pic>
        <p:sp>
          <p:nvSpPr>
            <p:cNvPr id="39" name="object 39"/>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602828" y="3322799"/>
              <a:ext cx="107364" cy="95561"/>
            </a:xfrm>
            <a:prstGeom prst="rect">
              <a:avLst/>
            </a:prstGeom>
          </p:spPr>
        </p:pic>
      </p:gr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488334" y="149255"/>
            <a:ext cx="110744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15499" y="47623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grpSp>
        <p:nvGrpSpPr>
          <p:cNvPr id="37" name="object 37"/>
          <p:cNvGrpSpPr/>
          <p:nvPr/>
        </p:nvGrpSpPr>
        <p:grpSpPr>
          <a:xfrm>
            <a:off x="4803771" y="3392433"/>
            <a:ext cx="5904653" cy="1391073"/>
            <a:chOff x="3602828" y="2544324"/>
            <a:chExt cx="4428490" cy="1043305"/>
          </a:xfrm>
        </p:grpSpPr>
        <p:pic>
          <p:nvPicPr>
            <p:cNvPr id="38" name="object 38"/>
            <p:cNvPicPr/>
            <p:nvPr/>
          </p:nvPicPr>
          <p:blipFill>
            <a:blip r:embed="rId8" cstate="print"/>
            <a:stretch>
              <a:fillRect/>
            </a:stretch>
          </p:blipFill>
          <p:spPr>
            <a:xfrm>
              <a:off x="3643175" y="2818153"/>
              <a:ext cx="209643" cy="209371"/>
            </a:xfrm>
            <a:prstGeom prst="rect">
              <a:avLst/>
            </a:prstGeom>
          </p:spPr>
        </p:pic>
        <p:sp>
          <p:nvSpPr>
            <p:cNvPr id="39" name="object 39"/>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602828" y="3322799"/>
              <a:ext cx="107364" cy="95561"/>
            </a:xfrm>
            <a:prstGeom prst="rect">
              <a:avLst/>
            </a:prstGeom>
          </p:spPr>
        </p:pic>
        <p:sp>
          <p:nvSpPr>
            <p:cNvPr id="41" name="object 41"/>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42" name="object 42"/>
            <p:cNvPicPr/>
            <p:nvPr/>
          </p:nvPicPr>
          <p:blipFill>
            <a:blip r:embed="rId10" cstate="print"/>
            <a:stretch>
              <a:fillRect/>
            </a:stretch>
          </p:blipFill>
          <p:spPr>
            <a:xfrm>
              <a:off x="6482625" y="2569735"/>
              <a:ext cx="64871" cy="81218"/>
            </a:xfrm>
            <a:prstGeom prst="rect">
              <a:avLst/>
            </a:prstGeom>
          </p:spPr>
        </p:pic>
      </p:grpSp>
      <p:sp>
        <p:nvSpPr>
          <p:cNvPr id="43" name="object 43"/>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1117600" y="199697"/>
            <a:ext cx="10317316" cy="807853"/>
          </a:xfrm>
          <a:prstGeom prst="rect">
            <a:avLst/>
          </a:prstGeom>
        </p:spPr>
        <p:txBody>
          <a:bodyPr vert="horz" wrap="square" lIns="0" tIns="251400" rIns="0" bIns="0" rtlCol="0" anchor="ctr">
            <a:spAutoFit/>
          </a:bodyPr>
          <a:lstStyle/>
          <a:p>
            <a:pPr marL="212508">
              <a:lnSpc>
                <a:spcPct val="100000"/>
              </a:lnSpc>
              <a:spcBef>
                <a:spcPts val="133"/>
              </a:spcBef>
            </a:pPr>
            <a:r>
              <a:rPr sz="3600" spc="-40" dirty="0"/>
              <a:t>Understanding</a:t>
            </a:r>
            <a:r>
              <a:rPr sz="3600" spc="-120" dirty="0"/>
              <a:t> </a:t>
            </a:r>
            <a:r>
              <a:rPr sz="3600" spc="-33" dirty="0"/>
              <a:t>Backward</a:t>
            </a:r>
            <a:r>
              <a:rPr sz="3600" spc="-120" dirty="0"/>
              <a:t> </a:t>
            </a:r>
            <a:r>
              <a:rPr sz="3600" spc="-33" dirty="0"/>
              <a:t>Propagation</a:t>
            </a:r>
            <a:r>
              <a:rPr sz="3600" spc="-120" dirty="0"/>
              <a:t> </a:t>
            </a:r>
            <a:r>
              <a:rPr sz="36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15499" y="47623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grpSp>
        <p:nvGrpSpPr>
          <p:cNvPr id="37" name="object 37"/>
          <p:cNvGrpSpPr/>
          <p:nvPr/>
        </p:nvGrpSpPr>
        <p:grpSpPr>
          <a:xfrm>
            <a:off x="4803771" y="3392433"/>
            <a:ext cx="5904653" cy="1391073"/>
            <a:chOff x="3602828" y="2544324"/>
            <a:chExt cx="4428490" cy="1043305"/>
          </a:xfrm>
        </p:grpSpPr>
        <p:pic>
          <p:nvPicPr>
            <p:cNvPr id="38" name="object 38"/>
            <p:cNvPicPr/>
            <p:nvPr/>
          </p:nvPicPr>
          <p:blipFill>
            <a:blip r:embed="rId8" cstate="print"/>
            <a:stretch>
              <a:fillRect/>
            </a:stretch>
          </p:blipFill>
          <p:spPr>
            <a:xfrm>
              <a:off x="3643175" y="2818153"/>
              <a:ext cx="209643" cy="209371"/>
            </a:xfrm>
            <a:prstGeom prst="rect">
              <a:avLst/>
            </a:prstGeom>
          </p:spPr>
        </p:pic>
        <p:sp>
          <p:nvSpPr>
            <p:cNvPr id="39" name="object 39"/>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602828" y="3322799"/>
              <a:ext cx="107364" cy="95561"/>
            </a:xfrm>
            <a:prstGeom prst="rect">
              <a:avLst/>
            </a:prstGeom>
          </p:spPr>
        </p:pic>
        <p:sp>
          <p:nvSpPr>
            <p:cNvPr id="41" name="object 41"/>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42" name="object 42"/>
            <p:cNvPicPr/>
            <p:nvPr/>
          </p:nvPicPr>
          <p:blipFill>
            <a:blip r:embed="rId10" cstate="print"/>
            <a:stretch>
              <a:fillRect/>
            </a:stretch>
          </p:blipFill>
          <p:spPr>
            <a:xfrm>
              <a:off x="6482625" y="2569735"/>
              <a:ext cx="64871" cy="81218"/>
            </a:xfrm>
            <a:prstGeom prst="rect">
              <a:avLst/>
            </a:prstGeom>
          </p:spPr>
        </p:pic>
        <p:sp>
          <p:nvSpPr>
            <p:cNvPr id="43" name="object 43"/>
            <p:cNvSpPr/>
            <p:nvPr/>
          </p:nvSpPr>
          <p:spPr>
            <a:xfrm>
              <a:off x="4896201" y="2553874"/>
              <a:ext cx="1583690" cy="238125"/>
            </a:xfrm>
            <a:custGeom>
              <a:avLst/>
              <a:gdLst/>
              <a:ahLst/>
              <a:cxnLst/>
              <a:rect l="l" t="t" r="r" b="b"/>
              <a:pathLst>
                <a:path w="1583689" h="238125">
                  <a:moveTo>
                    <a:pt x="1583148" y="0"/>
                  </a:moveTo>
                  <a:lnTo>
                    <a:pt x="1570209" y="37457"/>
                  </a:lnTo>
                  <a:lnTo>
                    <a:pt x="1533272" y="74078"/>
                  </a:lnTo>
                  <a:lnTo>
                    <a:pt x="1475160" y="109031"/>
                  </a:lnTo>
                  <a:lnTo>
                    <a:pt x="1439047" y="125622"/>
                  </a:lnTo>
                  <a:lnTo>
                    <a:pt x="1398698" y="141484"/>
                  </a:lnTo>
                  <a:lnTo>
                    <a:pt x="1354468" y="156513"/>
                  </a:lnTo>
                  <a:lnTo>
                    <a:pt x="1306709" y="170605"/>
                  </a:lnTo>
                  <a:lnTo>
                    <a:pt x="1255773" y="183656"/>
                  </a:lnTo>
                  <a:lnTo>
                    <a:pt x="1202015" y="195563"/>
                  </a:lnTo>
                  <a:lnTo>
                    <a:pt x="1145786" y="206221"/>
                  </a:lnTo>
                  <a:lnTo>
                    <a:pt x="1087440" y="215526"/>
                  </a:lnTo>
                  <a:lnTo>
                    <a:pt x="1027329" y="223375"/>
                  </a:lnTo>
                  <a:lnTo>
                    <a:pt x="965806" y="229663"/>
                  </a:lnTo>
                  <a:lnTo>
                    <a:pt x="903225" y="234287"/>
                  </a:lnTo>
                  <a:lnTo>
                    <a:pt x="839938" y="237142"/>
                  </a:lnTo>
                  <a:lnTo>
                    <a:pt x="776298" y="238124"/>
                  </a:lnTo>
                  <a:lnTo>
                    <a:pt x="721324" y="237409"/>
                  </a:lnTo>
                  <a:lnTo>
                    <a:pt x="666576" y="235286"/>
                  </a:lnTo>
                  <a:lnTo>
                    <a:pt x="612284" y="231823"/>
                  </a:lnTo>
                  <a:lnTo>
                    <a:pt x="558673" y="227088"/>
                  </a:lnTo>
                  <a:lnTo>
                    <a:pt x="505972" y="221146"/>
                  </a:lnTo>
                  <a:lnTo>
                    <a:pt x="454407" y="214065"/>
                  </a:lnTo>
                  <a:lnTo>
                    <a:pt x="404206" y="205913"/>
                  </a:lnTo>
                  <a:lnTo>
                    <a:pt x="355597" y="196756"/>
                  </a:lnTo>
                  <a:lnTo>
                    <a:pt x="308806" y="186661"/>
                  </a:lnTo>
                  <a:lnTo>
                    <a:pt x="264061" y="175695"/>
                  </a:lnTo>
                  <a:lnTo>
                    <a:pt x="221589" y="163926"/>
                  </a:lnTo>
                  <a:lnTo>
                    <a:pt x="167320" y="146554"/>
                  </a:lnTo>
                  <a:lnTo>
                    <a:pt x="118369" y="127964"/>
                  </a:lnTo>
                  <a:lnTo>
                    <a:pt x="75328" y="108330"/>
                  </a:lnTo>
                  <a:lnTo>
                    <a:pt x="38787" y="87826"/>
                  </a:lnTo>
                  <a:lnTo>
                    <a:pt x="7195" y="64836"/>
                  </a:lnTo>
                  <a:lnTo>
                    <a:pt x="243" y="58533"/>
                  </a:lnTo>
                  <a:lnTo>
                    <a:pt x="0" y="58296"/>
                  </a:lnTo>
                </a:path>
              </a:pathLst>
            </a:custGeom>
            <a:ln w="19049">
              <a:solidFill>
                <a:srgbClr val="FF0000"/>
              </a:solidFill>
            </a:ln>
          </p:spPr>
          <p:txBody>
            <a:bodyPr wrap="square" lIns="0" tIns="0" rIns="0" bIns="0" rtlCol="0"/>
            <a:lstStyle/>
            <a:p>
              <a:endParaRPr sz="2400"/>
            </a:p>
          </p:txBody>
        </p:sp>
        <p:pic>
          <p:nvPicPr>
            <p:cNvPr id="44" name="object 44"/>
            <p:cNvPicPr/>
            <p:nvPr/>
          </p:nvPicPr>
          <p:blipFill>
            <a:blip r:embed="rId11" cstate="print"/>
            <a:stretch>
              <a:fillRect/>
            </a:stretch>
          </p:blipFill>
          <p:spPr>
            <a:xfrm>
              <a:off x="4869157" y="2569561"/>
              <a:ext cx="65526" cy="81092"/>
            </a:xfrm>
            <a:prstGeom prst="rect">
              <a:avLst/>
            </a:prstGeom>
          </p:spPr>
        </p:pic>
      </p:grpSp>
      <p:sp>
        <p:nvSpPr>
          <p:cNvPr id="45" name="object 45"/>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6" name="object 46"/>
          <p:cNvSpPr txBox="1"/>
          <p:nvPr/>
        </p:nvSpPr>
        <p:spPr>
          <a:xfrm>
            <a:off x="7273944" y="3726148"/>
            <a:ext cx="466513" cy="609696"/>
          </a:xfrm>
          <a:prstGeom prst="rect">
            <a:avLst/>
          </a:prstGeom>
        </p:spPr>
        <p:txBody>
          <a:bodyPr vert="horz" wrap="square" lIns="0" tIns="16933" rIns="0" bIns="0" rtlCol="0">
            <a:spAutoFit/>
          </a:bodyPr>
          <a:lstStyle/>
          <a:p>
            <a:pPr marL="50799" marR="40639" indent="23706">
              <a:lnSpc>
                <a:spcPct val="107000"/>
              </a:lnSpc>
              <a:spcBef>
                <a:spcPts val="13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419508" y="237746"/>
            <a:ext cx="11448026"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15499" y="47623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4" name="object 34"/>
          <p:cNvSpPr txBox="1"/>
          <p:nvPr/>
        </p:nvSpPr>
        <p:spPr>
          <a:xfrm>
            <a:off x="4615868" y="4038251"/>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35" name="object 35"/>
          <p:cNvSpPr txBox="1"/>
          <p:nvPr/>
        </p:nvSpPr>
        <p:spPr>
          <a:xfrm>
            <a:off x="4747639" y="4206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6" name="object 36"/>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7" name="object 37"/>
          <p:cNvPicPr/>
          <p:nvPr/>
        </p:nvPicPr>
        <p:blipFill>
          <a:blip r:embed="rId7" cstate="print"/>
          <a:stretch>
            <a:fillRect/>
          </a:stretch>
        </p:blipFill>
        <p:spPr>
          <a:xfrm>
            <a:off x="4945799" y="2435899"/>
            <a:ext cx="292725" cy="292360"/>
          </a:xfrm>
          <a:prstGeom prst="rect">
            <a:avLst/>
          </a:prstGeom>
        </p:spPr>
      </p:pic>
      <p:grpSp>
        <p:nvGrpSpPr>
          <p:cNvPr id="38" name="object 38"/>
          <p:cNvGrpSpPr/>
          <p:nvPr/>
        </p:nvGrpSpPr>
        <p:grpSpPr>
          <a:xfrm>
            <a:off x="4803771" y="3392433"/>
            <a:ext cx="5904653" cy="1391073"/>
            <a:chOff x="3602828" y="2544324"/>
            <a:chExt cx="4428490" cy="1043305"/>
          </a:xfrm>
        </p:grpSpPr>
        <p:pic>
          <p:nvPicPr>
            <p:cNvPr id="39" name="object 39"/>
            <p:cNvPicPr/>
            <p:nvPr/>
          </p:nvPicPr>
          <p:blipFill>
            <a:blip r:embed="rId8" cstate="print"/>
            <a:stretch>
              <a:fillRect/>
            </a:stretch>
          </p:blipFill>
          <p:spPr>
            <a:xfrm>
              <a:off x="3643175" y="2818153"/>
              <a:ext cx="209643" cy="209371"/>
            </a:xfrm>
            <a:prstGeom prst="rect">
              <a:avLst/>
            </a:prstGeom>
          </p:spPr>
        </p:pic>
        <p:sp>
          <p:nvSpPr>
            <p:cNvPr id="40" name="object 40"/>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1" name="object 41"/>
            <p:cNvPicPr/>
            <p:nvPr/>
          </p:nvPicPr>
          <p:blipFill>
            <a:blip r:embed="rId9" cstate="print"/>
            <a:stretch>
              <a:fillRect/>
            </a:stretch>
          </p:blipFill>
          <p:spPr>
            <a:xfrm>
              <a:off x="3602828" y="3322799"/>
              <a:ext cx="107364" cy="95561"/>
            </a:xfrm>
            <a:prstGeom prst="rect">
              <a:avLst/>
            </a:prstGeom>
          </p:spPr>
        </p:pic>
        <p:sp>
          <p:nvSpPr>
            <p:cNvPr id="42" name="object 42"/>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10" cstate="print"/>
            <a:stretch>
              <a:fillRect/>
            </a:stretch>
          </p:blipFill>
          <p:spPr>
            <a:xfrm>
              <a:off x="6482625" y="2569735"/>
              <a:ext cx="64871" cy="81218"/>
            </a:xfrm>
            <a:prstGeom prst="rect">
              <a:avLst/>
            </a:prstGeom>
          </p:spPr>
        </p:pic>
        <p:sp>
          <p:nvSpPr>
            <p:cNvPr id="44" name="object 44"/>
            <p:cNvSpPr/>
            <p:nvPr/>
          </p:nvSpPr>
          <p:spPr>
            <a:xfrm>
              <a:off x="4896201" y="2553874"/>
              <a:ext cx="1583690" cy="238125"/>
            </a:xfrm>
            <a:custGeom>
              <a:avLst/>
              <a:gdLst/>
              <a:ahLst/>
              <a:cxnLst/>
              <a:rect l="l" t="t" r="r" b="b"/>
              <a:pathLst>
                <a:path w="1583689" h="238125">
                  <a:moveTo>
                    <a:pt x="1583148" y="0"/>
                  </a:moveTo>
                  <a:lnTo>
                    <a:pt x="1570209" y="37457"/>
                  </a:lnTo>
                  <a:lnTo>
                    <a:pt x="1533272" y="74078"/>
                  </a:lnTo>
                  <a:lnTo>
                    <a:pt x="1475160" y="109031"/>
                  </a:lnTo>
                  <a:lnTo>
                    <a:pt x="1439047" y="125622"/>
                  </a:lnTo>
                  <a:lnTo>
                    <a:pt x="1398698" y="141484"/>
                  </a:lnTo>
                  <a:lnTo>
                    <a:pt x="1354468" y="156513"/>
                  </a:lnTo>
                  <a:lnTo>
                    <a:pt x="1306709" y="170605"/>
                  </a:lnTo>
                  <a:lnTo>
                    <a:pt x="1255773" y="183656"/>
                  </a:lnTo>
                  <a:lnTo>
                    <a:pt x="1202015" y="195563"/>
                  </a:lnTo>
                  <a:lnTo>
                    <a:pt x="1145786" y="206221"/>
                  </a:lnTo>
                  <a:lnTo>
                    <a:pt x="1087440" y="215526"/>
                  </a:lnTo>
                  <a:lnTo>
                    <a:pt x="1027329" y="223375"/>
                  </a:lnTo>
                  <a:lnTo>
                    <a:pt x="965806" y="229663"/>
                  </a:lnTo>
                  <a:lnTo>
                    <a:pt x="903225" y="234287"/>
                  </a:lnTo>
                  <a:lnTo>
                    <a:pt x="839938" y="237142"/>
                  </a:lnTo>
                  <a:lnTo>
                    <a:pt x="776298" y="238124"/>
                  </a:lnTo>
                  <a:lnTo>
                    <a:pt x="721324" y="237409"/>
                  </a:lnTo>
                  <a:lnTo>
                    <a:pt x="666576" y="235286"/>
                  </a:lnTo>
                  <a:lnTo>
                    <a:pt x="612284" y="231823"/>
                  </a:lnTo>
                  <a:lnTo>
                    <a:pt x="558673" y="227088"/>
                  </a:lnTo>
                  <a:lnTo>
                    <a:pt x="505972" y="221146"/>
                  </a:lnTo>
                  <a:lnTo>
                    <a:pt x="454407" y="214065"/>
                  </a:lnTo>
                  <a:lnTo>
                    <a:pt x="404206" y="205913"/>
                  </a:lnTo>
                  <a:lnTo>
                    <a:pt x="355597" y="196756"/>
                  </a:lnTo>
                  <a:lnTo>
                    <a:pt x="308806" y="186661"/>
                  </a:lnTo>
                  <a:lnTo>
                    <a:pt x="264061" y="175695"/>
                  </a:lnTo>
                  <a:lnTo>
                    <a:pt x="221589" y="163926"/>
                  </a:lnTo>
                  <a:lnTo>
                    <a:pt x="167320" y="146554"/>
                  </a:lnTo>
                  <a:lnTo>
                    <a:pt x="118369" y="127964"/>
                  </a:lnTo>
                  <a:lnTo>
                    <a:pt x="75328" y="108330"/>
                  </a:lnTo>
                  <a:lnTo>
                    <a:pt x="38787" y="87826"/>
                  </a:lnTo>
                  <a:lnTo>
                    <a:pt x="7195" y="64836"/>
                  </a:lnTo>
                  <a:lnTo>
                    <a:pt x="243" y="58533"/>
                  </a:lnTo>
                  <a:lnTo>
                    <a:pt x="0" y="58296"/>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1" cstate="print"/>
            <a:stretch>
              <a:fillRect/>
            </a:stretch>
          </p:blipFill>
          <p:spPr>
            <a:xfrm>
              <a:off x="4869157" y="2569561"/>
              <a:ext cx="65526" cy="81092"/>
            </a:xfrm>
            <a:prstGeom prst="rect">
              <a:avLst/>
            </a:prstGeom>
          </p:spPr>
        </p:pic>
      </p:grpSp>
      <p:sp>
        <p:nvSpPr>
          <p:cNvPr id="46" name="object 46"/>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7" name="object 47"/>
          <p:cNvSpPr txBox="1"/>
          <p:nvPr/>
        </p:nvSpPr>
        <p:spPr>
          <a:xfrm>
            <a:off x="7331949" y="37463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48" name="object 48"/>
          <p:cNvSpPr txBox="1"/>
          <p:nvPr/>
        </p:nvSpPr>
        <p:spPr>
          <a:xfrm>
            <a:off x="7307810" y="40510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9" name="object 49"/>
          <p:cNvSpPr txBox="1"/>
          <p:nvPr/>
        </p:nvSpPr>
        <p:spPr>
          <a:xfrm>
            <a:off x="7584309" y="4218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50" name="object 50"/>
          <p:cNvGrpSpPr/>
          <p:nvPr/>
        </p:nvGrpSpPr>
        <p:grpSpPr>
          <a:xfrm>
            <a:off x="5100955" y="3392466"/>
            <a:ext cx="1399540" cy="850900"/>
            <a:chOff x="3825716" y="2544349"/>
            <a:chExt cx="1049655" cy="638175"/>
          </a:xfrm>
        </p:grpSpPr>
        <p:sp>
          <p:nvSpPr>
            <p:cNvPr id="51" name="object 51"/>
            <p:cNvSpPr/>
            <p:nvPr/>
          </p:nvSpPr>
          <p:spPr>
            <a:xfrm>
              <a:off x="3872668" y="2553874"/>
              <a:ext cx="993140" cy="598170"/>
            </a:xfrm>
            <a:custGeom>
              <a:avLst/>
              <a:gdLst/>
              <a:ahLst/>
              <a:cxnLst/>
              <a:rect l="l" t="t" r="r" b="b"/>
              <a:pathLst>
                <a:path w="993139" h="598169">
                  <a:moveTo>
                    <a:pt x="992831" y="0"/>
                  </a:moveTo>
                  <a:lnTo>
                    <a:pt x="989602" y="40840"/>
                  </a:lnTo>
                  <a:lnTo>
                    <a:pt x="980112" y="81511"/>
                  </a:lnTo>
                  <a:lnTo>
                    <a:pt x="964660" y="121844"/>
                  </a:lnTo>
                  <a:lnTo>
                    <a:pt x="943543" y="161671"/>
                  </a:lnTo>
                  <a:lnTo>
                    <a:pt x="917061" y="200822"/>
                  </a:lnTo>
                  <a:lnTo>
                    <a:pt x="885511" y="239129"/>
                  </a:lnTo>
                  <a:lnTo>
                    <a:pt x="849191" y="276423"/>
                  </a:lnTo>
                  <a:lnTo>
                    <a:pt x="808399" y="312534"/>
                  </a:lnTo>
                  <a:lnTo>
                    <a:pt x="763434" y="347295"/>
                  </a:lnTo>
                  <a:lnTo>
                    <a:pt x="714593" y="380535"/>
                  </a:lnTo>
                  <a:lnTo>
                    <a:pt x="662175" y="412087"/>
                  </a:lnTo>
                  <a:lnTo>
                    <a:pt x="618674" y="435583"/>
                  </a:lnTo>
                  <a:lnTo>
                    <a:pt x="573293" y="457850"/>
                  </a:lnTo>
                  <a:lnTo>
                    <a:pt x="526177" y="478807"/>
                  </a:lnTo>
                  <a:lnTo>
                    <a:pt x="477470" y="498371"/>
                  </a:lnTo>
                  <a:lnTo>
                    <a:pt x="427317" y="516460"/>
                  </a:lnTo>
                  <a:lnTo>
                    <a:pt x="375863" y="532994"/>
                  </a:lnTo>
                  <a:lnTo>
                    <a:pt x="323252" y="547888"/>
                  </a:lnTo>
                  <a:lnTo>
                    <a:pt x="276382" y="559513"/>
                  </a:lnTo>
                  <a:lnTo>
                    <a:pt x="228834" y="569766"/>
                  </a:lnTo>
                  <a:lnTo>
                    <a:pt x="180705" y="578592"/>
                  </a:lnTo>
                  <a:lnTo>
                    <a:pt x="132092" y="585936"/>
                  </a:lnTo>
                  <a:lnTo>
                    <a:pt x="83091" y="591744"/>
                  </a:lnTo>
                  <a:lnTo>
                    <a:pt x="33799" y="595961"/>
                  </a:lnTo>
                  <a:lnTo>
                    <a:pt x="9074" y="597455"/>
                  </a:lnTo>
                  <a:lnTo>
                    <a:pt x="0" y="597888"/>
                  </a:lnTo>
                </a:path>
              </a:pathLst>
            </a:custGeom>
            <a:ln w="19049">
              <a:solidFill>
                <a:srgbClr val="FF0000"/>
              </a:solidFill>
            </a:ln>
          </p:spPr>
          <p:txBody>
            <a:bodyPr wrap="square" lIns="0" tIns="0" rIns="0" bIns="0" rtlCol="0"/>
            <a:lstStyle/>
            <a:p>
              <a:endParaRPr sz="2400"/>
            </a:p>
          </p:txBody>
        </p:sp>
        <p:sp>
          <p:nvSpPr>
            <p:cNvPr id="52" name="object 52"/>
            <p:cNvSpPr/>
            <p:nvPr/>
          </p:nvSpPr>
          <p:spPr>
            <a:xfrm>
              <a:off x="3835241" y="3129849"/>
              <a:ext cx="59690" cy="43180"/>
            </a:xfrm>
            <a:custGeom>
              <a:avLst/>
              <a:gdLst/>
              <a:ahLst/>
              <a:cxnLst/>
              <a:rect l="l" t="t" r="r" b="b"/>
              <a:pathLst>
                <a:path w="59689" h="43180">
                  <a:moveTo>
                    <a:pt x="59340" y="42835"/>
                  </a:moveTo>
                  <a:lnTo>
                    <a:pt x="0" y="22780"/>
                  </a:lnTo>
                  <a:lnTo>
                    <a:pt x="58348" y="0"/>
                  </a:lnTo>
                  <a:lnTo>
                    <a:pt x="37426" y="21913"/>
                  </a:lnTo>
                  <a:lnTo>
                    <a:pt x="59340" y="42835"/>
                  </a:lnTo>
                  <a:close/>
                </a:path>
              </a:pathLst>
            </a:custGeom>
            <a:solidFill>
              <a:srgbClr val="FF0000"/>
            </a:solidFill>
          </p:spPr>
          <p:txBody>
            <a:bodyPr wrap="square" lIns="0" tIns="0" rIns="0" bIns="0" rtlCol="0"/>
            <a:lstStyle/>
            <a:p>
              <a:endParaRPr sz="2400"/>
            </a:p>
          </p:txBody>
        </p:sp>
        <p:sp>
          <p:nvSpPr>
            <p:cNvPr id="53" name="object 53"/>
            <p:cNvSpPr/>
            <p:nvPr/>
          </p:nvSpPr>
          <p:spPr>
            <a:xfrm>
              <a:off x="3835241" y="3129849"/>
              <a:ext cx="59690" cy="43180"/>
            </a:xfrm>
            <a:custGeom>
              <a:avLst/>
              <a:gdLst/>
              <a:ahLst/>
              <a:cxnLst/>
              <a:rect l="l" t="t" r="r" b="b"/>
              <a:pathLst>
                <a:path w="59689" h="43180">
                  <a:moveTo>
                    <a:pt x="37426" y="21913"/>
                  </a:moveTo>
                  <a:lnTo>
                    <a:pt x="58348" y="0"/>
                  </a:lnTo>
                  <a:lnTo>
                    <a:pt x="0" y="22780"/>
                  </a:lnTo>
                  <a:lnTo>
                    <a:pt x="59340" y="42835"/>
                  </a:lnTo>
                  <a:lnTo>
                    <a:pt x="37426" y="21913"/>
                  </a:lnTo>
                  <a:close/>
                </a:path>
              </a:pathLst>
            </a:custGeom>
            <a:ln w="19049">
              <a:solidFill>
                <a:srgbClr val="FF0000"/>
              </a:solidFill>
            </a:ln>
          </p:spPr>
          <p:txBody>
            <a:bodyPr wrap="square" lIns="0" tIns="0" rIns="0" bIns="0" rtlCol="0"/>
            <a:lstStyle/>
            <a:p>
              <a:endParaRPr sz="2400"/>
            </a:p>
          </p:txBody>
        </p:sp>
      </p:grpSp>
      <p:sp>
        <p:nvSpPr>
          <p:cNvPr id="54" name="object 54"/>
          <p:cNvSpPr txBox="1"/>
          <p:nvPr/>
        </p:nvSpPr>
        <p:spPr>
          <a:xfrm>
            <a:off x="5873160" y="39495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5" name="object 55"/>
          <p:cNvSpPr/>
          <p:nvPr/>
        </p:nvSpPr>
        <p:spPr>
          <a:xfrm>
            <a:off x="5911116" y="4362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6" name="object 56"/>
          <p:cNvSpPr txBox="1"/>
          <p:nvPr/>
        </p:nvSpPr>
        <p:spPr>
          <a:xfrm>
            <a:off x="5888299" y="43498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813072"/>
            <a:ext cx="2130554" cy="599184"/>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606322" y="168921"/>
            <a:ext cx="11251381"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7649365" y="47623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4" name="object 34"/>
          <p:cNvSpPr txBox="1"/>
          <p:nvPr/>
        </p:nvSpPr>
        <p:spPr>
          <a:xfrm>
            <a:off x="7912908" y="5228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5" name="object 35"/>
          <p:cNvSpPr txBox="1"/>
          <p:nvPr/>
        </p:nvSpPr>
        <p:spPr>
          <a:xfrm>
            <a:off x="4615868" y="4038251"/>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36" name="object 36"/>
          <p:cNvSpPr txBox="1"/>
          <p:nvPr/>
        </p:nvSpPr>
        <p:spPr>
          <a:xfrm>
            <a:off x="4747639" y="4206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7" name="object 37"/>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8" name="object 38"/>
          <p:cNvPicPr/>
          <p:nvPr/>
        </p:nvPicPr>
        <p:blipFill>
          <a:blip r:embed="rId7" cstate="print"/>
          <a:stretch>
            <a:fillRect/>
          </a:stretch>
        </p:blipFill>
        <p:spPr>
          <a:xfrm>
            <a:off x="4945799" y="2435899"/>
            <a:ext cx="292725" cy="292360"/>
          </a:xfrm>
          <a:prstGeom prst="rect">
            <a:avLst/>
          </a:prstGeom>
        </p:spPr>
      </p:pic>
      <p:grpSp>
        <p:nvGrpSpPr>
          <p:cNvPr id="39" name="object 39"/>
          <p:cNvGrpSpPr/>
          <p:nvPr/>
        </p:nvGrpSpPr>
        <p:grpSpPr>
          <a:xfrm>
            <a:off x="4803771" y="3392433"/>
            <a:ext cx="5904653" cy="1391073"/>
            <a:chOff x="3602828" y="2544324"/>
            <a:chExt cx="4428490" cy="1043305"/>
          </a:xfrm>
        </p:grpSpPr>
        <p:pic>
          <p:nvPicPr>
            <p:cNvPr id="40" name="object 40"/>
            <p:cNvPicPr/>
            <p:nvPr/>
          </p:nvPicPr>
          <p:blipFill>
            <a:blip r:embed="rId8" cstate="print"/>
            <a:stretch>
              <a:fillRect/>
            </a:stretch>
          </p:blipFill>
          <p:spPr>
            <a:xfrm>
              <a:off x="3643175" y="2818153"/>
              <a:ext cx="209643" cy="209371"/>
            </a:xfrm>
            <a:prstGeom prst="rect">
              <a:avLst/>
            </a:prstGeom>
          </p:spPr>
        </p:pic>
        <p:sp>
          <p:nvSpPr>
            <p:cNvPr id="41" name="object 41"/>
            <p:cNvSpPr/>
            <p:nvPr/>
          </p:nvSpPr>
          <p:spPr>
            <a:xfrm>
              <a:off x="3682054" y="2553849"/>
              <a:ext cx="4339590" cy="1024255"/>
            </a:xfrm>
            <a:custGeom>
              <a:avLst/>
              <a:gdLst/>
              <a:ahLst/>
              <a:cxnLst/>
              <a:rect l="l" t="t" r="r" b="b"/>
              <a:pathLst>
                <a:path w="4339590" h="1024254">
                  <a:moveTo>
                    <a:pt x="4339445" y="0"/>
                  </a:moveTo>
                  <a:lnTo>
                    <a:pt x="4335104" y="54165"/>
                  </a:lnTo>
                  <a:lnTo>
                    <a:pt x="4322292" y="107513"/>
                  </a:lnTo>
                  <a:lnTo>
                    <a:pt x="4301329" y="159981"/>
                  </a:lnTo>
                  <a:lnTo>
                    <a:pt x="4272535" y="211508"/>
                  </a:lnTo>
                  <a:lnTo>
                    <a:pt x="4236230" y="262033"/>
                  </a:lnTo>
                  <a:lnTo>
                    <a:pt x="4192733" y="311492"/>
                  </a:lnTo>
                  <a:lnTo>
                    <a:pt x="4142364" y="359825"/>
                  </a:lnTo>
                  <a:lnTo>
                    <a:pt x="4085442" y="406969"/>
                  </a:lnTo>
                  <a:lnTo>
                    <a:pt x="4054624" y="430076"/>
                  </a:lnTo>
                  <a:lnTo>
                    <a:pt x="4022288" y="452863"/>
                  </a:lnTo>
                  <a:lnTo>
                    <a:pt x="3988473" y="475321"/>
                  </a:lnTo>
                  <a:lnTo>
                    <a:pt x="3953220" y="497444"/>
                  </a:lnTo>
                  <a:lnTo>
                    <a:pt x="3916569" y="519223"/>
                  </a:lnTo>
                  <a:lnTo>
                    <a:pt x="3878559" y="540652"/>
                  </a:lnTo>
                  <a:lnTo>
                    <a:pt x="3839230" y="561721"/>
                  </a:lnTo>
                  <a:lnTo>
                    <a:pt x="3798624" y="582423"/>
                  </a:lnTo>
                  <a:lnTo>
                    <a:pt x="3756778" y="602751"/>
                  </a:lnTo>
                  <a:lnTo>
                    <a:pt x="3713734" y="622697"/>
                  </a:lnTo>
                  <a:lnTo>
                    <a:pt x="3669531" y="642253"/>
                  </a:lnTo>
                  <a:lnTo>
                    <a:pt x="3624210" y="661412"/>
                  </a:lnTo>
                  <a:lnTo>
                    <a:pt x="3577809" y="680165"/>
                  </a:lnTo>
                  <a:lnTo>
                    <a:pt x="3530370" y="698505"/>
                  </a:lnTo>
                  <a:lnTo>
                    <a:pt x="3481932" y="716424"/>
                  </a:lnTo>
                  <a:lnTo>
                    <a:pt x="3432535" y="733914"/>
                  </a:lnTo>
                  <a:lnTo>
                    <a:pt x="3382220" y="750969"/>
                  </a:lnTo>
                  <a:lnTo>
                    <a:pt x="3331025" y="767579"/>
                  </a:lnTo>
                  <a:lnTo>
                    <a:pt x="3278991" y="783738"/>
                  </a:lnTo>
                  <a:lnTo>
                    <a:pt x="3226158" y="799437"/>
                  </a:lnTo>
                  <a:lnTo>
                    <a:pt x="3172566" y="814669"/>
                  </a:lnTo>
                  <a:lnTo>
                    <a:pt x="3118255" y="829426"/>
                  </a:lnTo>
                  <a:lnTo>
                    <a:pt x="3063264" y="843701"/>
                  </a:lnTo>
                  <a:lnTo>
                    <a:pt x="3007635" y="857485"/>
                  </a:lnTo>
                  <a:lnTo>
                    <a:pt x="2951406" y="870771"/>
                  </a:lnTo>
                  <a:lnTo>
                    <a:pt x="2894617" y="883551"/>
                  </a:lnTo>
                  <a:lnTo>
                    <a:pt x="2837309" y="895818"/>
                  </a:lnTo>
                  <a:lnTo>
                    <a:pt x="2779522" y="907563"/>
                  </a:lnTo>
                  <a:lnTo>
                    <a:pt x="2721295" y="918780"/>
                  </a:lnTo>
                  <a:lnTo>
                    <a:pt x="2662669" y="929459"/>
                  </a:lnTo>
                  <a:lnTo>
                    <a:pt x="2603683" y="939594"/>
                  </a:lnTo>
                  <a:lnTo>
                    <a:pt x="2544378" y="949177"/>
                  </a:lnTo>
                  <a:lnTo>
                    <a:pt x="2484792" y="958200"/>
                  </a:lnTo>
                  <a:lnTo>
                    <a:pt x="2424967" y="966656"/>
                  </a:lnTo>
                  <a:lnTo>
                    <a:pt x="2364943" y="974536"/>
                  </a:lnTo>
                  <a:lnTo>
                    <a:pt x="2304758" y="981833"/>
                  </a:lnTo>
                  <a:lnTo>
                    <a:pt x="2244454" y="988539"/>
                  </a:lnTo>
                  <a:lnTo>
                    <a:pt x="2184069" y="994646"/>
                  </a:lnTo>
                  <a:lnTo>
                    <a:pt x="2123645" y="1000147"/>
                  </a:lnTo>
                  <a:lnTo>
                    <a:pt x="2068255" y="1004654"/>
                  </a:lnTo>
                  <a:lnTo>
                    <a:pt x="2012896" y="1008656"/>
                  </a:lnTo>
                  <a:lnTo>
                    <a:pt x="1957599" y="1012164"/>
                  </a:lnTo>
                  <a:lnTo>
                    <a:pt x="1902394" y="1015190"/>
                  </a:lnTo>
                  <a:lnTo>
                    <a:pt x="1847311" y="1017745"/>
                  </a:lnTo>
                  <a:lnTo>
                    <a:pt x="1792383" y="1019840"/>
                  </a:lnTo>
                  <a:lnTo>
                    <a:pt x="1737640" y="1021487"/>
                  </a:lnTo>
                  <a:lnTo>
                    <a:pt x="1683111" y="1022697"/>
                  </a:lnTo>
                  <a:lnTo>
                    <a:pt x="1628829" y="1023480"/>
                  </a:lnTo>
                  <a:lnTo>
                    <a:pt x="1574824" y="1023849"/>
                  </a:lnTo>
                  <a:lnTo>
                    <a:pt x="1521127" y="1023814"/>
                  </a:lnTo>
                  <a:lnTo>
                    <a:pt x="1467768" y="1023387"/>
                  </a:lnTo>
                  <a:lnTo>
                    <a:pt x="1414779" y="1022579"/>
                  </a:lnTo>
                  <a:lnTo>
                    <a:pt x="1362190" y="1021402"/>
                  </a:lnTo>
                  <a:lnTo>
                    <a:pt x="1310031" y="1019865"/>
                  </a:lnTo>
                  <a:lnTo>
                    <a:pt x="1258334" y="1017982"/>
                  </a:lnTo>
                  <a:lnTo>
                    <a:pt x="1207130" y="1015762"/>
                  </a:lnTo>
                  <a:lnTo>
                    <a:pt x="1156449" y="1013218"/>
                  </a:lnTo>
                  <a:lnTo>
                    <a:pt x="1106321" y="1010360"/>
                  </a:lnTo>
                  <a:lnTo>
                    <a:pt x="1056779" y="1007200"/>
                  </a:lnTo>
                  <a:lnTo>
                    <a:pt x="1007851" y="1003748"/>
                  </a:lnTo>
                  <a:lnTo>
                    <a:pt x="959571" y="1000017"/>
                  </a:lnTo>
                  <a:lnTo>
                    <a:pt x="911967" y="996018"/>
                  </a:lnTo>
                  <a:lnTo>
                    <a:pt x="865071" y="991761"/>
                  </a:lnTo>
                  <a:lnTo>
                    <a:pt x="818913" y="987258"/>
                  </a:lnTo>
                  <a:lnTo>
                    <a:pt x="773525" y="982520"/>
                  </a:lnTo>
                  <a:lnTo>
                    <a:pt x="728938" y="977558"/>
                  </a:lnTo>
                  <a:lnTo>
                    <a:pt x="685181" y="972384"/>
                  </a:lnTo>
                  <a:lnTo>
                    <a:pt x="642285" y="967010"/>
                  </a:lnTo>
                  <a:lnTo>
                    <a:pt x="600283" y="961445"/>
                  </a:lnTo>
                  <a:lnTo>
                    <a:pt x="539019" y="952766"/>
                  </a:lnTo>
                  <a:lnTo>
                    <a:pt x="479937" y="943724"/>
                  </a:lnTo>
                  <a:lnTo>
                    <a:pt x="423140" y="934356"/>
                  </a:lnTo>
                  <a:lnTo>
                    <a:pt x="368732" y="924699"/>
                  </a:lnTo>
                  <a:lnTo>
                    <a:pt x="316816" y="914793"/>
                  </a:lnTo>
                  <a:lnTo>
                    <a:pt x="267497" y="904675"/>
                  </a:lnTo>
                  <a:lnTo>
                    <a:pt x="220879" y="894382"/>
                  </a:lnTo>
                  <a:lnTo>
                    <a:pt x="177065" y="883953"/>
                  </a:lnTo>
                  <a:lnTo>
                    <a:pt x="136159" y="873426"/>
                  </a:lnTo>
                  <a:lnTo>
                    <a:pt x="98265" y="862839"/>
                  </a:lnTo>
                  <a:lnTo>
                    <a:pt x="55292" y="849578"/>
                  </a:lnTo>
                  <a:lnTo>
                    <a:pt x="17391" y="836356"/>
                  </a:lnTo>
                  <a:lnTo>
                    <a:pt x="405" y="829783"/>
                  </a:lnTo>
                  <a:lnTo>
                    <a:pt x="0" y="829617"/>
                  </a:lnTo>
                </a:path>
              </a:pathLst>
            </a:custGeom>
            <a:ln w="19049">
              <a:solidFill>
                <a:srgbClr val="FF0000"/>
              </a:solidFill>
            </a:ln>
          </p:spPr>
          <p:txBody>
            <a:bodyPr wrap="square" lIns="0" tIns="0" rIns="0" bIns="0" rtlCol="0"/>
            <a:lstStyle/>
            <a:p>
              <a:endParaRPr sz="2400"/>
            </a:p>
          </p:txBody>
        </p:sp>
        <p:pic>
          <p:nvPicPr>
            <p:cNvPr id="42" name="object 42"/>
            <p:cNvPicPr/>
            <p:nvPr/>
          </p:nvPicPr>
          <p:blipFill>
            <a:blip r:embed="rId9" cstate="print"/>
            <a:stretch>
              <a:fillRect/>
            </a:stretch>
          </p:blipFill>
          <p:spPr>
            <a:xfrm>
              <a:off x="3602828" y="3322799"/>
              <a:ext cx="107364" cy="95561"/>
            </a:xfrm>
            <a:prstGeom prst="rect">
              <a:avLst/>
            </a:prstGeom>
          </p:spPr>
        </p:pic>
        <p:sp>
          <p:nvSpPr>
            <p:cNvPr id="43" name="object 43"/>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44" name="object 44"/>
            <p:cNvPicPr/>
            <p:nvPr/>
          </p:nvPicPr>
          <p:blipFill>
            <a:blip r:embed="rId10" cstate="print"/>
            <a:stretch>
              <a:fillRect/>
            </a:stretch>
          </p:blipFill>
          <p:spPr>
            <a:xfrm>
              <a:off x="6482625" y="2569735"/>
              <a:ext cx="64871" cy="81218"/>
            </a:xfrm>
            <a:prstGeom prst="rect">
              <a:avLst/>
            </a:prstGeom>
          </p:spPr>
        </p:pic>
        <p:sp>
          <p:nvSpPr>
            <p:cNvPr id="45" name="object 45"/>
            <p:cNvSpPr/>
            <p:nvPr/>
          </p:nvSpPr>
          <p:spPr>
            <a:xfrm>
              <a:off x="4896201" y="2553874"/>
              <a:ext cx="1583690" cy="238125"/>
            </a:xfrm>
            <a:custGeom>
              <a:avLst/>
              <a:gdLst/>
              <a:ahLst/>
              <a:cxnLst/>
              <a:rect l="l" t="t" r="r" b="b"/>
              <a:pathLst>
                <a:path w="1583689" h="238125">
                  <a:moveTo>
                    <a:pt x="1583148" y="0"/>
                  </a:moveTo>
                  <a:lnTo>
                    <a:pt x="1570209" y="37457"/>
                  </a:lnTo>
                  <a:lnTo>
                    <a:pt x="1533272" y="74078"/>
                  </a:lnTo>
                  <a:lnTo>
                    <a:pt x="1475160" y="109031"/>
                  </a:lnTo>
                  <a:lnTo>
                    <a:pt x="1439047" y="125622"/>
                  </a:lnTo>
                  <a:lnTo>
                    <a:pt x="1398698" y="141484"/>
                  </a:lnTo>
                  <a:lnTo>
                    <a:pt x="1354468" y="156513"/>
                  </a:lnTo>
                  <a:lnTo>
                    <a:pt x="1306709" y="170605"/>
                  </a:lnTo>
                  <a:lnTo>
                    <a:pt x="1255773" y="183656"/>
                  </a:lnTo>
                  <a:lnTo>
                    <a:pt x="1202015" y="195563"/>
                  </a:lnTo>
                  <a:lnTo>
                    <a:pt x="1145786" y="206221"/>
                  </a:lnTo>
                  <a:lnTo>
                    <a:pt x="1087440" y="215526"/>
                  </a:lnTo>
                  <a:lnTo>
                    <a:pt x="1027329" y="223375"/>
                  </a:lnTo>
                  <a:lnTo>
                    <a:pt x="965806" y="229663"/>
                  </a:lnTo>
                  <a:lnTo>
                    <a:pt x="903225" y="234287"/>
                  </a:lnTo>
                  <a:lnTo>
                    <a:pt x="839938" y="237142"/>
                  </a:lnTo>
                  <a:lnTo>
                    <a:pt x="776298" y="238124"/>
                  </a:lnTo>
                  <a:lnTo>
                    <a:pt x="721324" y="237409"/>
                  </a:lnTo>
                  <a:lnTo>
                    <a:pt x="666576" y="235286"/>
                  </a:lnTo>
                  <a:lnTo>
                    <a:pt x="612284" y="231823"/>
                  </a:lnTo>
                  <a:lnTo>
                    <a:pt x="558673" y="227088"/>
                  </a:lnTo>
                  <a:lnTo>
                    <a:pt x="505972" y="221146"/>
                  </a:lnTo>
                  <a:lnTo>
                    <a:pt x="454407" y="214065"/>
                  </a:lnTo>
                  <a:lnTo>
                    <a:pt x="404206" y="205913"/>
                  </a:lnTo>
                  <a:lnTo>
                    <a:pt x="355597" y="196756"/>
                  </a:lnTo>
                  <a:lnTo>
                    <a:pt x="308806" y="186661"/>
                  </a:lnTo>
                  <a:lnTo>
                    <a:pt x="264061" y="175695"/>
                  </a:lnTo>
                  <a:lnTo>
                    <a:pt x="221589" y="163926"/>
                  </a:lnTo>
                  <a:lnTo>
                    <a:pt x="167320" y="146554"/>
                  </a:lnTo>
                  <a:lnTo>
                    <a:pt x="118369" y="127964"/>
                  </a:lnTo>
                  <a:lnTo>
                    <a:pt x="75328" y="108330"/>
                  </a:lnTo>
                  <a:lnTo>
                    <a:pt x="38787" y="87826"/>
                  </a:lnTo>
                  <a:lnTo>
                    <a:pt x="7195" y="64836"/>
                  </a:lnTo>
                  <a:lnTo>
                    <a:pt x="243" y="58533"/>
                  </a:lnTo>
                  <a:lnTo>
                    <a:pt x="0" y="58296"/>
                  </a:lnTo>
                </a:path>
              </a:pathLst>
            </a:custGeom>
            <a:ln w="19049">
              <a:solidFill>
                <a:srgbClr val="FF0000"/>
              </a:solidFill>
            </a:ln>
          </p:spPr>
          <p:txBody>
            <a:bodyPr wrap="square" lIns="0" tIns="0" rIns="0" bIns="0" rtlCol="0"/>
            <a:lstStyle/>
            <a:p>
              <a:endParaRPr sz="2400"/>
            </a:p>
          </p:txBody>
        </p:sp>
        <p:pic>
          <p:nvPicPr>
            <p:cNvPr id="46" name="object 46"/>
            <p:cNvPicPr/>
            <p:nvPr/>
          </p:nvPicPr>
          <p:blipFill>
            <a:blip r:embed="rId11" cstate="print"/>
            <a:stretch>
              <a:fillRect/>
            </a:stretch>
          </p:blipFill>
          <p:spPr>
            <a:xfrm>
              <a:off x="4869157" y="2569561"/>
              <a:ext cx="65526" cy="81092"/>
            </a:xfrm>
            <a:prstGeom prst="rect">
              <a:avLst/>
            </a:prstGeom>
          </p:spPr>
        </p:pic>
      </p:grpSp>
      <p:sp>
        <p:nvSpPr>
          <p:cNvPr id="47" name="object 47"/>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8" name="object 48"/>
          <p:cNvSpPr txBox="1"/>
          <p:nvPr/>
        </p:nvSpPr>
        <p:spPr>
          <a:xfrm>
            <a:off x="7331949" y="37463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49" name="object 49"/>
          <p:cNvSpPr txBox="1"/>
          <p:nvPr/>
        </p:nvSpPr>
        <p:spPr>
          <a:xfrm>
            <a:off x="7307810" y="40510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7584309" y="4218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51" name="object 51"/>
          <p:cNvGrpSpPr/>
          <p:nvPr/>
        </p:nvGrpSpPr>
        <p:grpSpPr>
          <a:xfrm>
            <a:off x="5100955" y="3392466"/>
            <a:ext cx="1399540" cy="850900"/>
            <a:chOff x="3825716" y="2544349"/>
            <a:chExt cx="1049655" cy="638175"/>
          </a:xfrm>
        </p:grpSpPr>
        <p:sp>
          <p:nvSpPr>
            <p:cNvPr id="52" name="object 52"/>
            <p:cNvSpPr/>
            <p:nvPr/>
          </p:nvSpPr>
          <p:spPr>
            <a:xfrm>
              <a:off x="3872668" y="2553874"/>
              <a:ext cx="993140" cy="598170"/>
            </a:xfrm>
            <a:custGeom>
              <a:avLst/>
              <a:gdLst/>
              <a:ahLst/>
              <a:cxnLst/>
              <a:rect l="l" t="t" r="r" b="b"/>
              <a:pathLst>
                <a:path w="993139" h="598169">
                  <a:moveTo>
                    <a:pt x="992831" y="0"/>
                  </a:moveTo>
                  <a:lnTo>
                    <a:pt x="989602" y="40840"/>
                  </a:lnTo>
                  <a:lnTo>
                    <a:pt x="980112" y="81511"/>
                  </a:lnTo>
                  <a:lnTo>
                    <a:pt x="964660" y="121844"/>
                  </a:lnTo>
                  <a:lnTo>
                    <a:pt x="943543" y="161671"/>
                  </a:lnTo>
                  <a:lnTo>
                    <a:pt x="917061" y="200822"/>
                  </a:lnTo>
                  <a:lnTo>
                    <a:pt x="885511" y="239129"/>
                  </a:lnTo>
                  <a:lnTo>
                    <a:pt x="849191" y="276423"/>
                  </a:lnTo>
                  <a:lnTo>
                    <a:pt x="808399" y="312534"/>
                  </a:lnTo>
                  <a:lnTo>
                    <a:pt x="763434" y="347295"/>
                  </a:lnTo>
                  <a:lnTo>
                    <a:pt x="714593" y="380535"/>
                  </a:lnTo>
                  <a:lnTo>
                    <a:pt x="662175" y="412087"/>
                  </a:lnTo>
                  <a:lnTo>
                    <a:pt x="618674" y="435583"/>
                  </a:lnTo>
                  <a:lnTo>
                    <a:pt x="573293" y="457850"/>
                  </a:lnTo>
                  <a:lnTo>
                    <a:pt x="526177" y="478807"/>
                  </a:lnTo>
                  <a:lnTo>
                    <a:pt x="477470" y="498371"/>
                  </a:lnTo>
                  <a:lnTo>
                    <a:pt x="427317" y="516460"/>
                  </a:lnTo>
                  <a:lnTo>
                    <a:pt x="375863" y="532994"/>
                  </a:lnTo>
                  <a:lnTo>
                    <a:pt x="323252" y="547888"/>
                  </a:lnTo>
                  <a:lnTo>
                    <a:pt x="276382" y="559513"/>
                  </a:lnTo>
                  <a:lnTo>
                    <a:pt x="228834" y="569766"/>
                  </a:lnTo>
                  <a:lnTo>
                    <a:pt x="180705" y="578592"/>
                  </a:lnTo>
                  <a:lnTo>
                    <a:pt x="132092" y="585936"/>
                  </a:lnTo>
                  <a:lnTo>
                    <a:pt x="83091" y="591744"/>
                  </a:lnTo>
                  <a:lnTo>
                    <a:pt x="33799" y="595961"/>
                  </a:lnTo>
                  <a:lnTo>
                    <a:pt x="9074" y="597455"/>
                  </a:lnTo>
                  <a:lnTo>
                    <a:pt x="0" y="597888"/>
                  </a:lnTo>
                </a:path>
              </a:pathLst>
            </a:custGeom>
            <a:ln w="19049">
              <a:solidFill>
                <a:srgbClr val="FF0000"/>
              </a:solidFill>
            </a:ln>
          </p:spPr>
          <p:txBody>
            <a:bodyPr wrap="square" lIns="0" tIns="0" rIns="0" bIns="0" rtlCol="0"/>
            <a:lstStyle/>
            <a:p>
              <a:endParaRPr sz="2400"/>
            </a:p>
          </p:txBody>
        </p:sp>
        <p:sp>
          <p:nvSpPr>
            <p:cNvPr id="53" name="object 53"/>
            <p:cNvSpPr/>
            <p:nvPr/>
          </p:nvSpPr>
          <p:spPr>
            <a:xfrm>
              <a:off x="3835241" y="3129849"/>
              <a:ext cx="59690" cy="43180"/>
            </a:xfrm>
            <a:custGeom>
              <a:avLst/>
              <a:gdLst/>
              <a:ahLst/>
              <a:cxnLst/>
              <a:rect l="l" t="t" r="r" b="b"/>
              <a:pathLst>
                <a:path w="59689" h="43180">
                  <a:moveTo>
                    <a:pt x="59340" y="42835"/>
                  </a:moveTo>
                  <a:lnTo>
                    <a:pt x="0" y="22780"/>
                  </a:lnTo>
                  <a:lnTo>
                    <a:pt x="58348" y="0"/>
                  </a:lnTo>
                  <a:lnTo>
                    <a:pt x="37426" y="21913"/>
                  </a:lnTo>
                  <a:lnTo>
                    <a:pt x="59340" y="42835"/>
                  </a:lnTo>
                  <a:close/>
                </a:path>
              </a:pathLst>
            </a:custGeom>
            <a:solidFill>
              <a:srgbClr val="FF0000"/>
            </a:solidFill>
          </p:spPr>
          <p:txBody>
            <a:bodyPr wrap="square" lIns="0" tIns="0" rIns="0" bIns="0" rtlCol="0"/>
            <a:lstStyle/>
            <a:p>
              <a:endParaRPr sz="2400"/>
            </a:p>
          </p:txBody>
        </p:sp>
        <p:sp>
          <p:nvSpPr>
            <p:cNvPr id="54" name="object 54"/>
            <p:cNvSpPr/>
            <p:nvPr/>
          </p:nvSpPr>
          <p:spPr>
            <a:xfrm>
              <a:off x="3835241" y="3129849"/>
              <a:ext cx="59690" cy="43180"/>
            </a:xfrm>
            <a:custGeom>
              <a:avLst/>
              <a:gdLst/>
              <a:ahLst/>
              <a:cxnLst/>
              <a:rect l="l" t="t" r="r" b="b"/>
              <a:pathLst>
                <a:path w="59689" h="43180">
                  <a:moveTo>
                    <a:pt x="37426" y="21913"/>
                  </a:moveTo>
                  <a:lnTo>
                    <a:pt x="58348" y="0"/>
                  </a:lnTo>
                  <a:lnTo>
                    <a:pt x="0" y="22780"/>
                  </a:lnTo>
                  <a:lnTo>
                    <a:pt x="59340" y="42835"/>
                  </a:lnTo>
                  <a:lnTo>
                    <a:pt x="37426" y="21913"/>
                  </a:lnTo>
                  <a:close/>
                </a:path>
              </a:pathLst>
            </a:custGeom>
            <a:ln w="19049">
              <a:solidFill>
                <a:srgbClr val="FF0000"/>
              </a:solidFill>
            </a:ln>
          </p:spPr>
          <p:txBody>
            <a:bodyPr wrap="square" lIns="0" tIns="0" rIns="0" bIns="0" rtlCol="0"/>
            <a:lstStyle/>
            <a:p>
              <a:endParaRPr sz="2400"/>
            </a:p>
          </p:txBody>
        </p:sp>
      </p:grpSp>
      <p:sp>
        <p:nvSpPr>
          <p:cNvPr id="55" name="object 55"/>
          <p:cNvSpPr txBox="1"/>
          <p:nvPr/>
        </p:nvSpPr>
        <p:spPr>
          <a:xfrm>
            <a:off x="5873160" y="39495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6" name="object 56"/>
          <p:cNvSpPr/>
          <p:nvPr/>
        </p:nvSpPr>
        <p:spPr>
          <a:xfrm>
            <a:off x="5911116" y="4362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7" name="object 57"/>
          <p:cNvSpPr txBox="1"/>
          <p:nvPr/>
        </p:nvSpPr>
        <p:spPr>
          <a:xfrm>
            <a:off x="5888299" y="43498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58" name="object 58"/>
          <p:cNvSpPr txBox="1"/>
          <p:nvPr/>
        </p:nvSpPr>
        <p:spPr>
          <a:xfrm>
            <a:off x="1045364" y="50671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9" name="object 59"/>
          <p:cNvSpPr txBox="1"/>
          <p:nvPr/>
        </p:nvSpPr>
        <p:spPr>
          <a:xfrm>
            <a:off x="1308908" y="55337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60" name="object 60"/>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1" name="object 61"/>
          <p:cNvSpPr txBox="1"/>
          <p:nvPr/>
        </p:nvSpPr>
        <p:spPr>
          <a:xfrm>
            <a:off x="2163480" y="50671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2" name="object 62"/>
          <p:cNvSpPr txBox="1"/>
          <p:nvPr/>
        </p:nvSpPr>
        <p:spPr>
          <a:xfrm>
            <a:off x="3113909" y="5539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3" name="object 63"/>
          <p:cNvSpPr txBox="1"/>
          <p:nvPr/>
        </p:nvSpPr>
        <p:spPr>
          <a:xfrm>
            <a:off x="2123283" y="53101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4" name="object 64"/>
          <p:cNvSpPr txBox="1"/>
          <p:nvPr/>
        </p:nvSpPr>
        <p:spPr>
          <a:xfrm>
            <a:off x="3296894" y="51859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5" name="object 65"/>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6" name="object 66"/>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7" name="object 67"/>
          <p:cNvSpPr txBox="1"/>
          <p:nvPr/>
        </p:nvSpPr>
        <p:spPr>
          <a:xfrm>
            <a:off x="3585365" y="53658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68" name="object 68"/>
          <p:cNvSpPr txBox="1"/>
          <p:nvPr/>
        </p:nvSpPr>
        <p:spPr>
          <a:xfrm>
            <a:off x="3848908" y="55337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8700"/>
            <a:ext cx="9855200"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3143673"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2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547328" y="227915"/>
            <a:ext cx="11402163"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4772210" y="1593760"/>
            <a:ext cx="5935980" cy="1391073"/>
            <a:chOff x="3579157" y="1195319"/>
            <a:chExt cx="4451985" cy="1043305"/>
          </a:xfrm>
        </p:grpSpPr>
        <p:pic>
          <p:nvPicPr>
            <p:cNvPr id="38" name="object 38"/>
            <p:cNvPicPr/>
            <p:nvPr/>
          </p:nvPicPr>
          <p:blipFill>
            <a:blip r:embed="rId8" cstate="print"/>
            <a:stretch>
              <a:fillRect/>
            </a:stretch>
          </p:blipFill>
          <p:spPr>
            <a:xfrm>
              <a:off x="3709350" y="1826924"/>
              <a:ext cx="219544" cy="219270"/>
            </a:xfrm>
            <a:prstGeom prst="rect">
              <a:avLst/>
            </a:prstGeom>
          </p:spPr>
        </p:pic>
        <p:sp>
          <p:nvSpPr>
            <p:cNvPr id="39" name="object 39"/>
            <p:cNvSpPr/>
            <p:nvPr/>
          </p:nvSpPr>
          <p:spPr>
            <a:xfrm>
              <a:off x="3658474" y="12048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4"/>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579157" y="1364269"/>
              <a:ext cx="107410" cy="95470"/>
            </a:xfrm>
            <a:prstGeom prst="rect">
              <a:avLst/>
            </a:prstGeom>
          </p:spPr>
        </p:pic>
      </p:grpSp>
      <p:sp>
        <p:nvSpPr>
          <p:cNvPr id="41" name="object 41"/>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2" name="object 42"/>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4" name="object 44"/>
          <p:cNvSpPr txBox="1"/>
          <p:nvPr/>
        </p:nvSpPr>
        <p:spPr>
          <a:xfrm>
            <a:off x="2129613" y="50333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5" name="object 45"/>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8" name="object 48"/>
          <p:cNvSpPr txBox="1"/>
          <p:nvPr/>
        </p:nvSpPr>
        <p:spPr>
          <a:xfrm>
            <a:off x="9614636" y="1507383"/>
            <a:ext cx="667173" cy="585032"/>
          </a:xfrm>
          <a:prstGeom prst="rect">
            <a:avLst/>
          </a:prstGeom>
        </p:spPr>
        <p:txBody>
          <a:bodyPr vert="horz" wrap="square" lIns="0" tIns="2540" rIns="0" bIns="0" rtlCol="0">
            <a:spAutoFit/>
          </a:bodyPr>
          <a:lstStyle/>
          <a:p>
            <a:pPr marL="67732" marR="57572"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350682" y="237746"/>
            <a:ext cx="11587856"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4772210" y="1593760"/>
            <a:ext cx="5935980" cy="1391073"/>
            <a:chOff x="3579157" y="1195319"/>
            <a:chExt cx="4451985" cy="1043305"/>
          </a:xfrm>
        </p:grpSpPr>
        <p:pic>
          <p:nvPicPr>
            <p:cNvPr id="38" name="object 38"/>
            <p:cNvPicPr/>
            <p:nvPr/>
          </p:nvPicPr>
          <p:blipFill>
            <a:blip r:embed="rId8" cstate="print"/>
            <a:stretch>
              <a:fillRect/>
            </a:stretch>
          </p:blipFill>
          <p:spPr>
            <a:xfrm>
              <a:off x="3709350" y="1826924"/>
              <a:ext cx="219544" cy="219270"/>
            </a:xfrm>
            <a:prstGeom prst="rect">
              <a:avLst/>
            </a:prstGeom>
          </p:spPr>
        </p:pic>
        <p:sp>
          <p:nvSpPr>
            <p:cNvPr id="39" name="object 39"/>
            <p:cNvSpPr/>
            <p:nvPr/>
          </p:nvSpPr>
          <p:spPr>
            <a:xfrm>
              <a:off x="3658474" y="12048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4"/>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40" name="object 40"/>
            <p:cNvPicPr/>
            <p:nvPr/>
          </p:nvPicPr>
          <p:blipFill>
            <a:blip r:embed="rId9" cstate="print"/>
            <a:stretch>
              <a:fillRect/>
            </a:stretch>
          </p:blipFill>
          <p:spPr>
            <a:xfrm>
              <a:off x="3579157" y="1364269"/>
              <a:ext cx="107410" cy="95470"/>
            </a:xfrm>
            <a:prstGeom prst="rect">
              <a:avLst/>
            </a:prstGeom>
          </p:spPr>
        </p:pic>
      </p:grpSp>
      <p:sp>
        <p:nvSpPr>
          <p:cNvPr id="41" name="object 41"/>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2" name="object 42"/>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4" name="object 44"/>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5" name="object 45"/>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8" name="object 48"/>
          <p:cNvSpPr txBox="1"/>
          <p:nvPr/>
        </p:nvSpPr>
        <p:spPr>
          <a:xfrm>
            <a:off x="9694681" y="15073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49" name="object 49"/>
          <p:cNvSpPr txBox="1"/>
          <p:nvPr/>
        </p:nvSpPr>
        <p:spPr>
          <a:xfrm>
            <a:off x="9665436" y="18060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0" name="object 50"/>
          <p:cNvSpPr txBox="1"/>
          <p:nvPr/>
        </p:nvSpPr>
        <p:spPr>
          <a:xfrm>
            <a:off x="10020838" y="19739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1" name="object 51"/>
          <p:cNvGrpSpPr/>
          <p:nvPr/>
        </p:nvGrpSpPr>
        <p:grpSpPr>
          <a:xfrm>
            <a:off x="6492103" y="2641333"/>
            <a:ext cx="4216400" cy="343747"/>
            <a:chOff x="4869077" y="1981000"/>
            <a:chExt cx="3162300" cy="257810"/>
          </a:xfrm>
        </p:grpSpPr>
        <p:sp>
          <p:nvSpPr>
            <p:cNvPr id="52" name="object 5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53" name="object 53"/>
            <p:cNvPicPr/>
            <p:nvPr/>
          </p:nvPicPr>
          <p:blipFill>
            <a:blip r:embed="rId10" cstate="print"/>
            <a:stretch>
              <a:fillRect/>
            </a:stretch>
          </p:blipFill>
          <p:spPr>
            <a:xfrm>
              <a:off x="6482545" y="2132681"/>
              <a:ext cx="64734" cy="81242"/>
            </a:xfrm>
            <a:prstGeom prst="rect">
              <a:avLst/>
            </a:prstGeom>
          </p:spPr>
        </p:pic>
        <p:sp>
          <p:nvSpPr>
            <p:cNvPr id="54" name="object 54"/>
            <p:cNvSpPr/>
            <p:nvPr/>
          </p:nvSpPr>
          <p:spPr>
            <a:xfrm>
              <a:off x="4896014"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55" name="object 55"/>
            <p:cNvPicPr/>
            <p:nvPr/>
          </p:nvPicPr>
          <p:blipFill>
            <a:blip r:embed="rId11" cstate="print"/>
            <a:stretch>
              <a:fillRect/>
            </a:stretch>
          </p:blipFill>
          <p:spPr>
            <a:xfrm>
              <a:off x="4869077" y="2133025"/>
              <a:ext cx="65390" cy="81120"/>
            </a:xfrm>
            <a:prstGeom prst="rect">
              <a:avLst/>
            </a:prstGeom>
          </p:spPr>
        </p:pic>
      </p:grpSp>
      <p:sp>
        <p:nvSpPr>
          <p:cNvPr id="56" name="object 56"/>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57" name="object 57"/>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58" name="object 58"/>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9" name="object 59"/>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0" name="object 60"/>
          <p:cNvGrpSpPr/>
          <p:nvPr/>
        </p:nvGrpSpPr>
        <p:grpSpPr>
          <a:xfrm>
            <a:off x="5100955" y="2114917"/>
            <a:ext cx="1399540" cy="869527"/>
            <a:chOff x="3825716" y="1586187"/>
            <a:chExt cx="1049655" cy="652145"/>
          </a:xfrm>
        </p:grpSpPr>
        <p:sp>
          <p:nvSpPr>
            <p:cNvPr id="61" name="object 61"/>
            <p:cNvSpPr/>
            <p:nvPr/>
          </p:nvSpPr>
          <p:spPr>
            <a:xfrm>
              <a:off x="3872668" y="16307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2" name="object 62"/>
            <p:cNvSpPr/>
            <p:nvPr/>
          </p:nvSpPr>
          <p:spPr>
            <a:xfrm>
              <a:off x="3835241" y="16098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3" name="object 63"/>
            <p:cNvSpPr/>
            <p:nvPr/>
          </p:nvSpPr>
          <p:spPr>
            <a:xfrm>
              <a:off x="3835241" y="16098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4" name="object 64"/>
            <p:cNvSpPr/>
            <p:nvPr/>
          </p:nvSpPr>
          <p:spPr>
            <a:xfrm>
              <a:off x="4509537" y="15957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65" name="object 65"/>
          <p:cNvSpPr txBox="1"/>
          <p:nvPr/>
        </p:nvSpPr>
        <p:spPr>
          <a:xfrm>
            <a:off x="5974760" y="1714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6" name="object 66"/>
          <p:cNvSpPr txBox="1"/>
          <p:nvPr/>
        </p:nvSpPr>
        <p:spPr>
          <a:xfrm>
            <a:off x="5943969" y="2114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67" name="object 67"/>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8" name="object 68"/>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9" name="object 69"/>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70" name="object 70"/>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2" name="object 72"/>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83313"/>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857566" y="3757538"/>
            <a:ext cx="279524" cy="279161"/>
          </a:xfrm>
          <a:prstGeom prst="rect">
            <a:avLst/>
          </a:prstGeom>
        </p:spPr>
      </p:pic>
      <p:grpSp>
        <p:nvGrpSpPr>
          <p:cNvPr id="35" name="object 35"/>
          <p:cNvGrpSpPr/>
          <p:nvPr/>
        </p:nvGrpSpPr>
        <p:grpSpPr>
          <a:xfrm>
            <a:off x="695635" y="1665101"/>
            <a:ext cx="10012679" cy="1319953"/>
            <a:chOff x="521726" y="1248825"/>
            <a:chExt cx="7509509" cy="989965"/>
          </a:xfrm>
        </p:grpSpPr>
        <p:pic>
          <p:nvPicPr>
            <p:cNvPr id="36" name="object 36"/>
            <p:cNvPicPr/>
            <p:nvPr/>
          </p:nvPicPr>
          <p:blipFill>
            <a:blip r:embed="rId8" cstate="print"/>
            <a:stretch>
              <a:fillRect/>
            </a:stretch>
          </p:blipFill>
          <p:spPr>
            <a:xfrm>
              <a:off x="3709350" y="1826925"/>
              <a:ext cx="219544" cy="219270"/>
            </a:xfrm>
            <a:prstGeom prst="rect">
              <a:avLst/>
            </a:prstGeom>
          </p:spPr>
        </p:pic>
        <p:sp>
          <p:nvSpPr>
            <p:cNvPr id="37" name="object 37"/>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38" name="object 38"/>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39" name="object 39"/>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grpSp>
      <p:sp>
        <p:nvSpPr>
          <p:cNvPr id="40" name="object 40"/>
          <p:cNvSpPr txBox="1"/>
          <p:nvPr/>
        </p:nvSpPr>
        <p:spPr>
          <a:xfrm>
            <a:off x="4487405" y="999383"/>
            <a:ext cx="1555327" cy="1424172"/>
          </a:xfrm>
          <a:prstGeom prst="rect">
            <a:avLst/>
          </a:prstGeom>
        </p:spPr>
        <p:txBody>
          <a:bodyPr vert="horz" wrap="square" lIns="0" tIns="2540" rIns="0" bIns="0" rtlCol="0">
            <a:spAutoFit/>
          </a:bodyPr>
          <a:lstStyle/>
          <a:p>
            <a:pPr marL="1025288" marR="40639"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a:spcBef>
                <a:spcPts val="1887"/>
              </a:spcBef>
            </a:pPr>
            <a:endParaRPr sz="1867">
              <a:latin typeface="Arial MT"/>
              <a:cs typeface="Arial MT"/>
            </a:endParaRPr>
          </a:p>
          <a:p>
            <a:pPr marL="67732"/>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sp>
        <p:nvSpPr>
          <p:cNvPr id="41" name="object 41"/>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2" name="object 42"/>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3" name="object 43"/>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4" name="object 44"/>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5" name="object 45"/>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6" name="object 46"/>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7" name="object 47"/>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8" name="object 48"/>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9" name="object 49"/>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4" name="object 54"/>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220966"/>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4857566" y="3757538"/>
            <a:ext cx="279524" cy="279161"/>
          </a:xfrm>
          <a:prstGeom prst="rect">
            <a:avLst/>
          </a:prstGeom>
        </p:spPr>
      </p:pic>
      <p:grpSp>
        <p:nvGrpSpPr>
          <p:cNvPr id="36" name="object 36"/>
          <p:cNvGrpSpPr/>
          <p:nvPr/>
        </p:nvGrpSpPr>
        <p:grpSpPr>
          <a:xfrm>
            <a:off x="695635" y="1665101"/>
            <a:ext cx="10012679" cy="1319953"/>
            <a:chOff x="521726" y="1248825"/>
            <a:chExt cx="7509509" cy="989965"/>
          </a:xfrm>
        </p:grpSpPr>
        <p:pic>
          <p:nvPicPr>
            <p:cNvPr id="37" name="object 37"/>
            <p:cNvPicPr/>
            <p:nvPr/>
          </p:nvPicPr>
          <p:blipFill>
            <a:blip r:embed="rId8" cstate="print"/>
            <a:stretch>
              <a:fillRect/>
            </a:stretch>
          </p:blipFill>
          <p:spPr>
            <a:xfrm>
              <a:off x="3709350" y="1826925"/>
              <a:ext cx="219544" cy="219270"/>
            </a:xfrm>
            <a:prstGeom prst="rect">
              <a:avLst/>
            </a:prstGeom>
          </p:spPr>
        </p:pic>
        <p:sp>
          <p:nvSpPr>
            <p:cNvPr id="38" name="object 38"/>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39" name="object 39"/>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1" name="object 41"/>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2" name="object 42"/>
            <p:cNvPicPr/>
            <p:nvPr/>
          </p:nvPicPr>
          <p:blipFill>
            <a:blip r:embed="rId9" cstate="print"/>
            <a:stretch>
              <a:fillRect/>
            </a:stretch>
          </p:blipFill>
          <p:spPr>
            <a:xfrm>
              <a:off x="6482545" y="2132681"/>
              <a:ext cx="64734" cy="81242"/>
            </a:xfrm>
            <a:prstGeom prst="rect">
              <a:avLst/>
            </a:prstGeom>
          </p:spPr>
        </p:pic>
      </p:grpSp>
      <p:sp>
        <p:nvSpPr>
          <p:cNvPr id="43" name="object 43"/>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4" name="object 44"/>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5" name="object 45"/>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6" name="object 46"/>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7" name="object 47"/>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8" name="object 48"/>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9" name="object 49"/>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0" name="object 50"/>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1" name="object 51"/>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2" name="object 52"/>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3" name="object 53"/>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6" name="object 56"/>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57" name="object 57"/>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58" name="object 58"/>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83313"/>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695635" y="1665101"/>
            <a:ext cx="10012679" cy="1319953"/>
            <a:chOff x="521726" y="1248825"/>
            <a:chExt cx="7509509" cy="989965"/>
          </a:xfrm>
        </p:grpSpPr>
        <p:pic>
          <p:nvPicPr>
            <p:cNvPr id="38" name="object 38"/>
            <p:cNvPicPr/>
            <p:nvPr/>
          </p:nvPicPr>
          <p:blipFill>
            <a:blip r:embed="rId8" cstate="print"/>
            <a:stretch>
              <a:fillRect/>
            </a:stretch>
          </p:blipFill>
          <p:spPr>
            <a:xfrm>
              <a:off x="3709350" y="1826925"/>
              <a:ext cx="219544" cy="219270"/>
            </a:xfrm>
            <a:prstGeom prst="rect">
              <a:avLst/>
            </a:prstGeom>
          </p:spPr>
        </p:pic>
        <p:sp>
          <p:nvSpPr>
            <p:cNvPr id="39" name="object 39"/>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1" name="object 41"/>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2" name="object 4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9" cstate="print"/>
            <a:stretch>
              <a:fillRect/>
            </a:stretch>
          </p:blipFill>
          <p:spPr>
            <a:xfrm>
              <a:off x="6482545" y="2132681"/>
              <a:ext cx="64734" cy="81242"/>
            </a:xfrm>
            <a:prstGeom prst="rect">
              <a:avLst/>
            </a:prstGeom>
          </p:spPr>
        </p:pic>
        <p:sp>
          <p:nvSpPr>
            <p:cNvPr id="44" name="object 44"/>
            <p:cNvSpPr/>
            <p:nvPr/>
          </p:nvSpPr>
          <p:spPr>
            <a:xfrm>
              <a:off x="4896013"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4869077" y="2133025"/>
              <a:ext cx="65390" cy="81120"/>
            </a:xfrm>
            <a:prstGeom prst="rect">
              <a:avLst/>
            </a:prstGeom>
          </p:spPr>
        </p:pic>
      </p:grpSp>
      <p:sp>
        <p:nvSpPr>
          <p:cNvPr id="46" name="object 46"/>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7" name="object 47"/>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8" name="object 48"/>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9" name="object 49"/>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0" name="object 50"/>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1" name="object 51"/>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52" name="object 52"/>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3" name="object 53"/>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4" name="object 54"/>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7" name="object 57"/>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9" name="object 59"/>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60" name="object 60"/>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1" name="object 61"/>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2" name="object 62"/>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3" name="object 63"/>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4" name="object 64"/>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201302"/>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695635" y="1665101"/>
            <a:ext cx="10012679" cy="1319953"/>
            <a:chOff x="521726" y="1248825"/>
            <a:chExt cx="7509509" cy="989965"/>
          </a:xfrm>
        </p:grpSpPr>
        <p:pic>
          <p:nvPicPr>
            <p:cNvPr id="38" name="object 38"/>
            <p:cNvPicPr/>
            <p:nvPr/>
          </p:nvPicPr>
          <p:blipFill>
            <a:blip r:embed="rId8" cstate="print"/>
            <a:stretch>
              <a:fillRect/>
            </a:stretch>
          </p:blipFill>
          <p:spPr>
            <a:xfrm>
              <a:off x="3709350" y="1826925"/>
              <a:ext cx="219544" cy="219270"/>
            </a:xfrm>
            <a:prstGeom prst="rect">
              <a:avLst/>
            </a:prstGeom>
          </p:spPr>
        </p:pic>
        <p:sp>
          <p:nvSpPr>
            <p:cNvPr id="39" name="object 39"/>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1" name="object 41"/>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2" name="object 4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9" cstate="print"/>
            <a:stretch>
              <a:fillRect/>
            </a:stretch>
          </p:blipFill>
          <p:spPr>
            <a:xfrm>
              <a:off x="6482545" y="2132681"/>
              <a:ext cx="64734" cy="81242"/>
            </a:xfrm>
            <a:prstGeom prst="rect">
              <a:avLst/>
            </a:prstGeom>
          </p:spPr>
        </p:pic>
        <p:sp>
          <p:nvSpPr>
            <p:cNvPr id="44" name="object 44"/>
            <p:cNvSpPr/>
            <p:nvPr/>
          </p:nvSpPr>
          <p:spPr>
            <a:xfrm>
              <a:off x="4896013"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4869077" y="2133025"/>
              <a:ext cx="65390" cy="81120"/>
            </a:xfrm>
            <a:prstGeom prst="rect">
              <a:avLst/>
            </a:prstGeom>
          </p:spPr>
        </p:pic>
        <p:sp>
          <p:nvSpPr>
            <p:cNvPr id="46" name="object 46"/>
            <p:cNvSpPr/>
            <p:nvPr/>
          </p:nvSpPr>
          <p:spPr>
            <a:xfrm>
              <a:off x="3344377" y="1990550"/>
              <a:ext cx="1521460" cy="238125"/>
            </a:xfrm>
            <a:custGeom>
              <a:avLst/>
              <a:gdLst/>
              <a:ahLst/>
              <a:cxnLst/>
              <a:rect l="l" t="t" r="r" b="b"/>
              <a:pathLst>
                <a:path w="1521460" h="238125">
                  <a:moveTo>
                    <a:pt x="1521122" y="238124"/>
                  </a:moveTo>
                  <a:lnTo>
                    <a:pt x="1507295" y="198598"/>
                  </a:lnTo>
                  <a:lnTo>
                    <a:pt x="1467943" y="160047"/>
                  </a:lnTo>
                  <a:lnTo>
                    <a:pt x="1406255" y="123455"/>
                  </a:lnTo>
                  <a:lnTo>
                    <a:pt x="1368033" y="106200"/>
                  </a:lnTo>
                  <a:lnTo>
                    <a:pt x="1325423" y="89802"/>
                  </a:lnTo>
                  <a:lnTo>
                    <a:pt x="1278825" y="74385"/>
                  </a:lnTo>
                  <a:lnTo>
                    <a:pt x="1228637" y="60072"/>
                  </a:lnTo>
                  <a:lnTo>
                    <a:pt x="1175259" y="46983"/>
                  </a:lnTo>
                  <a:lnTo>
                    <a:pt x="1119088" y="35244"/>
                  </a:lnTo>
                  <a:lnTo>
                    <a:pt x="1060525" y="24976"/>
                  </a:lnTo>
                  <a:lnTo>
                    <a:pt x="999967" y="16302"/>
                  </a:lnTo>
                  <a:lnTo>
                    <a:pt x="937814" y="9344"/>
                  </a:lnTo>
                  <a:lnTo>
                    <a:pt x="874465" y="4226"/>
                  </a:lnTo>
                  <a:lnTo>
                    <a:pt x="810318" y="1070"/>
                  </a:lnTo>
                  <a:lnTo>
                    <a:pt x="745772" y="0"/>
                  </a:lnTo>
                  <a:lnTo>
                    <a:pt x="692943" y="737"/>
                  </a:lnTo>
                  <a:lnTo>
                    <a:pt x="640333" y="2886"/>
                  </a:lnTo>
                  <a:lnTo>
                    <a:pt x="588160" y="6378"/>
                  </a:lnTo>
                  <a:lnTo>
                    <a:pt x="536643" y="11147"/>
                  </a:lnTo>
                  <a:lnTo>
                    <a:pt x="485999" y="17125"/>
                  </a:lnTo>
                  <a:lnTo>
                    <a:pt x="436447" y="24245"/>
                  </a:lnTo>
                  <a:lnTo>
                    <a:pt x="388206" y="32440"/>
                  </a:lnTo>
                  <a:lnTo>
                    <a:pt x="341495" y="41644"/>
                  </a:lnTo>
                  <a:lnTo>
                    <a:pt x="296530" y="51788"/>
                  </a:lnTo>
                  <a:lnTo>
                    <a:pt x="253532" y="62805"/>
                  </a:lnTo>
                  <a:lnTo>
                    <a:pt x="212719" y="74629"/>
                  </a:lnTo>
                  <a:lnTo>
                    <a:pt x="160568" y="92081"/>
                  </a:lnTo>
                  <a:lnTo>
                    <a:pt x="113528" y="110756"/>
                  </a:lnTo>
                  <a:lnTo>
                    <a:pt x="72168" y="130480"/>
                  </a:lnTo>
                  <a:lnTo>
                    <a:pt x="37053" y="151078"/>
                  </a:lnTo>
                  <a:lnTo>
                    <a:pt x="6695" y="174175"/>
                  </a:lnTo>
                  <a:lnTo>
                    <a:pt x="2810" y="177790"/>
                  </a:lnTo>
                  <a:lnTo>
                    <a:pt x="1859" y="178695"/>
                  </a:lnTo>
                  <a:lnTo>
                    <a:pt x="926" y="179601"/>
                  </a:lnTo>
                  <a:lnTo>
                    <a:pt x="14" y="180508"/>
                  </a:lnTo>
                </a:path>
              </a:pathLst>
            </a:custGeom>
            <a:ln w="19049">
              <a:solidFill>
                <a:srgbClr val="FF0000"/>
              </a:solidFill>
            </a:ln>
          </p:spPr>
          <p:txBody>
            <a:bodyPr wrap="square" lIns="0" tIns="0" rIns="0" bIns="0" rtlCol="0"/>
            <a:lstStyle/>
            <a:p>
              <a:endParaRPr sz="2400"/>
            </a:p>
          </p:txBody>
        </p:sp>
        <p:pic>
          <p:nvPicPr>
            <p:cNvPr id="47" name="object 47"/>
            <p:cNvPicPr/>
            <p:nvPr/>
          </p:nvPicPr>
          <p:blipFill>
            <a:blip r:embed="rId11" cstate="print"/>
            <a:stretch>
              <a:fillRect/>
            </a:stretch>
          </p:blipFill>
          <p:spPr>
            <a:xfrm>
              <a:off x="3317892" y="2132744"/>
              <a:ext cx="64814" cy="81228"/>
            </a:xfrm>
            <a:prstGeom prst="rect">
              <a:avLst/>
            </a:prstGeom>
          </p:spPr>
        </p:pic>
      </p:grpSp>
      <p:sp>
        <p:nvSpPr>
          <p:cNvPr id="48" name="object 48"/>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9" name="object 49"/>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54" name="object 54"/>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5" name="object 55"/>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6" name="object 56"/>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7" name="object 57"/>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8" name="object 58"/>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9" name="object 59"/>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0" name="object 60"/>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61" name="object 61"/>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62" name="object 62"/>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4" name="object 64"/>
          <p:cNvSpPr/>
          <p:nvPr/>
        </p:nvSpPr>
        <p:spPr>
          <a:xfrm>
            <a:off x="74351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5" name="object 65"/>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6" name="object 66"/>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7" name="object 67"/>
          <p:cNvSpPr txBox="1"/>
          <p:nvPr/>
        </p:nvSpPr>
        <p:spPr>
          <a:xfrm>
            <a:off x="5263560" y="181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8" name="object 68"/>
          <p:cNvSpPr/>
          <p:nvPr/>
        </p:nvSpPr>
        <p:spPr>
          <a:xfrm>
            <a:off x="53015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5254888" y="221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0" name="object 70"/>
          <p:cNvSpPr txBox="1"/>
          <p:nvPr/>
        </p:nvSpPr>
        <p:spPr>
          <a:xfrm>
            <a:off x="5518432" y="238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1" name="object 71"/>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93145"/>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695635" y="1665101"/>
            <a:ext cx="10012679" cy="1319953"/>
            <a:chOff x="521726" y="1248825"/>
            <a:chExt cx="7509509" cy="989965"/>
          </a:xfrm>
        </p:grpSpPr>
        <p:pic>
          <p:nvPicPr>
            <p:cNvPr id="38" name="object 38"/>
            <p:cNvPicPr/>
            <p:nvPr/>
          </p:nvPicPr>
          <p:blipFill>
            <a:blip r:embed="rId8" cstate="print"/>
            <a:stretch>
              <a:fillRect/>
            </a:stretch>
          </p:blipFill>
          <p:spPr>
            <a:xfrm>
              <a:off x="3709350" y="1826925"/>
              <a:ext cx="219544" cy="219270"/>
            </a:xfrm>
            <a:prstGeom prst="rect">
              <a:avLst/>
            </a:prstGeom>
          </p:spPr>
        </p:pic>
        <p:sp>
          <p:nvSpPr>
            <p:cNvPr id="39" name="object 39"/>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1" name="object 41"/>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2" name="object 4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9" cstate="print"/>
            <a:stretch>
              <a:fillRect/>
            </a:stretch>
          </p:blipFill>
          <p:spPr>
            <a:xfrm>
              <a:off x="6482545" y="2132681"/>
              <a:ext cx="64734" cy="81242"/>
            </a:xfrm>
            <a:prstGeom prst="rect">
              <a:avLst/>
            </a:prstGeom>
          </p:spPr>
        </p:pic>
        <p:sp>
          <p:nvSpPr>
            <p:cNvPr id="44" name="object 44"/>
            <p:cNvSpPr/>
            <p:nvPr/>
          </p:nvSpPr>
          <p:spPr>
            <a:xfrm>
              <a:off x="4896013"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4869077" y="2133025"/>
              <a:ext cx="65390" cy="81120"/>
            </a:xfrm>
            <a:prstGeom prst="rect">
              <a:avLst/>
            </a:prstGeom>
          </p:spPr>
        </p:pic>
        <p:sp>
          <p:nvSpPr>
            <p:cNvPr id="46" name="object 46"/>
            <p:cNvSpPr/>
            <p:nvPr/>
          </p:nvSpPr>
          <p:spPr>
            <a:xfrm>
              <a:off x="3344377" y="1990550"/>
              <a:ext cx="1521460" cy="238125"/>
            </a:xfrm>
            <a:custGeom>
              <a:avLst/>
              <a:gdLst/>
              <a:ahLst/>
              <a:cxnLst/>
              <a:rect l="l" t="t" r="r" b="b"/>
              <a:pathLst>
                <a:path w="1521460" h="238125">
                  <a:moveTo>
                    <a:pt x="1521122" y="238124"/>
                  </a:moveTo>
                  <a:lnTo>
                    <a:pt x="1507295" y="198598"/>
                  </a:lnTo>
                  <a:lnTo>
                    <a:pt x="1467943" y="160047"/>
                  </a:lnTo>
                  <a:lnTo>
                    <a:pt x="1406255" y="123455"/>
                  </a:lnTo>
                  <a:lnTo>
                    <a:pt x="1368033" y="106200"/>
                  </a:lnTo>
                  <a:lnTo>
                    <a:pt x="1325423" y="89802"/>
                  </a:lnTo>
                  <a:lnTo>
                    <a:pt x="1278825" y="74385"/>
                  </a:lnTo>
                  <a:lnTo>
                    <a:pt x="1228637" y="60072"/>
                  </a:lnTo>
                  <a:lnTo>
                    <a:pt x="1175259" y="46983"/>
                  </a:lnTo>
                  <a:lnTo>
                    <a:pt x="1119088" y="35244"/>
                  </a:lnTo>
                  <a:lnTo>
                    <a:pt x="1060525" y="24976"/>
                  </a:lnTo>
                  <a:lnTo>
                    <a:pt x="999967" y="16302"/>
                  </a:lnTo>
                  <a:lnTo>
                    <a:pt x="937814" y="9344"/>
                  </a:lnTo>
                  <a:lnTo>
                    <a:pt x="874465" y="4226"/>
                  </a:lnTo>
                  <a:lnTo>
                    <a:pt x="810318" y="1070"/>
                  </a:lnTo>
                  <a:lnTo>
                    <a:pt x="745772" y="0"/>
                  </a:lnTo>
                  <a:lnTo>
                    <a:pt x="692943" y="737"/>
                  </a:lnTo>
                  <a:lnTo>
                    <a:pt x="640333" y="2886"/>
                  </a:lnTo>
                  <a:lnTo>
                    <a:pt x="588160" y="6378"/>
                  </a:lnTo>
                  <a:lnTo>
                    <a:pt x="536643" y="11147"/>
                  </a:lnTo>
                  <a:lnTo>
                    <a:pt x="485999" y="17125"/>
                  </a:lnTo>
                  <a:lnTo>
                    <a:pt x="436447" y="24245"/>
                  </a:lnTo>
                  <a:lnTo>
                    <a:pt x="388206" y="32440"/>
                  </a:lnTo>
                  <a:lnTo>
                    <a:pt x="341495" y="41644"/>
                  </a:lnTo>
                  <a:lnTo>
                    <a:pt x="296530" y="51788"/>
                  </a:lnTo>
                  <a:lnTo>
                    <a:pt x="253532" y="62805"/>
                  </a:lnTo>
                  <a:lnTo>
                    <a:pt x="212719" y="74629"/>
                  </a:lnTo>
                  <a:lnTo>
                    <a:pt x="160568" y="92081"/>
                  </a:lnTo>
                  <a:lnTo>
                    <a:pt x="113528" y="110756"/>
                  </a:lnTo>
                  <a:lnTo>
                    <a:pt x="72168" y="130480"/>
                  </a:lnTo>
                  <a:lnTo>
                    <a:pt x="37053" y="151078"/>
                  </a:lnTo>
                  <a:lnTo>
                    <a:pt x="6695" y="174175"/>
                  </a:lnTo>
                  <a:lnTo>
                    <a:pt x="2810" y="177790"/>
                  </a:lnTo>
                  <a:lnTo>
                    <a:pt x="1859" y="178695"/>
                  </a:lnTo>
                  <a:lnTo>
                    <a:pt x="926" y="179601"/>
                  </a:lnTo>
                  <a:lnTo>
                    <a:pt x="14" y="180508"/>
                  </a:lnTo>
                </a:path>
              </a:pathLst>
            </a:custGeom>
            <a:ln w="19049">
              <a:solidFill>
                <a:srgbClr val="FF0000"/>
              </a:solidFill>
            </a:ln>
          </p:spPr>
          <p:txBody>
            <a:bodyPr wrap="square" lIns="0" tIns="0" rIns="0" bIns="0" rtlCol="0"/>
            <a:lstStyle/>
            <a:p>
              <a:endParaRPr sz="2400"/>
            </a:p>
          </p:txBody>
        </p:sp>
        <p:pic>
          <p:nvPicPr>
            <p:cNvPr id="47" name="object 47"/>
            <p:cNvPicPr/>
            <p:nvPr/>
          </p:nvPicPr>
          <p:blipFill>
            <a:blip r:embed="rId11" cstate="print"/>
            <a:stretch>
              <a:fillRect/>
            </a:stretch>
          </p:blipFill>
          <p:spPr>
            <a:xfrm>
              <a:off x="3317892" y="2132744"/>
              <a:ext cx="64814" cy="81228"/>
            </a:xfrm>
            <a:prstGeom prst="rect">
              <a:avLst/>
            </a:prstGeom>
          </p:spPr>
        </p:pic>
        <p:sp>
          <p:nvSpPr>
            <p:cNvPr id="48" name="object 48"/>
            <p:cNvSpPr/>
            <p:nvPr/>
          </p:nvSpPr>
          <p:spPr>
            <a:xfrm>
              <a:off x="1827148" y="1990550"/>
              <a:ext cx="1487805" cy="238125"/>
            </a:xfrm>
            <a:custGeom>
              <a:avLst/>
              <a:gdLst/>
              <a:ahLst/>
              <a:cxnLst/>
              <a:rect l="l" t="t" r="r" b="b"/>
              <a:pathLst>
                <a:path w="1487804" h="238125">
                  <a:moveTo>
                    <a:pt x="1487651" y="238124"/>
                  </a:moveTo>
                  <a:lnTo>
                    <a:pt x="1474127" y="198598"/>
                  </a:lnTo>
                  <a:lnTo>
                    <a:pt x="1435635" y="160047"/>
                  </a:lnTo>
                  <a:lnTo>
                    <a:pt x="1375296" y="123455"/>
                  </a:lnTo>
                  <a:lnTo>
                    <a:pt x="1337909" y="106200"/>
                  </a:lnTo>
                  <a:lnTo>
                    <a:pt x="1296231" y="89802"/>
                  </a:lnTo>
                  <a:lnTo>
                    <a:pt x="1250651" y="74385"/>
                  </a:lnTo>
                  <a:lnTo>
                    <a:pt x="1201561" y="60072"/>
                  </a:lnTo>
                  <a:lnTo>
                    <a:pt x="1149349" y="46983"/>
                  </a:lnTo>
                  <a:lnTo>
                    <a:pt x="1094407" y="35244"/>
                  </a:lnTo>
                  <a:lnTo>
                    <a:pt x="1037124" y="24976"/>
                  </a:lnTo>
                  <a:lnTo>
                    <a:pt x="977890" y="16302"/>
                  </a:lnTo>
                  <a:lnTo>
                    <a:pt x="917096" y="9344"/>
                  </a:lnTo>
                  <a:lnTo>
                    <a:pt x="855131" y="4226"/>
                  </a:lnTo>
                  <a:lnTo>
                    <a:pt x="792386" y="1070"/>
                  </a:lnTo>
                  <a:lnTo>
                    <a:pt x="729251" y="0"/>
                  </a:lnTo>
                  <a:lnTo>
                    <a:pt x="672419" y="890"/>
                  </a:lnTo>
                  <a:lnTo>
                    <a:pt x="615870" y="3479"/>
                  </a:lnTo>
                  <a:lnTo>
                    <a:pt x="559891" y="7678"/>
                  </a:lnTo>
                  <a:lnTo>
                    <a:pt x="504765" y="13397"/>
                  </a:lnTo>
                  <a:lnTo>
                    <a:pt x="450776" y="20547"/>
                  </a:lnTo>
                  <a:lnTo>
                    <a:pt x="398210" y="29038"/>
                  </a:lnTo>
                  <a:lnTo>
                    <a:pt x="347349" y="38781"/>
                  </a:lnTo>
                  <a:lnTo>
                    <a:pt x="298480" y="49687"/>
                  </a:lnTo>
                  <a:lnTo>
                    <a:pt x="251886" y="61666"/>
                  </a:lnTo>
                  <a:lnTo>
                    <a:pt x="207851" y="74629"/>
                  </a:lnTo>
                  <a:lnTo>
                    <a:pt x="156841" y="92081"/>
                  </a:lnTo>
                  <a:lnTo>
                    <a:pt x="110829" y="110756"/>
                  </a:lnTo>
                  <a:lnTo>
                    <a:pt x="70373" y="130480"/>
                  </a:lnTo>
                  <a:lnTo>
                    <a:pt x="36026" y="151078"/>
                  </a:lnTo>
                  <a:lnTo>
                    <a:pt x="4393" y="175980"/>
                  </a:lnTo>
                  <a:lnTo>
                    <a:pt x="2532" y="177790"/>
                  </a:lnTo>
                  <a:lnTo>
                    <a:pt x="0" y="180307"/>
                  </a:lnTo>
                </a:path>
              </a:pathLst>
            </a:custGeom>
            <a:ln w="19049">
              <a:solidFill>
                <a:srgbClr val="FF0000"/>
              </a:solidFill>
            </a:ln>
          </p:spPr>
          <p:txBody>
            <a:bodyPr wrap="square" lIns="0" tIns="0" rIns="0" bIns="0" rtlCol="0"/>
            <a:lstStyle/>
            <a:p>
              <a:endParaRPr sz="2400"/>
            </a:p>
          </p:txBody>
        </p:sp>
        <p:pic>
          <p:nvPicPr>
            <p:cNvPr id="49" name="object 49"/>
            <p:cNvPicPr/>
            <p:nvPr/>
          </p:nvPicPr>
          <p:blipFill>
            <a:blip r:embed="rId12" cstate="print"/>
            <a:stretch>
              <a:fillRect/>
            </a:stretch>
          </p:blipFill>
          <p:spPr>
            <a:xfrm>
              <a:off x="1800908" y="2132597"/>
              <a:ext cx="64498" cy="81282"/>
            </a:xfrm>
            <a:prstGeom prst="rect">
              <a:avLst/>
            </a:prstGeom>
          </p:spPr>
        </p:pic>
      </p:grpSp>
      <p:sp>
        <p:nvSpPr>
          <p:cNvPr id="50" name="object 50"/>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1" name="object 51"/>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2" name="object 52"/>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3" name="object 53"/>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56" name="object 56"/>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7" name="object 57"/>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8" name="object 58"/>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9" name="object 59"/>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60" name="object 60"/>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1" name="object 61"/>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2" name="object 62"/>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63" name="object 63"/>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64" name="object 64"/>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5" name="object 65"/>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6" name="object 66"/>
          <p:cNvSpPr/>
          <p:nvPr/>
        </p:nvSpPr>
        <p:spPr>
          <a:xfrm>
            <a:off x="74351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7" name="object 67"/>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8" name="object 68"/>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9" name="object 69"/>
          <p:cNvSpPr txBox="1"/>
          <p:nvPr/>
        </p:nvSpPr>
        <p:spPr>
          <a:xfrm>
            <a:off x="5263560" y="181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0" name="object 70"/>
          <p:cNvSpPr/>
          <p:nvPr/>
        </p:nvSpPr>
        <p:spPr>
          <a:xfrm>
            <a:off x="53015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1" name="object 71"/>
          <p:cNvSpPr txBox="1"/>
          <p:nvPr/>
        </p:nvSpPr>
        <p:spPr>
          <a:xfrm>
            <a:off x="5254888" y="221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2" name="object 72"/>
          <p:cNvSpPr txBox="1"/>
          <p:nvPr/>
        </p:nvSpPr>
        <p:spPr>
          <a:xfrm>
            <a:off x="5518432" y="238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3" name="object 73"/>
          <p:cNvSpPr txBox="1"/>
          <p:nvPr/>
        </p:nvSpPr>
        <p:spPr>
          <a:xfrm>
            <a:off x="3207038" y="1879818"/>
            <a:ext cx="4538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74" name="object 74"/>
          <p:cNvSpPr/>
          <p:nvPr/>
        </p:nvSpPr>
        <p:spPr>
          <a:xfrm>
            <a:off x="3238516" y="22930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5" name="object 75"/>
          <p:cNvSpPr txBox="1"/>
          <p:nvPr/>
        </p:nvSpPr>
        <p:spPr>
          <a:xfrm>
            <a:off x="3234410" y="22663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6" name="object 76"/>
          <p:cNvSpPr txBox="1"/>
          <p:nvPr/>
        </p:nvSpPr>
        <p:spPr>
          <a:xfrm>
            <a:off x="3510909" y="24342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7" name="object 77"/>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0" y="2474558"/>
            <a:ext cx="470747" cy="1428327"/>
            <a:chOff x="701400" y="1855918"/>
            <a:chExt cx="353060" cy="1071245"/>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sp>
          <p:nvSpPr>
            <p:cNvPr id="25" name="object 25"/>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54340" y="2575143"/>
              <a:ext cx="99513" cy="104938"/>
            </a:xfrm>
            <a:prstGeom prst="rect">
              <a:avLst/>
            </a:prstGeom>
          </p:spPr>
        </p:pic>
      </p:grpSp>
      <p:sp>
        <p:nvSpPr>
          <p:cNvPr id="27" name="object 27"/>
          <p:cNvSpPr txBox="1">
            <a:spLocks noGrp="1"/>
          </p:cNvSpPr>
          <p:nvPr>
            <p:ph type="title"/>
          </p:nvPr>
        </p:nvSpPr>
        <p:spPr>
          <a:xfrm>
            <a:off x="416648" y="142307"/>
            <a:ext cx="11353800" cy="632651"/>
          </a:xfrm>
          <a:prstGeom prst="rect">
            <a:avLst/>
          </a:prstGeom>
        </p:spPr>
        <p:txBody>
          <a:bodyPr vert="horz" wrap="square" lIns="0" tIns="16933" rIns="0" bIns="0" rtlCol="0" anchor="ctr">
            <a:spAutoFit/>
          </a:bodyPr>
          <a:lstStyle/>
          <a:p>
            <a:pPr marL="16933">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3" cstate="print"/>
          <a:stretch>
            <a:fillRect/>
          </a:stretch>
        </p:blipFill>
        <p:spPr>
          <a:xfrm>
            <a:off x="7480333" y="3133712"/>
            <a:ext cx="393567" cy="109307"/>
          </a:xfrm>
          <a:prstGeom prst="rect">
            <a:avLst/>
          </a:prstGeom>
        </p:spPr>
      </p:pic>
      <p:pic>
        <p:nvPicPr>
          <p:cNvPr id="31" name="object 31"/>
          <p:cNvPicPr/>
          <p:nvPr/>
        </p:nvPicPr>
        <p:blipFill>
          <a:blip r:embed="rId3"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38205" y="2006251"/>
            <a:ext cx="25823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W</a:t>
            </a:r>
            <a:endParaRPr sz="1867">
              <a:latin typeface="Arial MT"/>
              <a:cs typeface="Arial MT"/>
            </a:endParaRPr>
          </a:p>
        </p:txBody>
      </p:sp>
      <p:sp>
        <p:nvSpPr>
          <p:cNvPr id="35" name="object 35"/>
          <p:cNvSpPr txBox="1"/>
          <p:nvPr/>
        </p:nvSpPr>
        <p:spPr>
          <a:xfrm>
            <a:off x="4761835" y="21741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857566" y="3757538"/>
            <a:ext cx="279524" cy="279161"/>
          </a:xfrm>
          <a:prstGeom prst="rect">
            <a:avLst/>
          </a:prstGeom>
        </p:spPr>
      </p:pic>
      <p:grpSp>
        <p:nvGrpSpPr>
          <p:cNvPr id="37" name="object 37"/>
          <p:cNvGrpSpPr/>
          <p:nvPr/>
        </p:nvGrpSpPr>
        <p:grpSpPr>
          <a:xfrm>
            <a:off x="695635" y="1665101"/>
            <a:ext cx="10012679" cy="1319953"/>
            <a:chOff x="521726" y="1248825"/>
            <a:chExt cx="7509509" cy="989965"/>
          </a:xfrm>
        </p:grpSpPr>
        <p:pic>
          <p:nvPicPr>
            <p:cNvPr id="38" name="object 38"/>
            <p:cNvPicPr/>
            <p:nvPr/>
          </p:nvPicPr>
          <p:blipFill>
            <a:blip r:embed="rId8" cstate="print"/>
            <a:stretch>
              <a:fillRect/>
            </a:stretch>
          </p:blipFill>
          <p:spPr>
            <a:xfrm>
              <a:off x="3709350" y="1826925"/>
              <a:ext cx="219544" cy="219270"/>
            </a:xfrm>
            <a:prstGeom prst="rect">
              <a:avLst/>
            </a:prstGeom>
          </p:spPr>
        </p:pic>
        <p:sp>
          <p:nvSpPr>
            <p:cNvPr id="39" name="object 39"/>
            <p:cNvSpPr/>
            <p:nvPr/>
          </p:nvSpPr>
          <p:spPr>
            <a:xfrm>
              <a:off x="548826" y="1258350"/>
              <a:ext cx="7472680" cy="970915"/>
            </a:xfrm>
            <a:custGeom>
              <a:avLst/>
              <a:gdLst/>
              <a:ahLst/>
              <a:cxnLst/>
              <a:rect l="l" t="t" r="r" b="b"/>
              <a:pathLst>
                <a:path w="7472680" h="970914">
                  <a:moveTo>
                    <a:pt x="7472673" y="970299"/>
                  </a:moveTo>
                  <a:lnTo>
                    <a:pt x="7465600" y="918341"/>
                  </a:lnTo>
                  <a:lnTo>
                    <a:pt x="7444719" y="866515"/>
                  </a:lnTo>
                  <a:lnTo>
                    <a:pt x="7423381" y="832102"/>
                  </a:lnTo>
                  <a:lnTo>
                    <a:pt x="7396286" y="797847"/>
                  </a:lnTo>
                  <a:lnTo>
                    <a:pt x="7363584" y="763789"/>
                  </a:lnTo>
                  <a:lnTo>
                    <a:pt x="7325429" y="729965"/>
                  </a:lnTo>
                  <a:lnTo>
                    <a:pt x="7281970" y="696417"/>
                  </a:lnTo>
                  <a:lnTo>
                    <a:pt x="7233360" y="663183"/>
                  </a:lnTo>
                  <a:lnTo>
                    <a:pt x="7179749" y="630302"/>
                  </a:lnTo>
                  <a:lnTo>
                    <a:pt x="7121291" y="597815"/>
                  </a:lnTo>
                  <a:lnTo>
                    <a:pt x="7058135" y="565759"/>
                  </a:lnTo>
                  <a:lnTo>
                    <a:pt x="6990435" y="534175"/>
                  </a:lnTo>
                  <a:lnTo>
                    <a:pt x="6954927" y="518572"/>
                  </a:lnTo>
                  <a:lnTo>
                    <a:pt x="6918340" y="503101"/>
                  </a:lnTo>
                  <a:lnTo>
                    <a:pt x="6880692" y="487768"/>
                  </a:lnTo>
                  <a:lnTo>
                    <a:pt x="6842003" y="472578"/>
                  </a:lnTo>
                  <a:lnTo>
                    <a:pt x="6802291" y="457535"/>
                  </a:lnTo>
                  <a:lnTo>
                    <a:pt x="6761575" y="442644"/>
                  </a:lnTo>
                  <a:lnTo>
                    <a:pt x="6719875" y="427910"/>
                  </a:lnTo>
                  <a:lnTo>
                    <a:pt x="6677208" y="413339"/>
                  </a:lnTo>
                  <a:lnTo>
                    <a:pt x="6633595" y="398934"/>
                  </a:lnTo>
                  <a:lnTo>
                    <a:pt x="6589053" y="384701"/>
                  </a:lnTo>
                  <a:lnTo>
                    <a:pt x="6543603" y="370645"/>
                  </a:lnTo>
                  <a:lnTo>
                    <a:pt x="6497262" y="356771"/>
                  </a:lnTo>
                  <a:lnTo>
                    <a:pt x="6450050" y="343084"/>
                  </a:lnTo>
                  <a:lnTo>
                    <a:pt x="6401986" y="329588"/>
                  </a:lnTo>
                  <a:lnTo>
                    <a:pt x="6353088" y="316288"/>
                  </a:lnTo>
                  <a:lnTo>
                    <a:pt x="6303376" y="303190"/>
                  </a:lnTo>
                  <a:lnTo>
                    <a:pt x="6252869" y="290298"/>
                  </a:lnTo>
                  <a:lnTo>
                    <a:pt x="6201585" y="277618"/>
                  </a:lnTo>
                  <a:lnTo>
                    <a:pt x="6149544" y="265153"/>
                  </a:lnTo>
                  <a:lnTo>
                    <a:pt x="6096764" y="252910"/>
                  </a:lnTo>
                  <a:lnTo>
                    <a:pt x="6043264" y="240892"/>
                  </a:lnTo>
                  <a:lnTo>
                    <a:pt x="5989064" y="229106"/>
                  </a:lnTo>
                  <a:lnTo>
                    <a:pt x="5934182" y="217555"/>
                  </a:lnTo>
                  <a:lnTo>
                    <a:pt x="5878637" y="206245"/>
                  </a:lnTo>
                  <a:lnTo>
                    <a:pt x="5822448" y="195181"/>
                  </a:lnTo>
                  <a:lnTo>
                    <a:pt x="5765634" y="184367"/>
                  </a:lnTo>
                  <a:lnTo>
                    <a:pt x="5708214" y="173808"/>
                  </a:lnTo>
                  <a:lnTo>
                    <a:pt x="5650207" y="163510"/>
                  </a:lnTo>
                  <a:lnTo>
                    <a:pt x="5591631" y="153477"/>
                  </a:lnTo>
                  <a:lnTo>
                    <a:pt x="5532507" y="143714"/>
                  </a:lnTo>
                  <a:lnTo>
                    <a:pt x="5472852" y="134227"/>
                  </a:lnTo>
                  <a:lnTo>
                    <a:pt x="5412686" y="125019"/>
                  </a:lnTo>
                  <a:lnTo>
                    <a:pt x="5352027" y="116096"/>
                  </a:lnTo>
                  <a:lnTo>
                    <a:pt x="5290895" y="107463"/>
                  </a:lnTo>
                  <a:lnTo>
                    <a:pt x="5229308" y="99125"/>
                  </a:lnTo>
                  <a:lnTo>
                    <a:pt x="5167286" y="91087"/>
                  </a:lnTo>
                  <a:lnTo>
                    <a:pt x="5104847" y="83353"/>
                  </a:lnTo>
                  <a:lnTo>
                    <a:pt x="5042011" y="75929"/>
                  </a:lnTo>
                  <a:lnTo>
                    <a:pt x="4978795" y="68819"/>
                  </a:lnTo>
                  <a:lnTo>
                    <a:pt x="4915220" y="62028"/>
                  </a:lnTo>
                  <a:lnTo>
                    <a:pt x="4851304" y="55561"/>
                  </a:lnTo>
                  <a:lnTo>
                    <a:pt x="4787066" y="49424"/>
                  </a:lnTo>
                  <a:lnTo>
                    <a:pt x="4722525" y="43621"/>
                  </a:lnTo>
                  <a:lnTo>
                    <a:pt x="4657699" y="38157"/>
                  </a:lnTo>
                  <a:lnTo>
                    <a:pt x="4592609" y="33036"/>
                  </a:lnTo>
                  <a:lnTo>
                    <a:pt x="4527272" y="28265"/>
                  </a:lnTo>
                  <a:lnTo>
                    <a:pt x="4461709" y="23847"/>
                  </a:lnTo>
                  <a:lnTo>
                    <a:pt x="4395936" y="19787"/>
                  </a:lnTo>
                  <a:lnTo>
                    <a:pt x="4329975" y="16092"/>
                  </a:lnTo>
                  <a:lnTo>
                    <a:pt x="4263843" y="12764"/>
                  </a:lnTo>
                  <a:lnTo>
                    <a:pt x="4197559" y="9810"/>
                  </a:lnTo>
                  <a:lnTo>
                    <a:pt x="4131143" y="7235"/>
                  </a:lnTo>
                  <a:lnTo>
                    <a:pt x="4064614" y="5042"/>
                  </a:lnTo>
                  <a:lnTo>
                    <a:pt x="3997989" y="3238"/>
                  </a:lnTo>
                  <a:lnTo>
                    <a:pt x="3931289" y="1826"/>
                  </a:lnTo>
                  <a:lnTo>
                    <a:pt x="3864532" y="813"/>
                  </a:lnTo>
                  <a:lnTo>
                    <a:pt x="3797737" y="202"/>
                  </a:lnTo>
                  <a:lnTo>
                    <a:pt x="3730923" y="0"/>
                  </a:lnTo>
                  <a:lnTo>
                    <a:pt x="3675899" y="141"/>
                  </a:lnTo>
                  <a:lnTo>
                    <a:pt x="3620886" y="560"/>
                  </a:lnTo>
                  <a:lnTo>
                    <a:pt x="3565894" y="1253"/>
                  </a:lnTo>
                  <a:lnTo>
                    <a:pt x="3510933" y="2218"/>
                  </a:lnTo>
                  <a:lnTo>
                    <a:pt x="3456015" y="3452"/>
                  </a:lnTo>
                  <a:lnTo>
                    <a:pt x="3401150" y="4952"/>
                  </a:lnTo>
                  <a:lnTo>
                    <a:pt x="3346348" y="6715"/>
                  </a:lnTo>
                  <a:lnTo>
                    <a:pt x="3291620" y="8739"/>
                  </a:lnTo>
                  <a:lnTo>
                    <a:pt x="3236977" y="11021"/>
                  </a:lnTo>
                  <a:lnTo>
                    <a:pt x="3182429" y="13558"/>
                  </a:lnTo>
                  <a:lnTo>
                    <a:pt x="3127987" y="16348"/>
                  </a:lnTo>
                  <a:lnTo>
                    <a:pt x="3073661" y="19387"/>
                  </a:lnTo>
                  <a:lnTo>
                    <a:pt x="3019462" y="22673"/>
                  </a:lnTo>
                  <a:lnTo>
                    <a:pt x="2965401" y="26203"/>
                  </a:lnTo>
                  <a:lnTo>
                    <a:pt x="2911487" y="29975"/>
                  </a:lnTo>
                  <a:lnTo>
                    <a:pt x="2857733" y="33986"/>
                  </a:lnTo>
                  <a:lnTo>
                    <a:pt x="2804147" y="38232"/>
                  </a:lnTo>
                  <a:lnTo>
                    <a:pt x="2750742" y="42712"/>
                  </a:lnTo>
                  <a:lnTo>
                    <a:pt x="2697527" y="47422"/>
                  </a:lnTo>
                  <a:lnTo>
                    <a:pt x="2644512" y="52360"/>
                  </a:lnTo>
                  <a:lnTo>
                    <a:pt x="2591710" y="57523"/>
                  </a:lnTo>
                  <a:lnTo>
                    <a:pt x="2539129" y="62909"/>
                  </a:lnTo>
                  <a:lnTo>
                    <a:pt x="2486781" y="68513"/>
                  </a:lnTo>
                  <a:lnTo>
                    <a:pt x="2434677" y="74335"/>
                  </a:lnTo>
                  <a:lnTo>
                    <a:pt x="2382826" y="80371"/>
                  </a:lnTo>
                  <a:lnTo>
                    <a:pt x="2331240" y="86618"/>
                  </a:lnTo>
                  <a:lnTo>
                    <a:pt x="2279929" y="93073"/>
                  </a:lnTo>
                  <a:lnTo>
                    <a:pt x="2228903" y="99734"/>
                  </a:lnTo>
                  <a:lnTo>
                    <a:pt x="2178174" y="106599"/>
                  </a:lnTo>
                  <a:lnTo>
                    <a:pt x="2127751" y="113663"/>
                  </a:lnTo>
                  <a:lnTo>
                    <a:pt x="2077646" y="120925"/>
                  </a:lnTo>
                  <a:lnTo>
                    <a:pt x="2027869" y="128382"/>
                  </a:lnTo>
                  <a:lnTo>
                    <a:pt x="1978430" y="136031"/>
                  </a:lnTo>
                  <a:lnTo>
                    <a:pt x="1929340" y="143870"/>
                  </a:lnTo>
                  <a:lnTo>
                    <a:pt x="1880610" y="151895"/>
                  </a:lnTo>
                  <a:lnTo>
                    <a:pt x="1832250" y="160104"/>
                  </a:lnTo>
                  <a:lnTo>
                    <a:pt x="1784271" y="168494"/>
                  </a:lnTo>
                  <a:lnTo>
                    <a:pt x="1736683" y="177062"/>
                  </a:lnTo>
                  <a:lnTo>
                    <a:pt x="1689497" y="185806"/>
                  </a:lnTo>
                  <a:lnTo>
                    <a:pt x="1642724" y="194723"/>
                  </a:lnTo>
                  <a:lnTo>
                    <a:pt x="1596374" y="203810"/>
                  </a:lnTo>
                  <a:lnTo>
                    <a:pt x="1550457" y="213064"/>
                  </a:lnTo>
                  <a:lnTo>
                    <a:pt x="1504985" y="222483"/>
                  </a:lnTo>
                  <a:lnTo>
                    <a:pt x="1459968" y="232064"/>
                  </a:lnTo>
                  <a:lnTo>
                    <a:pt x="1415416" y="241804"/>
                  </a:lnTo>
                  <a:lnTo>
                    <a:pt x="1371340" y="251701"/>
                  </a:lnTo>
                  <a:lnTo>
                    <a:pt x="1327750" y="261751"/>
                  </a:lnTo>
                  <a:lnTo>
                    <a:pt x="1284658" y="271952"/>
                  </a:lnTo>
                  <a:lnTo>
                    <a:pt x="1242074" y="282302"/>
                  </a:lnTo>
                  <a:lnTo>
                    <a:pt x="1200008" y="292796"/>
                  </a:lnTo>
                  <a:lnTo>
                    <a:pt x="1158470" y="303434"/>
                  </a:lnTo>
                  <a:lnTo>
                    <a:pt x="1100552" y="318743"/>
                  </a:lnTo>
                  <a:lnTo>
                    <a:pt x="1043746" y="334324"/>
                  </a:lnTo>
                  <a:lnTo>
                    <a:pt x="988083" y="350171"/>
                  </a:lnTo>
                  <a:lnTo>
                    <a:pt x="933593" y="366276"/>
                  </a:lnTo>
                  <a:lnTo>
                    <a:pt x="880306" y="382630"/>
                  </a:lnTo>
                  <a:lnTo>
                    <a:pt x="828252" y="399226"/>
                  </a:lnTo>
                  <a:lnTo>
                    <a:pt x="777461" y="416056"/>
                  </a:lnTo>
                  <a:lnTo>
                    <a:pt x="727964" y="433113"/>
                  </a:lnTo>
                  <a:lnTo>
                    <a:pt x="679789" y="450388"/>
                  </a:lnTo>
                  <a:lnTo>
                    <a:pt x="632968" y="467874"/>
                  </a:lnTo>
                  <a:lnTo>
                    <a:pt x="587531" y="485562"/>
                  </a:lnTo>
                  <a:lnTo>
                    <a:pt x="543507" y="503446"/>
                  </a:lnTo>
                  <a:lnTo>
                    <a:pt x="500926" y="521517"/>
                  </a:lnTo>
                  <a:lnTo>
                    <a:pt x="459819" y="539767"/>
                  </a:lnTo>
                  <a:lnTo>
                    <a:pt x="420216" y="558189"/>
                  </a:lnTo>
                  <a:lnTo>
                    <a:pt x="382147" y="576775"/>
                  </a:lnTo>
                  <a:lnTo>
                    <a:pt x="345642" y="595517"/>
                  </a:lnTo>
                  <a:lnTo>
                    <a:pt x="310730" y="614408"/>
                  </a:lnTo>
                  <a:lnTo>
                    <a:pt x="261417" y="643004"/>
                  </a:lnTo>
                  <a:lnTo>
                    <a:pt x="215860" y="671891"/>
                  </a:lnTo>
                  <a:lnTo>
                    <a:pt x="174160" y="701040"/>
                  </a:lnTo>
                  <a:lnTo>
                    <a:pt x="136418" y="730427"/>
                  </a:lnTo>
                  <a:lnTo>
                    <a:pt x="102737" y="760025"/>
                  </a:lnTo>
                  <a:lnTo>
                    <a:pt x="73217" y="789807"/>
                  </a:lnTo>
                  <a:lnTo>
                    <a:pt x="36962" y="834768"/>
                  </a:lnTo>
                  <a:lnTo>
                    <a:pt x="10641" y="879997"/>
                  </a:lnTo>
                  <a:lnTo>
                    <a:pt x="1313" y="902683"/>
                  </a:lnTo>
                  <a:lnTo>
                    <a:pt x="979" y="903629"/>
                  </a:lnTo>
                  <a:lnTo>
                    <a:pt x="651" y="904576"/>
                  </a:lnTo>
                  <a:lnTo>
                    <a:pt x="330" y="905522"/>
                  </a:lnTo>
                  <a:lnTo>
                    <a:pt x="0" y="906517"/>
                  </a:lnTo>
                </a:path>
              </a:pathLst>
            </a:custGeom>
            <a:ln w="19049">
              <a:solidFill>
                <a:srgbClr val="FF0000"/>
              </a:solidFill>
            </a:ln>
          </p:spPr>
          <p:txBody>
            <a:bodyPr wrap="square" lIns="0" tIns="0" rIns="0" bIns="0" rtlCol="0"/>
            <a:lstStyle/>
            <a:p>
              <a:endParaRPr sz="2400"/>
            </a:p>
          </p:txBody>
        </p:sp>
        <p:sp>
          <p:nvSpPr>
            <p:cNvPr id="40" name="object 40"/>
            <p:cNvSpPr/>
            <p:nvPr/>
          </p:nvSpPr>
          <p:spPr>
            <a:xfrm>
              <a:off x="531251" y="2140188"/>
              <a:ext cx="42545" cy="61594"/>
            </a:xfrm>
            <a:custGeom>
              <a:avLst/>
              <a:gdLst/>
              <a:ahLst/>
              <a:cxnLst/>
              <a:rect l="l" t="t" r="r" b="b"/>
              <a:pathLst>
                <a:path w="42545" h="61594">
                  <a:moveTo>
                    <a:pt x="11366" y="61597"/>
                  </a:moveTo>
                  <a:lnTo>
                    <a:pt x="0" y="0"/>
                  </a:lnTo>
                  <a:lnTo>
                    <a:pt x="17574" y="24679"/>
                  </a:lnTo>
                  <a:lnTo>
                    <a:pt x="42253" y="7104"/>
                  </a:lnTo>
                  <a:lnTo>
                    <a:pt x="11366" y="61597"/>
                  </a:lnTo>
                  <a:close/>
                </a:path>
              </a:pathLst>
            </a:custGeom>
            <a:solidFill>
              <a:srgbClr val="FF0000"/>
            </a:solidFill>
          </p:spPr>
          <p:txBody>
            <a:bodyPr wrap="square" lIns="0" tIns="0" rIns="0" bIns="0" rtlCol="0"/>
            <a:lstStyle/>
            <a:p>
              <a:endParaRPr sz="2400"/>
            </a:p>
          </p:txBody>
        </p:sp>
        <p:sp>
          <p:nvSpPr>
            <p:cNvPr id="41" name="object 41"/>
            <p:cNvSpPr/>
            <p:nvPr/>
          </p:nvSpPr>
          <p:spPr>
            <a:xfrm>
              <a:off x="531251" y="2140188"/>
              <a:ext cx="42545" cy="61594"/>
            </a:xfrm>
            <a:custGeom>
              <a:avLst/>
              <a:gdLst/>
              <a:ahLst/>
              <a:cxnLst/>
              <a:rect l="l" t="t" r="r" b="b"/>
              <a:pathLst>
                <a:path w="42545" h="61594">
                  <a:moveTo>
                    <a:pt x="17574" y="24679"/>
                  </a:moveTo>
                  <a:lnTo>
                    <a:pt x="0" y="0"/>
                  </a:lnTo>
                  <a:lnTo>
                    <a:pt x="11366" y="61597"/>
                  </a:lnTo>
                  <a:lnTo>
                    <a:pt x="42253" y="7104"/>
                  </a:lnTo>
                  <a:lnTo>
                    <a:pt x="17574" y="24679"/>
                  </a:lnTo>
                  <a:close/>
                </a:path>
              </a:pathLst>
            </a:custGeom>
            <a:ln w="19049">
              <a:solidFill>
                <a:srgbClr val="FF0000"/>
              </a:solidFill>
            </a:ln>
          </p:spPr>
          <p:txBody>
            <a:bodyPr wrap="square" lIns="0" tIns="0" rIns="0" bIns="0" rtlCol="0"/>
            <a:lstStyle/>
            <a:p>
              <a:endParaRPr sz="2400"/>
            </a:p>
          </p:txBody>
        </p:sp>
        <p:sp>
          <p:nvSpPr>
            <p:cNvPr id="42" name="object 42"/>
            <p:cNvSpPr/>
            <p:nvPr/>
          </p:nvSpPr>
          <p:spPr>
            <a:xfrm>
              <a:off x="6508968" y="1990525"/>
              <a:ext cx="1512570" cy="238125"/>
            </a:xfrm>
            <a:custGeom>
              <a:avLst/>
              <a:gdLst/>
              <a:ahLst/>
              <a:cxnLst/>
              <a:rect l="l" t="t" r="r" b="b"/>
              <a:pathLst>
                <a:path w="1512570" h="238125">
                  <a:moveTo>
                    <a:pt x="1512531" y="238124"/>
                  </a:moveTo>
                  <a:lnTo>
                    <a:pt x="1498783" y="198598"/>
                  </a:lnTo>
                  <a:lnTo>
                    <a:pt x="1459651" y="160047"/>
                  </a:lnTo>
                  <a:lnTo>
                    <a:pt x="1398309" y="123455"/>
                  </a:lnTo>
                  <a:lnTo>
                    <a:pt x="1360301" y="106200"/>
                  </a:lnTo>
                  <a:lnTo>
                    <a:pt x="1317931" y="89802"/>
                  </a:lnTo>
                  <a:lnTo>
                    <a:pt x="1271594" y="74385"/>
                  </a:lnTo>
                  <a:lnTo>
                    <a:pt x="1221688" y="60072"/>
                  </a:lnTo>
                  <a:lnTo>
                    <a:pt x="1168609" y="46983"/>
                  </a:lnTo>
                  <a:lnTo>
                    <a:pt x="1112754" y="35244"/>
                  </a:lnTo>
                  <a:lnTo>
                    <a:pt x="1054519" y="24976"/>
                  </a:lnTo>
                  <a:lnTo>
                    <a:pt x="994301" y="16302"/>
                  </a:lnTo>
                  <a:lnTo>
                    <a:pt x="932497" y="9344"/>
                  </a:lnTo>
                  <a:lnTo>
                    <a:pt x="869503" y="4226"/>
                  </a:lnTo>
                  <a:lnTo>
                    <a:pt x="805715" y="1070"/>
                  </a:lnTo>
                  <a:lnTo>
                    <a:pt x="741531" y="0"/>
                  </a:lnTo>
                  <a:lnTo>
                    <a:pt x="689000" y="737"/>
                  </a:lnTo>
                  <a:lnTo>
                    <a:pt x="636685" y="2886"/>
                  </a:lnTo>
                  <a:lnTo>
                    <a:pt x="584804" y="6378"/>
                  </a:lnTo>
                  <a:lnTo>
                    <a:pt x="533576" y="11147"/>
                  </a:lnTo>
                  <a:lnTo>
                    <a:pt x="483216" y="17125"/>
                  </a:lnTo>
                  <a:lnTo>
                    <a:pt x="433942" y="24245"/>
                  </a:lnTo>
                  <a:lnTo>
                    <a:pt x="385972" y="32440"/>
                  </a:lnTo>
                  <a:lnTo>
                    <a:pt x="339522" y="41644"/>
                  </a:lnTo>
                  <a:lnTo>
                    <a:pt x="294811" y="51788"/>
                  </a:lnTo>
                  <a:lnTo>
                    <a:pt x="252054" y="62805"/>
                  </a:lnTo>
                  <a:lnTo>
                    <a:pt x="211469" y="74629"/>
                  </a:lnTo>
                  <a:lnTo>
                    <a:pt x="159611" y="92081"/>
                  </a:lnTo>
                  <a:lnTo>
                    <a:pt x="112835" y="110756"/>
                  </a:lnTo>
                  <a:lnTo>
                    <a:pt x="71706" y="130480"/>
                  </a:lnTo>
                  <a:lnTo>
                    <a:pt x="36789" y="151078"/>
                  </a:lnTo>
                  <a:lnTo>
                    <a:pt x="4631" y="175980"/>
                  </a:lnTo>
                  <a:lnTo>
                    <a:pt x="2738" y="177790"/>
                  </a:lnTo>
                  <a:lnTo>
                    <a:pt x="0" y="180467"/>
                  </a:lnTo>
                </a:path>
              </a:pathLst>
            </a:custGeom>
            <a:ln w="19049">
              <a:solidFill>
                <a:srgbClr val="FF0000"/>
              </a:solidFill>
            </a:ln>
          </p:spPr>
          <p:txBody>
            <a:bodyPr wrap="square" lIns="0" tIns="0" rIns="0" bIns="0" rtlCol="0"/>
            <a:lstStyle/>
            <a:p>
              <a:endParaRPr sz="2400"/>
            </a:p>
          </p:txBody>
        </p:sp>
        <p:pic>
          <p:nvPicPr>
            <p:cNvPr id="43" name="object 43"/>
            <p:cNvPicPr/>
            <p:nvPr/>
          </p:nvPicPr>
          <p:blipFill>
            <a:blip r:embed="rId9" cstate="print"/>
            <a:stretch>
              <a:fillRect/>
            </a:stretch>
          </p:blipFill>
          <p:spPr>
            <a:xfrm>
              <a:off x="6482545" y="2132681"/>
              <a:ext cx="64734" cy="81242"/>
            </a:xfrm>
            <a:prstGeom prst="rect">
              <a:avLst/>
            </a:prstGeom>
          </p:spPr>
        </p:pic>
        <p:sp>
          <p:nvSpPr>
            <p:cNvPr id="44" name="object 44"/>
            <p:cNvSpPr/>
            <p:nvPr/>
          </p:nvSpPr>
          <p:spPr>
            <a:xfrm>
              <a:off x="4896013" y="1990550"/>
              <a:ext cx="1583690" cy="238125"/>
            </a:xfrm>
            <a:custGeom>
              <a:avLst/>
              <a:gdLst/>
              <a:ahLst/>
              <a:cxnLst/>
              <a:rect l="l" t="t" r="r" b="b"/>
              <a:pathLst>
                <a:path w="1583689" h="238125">
                  <a:moveTo>
                    <a:pt x="1583335" y="238124"/>
                  </a:moveTo>
                  <a:lnTo>
                    <a:pt x="1570396" y="200662"/>
                  </a:lnTo>
                  <a:lnTo>
                    <a:pt x="1533459" y="164030"/>
                  </a:lnTo>
                  <a:lnTo>
                    <a:pt x="1475348" y="129063"/>
                  </a:lnTo>
                  <a:lnTo>
                    <a:pt x="1439234" y="112464"/>
                  </a:lnTo>
                  <a:lnTo>
                    <a:pt x="1398886" y="96594"/>
                  </a:lnTo>
                  <a:lnTo>
                    <a:pt x="1354655" y="81558"/>
                  </a:lnTo>
                  <a:lnTo>
                    <a:pt x="1306896" y="67460"/>
                  </a:lnTo>
                  <a:lnTo>
                    <a:pt x="1255961" y="54404"/>
                  </a:lnTo>
                  <a:lnTo>
                    <a:pt x="1202202" y="42495"/>
                  </a:lnTo>
                  <a:lnTo>
                    <a:pt x="1145973" y="31837"/>
                  </a:lnTo>
                  <a:lnTo>
                    <a:pt x="1087627" y="22534"/>
                  </a:lnTo>
                  <a:lnTo>
                    <a:pt x="1027516" y="14690"/>
                  </a:lnTo>
                  <a:lnTo>
                    <a:pt x="965993" y="8411"/>
                  </a:lnTo>
                  <a:lnTo>
                    <a:pt x="903412" y="3799"/>
                  </a:lnTo>
                  <a:lnTo>
                    <a:pt x="840125" y="961"/>
                  </a:lnTo>
                  <a:lnTo>
                    <a:pt x="776485" y="0"/>
                  </a:lnTo>
                  <a:lnTo>
                    <a:pt x="721511" y="737"/>
                  </a:lnTo>
                  <a:lnTo>
                    <a:pt x="666764" y="2886"/>
                  </a:lnTo>
                  <a:lnTo>
                    <a:pt x="612471" y="6378"/>
                  </a:lnTo>
                  <a:lnTo>
                    <a:pt x="558860" y="11147"/>
                  </a:lnTo>
                  <a:lnTo>
                    <a:pt x="506159" y="17125"/>
                  </a:lnTo>
                  <a:lnTo>
                    <a:pt x="454594" y="24245"/>
                  </a:lnTo>
                  <a:lnTo>
                    <a:pt x="404393" y="32440"/>
                  </a:lnTo>
                  <a:lnTo>
                    <a:pt x="355784" y="41644"/>
                  </a:lnTo>
                  <a:lnTo>
                    <a:pt x="308993" y="51788"/>
                  </a:lnTo>
                  <a:lnTo>
                    <a:pt x="264248" y="62805"/>
                  </a:lnTo>
                  <a:lnTo>
                    <a:pt x="221776" y="74629"/>
                  </a:lnTo>
                  <a:lnTo>
                    <a:pt x="167507" y="92081"/>
                  </a:lnTo>
                  <a:lnTo>
                    <a:pt x="118556" y="110756"/>
                  </a:lnTo>
                  <a:lnTo>
                    <a:pt x="75515" y="130480"/>
                  </a:lnTo>
                  <a:lnTo>
                    <a:pt x="38974" y="151078"/>
                  </a:lnTo>
                  <a:lnTo>
                    <a:pt x="7383" y="174175"/>
                  </a:lnTo>
                  <a:lnTo>
                    <a:pt x="430" y="180508"/>
                  </a:lnTo>
                  <a:lnTo>
                    <a:pt x="0" y="180929"/>
                  </a:lnTo>
                </a:path>
              </a:pathLst>
            </a:custGeom>
            <a:ln w="19049">
              <a:solidFill>
                <a:srgbClr val="FF0000"/>
              </a:solidFill>
            </a:ln>
          </p:spPr>
          <p:txBody>
            <a:bodyPr wrap="square" lIns="0" tIns="0" rIns="0" bIns="0" rtlCol="0"/>
            <a:lstStyle/>
            <a:p>
              <a:endParaRPr sz="2400"/>
            </a:p>
          </p:txBody>
        </p:sp>
        <p:pic>
          <p:nvPicPr>
            <p:cNvPr id="45" name="object 45"/>
            <p:cNvPicPr/>
            <p:nvPr/>
          </p:nvPicPr>
          <p:blipFill>
            <a:blip r:embed="rId10" cstate="print"/>
            <a:stretch>
              <a:fillRect/>
            </a:stretch>
          </p:blipFill>
          <p:spPr>
            <a:xfrm>
              <a:off x="4869077" y="2133025"/>
              <a:ext cx="65390" cy="81120"/>
            </a:xfrm>
            <a:prstGeom prst="rect">
              <a:avLst/>
            </a:prstGeom>
          </p:spPr>
        </p:pic>
        <p:sp>
          <p:nvSpPr>
            <p:cNvPr id="46" name="object 46"/>
            <p:cNvSpPr/>
            <p:nvPr/>
          </p:nvSpPr>
          <p:spPr>
            <a:xfrm>
              <a:off x="3344377" y="1990550"/>
              <a:ext cx="1521460" cy="238125"/>
            </a:xfrm>
            <a:custGeom>
              <a:avLst/>
              <a:gdLst/>
              <a:ahLst/>
              <a:cxnLst/>
              <a:rect l="l" t="t" r="r" b="b"/>
              <a:pathLst>
                <a:path w="1521460" h="238125">
                  <a:moveTo>
                    <a:pt x="1521122" y="238124"/>
                  </a:moveTo>
                  <a:lnTo>
                    <a:pt x="1507295" y="198598"/>
                  </a:lnTo>
                  <a:lnTo>
                    <a:pt x="1467943" y="160047"/>
                  </a:lnTo>
                  <a:lnTo>
                    <a:pt x="1406255" y="123455"/>
                  </a:lnTo>
                  <a:lnTo>
                    <a:pt x="1368033" y="106200"/>
                  </a:lnTo>
                  <a:lnTo>
                    <a:pt x="1325423" y="89802"/>
                  </a:lnTo>
                  <a:lnTo>
                    <a:pt x="1278825" y="74385"/>
                  </a:lnTo>
                  <a:lnTo>
                    <a:pt x="1228637" y="60072"/>
                  </a:lnTo>
                  <a:lnTo>
                    <a:pt x="1175259" y="46983"/>
                  </a:lnTo>
                  <a:lnTo>
                    <a:pt x="1119088" y="35244"/>
                  </a:lnTo>
                  <a:lnTo>
                    <a:pt x="1060525" y="24976"/>
                  </a:lnTo>
                  <a:lnTo>
                    <a:pt x="999967" y="16302"/>
                  </a:lnTo>
                  <a:lnTo>
                    <a:pt x="937814" y="9344"/>
                  </a:lnTo>
                  <a:lnTo>
                    <a:pt x="874465" y="4226"/>
                  </a:lnTo>
                  <a:lnTo>
                    <a:pt x="810318" y="1070"/>
                  </a:lnTo>
                  <a:lnTo>
                    <a:pt x="745772" y="0"/>
                  </a:lnTo>
                  <a:lnTo>
                    <a:pt x="692943" y="737"/>
                  </a:lnTo>
                  <a:lnTo>
                    <a:pt x="640333" y="2886"/>
                  </a:lnTo>
                  <a:lnTo>
                    <a:pt x="588160" y="6378"/>
                  </a:lnTo>
                  <a:lnTo>
                    <a:pt x="536643" y="11147"/>
                  </a:lnTo>
                  <a:lnTo>
                    <a:pt x="485999" y="17125"/>
                  </a:lnTo>
                  <a:lnTo>
                    <a:pt x="436447" y="24245"/>
                  </a:lnTo>
                  <a:lnTo>
                    <a:pt x="388206" y="32440"/>
                  </a:lnTo>
                  <a:lnTo>
                    <a:pt x="341495" y="41644"/>
                  </a:lnTo>
                  <a:lnTo>
                    <a:pt x="296530" y="51788"/>
                  </a:lnTo>
                  <a:lnTo>
                    <a:pt x="253532" y="62805"/>
                  </a:lnTo>
                  <a:lnTo>
                    <a:pt x="212719" y="74629"/>
                  </a:lnTo>
                  <a:lnTo>
                    <a:pt x="160568" y="92081"/>
                  </a:lnTo>
                  <a:lnTo>
                    <a:pt x="113528" y="110756"/>
                  </a:lnTo>
                  <a:lnTo>
                    <a:pt x="72168" y="130480"/>
                  </a:lnTo>
                  <a:lnTo>
                    <a:pt x="37053" y="151078"/>
                  </a:lnTo>
                  <a:lnTo>
                    <a:pt x="6695" y="174175"/>
                  </a:lnTo>
                  <a:lnTo>
                    <a:pt x="2810" y="177790"/>
                  </a:lnTo>
                  <a:lnTo>
                    <a:pt x="1859" y="178695"/>
                  </a:lnTo>
                  <a:lnTo>
                    <a:pt x="926" y="179601"/>
                  </a:lnTo>
                  <a:lnTo>
                    <a:pt x="14" y="180508"/>
                  </a:lnTo>
                </a:path>
              </a:pathLst>
            </a:custGeom>
            <a:ln w="19049">
              <a:solidFill>
                <a:srgbClr val="FF0000"/>
              </a:solidFill>
            </a:ln>
          </p:spPr>
          <p:txBody>
            <a:bodyPr wrap="square" lIns="0" tIns="0" rIns="0" bIns="0" rtlCol="0"/>
            <a:lstStyle/>
            <a:p>
              <a:endParaRPr sz="2400"/>
            </a:p>
          </p:txBody>
        </p:sp>
        <p:pic>
          <p:nvPicPr>
            <p:cNvPr id="47" name="object 47"/>
            <p:cNvPicPr/>
            <p:nvPr/>
          </p:nvPicPr>
          <p:blipFill>
            <a:blip r:embed="rId11" cstate="print"/>
            <a:stretch>
              <a:fillRect/>
            </a:stretch>
          </p:blipFill>
          <p:spPr>
            <a:xfrm>
              <a:off x="3317892" y="2132744"/>
              <a:ext cx="64814" cy="81228"/>
            </a:xfrm>
            <a:prstGeom prst="rect">
              <a:avLst/>
            </a:prstGeom>
          </p:spPr>
        </p:pic>
        <p:sp>
          <p:nvSpPr>
            <p:cNvPr id="48" name="object 48"/>
            <p:cNvSpPr/>
            <p:nvPr/>
          </p:nvSpPr>
          <p:spPr>
            <a:xfrm>
              <a:off x="1827148" y="1990550"/>
              <a:ext cx="1487805" cy="238125"/>
            </a:xfrm>
            <a:custGeom>
              <a:avLst/>
              <a:gdLst/>
              <a:ahLst/>
              <a:cxnLst/>
              <a:rect l="l" t="t" r="r" b="b"/>
              <a:pathLst>
                <a:path w="1487804" h="238125">
                  <a:moveTo>
                    <a:pt x="1487651" y="238124"/>
                  </a:moveTo>
                  <a:lnTo>
                    <a:pt x="1474127" y="198598"/>
                  </a:lnTo>
                  <a:lnTo>
                    <a:pt x="1435635" y="160047"/>
                  </a:lnTo>
                  <a:lnTo>
                    <a:pt x="1375296" y="123455"/>
                  </a:lnTo>
                  <a:lnTo>
                    <a:pt x="1337909" y="106200"/>
                  </a:lnTo>
                  <a:lnTo>
                    <a:pt x="1296231" y="89802"/>
                  </a:lnTo>
                  <a:lnTo>
                    <a:pt x="1250651" y="74385"/>
                  </a:lnTo>
                  <a:lnTo>
                    <a:pt x="1201561" y="60072"/>
                  </a:lnTo>
                  <a:lnTo>
                    <a:pt x="1149349" y="46983"/>
                  </a:lnTo>
                  <a:lnTo>
                    <a:pt x="1094407" y="35244"/>
                  </a:lnTo>
                  <a:lnTo>
                    <a:pt x="1037124" y="24976"/>
                  </a:lnTo>
                  <a:lnTo>
                    <a:pt x="977890" y="16302"/>
                  </a:lnTo>
                  <a:lnTo>
                    <a:pt x="917096" y="9344"/>
                  </a:lnTo>
                  <a:lnTo>
                    <a:pt x="855131" y="4226"/>
                  </a:lnTo>
                  <a:lnTo>
                    <a:pt x="792386" y="1070"/>
                  </a:lnTo>
                  <a:lnTo>
                    <a:pt x="729251" y="0"/>
                  </a:lnTo>
                  <a:lnTo>
                    <a:pt x="672419" y="890"/>
                  </a:lnTo>
                  <a:lnTo>
                    <a:pt x="615870" y="3479"/>
                  </a:lnTo>
                  <a:lnTo>
                    <a:pt x="559891" y="7678"/>
                  </a:lnTo>
                  <a:lnTo>
                    <a:pt x="504765" y="13397"/>
                  </a:lnTo>
                  <a:lnTo>
                    <a:pt x="450776" y="20547"/>
                  </a:lnTo>
                  <a:lnTo>
                    <a:pt x="398210" y="29038"/>
                  </a:lnTo>
                  <a:lnTo>
                    <a:pt x="347349" y="38781"/>
                  </a:lnTo>
                  <a:lnTo>
                    <a:pt x="298480" y="49687"/>
                  </a:lnTo>
                  <a:lnTo>
                    <a:pt x="251886" y="61666"/>
                  </a:lnTo>
                  <a:lnTo>
                    <a:pt x="207851" y="74629"/>
                  </a:lnTo>
                  <a:lnTo>
                    <a:pt x="156841" y="92081"/>
                  </a:lnTo>
                  <a:lnTo>
                    <a:pt x="110829" y="110756"/>
                  </a:lnTo>
                  <a:lnTo>
                    <a:pt x="70373" y="130480"/>
                  </a:lnTo>
                  <a:lnTo>
                    <a:pt x="36026" y="151078"/>
                  </a:lnTo>
                  <a:lnTo>
                    <a:pt x="4393" y="175980"/>
                  </a:lnTo>
                  <a:lnTo>
                    <a:pt x="2532" y="177790"/>
                  </a:lnTo>
                  <a:lnTo>
                    <a:pt x="0" y="180307"/>
                  </a:lnTo>
                </a:path>
              </a:pathLst>
            </a:custGeom>
            <a:ln w="19049">
              <a:solidFill>
                <a:srgbClr val="FF0000"/>
              </a:solidFill>
            </a:ln>
          </p:spPr>
          <p:txBody>
            <a:bodyPr wrap="square" lIns="0" tIns="0" rIns="0" bIns="0" rtlCol="0"/>
            <a:lstStyle/>
            <a:p>
              <a:endParaRPr sz="2400"/>
            </a:p>
          </p:txBody>
        </p:sp>
        <p:pic>
          <p:nvPicPr>
            <p:cNvPr id="49" name="object 49"/>
            <p:cNvPicPr/>
            <p:nvPr/>
          </p:nvPicPr>
          <p:blipFill>
            <a:blip r:embed="rId12" cstate="print"/>
            <a:stretch>
              <a:fillRect/>
            </a:stretch>
          </p:blipFill>
          <p:spPr>
            <a:xfrm>
              <a:off x="1800908" y="2132597"/>
              <a:ext cx="64498" cy="81282"/>
            </a:xfrm>
            <a:prstGeom prst="rect">
              <a:avLst/>
            </a:prstGeom>
          </p:spPr>
        </p:pic>
        <p:sp>
          <p:nvSpPr>
            <p:cNvPr id="50" name="object 50"/>
            <p:cNvSpPr/>
            <p:nvPr/>
          </p:nvSpPr>
          <p:spPr>
            <a:xfrm>
              <a:off x="563588" y="1990550"/>
              <a:ext cx="1234440" cy="238125"/>
            </a:xfrm>
            <a:custGeom>
              <a:avLst/>
              <a:gdLst/>
              <a:ahLst/>
              <a:cxnLst/>
              <a:rect l="l" t="t" r="r" b="b"/>
              <a:pathLst>
                <a:path w="1234439" h="238125">
                  <a:moveTo>
                    <a:pt x="1234411" y="238124"/>
                  </a:moveTo>
                  <a:lnTo>
                    <a:pt x="1218358" y="190778"/>
                  </a:lnTo>
                  <a:lnTo>
                    <a:pt x="1173185" y="145121"/>
                  </a:lnTo>
                  <a:lnTo>
                    <a:pt x="1141078" y="123455"/>
                  </a:lnTo>
                  <a:lnTo>
                    <a:pt x="1103371" y="102848"/>
                  </a:lnTo>
                  <a:lnTo>
                    <a:pt x="1060625" y="83511"/>
                  </a:lnTo>
                  <a:lnTo>
                    <a:pt x="1013398" y="65657"/>
                  </a:lnTo>
                  <a:lnTo>
                    <a:pt x="962251" y="49497"/>
                  </a:lnTo>
                  <a:lnTo>
                    <a:pt x="907745" y="35244"/>
                  </a:lnTo>
                  <a:lnTo>
                    <a:pt x="850438" y="23109"/>
                  </a:lnTo>
                  <a:lnTo>
                    <a:pt x="790891" y="13306"/>
                  </a:lnTo>
                  <a:lnTo>
                    <a:pt x="729665" y="6045"/>
                  </a:lnTo>
                  <a:lnTo>
                    <a:pt x="667318" y="1539"/>
                  </a:lnTo>
                  <a:lnTo>
                    <a:pt x="604411" y="0"/>
                  </a:lnTo>
                  <a:lnTo>
                    <a:pt x="551966" y="1095"/>
                  </a:lnTo>
                  <a:lnTo>
                    <a:pt x="499844" y="4276"/>
                  </a:lnTo>
                  <a:lnTo>
                    <a:pt x="448370" y="9420"/>
                  </a:lnTo>
                  <a:lnTo>
                    <a:pt x="397868" y="16403"/>
                  </a:lnTo>
                  <a:lnTo>
                    <a:pt x="348663" y="25104"/>
                  </a:lnTo>
                  <a:lnTo>
                    <a:pt x="301078" y="35400"/>
                  </a:lnTo>
                  <a:lnTo>
                    <a:pt x="255438" y="47167"/>
                  </a:lnTo>
                  <a:lnTo>
                    <a:pt x="212066" y="60285"/>
                  </a:lnTo>
                  <a:lnTo>
                    <a:pt x="171286" y="74629"/>
                  </a:lnTo>
                  <a:lnTo>
                    <a:pt x="128912" y="92081"/>
                  </a:lnTo>
                  <a:lnTo>
                    <a:pt x="90691" y="110756"/>
                  </a:lnTo>
                  <a:lnTo>
                    <a:pt x="57084" y="130480"/>
                  </a:lnTo>
                  <a:lnTo>
                    <a:pt x="22266" y="156344"/>
                  </a:lnTo>
                  <a:lnTo>
                    <a:pt x="728" y="177790"/>
                  </a:lnTo>
                  <a:lnTo>
                    <a:pt x="0" y="178662"/>
                  </a:lnTo>
                </a:path>
              </a:pathLst>
            </a:custGeom>
            <a:ln w="19049">
              <a:solidFill>
                <a:srgbClr val="FF0000"/>
              </a:solidFill>
            </a:ln>
          </p:spPr>
          <p:txBody>
            <a:bodyPr wrap="square" lIns="0" tIns="0" rIns="0" bIns="0" rtlCol="0"/>
            <a:lstStyle/>
            <a:p>
              <a:endParaRPr sz="2400"/>
            </a:p>
          </p:txBody>
        </p:sp>
        <p:sp>
          <p:nvSpPr>
            <p:cNvPr id="51" name="object 51"/>
            <p:cNvSpPr/>
            <p:nvPr/>
          </p:nvSpPr>
          <p:spPr>
            <a:xfrm>
              <a:off x="548915" y="2141106"/>
              <a:ext cx="43180" cy="62865"/>
            </a:xfrm>
            <a:custGeom>
              <a:avLst/>
              <a:gdLst/>
              <a:ahLst/>
              <a:cxnLst/>
              <a:rect l="l" t="t" r="r" b="b"/>
              <a:pathLst>
                <a:path w="43179" h="62864">
                  <a:moveTo>
                    <a:pt x="0" y="62547"/>
                  </a:moveTo>
                  <a:lnTo>
                    <a:pt x="3360" y="0"/>
                  </a:lnTo>
                  <a:lnTo>
                    <a:pt x="14672" y="28105"/>
                  </a:lnTo>
                  <a:lnTo>
                    <a:pt x="42778" y="16793"/>
                  </a:lnTo>
                  <a:lnTo>
                    <a:pt x="0" y="62547"/>
                  </a:lnTo>
                  <a:close/>
                </a:path>
              </a:pathLst>
            </a:custGeom>
            <a:solidFill>
              <a:srgbClr val="FF0000"/>
            </a:solidFill>
          </p:spPr>
          <p:txBody>
            <a:bodyPr wrap="square" lIns="0" tIns="0" rIns="0" bIns="0" rtlCol="0"/>
            <a:lstStyle/>
            <a:p>
              <a:endParaRPr sz="2400"/>
            </a:p>
          </p:txBody>
        </p:sp>
        <p:sp>
          <p:nvSpPr>
            <p:cNvPr id="52" name="object 52"/>
            <p:cNvSpPr/>
            <p:nvPr/>
          </p:nvSpPr>
          <p:spPr>
            <a:xfrm>
              <a:off x="548915" y="2141106"/>
              <a:ext cx="43180" cy="62865"/>
            </a:xfrm>
            <a:custGeom>
              <a:avLst/>
              <a:gdLst/>
              <a:ahLst/>
              <a:cxnLst/>
              <a:rect l="l" t="t" r="r" b="b"/>
              <a:pathLst>
                <a:path w="43179" h="62864">
                  <a:moveTo>
                    <a:pt x="14672" y="28105"/>
                  </a:moveTo>
                  <a:lnTo>
                    <a:pt x="3360" y="0"/>
                  </a:lnTo>
                  <a:lnTo>
                    <a:pt x="0" y="62547"/>
                  </a:lnTo>
                  <a:lnTo>
                    <a:pt x="42778" y="16793"/>
                  </a:lnTo>
                  <a:lnTo>
                    <a:pt x="14672" y="28105"/>
                  </a:lnTo>
                  <a:close/>
                </a:path>
              </a:pathLst>
            </a:custGeom>
            <a:ln w="19049">
              <a:solidFill>
                <a:srgbClr val="FF0000"/>
              </a:solidFill>
            </a:ln>
          </p:spPr>
          <p:txBody>
            <a:bodyPr wrap="square" lIns="0" tIns="0" rIns="0" bIns="0" rtlCol="0"/>
            <a:lstStyle/>
            <a:p>
              <a:endParaRPr sz="2400"/>
            </a:p>
          </p:txBody>
        </p:sp>
      </p:grpSp>
      <p:sp>
        <p:nvSpPr>
          <p:cNvPr id="53" name="object 53"/>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4" name="object 54"/>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7" name="object 57"/>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2803544" y="53718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59" name="object 59"/>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60" name="object 60"/>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1" name="object 61"/>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2" name="object 62"/>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63" name="object 63"/>
          <p:cNvSpPr txBox="1"/>
          <p:nvPr/>
        </p:nvSpPr>
        <p:spPr>
          <a:xfrm>
            <a:off x="3536360" y="5879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4" name="object 64"/>
          <p:cNvSpPr/>
          <p:nvPr/>
        </p:nvSpPr>
        <p:spPr>
          <a:xfrm>
            <a:off x="3574316" y="6293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5" name="object 65"/>
          <p:cNvSpPr txBox="1"/>
          <p:nvPr/>
        </p:nvSpPr>
        <p:spPr>
          <a:xfrm>
            <a:off x="2803543" y="62862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66" name="object 66"/>
          <p:cNvSpPr txBox="1"/>
          <p:nvPr/>
        </p:nvSpPr>
        <p:spPr>
          <a:xfrm>
            <a:off x="5478947" y="999383"/>
            <a:ext cx="546100" cy="585032"/>
          </a:xfrm>
          <a:prstGeom prst="rect">
            <a:avLst/>
          </a:prstGeom>
        </p:spPr>
        <p:txBody>
          <a:bodyPr vert="horz" wrap="square" lIns="0" tIns="2540" rIns="0" bIns="0" rtlCol="0">
            <a:spAutoFit/>
          </a:bodyPr>
          <a:lstStyle/>
          <a:p>
            <a:pPr marL="33866" marR="23706" indent="56725">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67" name="object 67"/>
          <p:cNvSpPr txBox="1"/>
          <p:nvPr/>
        </p:nvSpPr>
        <p:spPr>
          <a:xfrm>
            <a:off x="9167549" y="2120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8" name="object 68"/>
          <p:cNvSpPr txBox="1"/>
          <p:nvPr/>
        </p:nvSpPr>
        <p:spPr>
          <a:xfrm>
            <a:off x="7433549" y="1917567"/>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9" name="object 69"/>
          <p:cNvSpPr/>
          <p:nvPr/>
        </p:nvSpPr>
        <p:spPr>
          <a:xfrm>
            <a:off x="74351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0" name="object 70"/>
          <p:cNvSpPr txBox="1"/>
          <p:nvPr/>
        </p:nvSpPr>
        <p:spPr>
          <a:xfrm>
            <a:off x="7409410" y="22222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1" name="object 71"/>
          <p:cNvSpPr txBox="1"/>
          <p:nvPr/>
        </p:nvSpPr>
        <p:spPr>
          <a:xfrm>
            <a:off x="7685909" y="239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72" name="object 72"/>
          <p:cNvSpPr txBox="1"/>
          <p:nvPr/>
        </p:nvSpPr>
        <p:spPr>
          <a:xfrm>
            <a:off x="5263560" y="181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3" name="object 73"/>
          <p:cNvSpPr/>
          <p:nvPr/>
        </p:nvSpPr>
        <p:spPr>
          <a:xfrm>
            <a:off x="5301516" y="222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4" name="object 74"/>
          <p:cNvSpPr txBox="1"/>
          <p:nvPr/>
        </p:nvSpPr>
        <p:spPr>
          <a:xfrm>
            <a:off x="5254888" y="221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5" name="object 75"/>
          <p:cNvSpPr txBox="1"/>
          <p:nvPr/>
        </p:nvSpPr>
        <p:spPr>
          <a:xfrm>
            <a:off x="5518432" y="238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6" name="object 76"/>
          <p:cNvSpPr/>
          <p:nvPr/>
        </p:nvSpPr>
        <p:spPr>
          <a:xfrm>
            <a:off x="1409716" y="2293049"/>
            <a:ext cx="2175933" cy="0"/>
          </a:xfrm>
          <a:custGeom>
            <a:avLst/>
            <a:gdLst/>
            <a:ahLst/>
            <a:cxnLst/>
            <a:rect l="l" t="t" r="r" b="b"/>
            <a:pathLst>
              <a:path w="1631950">
                <a:moveTo>
                  <a:pt x="1371599" y="0"/>
                </a:moveTo>
                <a:lnTo>
                  <a:pt x="1631699" y="0"/>
                </a:lnTo>
              </a:path>
              <a:path w="16319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1354826" y="1879817"/>
            <a:ext cx="2322407" cy="304421"/>
          </a:xfrm>
          <a:prstGeom prst="rect">
            <a:avLst/>
          </a:prstGeom>
        </p:spPr>
        <p:txBody>
          <a:bodyPr vert="horz" wrap="square" lIns="0" tIns="16933" rIns="0" bIns="0" rtlCol="0">
            <a:spAutoFit/>
          </a:bodyPr>
          <a:lstStyle/>
          <a:p>
            <a:pPr marL="67732">
              <a:spcBef>
                <a:spcPts val="133"/>
              </a:spcBef>
              <a:tabLst>
                <a:tab pos="1902412" algn="l"/>
              </a:tabLst>
            </a:pP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78" name="object 78"/>
          <p:cNvSpPr txBox="1"/>
          <p:nvPr/>
        </p:nvSpPr>
        <p:spPr>
          <a:xfrm>
            <a:off x="1348613" y="2266301"/>
            <a:ext cx="2196252" cy="304421"/>
          </a:xfrm>
          <a:prstGeom prst="rect">
            <a:avLst/>
          </a:prstGeom>
        </p:spPr>
        <p:txBody>
          <a:bodyPr vert="horz" wrap="square" lIns="0" tIns="16933" rIns="0" bIns="0" rtlCol="0">
            <a:spAutoFit/>
          </a:bodyPr>
          <a:lstStyle/>
          <a:p>
            <a:pPr marL="16933">
              <a:spcBef>
                <a:spcPts val="133"/>
              </a:spcBef>
              <a:tabLst>
                <a:tab pos="1902412" algn="l"/>
              </a:tabLst>
            </a:pPr>
            <a:r>
              <a:rPr sz="1867" spc="-33" dirty="0">
                <a:latin typeface="Arial MT"/>
                <a:cs typeface="Arial MT"/>
              </a:rPr>
              <a:t>dW</a:t>
            </a:r>
            <a:r>
              <a:rPr sz="1867" dirty="0">
                <a:latin typeface="Arial MT"/>
                <a:cs typeface="Arial MT"/>
              </a:rPr>
              <a:t>	</a:t>
            </a:r>
            <a:r>
              <a:rPr sz="1867" spc="-33" dirty="0">
                <a:latin typeface="Arial MT"/>
                <a:cs typeface="Arial MT"/>
              </a:rPr>
              <a:t>dZ</a:t>
            </a:r>
            <a:endParaRPr sz="1867">
              <a:latin typeface="Arial MT"/>
              <a:cs typeface="Arial MT"/>
            </a:endParaRPr>
          </a:p>
        </p:txBody>
      </p:sp>
      <p:sp>
        <p:nvSpPr>
          <p:cNvPr id="79" name="object 79"/>
          <p:cNvSpPr txBox="1"/>
          <p:nvPr/>
        </p:nvSpPr>
        <p:spPr>
          <a:xfrm>
            <a:off x="1704015" y="2434223"/>
            <a:ext cx="1928707" cy="206894"/>
          </a:xfrm>
          <a:prstGeom prst="rect">
            <a:avLst/>
          </a:prstGeom>
        </p:spPr>
        <p:txBody>
          <a:bodyPr vert="horz" wrap="square" lIns="0" tIns="22013" rIns="0" bIns="0" rtlCol="0">
            <a:spAutoFit/>
          </a:bodyPr>
          <a:lstStyle/>
          <a:p>
            <a:pPr marL="16933">
              <a:spcBef>
                <a:spcPts val="173"/>
              </a:spcBef>
              <a:tabLst>
                <a:tab pos="1823674" algn="l"/>
              </a:tabLst>
            </a:pPr>
            <a:r>
              <a:rPr sz="1200" spc="-33" dirty="0">
                <a:latin typeface="Arial MT"/>
                <a:cs typeface="Arial MT"/>
              </a:rPr>
              <a:t>ih</a:t>
            </a:r>
            <a:r>
              <a:rPr sz="1200" dirty="0">
                <a:latin typeface="Arial MT"/>
                <a:cs typeface="Arial MT"/>
              </a:rPr>
              <a:t>	</a:t>
            </a:r>
            <a:r>
              <a:rPr sz="1200" spc="-67" dirty="0">
                <a:latin typeface="Arial MT"/>
                <a:cs typeface="Arial MT"/>
              </a:rPr>
              <a:t>1</a:t>
            </a:r>
            <a:endParaRPr sz="1200">
              <a:latin typeface="Arial MT"/>
              <a:cs typeface="Arial MT"/>
            </a:endParaRPr>
          </a:p>
        </p:txBody>
      </p:sp>
      <p:sp>
        <p:nvSpPr>
          <p:cNvPr id="80" name="object 80"/>
          <p:cNvSpPr txBox="1"/>
          <p:nvPr/>
        </p:nvSpPr>
        <p:spPr>
          <a:xfrm>
            <a:off x="5259147" y="5067167"/>
            <a:ext cx="579967" cy="585032"/>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81" name="object 81"/>
          <p:cNvSpPr txBox="1"/>
          <p:nvPr/>
        </p:nvSpPr>
        <p:spPr>
          <a:xfrm>
            <a:off x="59121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2" name="object 82"/>
          <p:cNvSpPr txBox="1"/>
          <p:nvPr/>
        </p:nvSpPr>
        <p:spPr>
          <a:xfrm>
            <a:off x="64243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3" name="object 83"/>
          <p:cNvSpPr txBox="1"/>
          <p:nvPr/>
        </p:nvSpPr>
        <p:spPr>
          <a:xfrm>
            <a:off x="6379881"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84" name="object 84"/>
          <p:cNvSpPr/>
          <p:nvPr/>
        </p:nvSpPr>
        <p:spPr>
          <a:xfrm>
            <a:off x="78415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5" name="object 85"/>
          <p:cNvSpPr/>
          <p:nvPr/>
        </p:nvSpPr>
        <p:spPr>
          <a:xfrm>
            <a:off x="865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6" name="object 86"/>
          <p:cNvSpPr txBox="1"/>
          <p:nvPr/>
        </p:nvSpPr>
        <p:spPr>
          <a:xfrm>
            <a:off x="8376894" y="51859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7" name="object 87"/>
          <p:cNvSpPr txBox="1"/>
          <p:nvPr/>
        </p:nvSpPr>
        <p:spPr>
          <a:xfrm>
            <a:off x="7786626" y="4931717"/>
            <a:ext cx="2024380"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88" name="object 88"/>
          <p:cNvSpPr/>
          <p:nvPr/>
        </p:nvSpPr>
        <p:spPr>
          <a:xfrm>
            <a:off x="93655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9" name="object 89"/>
          <p:cNvSpPr txBox="1"/>
          <p:nvPr/>
        </p:nvSpPr>
        <p:spPr>
          <a:xfrm>
            <a:off x="7053810" y="5371867"/>
            <a:ext cx="2866813" cy="304421"/>
          </a:xfrm>
          <a:prstGeom prst="rect">
            <a:avLst/>
          </a:prstGeom>
        </p:spPr>
        <p:txBody>
          <a:bodyPr vert="horz" wrap="square" lIns="0" tIns="16933" rIns="0" bIns="0" rtlCol="0">
            <a:spAutoFit/>
          </a:bodyPr>
          <a:lstStyle/>
          <a:p>
            <a:pPr marL="67732">
              <a:spcBef>
                <a:spcPts val="133"/>
              </a:spcBef>
              <a:tabLst>
                <a:tab pos="859345" algn="l"/>
                <a:tab pos="1590847" algn="l"/>
                <a:tab pos="2319809"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ih</a:t>
            </a:r>
            <a:endParaRPr baseline="-31000">
              <a:latin typeface="Arial MT"/>
              <a:cs typeface="Arial MT"/>
            </a:endParaRPr>
          </a:p>
        </p:txBody>
      </p:sp>
      <p:sp>
        <p:nvSpPr>
          <p:cNvPr id="90" name="object 90"/>
          <p:cNvSpPr/>
          <p:nvPr/>
        </p:nvSpPr>
        <p:spPr>
          <a:xfrm>
            <a:off x="717334" y="4976870"/>
            <a:ext cx="4090247" cy="1755140"/>
          </a:xfrm>
          <a:custGeom>
            <a:avLst/>
            <a:gdLst/>
            <a:ahLst/>
            <a:cxnLst/>
            <a:rect l="l" t="t" r="r" b="b"/>
            <a:pathLst>
              <a:path w="3067685" h="1316354">
                <a:moveTo>
                  <a:pt x="3067499" y="1315799"/>
                </a:moveTo>
                <a:lnTo>
                  <a:pt x="0" y="1315799"/>
                </a:lnTo>
                <a:lnTo>
                  <a:pt x="0" y="0"/>
                </a:lnTo>
                <a:lnTo>
                  <a:pt x="3067499" y="0"/>
                </a:lnTo>
                <a:lnTo>
                  <a:pt x="3067499" y="13157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16" name="object 16"/>
          <p:cNvGrpSpPr/>
          <p:nvPr/>
        </p:nvGrpSpPr>
        <p:grpSpPr>
          <a:xfrm>
            <a:off x="3337733" y="3133712"/>
            <a:ext cx="2132753" cy="110067"/>
            <a:chOff x="2503299" y="2350284"/>
            <a:chExt cx="1599565" cy="82550"/>
          </a:xfrm>
        </p:grpSpPr>
        <p:pic>
          <p:nvPicPr>
            <p:cNvPr id="17" name="object 17"/>
            <p:cNvPicPr/>
            <p:nvPr/>
          </p:nvPicPr>
          <p:blipFill>
            <a:blip r:embed="rId2" cstate="print"/>
            <a:stretch>
              <a:fillRect/>
            </a:stretch>
          </p:blipFill>
          <p:spPr>
            <a:xfrm>
              <a:off x="2503299" y="2350284"/>
              <a:ext cx="300575" cy="81980"/>
            </a:xfrm>
            <a:prstGeom prst="rect">
              <a:avLst/>
            </a:prstGeom>
          </p:spPr>
        </p:pic>
        <p:pic>
          <p:nvPicPr>
            <p:cNvPr id="18" name="object 18"/>
            <p:cNvPicPr/>
            <p:nvPr/>
          </p:nvPicPr>
          <p:blipFill>
            <a:blip r:embed="rId3" cstate="print"/>
            <a:stretch>
              <a:fillRect/>
            </a:stretch>
          </p:blipFill>
          <p:spPr>
            <a:xfrm>
              <a:off x="3807399" y="2350284"/>
              <a:ext cx="295175" cy="81980"/>
            </a:xfrm>
            <a:prstGeom prst="rect">
              <a:avLst/>
            </a:prstGeom>
          </p:spPr>
        </p:pic>
      </p:grpSp>
      <p:sp>
        <p:nvSpPr>
          <p:cNvPr id="19" name="object 19"/>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20" name="object 20"/>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21" name="object 21"/>
          <p:cNvPicPr/>
          <p:nvPr/>
        </p:nvPicPr>
        <p:blipFill>
          <a:blip r:embed="rId4" cstate="print"/>
          <a:stretch>
            <a:fillRect/>
          </a:stretch>
        </p:blipFill>
        <p:spPr>
          <a:xfrm>
            <a:off x="947901" y="3133663"/>
            <a:ext cx="425167" cy="109307"/>
          </a:xfrm>
          <a:prstGeom prst="rect">
            <a:avLst/>
          </a:prstGeom>
        </p:spPr>
      </p:pic>
      <p:grpSp>
        <p:nvGrpSpPr>
          <p:cNvPr id="22" name="object 22"/>
          <p:cNvGrpSpPr/>
          <p:nvPr/>
        </p:nvGrpSpPr>
        <p:grpSpPr>
          <a:xfrm>
            <a:off x="935201" y="2474557"/>
            <a:ext cx="449580" cy="485987"/>
            <a:chOff x="701400" y="1855918"/>
            <a:chExt cx="337185" cy="364490"/>
          </a:xfrm>
        </p:grpSpPr>
        <p:sp>
          <p:nvSpPr>
            <p:cNvPr id="23" name="object 23"/>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937416" y="2115932"/>
              <a:ext cx="100765" cy="103953"/>
            </a:xfrm>
            <a:prstGeom prst="rect">
              <a:avLst/>
            </a:prstGeom>
          </p:spPr>
        </p:pic>
      </p:grpSp>
      <p:grpSp>
        <p:nvGrpSpPr>
          <p:cNvPr id="25" name="object 25"/>
          <p:cNvGrpSpPr/>
          <p:nvPr/>
        </p:nvGrpSpPr>
        <p:grpSpPr>
          <a:xfrm>
            <a:off x="994501" y="3433524"/>
            <a:ext cx="410633" cy="469053"/>
            <a:chOff x="745875" y="2575143"/>
            <a:chExt cx="307975" cy="351790"/>
          </a:xfrm>
        </p:grpSpPr>
        <p:sp>
          <p:nvSpPr>
            <p:cNvPr id="26" name="object 26"/>
            <p:cNvSpPr/>
            <p:nvPr/>
          </p:nvSpPr>
          <p:spPr>
            <a:xfrm>
              <a:off x="755400" y="2649914"/>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6" cstate="print"/>
            <a:stretch>
              <a:fillRect/>
            </a:stretch>
          </p:blipFill>
          <p:spPr>
            <a:xfrm>
              <a:off x="954340" y="2575143"/>
              <a:ext cx="99513" cy="104938"/>
            </a:xfrm>
            <a:prstGeom prst="rect">
              <a:avLst/>
            </a:prstGeom>
          </p:spPr>
        </p:pic>
      </p:grpSp>
      <p:sp>
        <p:nvSpPr>
          <p:cNvPr id="28" name="object 28"/>
          <p:cNvSpPr txBox="1">
            <a:spLocks noGrp="1"/>
          </p:cNvSpPr>
          <p:nvPr>
            <p:ph type="title"/>
          </p:nvPr>
        </p:nvSpPr>
        <p:spPr>
          <a:xfrm>
            <a:off x="665316" y="365566"/>
            <a:ext cx="11221884"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9" name="object 29"/>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30" name="object 30"/>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1" name="object 31"/>
          <p:cNvPicPr/>
          <p:nvPr/>
        </p:nvPicPr>
        <p:blipFill>
          <a:blip r:embed="rId3" cstate="print"/>
          <a:stretch>
            <a:fillRect/>
          </a:stretch>
        </p:blipFill>
        <p:spPr>
          <a:xfrm>
            <a:off x="7480333" y="3133712"/>
            <a:ext cx="393567" cy="109307"/>
          </a:xfrm>
          <a:prstGeom prst="rect">
            <a:avLst/>
          </a:prstGeom>
        </p:spPr>
      </p:pic>
      <p:pic>
        <p:nvPicPr>
          <p:cNvPr id="32" name="object 32"/>
          <p:cNvPicPr/>
          <p:nvPr/>
        </p:nvPicPr>
        <p:blipFill>
          <a:blip r:embed="rId3" cstate="print"/>
          <a:stretch>
            <a:fillRect/>
          </a:stretch>
        </p:blipFill>
        <p:spPr>
          <a:xfrm>
            <a:off x="9380134" y="3133712"/>
            <a:ext cx="393567" cy="109307"/>
          </a:xfrm>
          <a:prstGeom prst="rect">
            <a:avLst/>
          </a:prstGeom>
        </p:spPr>
      </p:pic>
      <p:sp>
        <p:nvSpPr>
          <p:cNvPr id="33" name="object 33"/>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4" name="object 34"/>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5" name="object 35"/>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6" name="object 36"/>
          <p:cNvPicPr/>
          <p:nvPr/>
        </p:nvPicPr>
        <p:blipFill>
          <a:blip r:embed="rId7" cstate="print"/>
          <a:stretch>
            <a:fillRect/>
          </a:stretch>
        </p:blipFill>
        <p:spPr>
          <a:xfrm>
            <a:off x="4945799" y="2435899"/>
            <a:ext cx="292725" cy="292360"/>
          </a:xfrm>
          <a:prstGeom prst="rect">
            <a:avLst/>
          </a:prstGeom>
        </p:spPr>
      </p:pic>
      <p:pic>
        <p:nvPicPr>
          <p:cNvPr id="37" name="object 37"/>
          <p:cNvPicPr/>
          <p:nvPr/>
        </p:nvPicPr>
        <p:blipFill>
          <a:blip r:embed="rId8" cstate="print"/>
          <a:stretch>
            <a:fillRect/>
          </a:stretch>
        </p:blipFill>
        <p:spPr>
          <a:xfrm>
            <a:off x="4857566" y="3757538"/>
            <a:ext cx="279524" cy="279161"/>
          </a:xfrm>
          <a:prstGeom prst="rect">
            <a:avLst/>
          </a:prstGeom>
        </p:spPr>
      </p:pic>
      <p:sp>
        <p:nvSpPr>
          <p:cNvPr id="38" name="object 38"/>
          <p:cNvSpPr txBox="1"/>
          <p:nvPr/>
        </p:nvSpPr>
        <p:spPr>
          <a:xfrm>
            <a:off x="16449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803544" y="5371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0" name="object 40"/>
          <p:cNvSpPr txBox="1"/>
          <p:nvPr/>
        </p:nvSpPr>
        <p:spPr>
          <a:xfrm>
            <a:off x="21571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1" name="object 41"/>
          <p:cNvSpPr txBox="1"/>
          <p:nvPr/>
        </p:nvSpPr>
        <p:spPr>
          <a:xfrm>
            <a:off x="2112680"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2" name="object 42"/>
          <p:cNvSpPr txBox="1"/>
          <p:nvPr/>
        </p:nvSpPr>
        <p:spPr>
          <a:xfrm>
            <a:off x="3536360" y="4965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3" name="object 43"/>
          <p:cNvSpPr/>
          <p:nvPr/>
        </p:nvSpPr>
        <p:spPr>
          <a:xfrm>
            <a:off x="357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4" name="object 44"/>
          <p:cNvSpPr txBox="1"/>
          <p:nvPr/>
        </p:nvSpPr>
        <p:spPr>
          <a:xfrm>
            <a:off x="3551499" y="53658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5" name="object 45"/>
          <p:cNvSpPr txBox="1"/>
          <p:nvPr/>
        </p:nvSpPr>
        <p:spPr>
          <a:xfrm>
            <a:off x="995569" y="50671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6" name="object 46"/>
          <p:cNvSpPr txBox="1"/>
          <p:nvPr/>
        </p:nvSpPr>
        <p:spPr>
          <a:xfrm>
            <a:off x="1644909" y="6100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7" name="object 47"/>
          <p:cNvSpPr txBox="1"/>
          <p:nvPr/>
        </p:nvSpPr>
        <p:spPr>
          <a:xfrm>
            <a:off x="2803544" y="6286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8" name="object 48"/>
          <p:cNvSpPr txBox="1"/>
          <p:nvPr/>
        </p:nvSpPr>
        <p:spPr>
          <a:xfrm>
            <a:off x="2157149" y="6258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5947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70226" y="58799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1" name="object 51"/>
          <p:cNvSpPr txBox="1"/>
          <p:nvPr/>
        </p:nvSpPr>
        <p:spPr>
          <a:xfrm>
            <a:off x="3557383" y="60479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2" name="object 52"/>
          <p:cNvSpPr txBox="1"/>
          <p:nvPr/>
        </p:nvSpPr>
        <p:spPr>
          <a:xfrm>
            <a:off x="3505569" y="6280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grpSp>
        <p:nvGrpSpPr>
          <p:cNvPr id="53" name="object 53"/>
          <p:cNvGrpSpPr/>
          <p:nvPr/>
        </p:nvGrpSpPr>
        <p:grpSpPr>
          <a:xfrm>
            <a:off x="713822" y="3392433"/>
            <a:ext cx="9994900" cy="1629833"/>
            <a:chOff x="535366" y="2544324"/>
            <a:chExt cx="7496175" cy="1222375"/>
          </a:xfrm>
        </p:grpSpPr>
        <p:sp>
          <p:nvSpPr>
            <p:cNvPr id="54" name="object 54"/>
            <p:cNvSpPr/>
            <p:nvPr/>
          </p:nvSpPr>
          <p:spPr>
            <a:xfrm>
              <a:off x="558502" y="2553849"/>
              <a:ext cx="7463155" cy="1203325"/>
            </a:xfrm>
            <a:custGeom>
              <a:avLst/>
              <a:gdLst/>
              <a:ahLst/>
              <a:cxnLst/>
              <a:rect l="l" t="t" r="r" b="b"/>
              <a:pathLst>
                <a:path w="7463155" h="1203325">
                  <a:moveTo>
                    <a:pt x="7462997" y="0"/>
                  </a:moveTo>
                  <a:lnTo>
                    <a:pt x="7460053" y="41139"/>
                  </a:lnTo>
                  <a:lnTo>
                    <a:pt x="7451314" y="82040"/>
                  </a:lnTo>
                  <a:lnTo>
                    <a:pt x="7436915" y="122675"/>
                  </a:lnTo>
                  <a:lnTo>
                    <a:pt x="7416994" y="163014"/>
                  </a:lnTo>
                  <a:lnTo>
                    <a:pt x="7391685" y="203027"/>
                  </a:lnTo>
                  <a:lnTo>
                    <a:pt x="7361126" y="242686"/>
                  </a:lnTo>
                  <a:lnTo>
                    <a:pt x="7325453" y="281960"/>
                  </a:lnTo>
                  <a:lnTo>
                    <a:pt x="7284803" y="320822"/>
                  </a:lnTo>
                  <a:lnTo>
                    <a:pt x="7239311" y="359242"/>
                  </a:lnTo>
                  <a:lnTo>
                    <a:pt x="7189114" y="397190"/>
                  </a:lnTo>
                  <a:lnTo>
                    <a:pt x="7134349" y="434638"/>
                  </a:lnTo>
                  <a:lnTo>
                    <a:pt x="7075152" y="471556"/>
                  </a:lnTo>
                  <a:lnTo>
                    <a:pt x="7011659" y="507914"/>
                  </a:lnTo>
                  <a:lnTo>
                    <a:pt x="6944007" y="543685"/>
                  </a:lnTo>
                  <a:lnTo>
                    <a:pt x="6908663" y="561340"/>
                  </a:lnTo>
                  <a:lnTo>
                    <a:pt x="6872331" y="578837"/>
                  </a:lnTo>
                  <a:lnTo>
                    <a:pt x="6835028" y="596173"/>
                  </a:lnTo>
                  <a:lnTo>
                    <a:pt x="6796769" y="613343"/>
                  </a:lnTo>
                  <a:lnTo>
                    <a:pt x="6757573" y="630345"/>
                  </a:lnTo>
                  <a:lnTo>
                    <a:pt x="6717457" y="647173"/>
                  </a:lnTo>
                  <a:lnTo>
                    <a:pt x="6676437" y="663826"/>
                  </a:lnTo>
                  <a:lnTo>
                    <a:pt x="6634531" y="680298"/>
                  </a:lnTo>
                  <a:lnTo>
                    <a:pt x="6591755" y="696587"/>
                  </a:lnTo>
                  <a:lnTo>
                    <a:pt x="6548127" y="712689"/>
                  </a:lnTo>
                  <a:lnTo>
                    <a:pt x="6503664" y="728599"/>
                  </a:lnTo>
                  <a:lnTo>
                    <a:pt x="6458383" y="744315"/>
                  </a:lnTo>
                  <a:lnTo>
                    <a:pt x="6412300" y="759833"/>
                  </a:lnTo>
                  <a:lnTo>
                    <a:pt x="6365433" y="775149"/>
                  </a:lnTo>
                  <a:lnTo>
                    <a:pt x="6317799" y="790259"/>
                  </a:lnTo>
                  <a:lnTo>
                    <a:pt x="6269415" y="805161"/>
                  </a:lnTo>
                  <a:lnTo>
                    <a:pt x="6220298" y="819849"/>
                  </a:lnTo>
                  <a:lnTo>
                    <a:pt x="6170465" y="834321"/>
                  </a:lnTo>
                  <a:lnTo>
                    <a:pt x="6119933" y="848573"/>
                  </a:lnTo>
                  <a:lnTo>
                    <a:pt x="6068720" y="862601"/>
                  </a:lnTo>
                  <a:lnTo>
                    <a:pt x="6016841" y="876402"/>
                  </a:lnTo>
                  <a:lnTo>
                    <a:pt x="5964315" y="889971"/>
                  </a:lnTo>
                  <a:lnTo>
                    <a:pt x="5911158" y="903306"/>
                  </a:lnTo>
                  <a:lnTo>
                    <a:pt x="5857387" y="916402"/>
                  </a:lnTo>
                  <a:lnTo>
                    <a:pt x="5803020" y="929256"/>
                  </a:lnTo>
                  <a:lnTo>
                    <a:pt x="5748073" y="941865"/>
                  </a:lnTo>
                  <a:lnTo>
                    <a:pt x="5692563" y="954224"/>
                  </a:lnTo>
                  <a:lnTo>
                    <a:pt x="5636508" y="966330"/>
                  </a:lnTo>
                  <a:lnTo>
                    <a:pt x="5579925" y="978180"/>
                  </a:lnTo>
                  <a:lnTo>
                    <a:pt x="5522830" y="989769"/>
                  </a:lnTo>
                  <a:lnTo>
                    <a:pt x="5465241" y="1001095"/>
                  </a:lnTo>
                  <a:lnTo>
                    <a:pt x="5407174" y="1012152"/>
                  </a:lnTo>
                  <a:lnTo>
                    <a:pt x="5348648" y="1022939"/>
                  </a:lnTo>
                  <a:lnTo>
                    <a:pt x="5289678" y="1033450"/>
                  </a:lnTo>
                  <a:lnTo>
                    <a:pt x="5230282" y="1043683"/>
                  </a:lnTo>
                  <a:lnTo>
                    <a:pt x="5170476" y="1053634"/>
                  </a:lnTo>
                  <a:lnTo>
                    <a:pt x="5110279" y="1063298"/>
                  </a:lnTo>
                  <a:lnTo>
                    <a:pt x="5049707" y="1072674"/>
                  </a:lnTo>
                  <a:lnTo>
                    <a:pt x="4988776" y="1081756"/>
                  </a:lnTo>
                  <a:lnTo>
                    <a:pt x="4927505" y="1090541"/>
                  </a:lnTo>
                  <a:lnTo>
                    <a:pt x="4865910" y="1099025"/>
                  </a:lnTo>
                  <a:lnTo>
                    <a:pt x="4804008" y="1107206"/>
                  </a:lnTo>
                  <a:lnTo>
                    <a:pt x="4741816" y="1115079"/>
                  </a:lnTo>
                  <a:lnTo>
                    <a:pt x="4679352" y="1122640"/>
                  </a:lnTo>
                  <a:lnTo>
                    <a:pt x="4616632" y="1129886"/>
                  </a:lnTo>
                  <a:lnTo>
                    <a:pt x="4553673" y="1136814"/>
                  </a:lnTo>
                  <a:lnTo>
                    <a:pt x="4490492" y="1143419"/>
                  </a:lnTo>
                  <a:lnTo>
                    <a:pt x="4427107" y="1149698"/>
                  </a:lnTo>
                  <a:lnTo>
                    <a:pt x="4363535" y="1155647"/>
                  </a:lnTo>
                  <a:lnTo>
                    <a:pt x="4299792" y="1161263"/>
                  </a:lnTo>
                  <a:lnTo>
                    <a:pt x="4235895" y="1166541"/>
                  </a:lnTo>
                  <a:lnTo>
                    <a:pt x="4171863" y="1171480"/>
                  </a:lnTo>
                  <a:lnTo>
                    <a:pt x="4107711" y="1176073"/>
                  </a:lnTo>
                  <a:lnTo>
                    <a:pt x="4043456" y="1180319"/>
                  </a:lnTo>
                  <a:lnTo>
                    <a:pt x="3979117" y="1184214"/>
                  </a:lnTo>
                  <a:lnTo>
                    <a:pt x="3914709" y="1187752"/>
                  </a:lnTo>
                  <a:lnTo>
                    <a:pt x="3850250" y="1190932"/>
                  </a:lnTo>
                  <a:lnTo>
                    <a:pt x="3785757" y="1193750"/>
                  </a:lnTo>
                  <a:lnTo>
                    <a:pt x="3721247" y="1196201"/>
                  </a:lnTo>
                  <a:lnTo>
                    <a:pt x="3666223" y="1198000"/>
                  </a:lnTo>
                  <a:lnTo>
                    <a:pt x="3611209" y="1199534"/>
                  </a:lnTo>
                  <a:lnTo>
                    <a:pt x="3556217" y="1200804"/>
                  </a:lnTo>
                  <a:lnTo>
                    <a:pt x="3501257" y="1201814"/>
                  </a:lnTo>
                  <a:lnTo>
                    <a:pt x="3446338" y="1202567"/>
                  </a:lnTo>
                  <a:lnTo>
                    <a:pt x="3391473" y="1203066"/>
                  </a:lnTo>
                  <a:lnTo>
                    <a:pt x="3336671" y="1203314"/>
                  </a:lnTo>
                  <a:lnTo>
                    <a:pt x="3281943" y="1203314"/>
                  </a:lnTo>
                  <a:lnTo>
                    <a:pt x="3227300" y="1203069"/>
                  </a:lnTo>
                  <a:lnTo>
                    <a:pt x="3172752" y="1202582"/>
                  </a:lnTo>
                  <a:lnTo>
                    <a:pt x="3118310" y="1201856"/>
                  </a:lnTo>
                  <a:lnTo>
                    <a:pt x="3063984" y="1200894"/>
                  </a:lnTo>
                  <a:lnTo>
                    <a:pt x="3009785" y="1199699"/>
                  </a:lnTo>
                  <a:lnTo>
                    <a:pt x="2955724" y="1198274"/>
                  </a:lnTo>
                  <a:lnTo>
                    <a:pt x="2901811" y="1196622"/>
                  </a:lnTo>
                  <a:lnTo>
                    <a:pt x="2848056" y="1194746"/>
                  </a:lnTo>
                  <a:lnTo>
                    <a:pt x="2794471" y="1192649"/>
                  </a:lnTo>
                  <a:lnTo>
                    <a:pt x="2741065" y="1190334"/>
                  </a:lnTo>
                  <a:lnTo>
                    <a:pt x="2687850" y="1187804"/>
                  </a:lnTo>
                  <a:lnTo>
                    <a:pt x="2634836" y="1185063"/>
                  </a:lnTo>
                  <a:lnTo>
                    <a:pt x="2582033" y="1182112"/>
                  </a:lnTo>
                  <a:lnTo>
                    <a:pt x="2529453" y="1178956"/>
                  </a:lnTo>
                  <a:lnTo>
                    <a:pt x="2477105" y="1175596"/>
                  </a:lnTo>
                  <a:lnTo>
                    <a:pt x="2425000" y="1172037"/>
                  </a:lnTo>
                  <a:lnTo>
                    <a:pt x="2373150" y="1168281"/>
                  </a:lnTo>
                  <a:lnTo>
                    <a:pt x="2321563" y="1164331"/>
                  </a:lnTo>
                  <a:lnTo>
                    <a:pt x="2270252" y="1160190"/>
                  </a:lnTo>
                  <a:lnTo>
                    <a:pt x="2219227" y="1155862"/>
                  </a:lnTo>
                  <a:lnTo>
                    <a:pt x="2168497" y="1151348"/>
                  </a:lnTo>
                  <a:lnTo>
                    <a:pt x="2118075" y="1146653"/>
                  </a:lnTo>
                  <a:lnTo>
                    <a:pt x="2067969" y="1141779"/>
                  </a:lnTo>
                  <a:lnTo>
                    <a:pt x="2018192" y="1136729"/>
                  </a:lnTo>
                  <a:lnTo>
                    <a:pt x="1968753" y="1131506"/>
                  </a:lnTo>
                  <a:lnTo>
                    <a:pt x="1919663" y="1126114"/>
                  </a:lnTo>
                  <a:lnTo>
                    <a:pt x="1870933" y="1120555"/>
                  </a:lnTo>
                  <a:lnTo>
                    <a:pt x="1822573" y="1114832"/>
                  </a:lnTo>
                  <a:lnTo>
                    <a:pt x="1774594" y="1108948"/>
                  </a:lnTo>
                  <a:lnTo>
                    <a:pt x="1727006" y="1102907"/>
                  </a:lnTo>
                  <a:lnTo>
                    <a:pt x="1679820" y="1096710"/>
                  </a:lnTo>
                  <a:lnTo>
                    <a:pt x="1633047" y="1090363"/>
                  </a:lnTo>
                  <a:lnTo>
                    <a:pt x="1586697" y="1083866"/>
                  </a:lnTo>
                  <a:lnTo>
                    <a:pt x="1540781" y="1077224"/>
                  </a:lnTo>
                  <a:lnTo>
                    <a:pt x="1495308" y="1070439"/>
                  </a:lnTo>
                  <a:lnTo>
                    <a:pt x="1450291" y="1063514"/>
                  </a:lnTo>
                  <a:lnTo>
                    <a:pt x="1405739" y="1056453"/>
                  </a:lnTo>
                  <a:lnTo>
                    <a:pt x="1361663" y="1049258"/>
                  </a:lnTo>
                  <a:lnTo>
                    <a:pt x="1318074" y="1041932"/>
                  </a:lnTo>
                  <a:lnTo>
                    <a:pt x="1274981" y="1034479"/>
                  </a:lnTo>
                  <a:lnTo>
                    <a:pt x="1232397" y="1026901"/>
                  </a:lnTo>
                  <a:lnTo>
                    <a:pt x="1190331" y="1019202"/>
                  </a:lnTo>
                  <a:lnTo>
                    <a:pt x="1148794" y="1011383"/>
                  </a:lnTo>
                  <a:lnTo>
                    <a:pt x="1087502" y="999441"/>
                  </a:lnTo>
                  <a:lnTo>
                    <a:pt x="1027461" y="987248"/>
                  </a:lnTo>
                  <a:lnTo>
                    <a:pt x="968704" y="974815"/>
                  </a:lnTo>
                  <a:lnTo>
                    <a:pt x="911269" y="962153"/>
                  </a:lnTo>
                  <a:lnTo>
                    <a:pt x="855190" y="949271"/>
                  </a:lnTo>
                  <a:lnTo>
                    <a:pt x="800503" y="936180"/>
                  </a:lnTo>
                  <a:lnTo>
                    <a:pt x="747245" y="922890"/>
                  </a:lnTo>
                  <a:lnTo>
                    <a:pt x="695450" y="909411"/>
                  </a:lnTo>
                  <a:lnTo>
                    <a:pt x="645155" y="895753"/>
                  </a:lnTo>
                  <a:lnTo>
                    <a:pt x="596394" y="881926"/>
                  </a:lnTo>
                  <a:lnTo>
                    <a:pt x="549205" y="867941"/>
                  </a:lnTo>
                  <a:lnTo>
                    <a:pt x="503622" y="853807"/>
                  </a:lnTo>
                  <a:lnTo>
                    <a:pt x="459681" y="839536"/>
                  </a:lnTo>
                  <a:lnTo>
                    <a:pt x="417418" y="825136"/>
                  </a:lnTo>
                  <a:lnTo>
                    <a:pt x="376868" y="810618"/>
                  </a:lnTo>
                  <a:lnTo>
                    <a:pt x="338068" y="795993"/>
                  </a:lnTo>
                  <a:lnTo>
                    <a:pt x="301053" y="781270"/>
                  </a:lnTo>
                  <a:lnTo>
                    <a:pt x="242325" y="756046"/>
                  </a:lnTo>
                  <a:lnTo>
                    <a:pt x="189035" y="730620"/>
                  </a:lnTo>
                  <a:lnTo>
                    <a:pt x="141357" y="705040"/>
                  </a:lnTo>
                  <a:lnTo>
                    <a:pt x="99467" y="679358"/>
                  </a:lnTo>
                  <a:lnTo>
                    <a:pt x="63540" y="653623"/>
                  </a:lnTo>
                  <a:lnTo>
                    <a:pt x="27285" y="621455"/>
                  </a:lnTo>
                  <a:lnTo>
                    <a:pt x="964" y="589381"/>
                  </a:lnTo>
                  <a:lnTo>
                    <a:pt x="0" y="587882"/>
                  </a:lnTo>
                </a:path>
              </a:pathLst>
            </a:custGeom>
            <a:ln w="19049">
              <a:solidFill>
                <a:srgbClr val="FF0000"/>
              </a:solidFill>
            </a:ln>
          </p:spPr>
          <p:txBody>
            <a:bodyPr wrap="square" lIns="0" tIns="0" rIns="0" bIns="0" rtlCol="0"/>
            <a:lstStyle/>
            <a:p>
              <a:endParaRPr sz="2400"/>
            </a:p>
          </p:txBody>
        </p:sp>
        <p:sp>
          <p:nvSpPr>
            <p:cNvPr id="55" name="object 55"/>
            <p:cNvSpPr/>
            <p:nvPr/>
          </p:nvSpPr>
          <p:spPr>
            <a:xfrm>
              <a:off x="544891" y="3106190"/>
              <a:ext cx="41275" cy="62865"/>
            </a:xfrm>
            <a:custGeom>
              <a:avLst/>
              <a:gdLst/>
              <a:ahLst/>
              <a:cxnLst/>
              <a:rect l="l" t="t" r="r" b="b"/>
              <a:pathLst>
                <a:path w="41275" h="62864">
                  <a:moveTo>
                    <a:pt x="0" y="62610"/>
                  </a:moveTo>
                  <a:lnTo>
                    <a:pt x="1854" y="0"/>
                  </a:lnTo>
                  <a:lnTo>
                    <a:pt x="40678" y="49154"/>
                  </a:lnTo>
                  <a:lnTo>
                    <a:pt x="13611" y="35542"/>
                  </a:lnTo>
                  <a:lnTo>
                    <a:pt x="0" y="62610"/>
                  </a:lnTo>
                  <a:close/>
                </a:path>
              </a:pathLst>
            </a:custGeom>
            <a:solidFill>
              <a:srgbClr val="FF0000"/>
            </a:solidFill>
          </p:spPr>
          <p:txBody>
            <a:bodyPr wrap="square" lIns="0" tIns="0" rIns="0" bIns="0" rtlCol="0"/>
            <a:lstStyle/>
            <a:p>
              <a:endParaRPr sz="2400"/>
            </a:p>
          </p:txBody>
        </p:sp>
        <p:sp>
          <p:nvSpPr>
            <p:cNvPr id="56" name="object 56"/>
            <p:cNvSpPr/>
            <p:nvPr/>
          </p:nvSpPr>
          <p:spPr>
            <a:xfrm>
              <a:off x="544891" y="3106190"/>
              <a:ext cx="41275" cy="62865"/>
            </a:xfrm>
            <a:custGeom>
              <a:avLst/>
              <a:gdLst/>
              <a:ahLst/>
              <a:cxnLst/>
              <a:rect l="l" t="t" r="r" b="b"/>
              <a:pathLst>
                <a:path w="41275" h="62864">
                  <a:moveTo>
                    <a:pt x="13611" y="35542"/>
                  </a:moveTo>
                  <a:lnTo>
                    <a:pt x="40678" y="49154"/>
                  </a:lnTo>
                  <a:lnTo>
                    <a:pt x="1854" y="0"/>
                  </a:lnTo>
                  <a:lnTo>
                    <a:pt x="0" y="62610"/>
                  </a:lnTo>
                  <a:lnTo>
                    <a:pt x="13611" y="35542"/>
                  </a:lnTo>
                  <a:close/>
                </a:path>
              </a:pathLst>
            </a:custGeom>
            <a:ln w="19049">
              <a:solidFill>
                <a:srgbClr val="FF0000"/>
              </a:solidFill>
            </a:ln>
          </p:spPr>
          <p:txBody>
            <a:bodyPr wrap="square" lIns="0" tIns="0" rIns="0" bIns="0" rtlCol="0"/>
            <a:lstStyle/>
            <a:p>
              <a:endParaRPr sz="2400"/>
            </a:p>
          </p:txBody>
        </p:sp>
        <p:sp>
          <p:nvSpPr>
            <p:cNvPr id="57" name="object 57"/>
            <p:cNvSpPr/>
            <p:nvPr/>
          </p:nvSpPr>
          <p:spPr>
            <a:xfrm>
              <a:off x="6509154" y="2553849"/>
              <a:ext cx="1512570" cy="238760"/>
            </a:xfrm>
            <a:custGeom>
              <a:avLst/>
              <a:gdLst/>
              <a:ahLst/>
              <a:cxnLst/>
              <a:rect l="l" t="t" r="r" b="b"/>
              <a:pathLst>
                <a:path w="1512570" h="238760">
                  <a:moveTo>
                    <a:pt x="1512345" y="0"/>
                  </a:moveTo>
                  <a:lnTo>
                    <a:pt x="1498596" y="39525"/>
                  </a:lnTo>
                  <a:lnTo>
                    <a:pt x="1459464" y="78067"/>
                  </a:lnTo>
                  <a:lnTo>
                    <a:pt x="1398123" y="114648"/>
                  </a:lnTo>
                  <a:lnTo>
                    <a:pt x="1360115" y="131896"/>
                  </a:lnTo>
                  <a:lnTo>
                    <a:pt x="1317744" y="148288"/>
                  </a:lnTo>
                  <a:lnTo>
                    <a:pt x="1271407" y="163699"/>
                  </a:lnTo>
                  <a:lnTo>
                    <a:pt x="1221501" y="178009"/>
                  </a:lnTo>
                  <a:lnTo>
                    <a:pt x="1168422" y="191095"/>
                  </a:lnTo>
                  <a:lnTo>
                    <a:pt x="1112567" y="202835"/>
                  </a:lnTo>
                  <a:lnTo>
                    <a:pt x="1054332" y="213105"/>
                  </a:lnTo>
                  <a:lnTo>
                    <a:pt x="994114" y="221785"/>
                  </a:lnTo>
                  <a:lnTo>
                    <a:pt x="932310" y="228752"/>
                  </a:lnTo>
                  <a:lnTo>
                    <a:pt x="869316" y="233883"/>
                  </a:lnTo>
                  <a:lnTo>
                    <a:pt x="805529" y="237056"/>
                  </a:lnTo>
                  <a:lnTo>
                    <a:pt x="741345" y="238149"/>
                  </a:lnTo>
                  <a:lnTo>
                    <a:pt x="688813" y="237434"/>
                  </a:lnTo>
                  <a:lnTo>
                    <a:pt x="636498" y="235311"/>
                  </a:lnTo>
                  <a:lnTo>
                    <a:pt x="584618" y="231848"/>
                  </a:lnTo>
                  <a:lnTo>
                    <a:pt x="533389" y="227111"/>
                  </a:lnTo>
                  <a:lnTo>
                    <a:pt x="483029" y="221169"/>
                  </a:lnTo>
                  <a:lnTo>
                    <a:pt x="433756" y="214088"/>
                  </a:lnTo>
                  <a:lnTo>
                    <a:pt x="385785" y="205935"/>
                  </a:lnTo>
                  <a:lnTo>
                    <a:pt x="339336" y="196776"/>
                  </a:lnTo>
                  <a:lnTo>
                    <a:pt x="294624" y="186680"/>
                  </a:lnTo>
                  <a:lnTo>
                    <a:pt x="251867" y="175714"/>
                  </a:lnTo>
                  <a:lnTo>
                    <a:pt x="211282" y="163943"/>
                  </a:lnTo>
                  <a:lnTo>
                    <a:pt x="159424" y="146570"/>
                  </a:lnTo>
                  <a:lnTo>
                    <a:pt x="112648" y="127978"/>
                  </a:lnTo>
                  <a:lnTo>
                    <a:pt x="71520" y="108341"/>
                  </a:lnTo>
                  <a:lnTo>
                    <a:pt x="36602" y="87835"/>
                  </a:lnTo>
                  <a:lnTo>
                    <a:pt x="4444" y="63046"/>
                  </a:lnTo>
                  <a:lnTo>
                    <a:pt x="2552" y="61245"/>
                  </a:lnTo>
                  <a:lnTo>
                    <a:pt x="0" y="58762"/>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9" cstate="print"/>
            <a:stretch>
              <a:fillRect/>
            </a:stretch>
          </p:blipFill>
          <p:spPr>
            <a:xfrm>
              <a:off x="6482624" y="2569735"/>
              <a:ext cx="64871" cy="81218"/>
            </a:xfrm>
            <a:prstGeom prst="rect">
              <a:avLst/>
            </a:prstGeom>
          </p:spPr>
        </p:pic>
        <p:sp>
          <p:nvSpPr>
            <p:cNvPr id="59" name="object 59"/>
            <p:cNvSpPr/>
            <p:nvPr/>
          </p:nvSpPr>
          <p:spPr>
            <a:xfrm>
              <a:off x="4896201" y="2553874"/>
              <a:ext cx="1583690" cy="238125"/>
            </a:xfrm>
            <a:custGeom>
              <a:avLst/>
              <a:gdLst/>
              <a:ahLst/>
              <a:cxnLst/>
              <a:rect l="l" t="t" r="r" b="b"/>
              <a:pathLst>
                <a:path w="1583689" h="238125">
                  <a:moveTo>
                    <a:pt x="1583148" y="0"/>
                  </a:moveTo>
                  <a:lnTo>
                    <a:pt x="1570209" y="37457"/>
                  </a:lnTo>
                  <a:lnTo>
                    <a:pt x="1533272" y="74078"/>
                  </a:lnTo>
                  <a:lnTo>
                    <a:pt x="1475160" y="109031"/>
                  </a:lnTo>
                  <a:lnTo>
                    <a:pt x="1439047" y="125622"/>
                  </a:lnTo>
                  <a:lnTo>
                    <a:pt x="1398698" y="141484"/>
                  </a:lnTo>
                  <a:lnTo>
                    <a:pt x="1354468" y="156513"/>
                  </a:lnTo>
                  <a:lnTo>
                    <a:pt x="1306709" y="170605"/>
                  </a:lnTo>
                  <a:lnTo>
                    <a:pt x="1255773" y="183656"/>
                  </a:lnTo>
                  <a:lnTo>
                    <a:pt x="1202015" y="195563"/>
                  </a:lnTo>
                  <a:lnTo>
                    <a:pt x="1145786" y="206221"/>
                  </a:lnTo>
                  <a:lnTo>
                    <a:pt x="1087440" y="215526"/>
                  </a:lnTo>
                  <a:lnTo>
                    <a:pt x="1027329" y="223375"/>
                  </a:lnTo>
                  <a:lnTo>
                    <a:pt x="965806" y="229663"/>
                  </a:lnTo>
                  <a:lnTo>
                    <a:pt x="903225" y="234287"/>
                  </a:lnTo>
                  <a:lnTo>
                    <a:pt x="839938" y="237142"/>
                  </a:lnTo>
                  <a:lnTo>
                    <a:pt x="776298" y="238124"/>
                  </a:lnTo>
                  <a:lnTo>
                    <a:pt x="721324" y="237409"/>
                  </a:lnTo>
                  <a:lnTo>
                    <a:pt x="666576" y="235286"/>
                  </a:lnTo>
                  <a:lnTo>
                    <a:pt x="612284" y="231823"/>
                  </a:lnTo>
                  <a:lnTo>
                    <a:pt x="558673" y="227088"/>
                  </a:lnTo>
                  <a:lnTo>
                    <a:pt x="505972" y="221146"/>
                  </a:lnTo>
                  <a:lnTo>
                    <a:pt x="454407" y="214065"/>
                  </a:lnTo>
                  <a:lnTo>
                    <a:pt x="404206" y="205913"/>
                  </a:lnTo>
                  <a:lnTo>
                    <a:pt x="355597" y="196756"/>
                  </a:lnTo>
                  <a:lnTo>
                    <a:pt x="308806" y="186661"/>
                  </a:lnTo>
                  <a:lnTo>
                    <a:pt x="264061" y="175695"/>
                  </a:lnTo>
                  <a:lnTo>
                    <a:pt x="221589" y="163926"/>
                  </a:lnTo>
                  <a:lnTo>
                    <a:pt x="167320" y="146554"/>
                  </a:lnTo>
                  <a:lnTo>
                    <a:pt x="118369" y="127964"/>
                  </a:lnTo>
                  <a:lnTo>
                    <a:pt x="75328" y="108330"/>
                  </a:lnTo>
                  <a:lnTo>
                    <a:pt x="38787" y="87826"/>
                  </a:lnTo>
                  <a:lnTo>
                    <a:pt x="7195" y="64836"/>
                  </a:lnTo>
                  <a:lnTo>
                    <a:pt x="243" y="58533"/>
                  </a:lnTo>
                  <a:lnTo>
                    <a:pt x="0" y="58296"/>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0" cstate="print"/>
            <a:stretch>
              <a:fillRect/>
            </a:stretch>
          </p:blipFill>
          <p:spPr>
            <a:xfrm>
              <a:off x="4869156" y="2569561"/>
              <a:ext cx="65526" cy="81092"/>
            </a:xfrm>
            <a:prstGeom prst="rect">
              <a:avLst/>
            </a:prstGeom>
          </p:spPr>
        </p:pic>
        <p:sp>
          <p:nvSpPr>
            <p:cNvPr id="61" name="object 61"/>
            <p:cNvSpPr/>
            <p:nvPr/>
          </p:nvSpPr>
          <p:spPr>
            <a:xfrm>
              <a:off x="3344568" y="2553874"/>
              <a:ext cx="1521460" cy="238125"/>
            </a:xfrm>
            <a:custGeom>
              <a:avLst/>
              <a:gdLst/>
              <a:ahLst/>
              <a:cxnLst/>
              <a:rect l="l" t="t" r="r" b="b"/>
              <a:pathLst>
                <a:path w="1521460" h="238125">
                  <a:moveTo>
                    <a:pt x="1520931" y="0"/>
                  </a:moveTo>
                  <a:lnTo>
                    <a:pt x="1507105" y="39521"/>
                  </a:lnTo>
                  <a:lnTo>
                    <a:pt x="1467752" y="78059"/>
                  </a:lnTo>
                  <a:lnTo>
                    <a:pt x="1406065" y="114636"/>
                  </a:lnTo>
                  <a:lnTo>
                    <a:pt x="1367842" y="131882"/>
                  </a:lnTo>
                  <a:lnTo>
                    <a:pt x="1325232" y="148272"/>
                  </a:lnTo>
                  <a:lnTo>
                    <a:pt x="1278634" y="163682"/>
                  </a:lnTo>
                  <a:lnTo>
                    <a:pt x="1228447" y="177991"/>
                  </a:lnTo>
                  <a:lnTo>
                    <a:pt x="1175068" y="191075"/>
                  </a:lnTo>
                  <a:lnTo>
                    <a:pt x="1118898" y="202813"/>
                  </a:lnTo>
                  <a:lnTo>
                    <a:pt x="1060335" y="213083"/>
                  </a:lnTo>
                  <a:lnTo>
                    <a:pt x="999777" y="221762"/>
                  </a:lnTo>
                  <a:lnTo>
                    <a:pt x="937624" y="228728"/>
                  </a:lnTo>
                  <a:lnTo>
                    <a:pt x="874274" y="233858"/>
                  </a:lnTo>
                  <a:lnTo>
                    <a:pt x="810127" y="237031"/>
                  </a:lnTo>
                  <a:lnTo>
                    <a:pt x="745581" y="238124"/>
                  </a:lnTo>
                  <a:lnTo>
                    <a:pt x="692753" y="237409"/>
                  </a:lnTo>
                  <a:lnTo>
                    <a:pt x="640143" y="235286"/>
                  </a:lnTo>
                  <a:lnTo>
                    <a:pt x="587970" y="231823"/>
                  </a:lnTo>
                  <a:lnTo>
                    <a:pt x="536452" y="227088"/>
                  </a:lnTo>
                  <a:lnTo>
                    <a:pt x="485808" y="221146"/>
                  </a:lnTo>
                  <a:lnTo>
                    <a:pt x="436257" y="214065"/>
                  </a:lnTo>
                  <a:lnTo>
                    <a:pt x="388016" y="205913"/>
                  </a:lnTo>
                  <a:lnTo>
                    <a:pt x="341304" y="196756"/>
                  </a:lnTo>
                  <a:lnTo>
                    <a:pt x="296340" y="186661"/>
                  </a:lnTo>
                  <a:lnTo>
                    <a:pt x="253342" y="175695"/>
                  </a:lnTo>
                  <a:lnTo>
                    <a:pt x="212528" y="163926"/>
                  </a:lnTo>
                  <a:lnTo>
                    <a:pt x="160378" y="146554"/>
                  </a:lnTo>
                  <a:lnTo>
                    <a:pt x="113338" y="127964"/>
                  </a:lnTo>
                  <a:lnTo>
                    <a:pt x="71977" y="108330"/>
                  </a:lnTo>
                  <a:lnTo>
                    <a:pt x="36863" y="87826"/>
                  </a:lnTo>
                  <a:lnTo>
                    <a:pt x="4523" y="63040"/>
                  </a:lnTo>
                  <a:lnTo>
                    <a:pt x="2620" y="61239"/>
                  </a:lnTo>
                  <a:lnTo>
                    <a:pt x="0" y="58704"/>
                  </a:lnTo>
                </a:path>
              </a:pathLst>
            </a:custGeom>
            <a:ln w="19049">
              <a:solidFill>
                <a:srgbClr val="FF0000"/>
              </a:solidFill>
            </a:ln>
          </p:spPr>
          <p:txBody>
            <a:bodyPr wrap="square" lIns="0" tIns="0" rIns="0" bIns="0" rtlCol="0"/>
            <a:lstStyle/>
            <a:p>
              <a:endParaRPr sz="2400"/>
            </a:p>
          </p:txBody>
        </p:sp>
        <p:pic>
          <p:nvPicPr>
            <p:cNvPr id="62" name="object 62"/>
            <p:cNvPicPr/>
            <p:nvPr/>
          </p:nvPicPr>
          <p:blipFill>
            <a:blip r:embed="rId11" cstate="print"/>
            <a:stretch>
              <a:fillRect/>
            </a:stretch>
          </p:blipFill>
          <p:spPr>
            <a:xfrm>
              <a:off x="3317973" y="2569735"/>
              <a:ext cx="64954" cy="81203"/>
            </a:xfrm>
            <a:prstGeom prst="rect">
              <a:avLst/>
            </a:prstGeom>
          </p:spPr>
        </p:pic>
        <p:sp>
          <p:nvSpPr>
            <p:cNvPr id="63" name="object 63"/>
            <p:cNvSpPr/>
            <p:nvPr/>
          </p:nvSpPr>
          <p:spPr>
            <a:xfrm>
              <a:off x="1827338" y="2553874"/>
              <a:ext cx="1487805" cy="238125"/>
            </a:xfrm>
            <a:custGeom>
              <a:avLst/>
              <a:gdLst/>
              <a:ahLst/>
              <a:cxnLst/>
              <a:rect l="l" t="t" r="r" b="b"/>
              <a:pathLst>
                <a:path w="1487804" h="238125">
                  <a:moveTo>
                    <a:pt x="1487461" y="0"/>
                  </a:moveTo>
                  <a:lnTo>
                    <a:pt x="1473937" y="39521"/>
                  </a:lnTo>
                  <a:lnTo>
                    <a:pt x="1435445" y="78059"/>
                  </a:lnTo>
                  <a:lnTo>
                    <a:pt x="1375105" y="114636"/>
                  </a:lnTo>
                  <a:lnTo>
                    <a:pt x="1337719" y="131882"/>
                  </a:lnTo>
                  <a:lnTo>
                    <a:pt x="1296040" y="148272"/>
                  </a:lnTo>
                  <a:lnTo>
                    <a:pt x="1250461" y="163682"/>
                  </a:lnTo>
                  <a:lnTo>
                    <a:pt x="1201370" y="177991"/>
                  </a:lnTo>
                  <a:lnTo>
                    <a:pt x="1149159" y="191075"/>
                  </a:lnTo>
                  <a:lnTo>
                    <a:pt x="1094217" y="202813"/>
                  </a:lnTo>
                  <a:lnTo>
                    <a:pt x="1036933" y="213083"/>
                  </a:lnTo>
                  <a:lnTo>
                    <a:pt x="977700" y="221762"/>
                  </a:lnTo>
                  <a:lnTo>
                    <a:pt x="916905" y="228728"/>
                  </a:lnTo>
                  <a:lnTo>
                    <a:pt x="854941" y="233858"/>
                  </a:lnTo>
                  <a:lnTo>
                    <a:pt x="792196" y="237031"/>
                  </a:lnTo>
                  <a:lnTo>
                    <a:pt x="729061" y="238124"/>
                  </a:lnTo>
                  <a:lnTo>
                    <a:pt x="672228" y="237259"/>
                  </a:lnTo>
                  <a:lnTo>
                    <a:pt x="615680" y="234699"/>
                  </a:lnTo>
                  <a:lnTo>
                    <a:pt x="559701" y="230533"/>
                  </a:lnTo>
                  <a:lnTo>
                    <a:pt x="504575" y="224852"/>
                  </a:lnTo>
                  <a:lnTo>
                    <a:pt x="450586" y="217744"/>
                  </a:lnTo>
                  <a:lnTo>
                    <a:pt x="398019" y="209298"/>
                  </a:lnTo>
                  <a:lnTo>
                    <a:pt x="347159" y="199604"/>
                  </a:lnTo>
                  <a:lnTo>
                    <a:pt x="298290" y="188752"/>
                  </a:lnTo>
                  <a:lnTo>
                    <a:pt x="251696" y="176829"/>
                  </a:lnTo>
                  <a:lnTo>
                    <a:pt x="207661" y="163926"/>
                  </a:lnTo>
                  <a:lnTo>
                    <a:pt x="156650" y="146554"/>
                  </a:lnTo>
                  <a:lnTo>
                    <a:pt x="110639" y="127964"/>
                  </a:lnTo>
                  <a:lnTo>
                    <a:pt x="70182" y="108330"/>
                  </a:lnTo>
                  <a:lnTo>
                    <a:pt x="35836" y="87826"/>
                  </a:lnTo>
                  <a:lnTo>
                    <a:pt x="4203" y="63040"/>
                  </a:lnTo>
                  <a:lnTo>
                    <a:pt x="2341" y="61239"/>
                  </a:lnTo>
                  <a:lnTo>
                    <a:pt x="0" y="58922"/>
                  </a:lnTo>
                </a:path>
              </a:pathLst>
            </a:custGeom>
            <a:ln w="19049">
              <a:solidFill>
                <a:srgbClr val="FF0000"/>
              </a:solidFill>
            </a:ln>
          </p:spPr>
          <p:txBody>
            <a:bodyPr wrap="square" lIns="0" tIns="0" rIns="0" bIns="0" rtlCol="0"/>
            <a:lstStyle/>
            <a:p>
              <a:endParaRPr sz="2400"/>
            </a:p>
          </p:txBody>
        </p:sp>
        <p:pic>
          <p:nvPicPr>
            <p:cNvPr id="64" name="object 64"/>
            <p:cNvPicPr/>
            <p:nvPr/>
          </p:nvPicPr>
          <p:blipFill>
            <a:blip r:embed="rId12" cstate="print"/>
            <a:stretch>
              <a:fillRect/>
            </a:stretch>
          </p:blipFill>
          <p:spPr>
            <a:xfrm>
              <a:off x="1800990" y="2569828"/>
              <a:ext cx="64638" cy="81258"/>
            </a:xfrm>
            <a:prstGeom prst="rect">
              <a:avLst/>
            </a:prstGeom>
          </p:spPr>
        </p:pic>
        <p:sp>
          <p:nvSpPr>
            <p:cNvPr id="65" name="object 65"/>
            <p:cNvSpPr/>
            <p:nvPr/>
          </p:nvSpPr>
          <p:spPr>
            <a:xfrm>
              <a:off x="561057" y="2553874"/>
              <a:ext cx="1236980" cy="777875"/>
            </a:xfrm>
            <a:custGeom>
              <a:avLst/>
              <a:gdLst/>
              <a:ahLst/>
              <a:cxnLst/>
              <a:rect l="l" t="t" r="r" b="b"/>
              <a:pathLst>
                <a:path w="1236980" h="777875">
                  <a:moveTo>
                    <a:pt x="1236942" y="0"/>
                  </a:moveTo>
                  <a:lnTo>
                    <a:pt x="1235181" y="49431"/>
                  </a:lnTo>
                  <a:lnTo>
                    <a:pt x="1230003" y="98026"/>
                  </a:lnTo>
                  <a:lnTo>
                    <a:pt x="1221563" y="145693"/>
                  </a:lnTo>
                  <a:lnTo>
                    <a:pt x="1210017" y="192341"/>
                  </a:lnTo>
                  <a:lnTo>
                    <a:pt x="1195518" y="237880"/>
                  </a:lnTo>
                  <a:lnTo>
                    <a:pt x="1178224" y="282217"/>
                  </a:lnTo>
                  <a:lnTo>
                    <a:pt x="1158289" y="325262"/>
                  </a:lnTo>
                  <a:lnTo>
                    <a:pt x="1135869" y="366923"/>
                  </a:lnTo>
                  <a:lnTo>
                    <a:pt x="1111118" y="407111"/>
                  </a:lnTo>
                  <a:lnTo>
                    <a:pt x="1084193" y="445732"/>
                  </a:lnTo>
                  <a:lnTo>
                    <a:pt x="1055248" y="482697"/>
                  </a:lnTo>
                  <a:lnTo>
                    <a:pt x="1024439" y="517915"/>
                  </a:lnTo>
                  <a:lnTo>
                    <a:pt x="991922" y="551293"/>
                  </a:lnTo>
                  <a:lnTo>
                    <a:pt x="957851" y="582742"/>
                  </a:lnTo>
                  <a:lnTo>
                    <a:pt x="922382" y="612169"/>
                  </a:lnTo>
                  <a:lnTo>
                    <a:pt x="885670" y="639485"/>
                  </a:lnTo>
                  <a:lnTo>
                    <a:pt x="847871" y="664597"/>
                  </a:lnTo>
                  <a:lnTo>
                    <a:pt x="809140" y="687415"/>
                  </a:lnTo>
                  <a:lnTo>
                    <a:pt x="769633" y="707847"/>
                  </a:lnTo>
                  <a:lnTo>
                    <a:pt x="729504" y="725803"/>
                  </a:lnTo>
                  <a:lnTo>
                    <a:pt x="688909" y="741191"/>
                  </a:lnTo>
                  <a:lnTo>
                    <a:pt x="648003" y="753921"/>
                  </a:lnTo>
                  <a:lnTo>
                    <a:pt x="606942" y="763901"/>
                  </a:lnTo>
                  <a:lnTo>
                    <a:pt x="554496" y="772592"/>
                  </a:lnTo>
                  <a:lnTo>
                    <a:pt x="502374" y="776970"/>
                  </a:lnTo>
                  <a:lnTo>
                    <a:pt x="450900" y="777361"/>
                  </a:lnTo>
                  <a:lnTo>
                    <a:pt x="400399" y="774088"/>
                  </a:lnTo>
                  <a:lnTo>
                    <a:pt x="351193" y="767479"/>
                  </a:lnTo>
                  <a:lnTo>
                    <a:pt x="303609" y="757858"/>
                  </a:lnTo>
                  <a:lnTo>
                    <a:pt x="257968" y="745550"/>
                  </a:lnTo>
                  <a:lnTo>
                    <a:pt x="214596" y="730881"/>
                  </a:lnTo>
                  <a:lnTo>
                    <a:pt x="173817" y="714177"/>
                  </a:lnTo>
                  <a:lnTo>
                    <a:pt x="131443" y="693356"/>
                  </a:lnTo>
                  <a:lnTo>
                    <a:pt x="93221" y="670833"/>
                  </a:lnTo>
                  <a:lnTo>
                    <a:pt x="59614" y="647072"/>
                  </a:lnTo>
                  <a:lnTo>
                    <a:pt x="24797" y="616334"/>
                  </a:lnTo>
                  <a:lnTo>
                    <a:pt x="3259" y="591479"/>
                  </a:lnTo>
                  <a:lnTo>
                    <a:pt x="2486" y="590446"/>
                  </a:lnTo>
                  <a:lnTo>
                    <a:pt x="1728" y="589414"/>
                  </a:lnTo>
                  <a:lnTo>
                    <a:pt x="987" y="588382"/>
                  </a:lnTo>
                  <a:lnTo>
                    <a:pt x="0" y="586978"/>
                  </a:lnTo>
                </a:path>
              </a:pathLst>
            </a:custGeom>
            <a:ln w="19049">
              <a:solidFill>
                <a:srgbClr val="FF0000"/>
              </a:solidFill>
            </a:ln>
          </p:spPr>
          <p:txBody>
            <a:bodyPr wrap="square" lIns="0" tIns="0" rIns="0" bIns="0" rtlCol="0"/>
            <a:lstStyle/>
            <a:p>
              <a:endParaRPr sz="2400"/>
            </a:p>
          </p:txBody>
        </p:sp>
        <p:sp>
          <p:nvSpPr>
            <p:cNvPr id="66" name="object 66"/>
            <p:cNvSpPr/>
            <p:nvPr/>
          </p:nvSpPr>
          <p:spPr>
            <a:xfrm>
              <a:off x="547835" y="3105829"/>
              <a:ext cx="41275" cy="62865"/>
            </a:xfrm>
            <a:custGeom>
              <a:avLst/>
              <a:gdLst/>
              <a:ahLst/>
              <a:cxnLst/>
              <a:rect l="l" t="t" r="r" b="b"/>
              <a:pathLst>
                <a:path w="41275" h="62864">
                  <a:moveTo>
                    <a:pt x="745" y="62633"/>
                  </a:moveTo>
                  <a:lnTo>
                    <a:pt x="0" y="0"/>
                  </a:lnTo>
                  <a:lnTo>
                    <a:pt x="40830" y="47500"/>
                  </a:lnTo>
                  <a:lnTo>
                    <a:pt x="13221" y="35024"/>
                  </a:lnTo>
                  <a:lnTo>
                    <a:pt x="745" y="62633"/>
                  </a:lnTo>
                  <a:close/>
                </a:path>
              </a:pathLst>
            </a:custGeom>
            <a:solidFill>
              <a:srgbClr val="FF0000"/>
            </a:solidFill>
          </p:spPr>
          <p:txBody>
            <a:bodyPr wrap="square" lIns="0" tIns="0" rIns="0" bIns="0" rtlCol="0"/>
            <a:lstStyle/>
            <a:p>
              <a:endParaRPr sz="2400"/>
            </a:p>
          </p:txBody>
        </p:sp>
        <p:sp>
          <p:nvSpPr>
            <p:cNvPr id="67" name="object 67"/>
            <p:cNvSpPr/>
            <p:nvPr/>
          </p:nvSpPr>
          <p:spPr>
            <a:xfrm>
              <a:off x="547835" y="3105829"/>
              <a:ext cx="41275" cy="62865"/>
            </a:xfrm>
            <a:custGeom>
              <a:avLst/>
              <a:gdLst/>
              <a:ahLst/>
              <a:cxnLst/>
              <a:rect l="l" t="t" r="r" b="b"/>
              <a:pathLst>
                <a:path w="41275" h="62864">
                  <a:moveTo>
                    <a:pt x="13221" y="35024"/>
                  </a:moveTo>
                  <a:lnTo>
                    <a:pt x="40830" y="47500"/>
                  </a:lnTo>
                  <a:lnTo>
                    <a:pt x="0" y="0"/>
                  </a:lnTo>
                  <a:lnTo>
                    <a:pt x="745" y="62633"/>
                  </a:lnTo>
                  <a:lnTo>
                    <a:pt x="13221" y="35024"/>
                  </a:lnTo>
                  <a:close/>
                </a:path>
              </a:pathLst>
            </a:custGeom>
            <a:ln w="19049">
              <a:solidFill>
                <a:srgbClr val="FF0000"/>
              </a:solidFill>
            </a:ln>
          </p:spPr>
          <p:txBody>
            <a:bodyPr wrap="square" lIns="0" tIns="0" rIns="0" bIns="0" rtlCol="0"/>
            <a:lstStyle/>
            <a:p>
              <a:endParaRPr sz="2400"/>
            </a:p>
          </p:txBody>
        </p:sp>
      </p:grpSp>
      <p:sp>
        <p:nvSpPr>
          <p:cNvPr id="68" name="object 68"/>
          <p:cNvSpPr txBox="1"/>
          <p:nvPr/>
        </p:nvSpPr>
        <p:spPr>
          <a:xfrm>
            <a:off x="9370749" y="3746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9" name="object 69"/>
          <p:cNvSpPr txBox="1"/>
          <p:nvPr/>
        </p:nvSpPr>
        <p:spPr>
          <a:xfrm>
            <a:off x="7433549" y="37463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70" name="object 70"/>
          <p:cNvSpPr txBox="1"/>
          <p:nvPr/>
        </p:nvSpPr>
        <p:spPr>
          <a:xfrm>
            <a:off x="7375544" y="40510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5161960" y="37463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p:nvPr/>
        </p:nvSpPr>
        <p:spPr>
          <a:xfrm>
            <a:off x="5199916" y="4159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3" name="object 73"/>
          <p:cNvSpPr txBox="1"/>
          <p:nvPr/>
        </p:nvSpPr>
        <p:spPr>
          <a:xfrm>
            <a:off x="5153288" y="4146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4" name="object 74"/>
          <p:cNvSpPr txBox="1"/>
          <p:nvPr/>
        </p:nvSpPr>
        <p:spPr>
          <a:xfrm>
            <a:off x="5416832" y="43145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5" name="object 75"/>
          <p:cNvSpPr txBox="1"/>
          <p:nvPr/>
        </p:nvSpPr>
        <p:spPr>
          <a:xfrm>
            <a:off x="3207038" y="3708618"/>
            <a:ext cx="4538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76" name="object 76"/>
          <p:cNvSpPr/>
          <p:nvPr/>
        </p:nvSpPr>
        <p:spPr>
          <a:xfrm>
            <a:off x="3238516" y="41218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3234410" y="40951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8" name="object 78"/>
          <p:cNvSpPr txBox="1"/>
          <p:nvPr/>
        </p:nvSpPr>
        <p:spPr>
          <a:xfrm>
            <a:off x="3510909" y="42630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9" name="object 79"/>
          <p:cNvSpPr txBox="1"/>
          <p:nvPr/>
        </p:nvSpPr>
        <p:spPr>
          <a:xfrm>
            <a:off x="1608826" y="3911818"/>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0" name="object 80"/>
          <p:cNvSpPr txBox="1"/>
          <p:nvPr/>
        </p:nvSpPr>
        <p:spPr>
          <a:xfrm>
            <a:off x="1885327" y="40797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1" name="object 81"/>
          <p:cNvSpPr/>
          <p:nvPr/>
        </p:nvSpPr>
        <p:spPr>
          <a:xfrm>
            <a:off x="1612916" y="43250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2" name="object 82"/>
          <p:cNvSpPr txBox="1"/>
          <p:nvPr/>
        </p:nvSpPr>
        <p:spPr>
          <a:xfrm>
            <a:off x="1597741" y="42983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83" name="object 83"/>
          <p:cNvSpPr txBox="1"/>
          <p:nvPr/>
        </p:nvSpPr>
        <p:spPr>
          <a:xfrm>
            <a:off x="1861285" y="44662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84" name="object 84"/>
          <p:cNvSpPr txBox="1"/>
          <p:nvPr/>
        </p:nvSpPr>
        <p:spPr>
          <a:xfrm>
            <a:off x="5259147" y="50671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85" name="object 85"/>
          <p:cNvSpPr txBox="1"/>
          <p:nvPr/>
        </p:nvSpPr>
        <p:spPr>
          <a:xfrm>
            <a:off x="5912109" y="5185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6" name="object 86"/>
          <p:cNvSpPr txBox="1"/>
          <p:nvPr/>
        </p:nvSpPr>
        <p:spPr>
          <a:xfrm>
            <a:off x="7070744" y="5371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87" name="object 87"/>
          <p:cNvSpPr txBox="1"/>
          <p:nvPr/>
        </p:nvSpPr>
        <p:spPr>
          <a:xfrm>
            <a:off x="6424349" y="5343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8" name="object 88"/>
          <p:cNvSpPr txBox="1"/>
          <p:nvPr/>
        </p:nvSpPr>
        <p:spPr>
          <a:xfrm>
            <a:off x="6379881" y="5033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89" name="object 89"/>
          <p:cNvSpPr/>
          <p:nvPr/>
        </p:nvSpPr>
        <p:spPr>
          <a:xfrm>
            <a:off x="78415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0" name="object 90"/>
          <p:cNvSpPr/>
          <p:nvPr/>
        </p:nvSpPr>
        <p:spPr>
          <a:xfrm>
            <a:off x="86543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1" name="object 91"/>
          <p:cNvSpPr txBox="1"/>
          <p:nvPr/>
        </p:nvSpPr>
        <p:spPr>
          <a:xfrm>
            <a:off x="8594744" y="5371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92" name="object 92"/>
          <p:cNvSpPr txBox="1"/>
          <p:nvPr/>
        </p:nvSpPr>
        <p:spPr>
          <a:xfrm>
            <a:off x="8376894" y="51859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3" name="object 93"/>
          <p:cNvSpPr txBox="1"/>
          <p:nvPr/>
        </p:nvSpPr>
        <p:spPr>
          <a:xfrm>
            <a:off x="7786626" y="49317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94" name="object 94"/>
          <p:cNvSpPr/>
          <p:nvPr/>
        </p:nvSpPr>
        <p:spPr>
          <a:xfrm>
            <a:off x="9365516" y="5378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5" name="object 95"/>
          <p:cNvSpPr txBox="1"/>
          <p:nvPr/>
        </p:nvSpPr>
        <p:spPr>
          <a:xfrm>
            <a:off x="6015943" y="4250584"/>
            <a:ext cx="488527" cy="585032"/>
          </a:xfrm>
          <a:prstGeom prst="rect">
            <a:avLst/>
          </a:prstGeom>
        </p:spPr>
        <p:txBody>
          <a:bodyPr vert="horz" wrap="square" lIns="0" tIns="2540" rIns="0" bIns="0" rtlCol="0">
            <a:spAutoFit/>
          </a:bodyPr>
          <a:lstStyle/>
          <a:p>
            <a:pPr marL="50799" marR="40639" indent="1100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96" name="object 96"/>
          <p:cNvSpPr txBox="1"/>
          <p:nvPr/>
        </p:nvSpPr>
        <p:spPr>
          <a:xfrm>
            <a:off x="5602485" y="63465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97" name="object 97"/>
          <p:cNvSpPr txBox="1"/>
          <p:nvPr/>
        </p:nvSpPr>
        <p:spPr>
          <a:xfrm>
            <a:off x="5912109" y="5998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8" name="object 98"/>
          <p:cNvSpPr txBox="1"/>
          <p:nvPr/>
        </p:nvSpPr>
        <p:spPr>
          <a:xfrm>
            <a:off x="6430682" y="58799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99" name="object 99"/>
          <p:cNvSpPr txBox="1"/>
          <p:nvPr/>
        </p:nvSpPr>
        <p:spPr>
          <a:xfrm>
            <a:off x="7381109" y="63525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00" name="object 100"/>
          <p:cNvSpPr txBox="1"/>
          <p:nvPr/>
        </p:nvSpPr>
        <p:spPr>
          <a:xfrm>
            <a:off x="6390483" y="61229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101" name="object 101"/>
          <p:cNvSpPr txBox="1"/>
          <p:nvPr/>
        </p:nvSpPr>
        <p:spPr>
          <a:xfrm>
            <a:off x="7564094" y="5998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02" name="object 102"/>
          <p:cNvSpPr/>
          <p:nvPr/>
        </p:nvSpPr>
        <p:spPr>
          <a:xfrm>
            <a:off x="7841516" y="619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3" name="object 103"/>
          <p:cNvSpPr txBox="1"/>
          <p:nvPr/>
        </p:nvSpPr>
        <p:spPr>
          <a:xfrm>
            <a:off x="7896488" y="6178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104" name="object 104"/>
          <p:cNvSpPr txBox="1"/>
          <p:nvPr/>
        </p:nvSpPr>
        <p:spPr>
          <a:xfrm>
            <a:off x="8160032" y="63465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105" name="object 105"/>
          <p:cNvSpPr/>
          <p:nvPr/>
        </p:nvSpPr>
        <p:spPr>
          <a:xfrm>
            <a:off x="8654316" y="619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6" name="object 106"/>
          <p:cNvSpPr txBox="1"/>
          <p:nvPr/>
        </p:nvSpPr>
        <p:spPr>
          <a:xfrm>
            <a:off x="8905109" y="63525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107" name="object 107"/>
          <p:cNvSpPr txBox="1"/>
          <p:nvPr/>
        </p:nvSpPr>
        <p:spPr>
          <a:xfrm>
            <a:off x="8343027" y="61508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108" name="object 108"/>
          <p:cNvSpPr txBox="1"/>
          <p:nvPr/>
        </p:nvSpPr>
        <p:spPr>
          <a:xfrm>
            <a:off x="9088094" y="5998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09" name="object 109"/>
          <p:cNvSpPr txBox="1"/>
          <p:nvPr/>
        </p:nvSpPr>
        <p:spPr>
          <a:xfrm>
            <a:off x="7786626" y="52376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10" name="object 110"/>
          <p:cNvSpPr/>
          <p:nvPr/>
        </p:nvSpPr>
        <p:spPr>
          <a:xfrm>
            <a:off x="9365516" y="619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11" name="object 111"/>
          <p:cNvSpPr txBox="1"/>
          <p:nvPr/>
        </p:nvSpPr>
        <p:spPr>
          <a:xfrm>
            <a:off x="9402943" y="6178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112" name="object 112"/>
          <p:cNvSpPr txBox="1"/>
          <p:nvPr/>
        </p:nvSpPr>
        <p:spPr>
          <a:xfrm>
            <a:off x="9666485" y="63465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113" name="object 113"/>
          <p:cNvSpPr/>
          <p:nvPr/>
        </p:nvSpPr>
        <p:spPr>
          <a:xfrm>
            <a:off x="717334" y="5056068"/>
            <a:ext cx="3399367" cy="1604433"/>
          </a:xfrm>
          <a:custGeom>
            <a:avLst/>
            <a:gdLst/>
            <a:ahLst/>
            <a:cxnLst/>
            <a:rect l="l" t="t" r="r" b="b"/>
            <a:pathLst>
              <a:path w="2549525" h="1203325">
                <a:moveTo>
                  <a:pt x="2549099" y="1203299"/>
                </a:moveTo>
                <a:lnTo>
                  <a:pt x="0" y="1203299"/>
                </a:lnTo>
                <a:lnTo>
                  <a:pt x="0" y="0"/>
                </a:lnTo>
                <a:lnTo>
                  <a:pt x="2549099" y="0"/>
                </a:lnTo>
                <a:lnTo>
                  <a:pt x="2549099" y="1203299"/>
                </a:lnTo>
                <a:close/>
              </a:path>
            </a:pathLst>
          </a:custGeom>
          <a:solidFill>
            <a:srgbClr val="FFFFFF">
              <a:alpha val="67419"/>
            </a:srgbClr>
          </a:solidFill>
        </p:spPr>
        <p:txBody>
          <a:bodyPr wrap="square" lIns="0" tIns="0" rIns="0" bIns="0" rtlCol="0"/>
          <a:lstStyle/>
          <a:p>
            <a:endParaRPr sz="240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540773" y="139422"/>
            <a:ext cx="11220849"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95569" y="44575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8035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39" name="object 39"/>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0" name="object 40"/>
          <p:cNvSpPr txBox="1"/>
          <p:nvPr/>
        </p:nvSpPr>
        <p:spPr>
          <a:xfrm>
            <a:off x="2112680"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1" name="object 41"/>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2" name="object 42"/>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3" name="object 43"/>
          <p:cNvSpPr txBox="1"/>
          <p:nvPr/>
        </p:nvSpPr>
        <p:spPr>
          <a:xfrm>
            <a:off x="3551499" y="47562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4" name="object 44"/>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5" name="object 45"/>
          <p:cNvSpPr txBox="1"/>
          <p:nvPr/>
        </p:nvSpPr>
        <p:spPr>
          <a:xfrm>
            <a:off x="2803544" y="56766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7" name="object 47"/>
          <p:cNvSpPr txBox="1"/>
          <p:nvPr/>
        </p:nvSpPr>
        <p:spPr>
          <a:xfrm>
            <a:off x="2112680" y="53381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8" name="object 48"/>
          <p:cNvSpPr txBox="1"/>
          <p:nvPr/>
        </p:nvSpPr>
        <p:spPr>
          <a:xfrm>
            <a:off x="3570226" y="52703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9" name="object 49"/>
          <p:cNvSpPr txBox="1"/>
          <p:nvPr/>
        </p:nvSpPr>
        <p:spPr>
          <a:xfrm>
            <a:off x="3557383" y="54383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0" name="object 50"/>
          <p:cNvSpPr txBox="1"/>
          <p:nvPr/>
        </p:nvSpPr>
        <p:spPr>
          <a:xfrm>
            <a:off x="3505569" y="5670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1" name="object 51"/>
          <p:cNvSpPr txBox="1"/>
          <p:nvPr/>
        </p:nvSpPr>
        <p:spPr>
          <a:xfrm>
            <a:off x="5259147" y="44575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2" name="object 52"/>
          <p:cNvSpPr txBox="1"/>
          <p:nvPr/>
        </p:nvSpPr>
        <p:spPr>
          <a:xfrm>
            <a:off x="59121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3" name="object 53"/>
          <p:cNvSpPr txBox="1"/>
          <p:nvPr/>
        </p:nvSpPr>
        <p:spPr>
          <a:xfrm>
            <a:off x="7070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txBox="1"/>
          <p:nvPr/>
        </p:nvSpPr>
        <p:spPr>
          <a:xfrm>
            <a:off x="64243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6379881"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p:nvPr/>
        </p:nvSpPr>
        <p:spPr>
          <a:xfrm>
            <a:off x="7841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7" name="object 57"/>
          <p:cNvSpPr/>
          <p:nvPr/>
        </p:nvSpPr>
        <p:spPr>
          <a:xfrm>
            <a:off x="865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8594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59" name="object 59"/>
          <p:cNvSpPr txBox="1"/>
          <p:nvPr/>
        </p:nvSpPr>
        <p:spPr>
          <a:xfrm>
            <a:off x="837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0" name="object 60"/>
          <p:cNvSpPr txBox="1"/>
          <p:nvPr/>
        </p:nvSpPr>
        <p:spPr>
          <a:xfrm>
            <a:off x="7786626" y="43221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61" name="object 61"/>
          <p:cNvSpPr/>
          <p:nvPr/>
        </p:nvSpPr>
        <p:spPr>
          <a:xfrm>
            <a:off x="936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2" name="object 62"/>
          <p:cNvSpPr txBox="1"/>
          <p:nvPr/>
        </p:nvSpPr>
        <p:spPr>
          <a:xfrm>
            <a:off x="5602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63" name="object 63"/>
          <p:cNvSpPr txBox="1"/>
          <p:nvPr/>
        </p:nvSpPr>
        <p:spPr>
          <a:xfrm>
            <a:off x="5912109" y="5389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4" name="object 64"/>
          <p:cNvSpPr txBox="1"/>
          <p:nvPr/>
        </p:nvSpPr>
        <p:spPr>
          <a:xfrm>
            <a:off x="6430682" y="52703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5" name="object 65"/>
          <p:cNvSpPr txBox="1"/>
          <p:nvPr/>
        </p:nvSpPr>
        <p:spPr>
          <a:xfrm>
            <a:off x="7381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6" name="object 66"/>
          <p:cNvSpPr txBox="1"/>
          <p:nvPr/>
        </p:nvSpPr>
        <p:spPr>
          <a:xfrm>
            <a:off x="6390483" y="55133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7" name="object 67"/>
          <p:cNvSpPr txBox="1"/>
          <p:nvPr/>
        </p:nvSpPr>
        <p:spPr>
          <a:xfrm>
            <a:off x="7564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8" name="object 68"/>
          <p:cNvSpPr/>
          <p:nvPr/>
        </p:nvSpPr>
        <p:spPr>
          <a:xfrm>
            <a:off x="7841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7896488"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0" name="object 70"/>
          <p:cNvSpPr txBox="1"/>
          <p:nvPr/>
        </p:nvSpPr>
        <p:spPr>
          <a:xfrm>
            <a:off x="8160032" y="57369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1" name="object 71"/>
          <p:cNvSpPr/>
          <p:nvPr/>
        </p:nvSpPr>
        <p:spPr>
          <a:xfrm>
            <a:off x="86543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2" name="object 72"/>
          <p:cNvSpPr txBox="1"/>
          <p:nvPr/>
        </p:nvSpPr>
        <p:spPr>
          <a:xfrm>
            <a:off x="8905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3" name="object 73"/>
          <p:cNvSpPr txBox="1"/>
          <p:nvPr/>
        </p:nvSpPr>
        <p:spPr>
          <a:xfrm>
            <a:off x="8343027" y="55412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74" name="object 74"/>
          <p:cNvSpPr txBox="1"/>
          <p:nvPr/>
        </p:nvSpPr>
        <p:spPr>
          <a:xfrm>
            <a:off x="9088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75" name="object 75"/>
          <p:cNvSpPr txBox="1"/>
          <p:nvPr/>
        </p:nvSpPr>
        <p:spPr>
          <a:xfrm>
            <a:off x="7786626" y="46280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76" name="object 76"/>
          <p:cNvSpPr/>
          <p:nvPr/>
        </p:nvSpPr>
        <p:spPr>
          <a:xfrm>
            <a:off x="9365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9402943"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8" name="object 78"/>
          <p:cNvSpPr txBox="1"/>
          <p:nvPr/>
        </p:nvSpPr>
        <p:spPr>
          <a:xfrm>
            <a:off x="9666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45347"/>
            <a:ext cx="9481574"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3"/>
            <a:ext cx="3143673"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Pooling</a:t>
            </a:r>
            <a:endParaRPr sz="1867">
              <a:latin typeface="Roboto"/>
              <a:cs typeface="Roboto"/>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5882" y="365566"/>
            <a:ext cx="11819634"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222863" y="60765"/>
            <a:ext cx="11969137"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8464149" y="35439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3280" y="167639"/>
            <a:ext cx="12067460"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8464149" y="35439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4" name="object 44"/>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645651" y="178752"/>
            <a:ext cx="110744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8464149" y="35439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4" name="object 44"/>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5" name="object 45"/>
          <p:cNvSpPr txBox="1"/>
          <p:nvPr/>
        </p:nvSpPr>
        <p:spPr>
          <a:xfrm>
            <a:off x="8934508" y="3489983"/>
            <a:ext cx="154770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pPr>
            <a:r>
              <a:rPr sz="2133" spc="-67" dirty="0">
                <a:latin typeface="Arial MT"/>
                <a:cs typeface="Arial MT"/>
              </a:rPr>
              <a:t>=</a:t>
            </a:r>
            <a:endParaRPr sz="2133">
              <a:latin typeface="Arial MT"/>
              <a:cs typeface="Arial MT"/>
            </a:endParaRPr>
          </a:p>
        </p:txBody>
      </p:sp>
      <p:sp>
        <p:nvSpPr>
          <p:cNvPr id="46" name="object 46"/>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88334" y="306572"/>
            <a:ext cx="11271045"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1" name="object 41"/>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8464149" y="35439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44" name="object 44"/>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5" name="object 45"/>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46" name="object 46"/>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47" name="object 47"/>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763638" y="198417"/>
            <a:ext cx="11241548"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11498" y="4457567"/>
            <a:ext cx="541020" cy="585032"/>
          </a:xfrm>
          <a:prstGeom prst="rect">
            <a:avLst/>
          </a:prstGeom>
        </p:spPr>
        <p:txBody>
          <a:bodyPr vert="horz" wrap="square" lIns="0" tIns="2540" rIns="0" bIns="0" rtlCol="0">
            <a:spAutoFit/>
          </a:bodyPr>
          <a:lstStyle/>
          <a:p>
            <a:pPr marL="50799" marR="40639">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70226" y="43559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1" name="object 41"/>
          <p:cNvSpPr txBox="1"/>
          <p:nvPr/>
        </p:nvSpPr>
        <p:spPr>
          <a:xfrm>
            <a:off x="3846727" y="45239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2" name="object 42"/>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3" name="object 43"/>
          <p:cNvSpPr txBox="1"/>
          <p:nvPr/>
        </p:nvSpPr>
        <p:spPr>
          <a:xfrm>
            <a:off x="2803544" y="4762268"/>
            <a:ext cx="1289473" cy="304421"/>
          </a:xfrm>
          <a:prstGeom prst="rect">
            <a:avLst/>
          </a:prstGeom>
        </p:spPr>
        <p:txBody>
          <a:bodyPr vert="horz" wrap="square" lIns="0" tIns="16933" rIns="0" bIns="0" rtlCol="0">
            <a:spAutoFit/>
          </a:bodyPr>
          <a:lstStyle/>
          <a:p>
            <a:pPr marL="50799">
              <a:spcBef>
                <a:spcPts val="133"/>
              </a:spcBef>
              <a:tabLst>
                <a:tab pos="79838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db</a:t>
            </a:r>
            <a:r>
              <a:rPr spc="-40" baseline="-31000" dirty="0">
                <a:latin typeface="Arial MT"/>
                <a:cs typeface="Arial MT"/>
              </a:rPr>
              <a:t>ho</a:t>
            </a:r>
            <a:endParaRPr baseline="-31000">
              <a:latin typeface="Arial MT"/>
              <a:cs typeface="Arial MT"/>
            </a:endParaRPr>
          </a:p>
        </p:txBody>
      </p:sp>
      <p:sp>
        <p:nvSpPr>
          <p:cNvPr id="44" name="object 44"/>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5" name="object 45"/>
          <p:cNvSpPr txBox="1"/>
          <p:nvPr/>
        </p:nvSpPr>
        <p:spPr>
          <a:xfrm>
            <a:off x="8457350" y="3543967"/>
            <a:ext cx="357293" cy="1077283"/>
          </a:xfrm>
          <a:prstGeom prst="rect">
            <a:avLst/>
          </a:prstGeom>
        </p:spPr>
        <p:txBody>
          <a:bodyPr vert="horz" wrap="square" lIns="0" tIns="33020" rIns="0" bIns="0" rtlCol="0">
            <a:spAutoFit/>
          </a:bodyPr>
          <a:lstStyle/>
          <a:p>
            <a:pPr marL="23706"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16933">
              <a:spcBef>
                <a:spcPts val="1473"/>
              </a:spcBef>
            </a:pPr>
            <a:r>
              <a:rPr sz="1867" u="heavy" spc="-33" dirty="0">
                <a:uFill>
                  <a:solidFill>
                    <a:srgbClr val="000000"/>
                  </a:solidFill>
                </a:uFill>
                <a:latin typeface="Arial MT"/>
                <a:cs typeface="Arial MT"/>
              </a:rPr>
              <a:t>dO</a:t>
            </a:r>
            <a:endParaRPr sz="1867">
              <a:latin typeface="Arial MT"/>
              <a:cs typeface="Arial MT"/>
            </a:endParaRPr>
          </a:p>
        </p:txBody>
      </p:sp>
      <p:sp>
        <p:nvSpPr>
          <p:cNvPr id="46" name="object 46"/>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48" name="object 48"/>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49" name="object 49"/>
          <p:cNvSpPr txBox="1"/>
          <p:nvPr/>
        </p:nvSpPr>
        <p:spPr>
          <a:xfrm>
            <a:off x="8433210" y="460375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8709709" y="4771673"/>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124540" y="168920"/>
            <a:ext cx="11782325"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99344" y="3543967"/>
            <a:ext cx="466513" cy="1356910"/>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193366" y="139423"/>
            <a:ext cx="11998634"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99344" y="3543967"/>
            <a:ext cx="466513" cy="1356910"/>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
        <p:nvSpPr>
          <p:cNvPr id="54" name="object 54"/>
          <p:cNvSpPr txBox="1"/>
          <p:nvPr/>
        </p:nvSpPr>
        <p:spPr>
          <a:xfrm>
            <a:off x="8883709" y="4410717"/>
            <a:ext cx="188214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49" baseline="7000" dirty="0">
                <a:latin typeface="Arial MT"/>
                <a:cs typeface="Arial MT"/>
              </a:rPr>
              <a:t> </a:t>
            </a:r>
            <a:r>
              <a:rPr sz="1867" spc="-220" dirty="0">
                <a:latin typeface="Arial MT"/>
                <a:cs typeface="Arial MT"/>
              </a:rPr>
              <a:t>σ(Z</a:t>
            </a:r>
            <a:r>
              <a:rPr sz="1867" spc="120" dirty="0">
                <a:latin typeface="Arial MT"/>
                <a:cs typeface="Arial MT"/>
              </a:rPr>
              <a:t> </a:t>
            </a:r>
            <a:r>
              <a:rPr sz="1867" spc="-207" dirty="0">
                <a:latin typeface="Arial MT"/>
                <a:cs typeface="Arial MT"/>
              </a:rPr>
              <a:t>)(1−σ(Z</a:t>
            </a:r>
            <a:r>
              <a:rPr sz="1867" spc="120" dirty="0">
                <a:latin typeface="Arial MT"/>
                <a:cs typeface="Arial MT"/>
              </a:rPr>
              <a:t> </a:t>
            </a:r>
            <a:r>
              <a:rPr sz="1867" spc="-33" dirty="0">
                <a:latin typeface="Arial MT"/>
                <a:cs typeface="Arial MT"/>
              </a:rPr>
              <a:t>))</a:t>
            </a:r>
            <a:endParaRPr sz="1867" dirty="0">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dirty="0">
              <a:latin typeface="Arial MT"/>
              <a:cs typeface="Arial MT"/>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29341" y="149255"/>
            <a:ext cx="110744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99344" y="3543967"/>
            <a:ext cx="466513" cy="1356910"/>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
        <p:nvSpPr>
          <p:cNvPr id="54" name="object 54"/>
          <p:cNvSpPr txBox="1"/>
          <p:nvPr/>
        </p:nvSpPr>
        <p:spPr>
          <a:xfrm>
            <a:off x="8883709" y="4410718"/>
            <a:ext cx="304546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80" baseline="7000" dirty="0">
                <a:latin typeface="Arial MT"/>
                <a:cs typeface="Arial MT"/>
              </a:rPr>
              <a:t> </a:t>
            </a:r>
            <a:r>
              <a:rPr sz="1867" spc="-220" dirty="0">
                <a:latin typeface="Arial MT"/>
                <a:cs typeface="Arial MT"/>
              </a:rPr>
              <a:t>σ(Z</a:t>
            </a:r>
            <a:r>
              <a:rPr sz="1867" spc="140" dirty="0">
                <a:latin typeface="Arial MT"/>
                <a:cs typeface="Arial MT"/>
              </a:rPr>
              <a:t> </a:t>
            </a:r>
            <a:r>
              <a:rPr sz="1867" spc="-207" dirty="0">
                <a:latin typeface="Arial MT"/>
                <a:cs typeface="Arial MT"/>
              </a:rPr>
              <a:t>)(1−σ(Z</a:t>
            </a:r>
            <a:r>
              <a:rPr sz="1867" spc="147" dirty="0">
                <a:latin typeface="Arial MT"/>
                <a:cs typeface="Arial MT"/>
              </a:rPr>
              <a:t> </a:t>
            </a:r>
            <a:r>
              <a:rPr sz="1867" dirty="0">
                <a:latin typeface="Arial MT"/>
                <a:cs typeface="Arial MT"/>
              </a:rPr>
              <a:t>))</a:t>
            </a:r>
            <a:r>
              <a:rPr sz="1867" spc="93" dirty="0">
                <a:latin typeface="Arial MT"/>
                <a:cs typeface="Arial MT"/>
              </a:rPr>
              <a:t> </a:t>
            </a:r>
            <a:r>
              <a:rPr sz="3200" baseline="7000" dirty="0">
                <a:latin typeface="Arial MT"/>
                <a:cs typeface="Arial MT"/>
              </a:rPr>
              <a:t>=</a:t>
            </a:r>
            <a:r>
              <a:rPr sz="3200" spc="540" baseline="7000" dirty="0">
                <a:latin typeface="Arial MT"/>
                <a:cs typeface="Arial MT"/>
              </a:rPr>
              <a:t> </a:t>
            </a:r>
            <a:r>
              <a:rPr sz="1867" spc="-40" dirty="0">
                <a:latin typeface="Arial MT"/>
                <a:cs typeface="Arial MT"/>
              </a:rPr>
              <a:t>O(1−O)</a:t>
            </a:r>
            <a:endParaRPr sz="1867">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a:latin typeface="Arial MT"/>
              <a:cs typeface="Arial MT"/>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255638" y="237746"/>
            <a:ext cx="11857703"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53561" y="3543967"/>
            <a:ext cx="512233" cy="1846083"/>
          </a:xfrm>
          <a:prstGeom prst="rect">
            <a:avLst/>
          </a:prstGeom>
        </p:spPr>
        <p:txBody>
          <a:bodyPr vert="horz" wrap="square" lIns="0" tIns="33020" rIns="0" bIns="0" rtlCol="0">
            <a:spAutoFit/>
          </a:bodyPr>
          <a:lstStyle/>
          <a:p>
            <a:pPr marL="126997"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96518"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a:p>
            <a:pPr marL="50799">
              <a:spcBef>
                <a:spcPts val="141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
        <p:nvSpPr>
          <p:cNvPr id="54" name="object 54"/>
          <p:cNvSpPr txBox="1"/>
          <p:nvPr/>
        </p:nvSpPr>
        <p:spPr>
          <a:xfrm>
            <a:off x="8883709" y="4410718"/>
            <a:ext cx="304546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80" baseline="7000" dirty="0">
                <a:latin typeface="Arial MT"/>
                <a:cs typeface="Arial MT"/>
              </a:rPr>
              <a:t> </a:t>
            </a:r>
            <a:r>
              <a:rPr sz="1867" spc="-220" dirty="0">
                <a:latin typeface="Arial MT"/>
                <a:cs typeface="Arial MT"/>
              </a:rPr>
              <a:t>σ(Z</a:t>
            </a:r>
            <a:r>
              <a:rPr sz="1867" spc="140" dirty="0">
                <a:latin typeface="Arial MT"/>
                <a:cs typeface="Arial MT"/>
              </a:rPr>
              <a:t> </a:t>
            </a:r>
            <a:r>
              <a:rPr sz="1867" spc="-207" dirty="0">
                <a:latin typeface="Arial MT"/>
                <a:cs typeface="Arial MT"/>
              </a:rPr>
              <a:t>)(1−σ(Z</a:t>
            </a:r>
            <a:r>
              <a:rPr sz="1867" spc="147" dirty="0">
                <a:latin typeface="Arial MT"/>
                <a:cs typeface="Arial MT"/>
              </a:rPr>
              <a:t> </a:t>
            </a:r>
            <a:r>
              <a:rPr sz="1867" dirty="0">
                <a:latin typeface="Arial MT"/>
                <a:cs typeface="Arial MT"/>
              </a:rPr>
              <a:t>))</a:t>
            </a:r>
            <a:r>
              <a:rPr sz="1867" spc="93" dirty="0">
                <a:latin typeface="Arial MT"/>
                <a:cs typeface="Arial MT"/>
              </a:rPr>
              <a:t> </a:t>
            </a:r>
            <a:r>
              <a:rPr sz="3200" baseline="7000" dirty="0">
                <a:latin typeface="Arial MT"/>
                <a:cs typeface="Arial MT"/>
              </a:rPr>
              <a:t>=</a:t>
            </a:r>
            <a:r>
              <a:rPr sz="3200" spc="540" baseline="7000" dirty="0">
                <a:latin typeface="Arial MT"/>
                <a:cs typeface="Arial MT"/>
              </a:rPr>
              <a:t> </a:t>
            </a:r>
            <a:r>
              <a:rPr sz="1867" spc="-40" dirty="0">
                <a:latin typeface="Arial MT"/>
                <a:cs typeface="Arial MT"/>
              </a:rPr>
              <a:t>O(1−O)</a:t>
            </a:r>
            <a:endParaRPr sz="1867">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a:latin typeface="Arial MT"/>
              <a:cs typeface="Arial MT"/>
            </a:endParaRPr>
          </a:p>
        </p:txBody>
      </p:sp>
      <p:sp>
        <p:nvSpPr>
          <p:cNvPr id="55" name="object 55"/>
          <p:cNvSpPr/>
          <p:nvPr/>
        </p:nvSpPr>
        <p:spPr>
          <a:xfrm>
            <a:off x="8391516" y="548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6" name="object 56"/>
          <p:cNvSpPr txBox="1"/>
          <p:nvPr/>
        </p:nvSpPr>
        <p:spPr>
          <a:xfrm>
            <a:off x="8368699" y="54686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9366" y="-25369"/>
            <a:ext cx="5244253" cy="694207"/>
          </a:xfrm>
          <a:prstGeom prst="rect">
            <a:avLst/>
          </a:prstGeom>
        </p:spPr>
        <p:txBody>
          <a:bodyPr vert="horz" wrap="square" lIns="0" tIns="16933" rIns="0" bIns="0" rtlCol="0" anchor="ctr">
            <a:spAutoFit/>
          </a:bodyPr>
          <a:lstStyle/>
          <a:p>
            <a:pPr marL="16933">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sp>
        <p:nvSpPr>
          <p:cNvPr id="4" name="TextBox 3">
            <a:extLst>
              <a:ext uri="{FF2B5EF4-FFF2-40B4-BE49-F238E27FC236}">
                <a16:creationId xmlns:a16="http://schemas.microsoft.com/office/drawing/2014/main" id="{C46A7391-4CCC-4520-AB5D-B323B2BBA4CF}"/>
              </a:ext>
            </a:extLst>
          </p:cNvPr>
          <p:cNvSpPr txBox="1"/>
          <p:nvPr/>
        </p:nvSpPr>
        <p:spPr>
          <a:xfrm>
            <a:off x="3047134" y="3156011"/>
            <a:ext cx="6094268" cy="369332"/>
          </a:xfrm>
          <a:prstGeom prst="rect">
            <a:avLst/>
          </a:prstGeom>
          <a:noFill/>
        </p:spPr>
        <p:txBody>
          <a:bodyPr wrap="square">
            <a:spAutoFit/>
          </a:bodyPr>
          <a:lstStyle/>
          <a:p>
            <a:r>
              <a:rPr lang="en-IN" dirty="0">
                <a:hlinkClick r:id="rId2"/>
              </a:rPr>
              <a:t>https://www.youtube.com/watch?v=sDDjJRnnHao</a:t>
            </a:r>
            <a:r>
              <a:rPr lang="en-IN" dirty="0"/>
              <a:t> </a:t>
            </a:r>
          </a:p>
        </p:txBody>
      </p:sp>
      <p:sp>
        <p:nvSpPr>
          <p:cNvPr id="6" name="TextBox 5">
            <a:extLst>
              <a:ext uri="{FF2B5EF4-FFF2-40B4-BE49-F238E27FC236}">
                <a16:creationId xmlns:a16="http://schemas.microsoft.com/office/drawing/2014/main" id="{17CD9234-8AED-4236-AF78-6D49A861D8FE}"/>
              </a:ext>
            </a:extLst>
          </p:cNvPr>
          <p:cNvSpPr txBox="1"/>
          <p:nvPr/>
        </p:nvSpPr>
        <p:spPr>
          <a:xfrm>
            <a:off x="3047134" y="2605289"/>
            <a:ext cx="6094268" cy="369332"/>
          </a:xfrm>
          <a:prstGeom prst="rect">
            <a:avLst/>
          </a:prstGeom>
          <a:noFill/>
        </p:spPr>
        <p:txBody>
          <a:bodyPr wrap="square">
            <a:spAutoFit/>
          </a:bodyPr>
          <a:lstStyle/>
          <a:p>
            <a:r>
              <a:rPr lang="en-IN" dirty="0">
                <a:hlinkClick r:id="rId3"/>
              </a:rPr>
              <a:t>https://cognitivemedium.com/magic_paper/assets/Hornik.pdf</a:t>
            </a:r>
            <a:r>
              <a:rPr lang="en-IN" dirty="0"/>
              <a:t> </a:t>
            </a:r>
          </a:p>
        </p:txBody>
      </p:sp>
      <p:sp>
        <p:nvSpPr>
          <p:cNvPr id="8" name="TextBox 7">
            <a:extLst>
              <a:ext uri="{FF2B5EF4-FFF2-40B4-BE49-F238E27FC236}">
                <a16:creationId xmlns:a16="http://schemas.microsoft.com/office/drawing/2014/main" id="{018B1967-9C8D-4F73-9CA1-20B9DE4FD202}"/>
              </a:ext>
            </a:extLst>
          </p:cNvPr>
          <p:cNvSpPr txBox="1"/>
          <p:nvPr/>
        </p:nvSpPr>
        <p:spPr>
          <a:xfrm>
            <a:off x="3047134" y="3976895"/>
            <a:ext cx="6094268" cy="369332"/>
          </a:xfrm>
          <a:prstGeom prst="rect">
            <a:avLst/>
          </a:prstGeom>
          <a:noFill/>
        </p:spPr>
        <p:txBody>
          <a:bodyPr wrap="square">
            <a:spAutoFit/>
          </a:bodyPr>
          <a:lstStyle/>
          <a:p>
            <a:r>
              <a:rPr lang="en-IN" dirty="0">
                <a:hlinkClick r:id="rId4"/>
              </a:rPr>
              <a:t>https://www.youtube.com/watch?v=0QczhVg5HaI</a:t>
            </a:r>
            <a:r>
              <a:rPr lang="en-IN" dirty="0"/>
              <a:t> </a:t>
            </a:r>
          </a:p>
        </p:txBody>
      </p:sp>
      <p:sp>
        <p:nvSpPr>
          <p:cNvPr id="10" name="TextBox 9">
            <a:extLst>
              <a:ext uri="{FF2B5EF4-FFF2-40B4-BE49-F238E27FC236}">
                <a16:creationId xmlns:a16="http://schemas.microsoft.com/office/drawing/2014/main" id="{EFB12D37-69CB-435B-B31C-04B9600CC18C}"/>
              </a:ext>
            </a:extLst>
          </p:cNvPr>
          <p:cNvSpPr txBox="1"/>
          <p:nvPr/>
        </p:nvSpPr>
        <p:spPr>
          <a:xfrm>
            <a:off x="665018" y="5054130"/>
            <a:ext cx="10401300" cy="369332"/>
          </a:xfrm>
          <a:prstGeom prst="rect">
            <a:avLst/>
          </a:prstGeom>
          <a:noFill/>
        </p:spPr>
        <p:txBody>
          <a:bodyPr wrap="square">
            <a:spAutoFit/>
          </a:bodyPr>
          <a:lstStyle/>
          <a:p>
            <a:r>
              <a:rPr lang="en-IN" dirty="0">
                <a:hlinkClick r:id="rId5"/>
              </a:rPr>
              <a:t>https://www.youtube.com/watch?v=aircAruvnKk&amp;list=PLZHQObOWTQDNU6R1_67000Dx_ZCJB-3pi</a:t>
            </a:r>
            <a:r>
              <a:rPr lang="en-IN" dirty="0"/>
              <a:t> </a:t>
            </a:r>
          </a:p>
        </p:txBody>
      </p:sp>
      <p:sp>
        <p:nvSpPr>
          <p:cNvPr id="12" name="TextBox 11">
            <a:extLst>
              <a:ext uri="{FF2B5EF4-FFF2-40B4-BE49-F238E27FC236}">
                <a16:creationId xmlns:a16="http://schemas.microsoft.com/office/drawing/2014/main" id="{3613CD0F-5AE9-4BCB-9E71-3021371D9AC9}"/>
              </a:ext>
            </a:extLst>
          </p:cNvPr>
          <p:cNvSpPr txBox="1"/>
          <p:nvPr/>
        </p:nvSpPr>
        <p:spPr>
          <a:xfrm>
            <a:off x="3047134" y="6023901"/>
            <a:ext cx="6094268" cy="369332"/>
          </a:xfrm>
          <a:prstGeom prst="rect">
            <a:avLst/>
          </a:prstGeom>
          <a:noFill/>
        </p:spPr>
        <p:txBody>
          <a:bodyPr wrap="square">
            <a:spAutoFit/>
          </a:bodyPr>
          <a:lstStyle/>
          <a:p>
            <a:r>
              <a:rPr lang="en-IN" dirty="0">
                <a:hlinkClick r:id="rId6"/>
              </a:rPr>
              <a:t>https://www.youtube.com/watch?v=BR9h47Jtqyw&amp;t=1356s</a:t>
            </a:r>
            <a:r>
              <a:rPr lang="en-IN"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09036"/>
            <a:ext cx="9894529"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3609340"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a:t>
            </a:r>
            <a:r>
              <a:rPr sz="1867" spc="-13" dirty="0">
                <a:latin typeface="Roboto"/>
                <a:cs typeface="Roboto"/>
              </a:rPr>
              <a:t>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Pooling</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Forward</a:t>
            </a:r>
            <a:r>
              <a:rPr sz="1867" spc="-27" dirty="0">
                <a:latin typeface="Roboto"/>
                <a:cs typeface="Roboto"/>
              </a:rPr>
              <a:t> and </a:t>
            </a:r>
            <a:r>
              <a:rPr sz="1867" spc="-20" dirty="0">
                <a:latin typeface="Roboto"/>
                <a:cs typeface="Roboto"/>
              </a:rPr>
              <a:t>Backward</a:t>
            </a:r>
            <a:r>
              <a:rPr sz="1867" spc="-27" dirty="0">
                <a:latin typeface="Roboto"/>
                <a:cs typeface="Roboto"/>
              </a:rPr>
              <a:t> Prop</a:t>
            </a:r>
            <a:endParaRPr sz="1867">
              <a:latin typeface="Roboto"/>
              <a:cs typeface="Roboto"/>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95043" y="306572"/>
            <a:ext cx="11919976"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7" name="object 47"/>
          <p:cNvSpPr txBox="1"/>
          <p:nvPr/>
        </p:nvSpPr>
        <p:spPr>
          <a:xfrm>
            <a:off x="6093980" y="3689518"/>
            <a:ext cx="15223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48" name="object 48"/>
          <p:cNvSpPr txBox="1"/>
          <p:nvPr/>
        </p:nvSpPr>
        <p:spPr>
          <a:xfrm>
            <a:off x="8353561" y="3543967"/>
            <a:ext cx="512233" cy="1846083"/>
          </a:xfrm>
          <a:prstGeom prst="rect">
            <a:avLst/>
          </a:prstGeom>
        </p:spPr>
        <p:txBody>
          <a:bodyPr vert="horz" wrap="square" lIns="0" tIns="33020" rIns="0" bIns="0" rtlCol="0">
            <a:spAutoFit/>
          </a:bodyPr>
          <a:lstStyle/>
          <a:p>
            <a:pPr marL="126997"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96518"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a:p>
            <a:pPr marL="50799">
              <a:spcBef>
                <a:spcPts val="141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7168516" y="4612506"/>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3" name="object 53"/>
          <p:cNvSpPr txBox="1"/>
          <p:nvPr/>
        </p:nvSpPr>
        <p:spPr>
          <a:xfrm>
            <a:off x="6344337" y="4444585"/>
            <a:ext cx="102531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O</a:t>
            </a:r>
            <a:r>
              <a:rPr sz="1867" spc="-33" dirty="0">
                <a:latin typeface="Arial MT"/>
                <a:cs typeface="Arial MT"/>
              </a:rPr>
              <a:t> </a:t>
            </a:r>
            <a:r>
              <a:rPr sz="1867" dirty="0">
                <a:latin typeface="Arial MT"/>
                <a:cs typeface="Arial MT"/>
              </a:rPr>
              <a:t>=</a:t>
            </a:r>
            <a:r>
              <a:rPr sz="1867" spc="-27" dirty="0">
                <a:latin typeface="Arial MT"/>
                <a:cs typeface="Arial MT"/>
              </a:rPr>
              <a:t> </a:t>
            </a:r>
            <a:r>
              <a:rPr sz="1867" spc="-220" dirty="0">
                <a:latin typeface="Arial MT"/>
                <a:cs typeface="Arial MT"/>
              </a:rPr>
              <a:t>σ(Z</a:t>
            </a:r>
            <a:r>
              <a:rPr sz="1867" spc="140" dirty="0">
                <a:latin typeface="Arial MT"/>
                <a:cs typeface="Arial MT"/>
              </a:rPr>
              <a:t> </a:t>
            </a:r>
            <a:r>
              <a:rPr sz="1867" spc="-67" dirty="0">
                <a:latin typeface="Arial MT"/>
                <a:cs typeface="Arial MT"/>
              </a:rPr>
              <a:t>)</a:t>
            </a:r>
            <a:endParaRPr sz="1867">
              <a:latin typeface="Arial MT"/>
              <a:cs typeface="Arial MT"/>
            </a:endParaRPr>
          </a:p>
        </p:txBody>
      </p:sp>
      <p:sp>
        <p:nvSpPr>
          <p:cNvPr id="54" name="object 54"/>
          <p:cNvSpPr txBox="1"/>
          <p:nvPr/>
        </p:nvSpPr>
        <p:spPr>
          <a:xfrm>
            <a:off x="8883709" y="4410718"/>
            <a:ext cx="304546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80" baseline="7000" dirty="0">
                <a:latin typeface="Arial MT"/>
                <a:cs typeface="Arial MT"/>
              </a:rPr>
              <a:t> </a:t>
            </a:r>
            <a:r>
              <a:rPr sz="1867" spc="-220" dirty="0">
                <a:latin typeface="Arial MT"/>
                <a:cs typeface="Arial MT"/>
              </a:rPr>
              <a:t>σ(Z</a:t>
            </a:r>
            <a:r>
              <a:rPr sz="1867" spc="140" dirty="0">
                <a:latin typeface="Arial MT"/>
                <a:cs typeface="Arial MT"/>
              </a:rPr>
              <a:t> </a:t>
            </a:r>
            <a:r>
              <a:rPr sz="1867" spc="-207" dirty="0">
                <a:latin typeface="Arial MT"/>
                <a:cs typeface="Arial MT"/>
              </a:rPr>
              <a:t>)(1−σ(Z</a:t>
            </a:r>
            <a:r>
              <a:rPr sz="1867" spc="147" dirty="0">
                <a:latin typeface="Arial MT"/>
                <a:cs typeface="Arial MT"/>
              </a:rPr>
              <a:t> </a:t>
            </a:r>
            <a:r>
              <a:rPr sz="1867" dirty="0">
                <a:latin typeface="Arial MT"/>
                <a:cs typeface="Arial MT"/>
              </a:rPr>
              <a:t>))</a:t>
            </a:r>
            <a:r>
              <a:rPr sz="1867" spc="93" dirty="0">
                <a:latin typeface="Arial MT"/>
                <a:cs typeface="Arial MT"/>
              </a:rPr>
              <a:t> </a:t>
            </a:r>
            <a:r>
              <a:rPr sz="3200" baseline="7000" dirty="0">
                <a:latin typeface="Arial MT"/>
                <a:cs typeface="Arial MT"/>
              </a:rPr>
              <a:t>=</a:t>
            </a:r>
            <a:r>
              <a:rPr sz="3200" spc="540" baseline="7000" dirty="0">
                <a:latin typeface="Arial MT"/>
                <a:cs typeface="Arial MT"/>
              </a:rPr>
              <a:t> </a:t>
            </a:r>
            <a:r>
              <a:rPr sz="1867" spc="-40" dirty="0">
                <a:latin typeface="Arial MT"/>
                <a:cs typeface="Arial MT"/>
              </a:rPr>
              <a:t>O(1−O)</a:t>
            </a:r>
            <a:endParaRPr sz="1867">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a:latin typeface="Arial MT"/>
              <a:cs typeface="Arial MT"/>
            </a:endParaRPr>
          </a:p>
        </p:txBody>
      </p:sp>
      <p:sp>
        <p:nvSpPr>
          <p:cNvPr id="55" name="object 55"/>
          <p:cNvSpPr/>
          <p:nvPr/>
        </p:nvSpPr>
        <p:spPr>
          <a:xfrm>
            <a:off x="8391516" y="548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6" name="object 56"/>
          <p:cNvSpPr txBox="1"/>
          <p:nvPr/>
        </p:nvSpPr>
        <p:spPr>
          <a:xfrm>
            <a:off x="8368699" y="54686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57" name="object 57"/>
          <p:cNvSpPr txBox="1"/>
          <p:nvPr/>
        </p:nvSpPr>
        <p:spPr>
          <a:xfrm>
            <a:off x="6273420" y="53437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8" name="object 58"/>
          <p:cNvSpPr txBox="1"/>
          <p:nvPr/>
        </p:nvSpPr>
        <p:spPr>
          <a:xfrm>
            <a:off x="6128692" y="5175818"/>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59" name="object 59"/>
          <p:cNvSpPr txBox="1"/>
          <p:nvPr/>
        </p:nvSpPr>
        <p:spPr>
          <a:xfrm>
            <a:off x="6996744" y="5086917"/>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60" name="object 60"/>
          <p:cNvSpPr txBox="1"/>
          <p:nvPr/>
        </p:nvSpPr>
        <p:spPr>
          <a:xfrm>
            <a:off x="6854919" y="5343739"/>
            <a:ext cx="525780" cy="206894"/>
          </a:xfrm>
          <a:prstGeom prst="rect">
            <a:avLst/>
          </a:prstGeom>
        </p:spPr>
        <p:txBody>
          <a:bodyPr vert="horz" wrap="square" lIns="0" tIns="22013" rIns="0" bIns="0" rtlCol="0">
            <a:spAutoFit/>
          </a:bodyPr>
          <a:lstStyle/>
          <a:p>
            <a:pPr marL="16933">
              <a:spcBef>
                <a:spcPts val="173"/>
              </a:spcBef>
              <a:tabLst>
                <a:tab pos="420783" algn="l"/>
              </a:tabLst>
            </a:pP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p:txBody>
      </p:sp>
      <p:sp>
        <p:nvSpPr>
          <p:cNvPr id="61" name="object 61"/>
          <p:cNvSpPr txBox="1"/>
          <p:nvPr/>
        </p:nvSpPr>
        <p:spPr>
          <a:xfrm>
            <a:off x="7412382" y="5175818"/>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62" name="object 62"/>
          <p:cNvSpPr txBox="1"/>
          <p:nvPr/>
        </p:nvSpPr>
        <p:spPr>
          <a:xfrm>
            <a:off x="6652200" y="55441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88334" y="168920"/>
            <a:ext cx="11212052"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29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4" name="object 44"/>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6" name="object 46"/>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mc:AlternateContent xmlns:mc="http://schemas.openxmlformats.org/markup-compatibility/2006" xmlns:a14="http://schemas.microsoft.com/office/drawing/2010/main">
        <mc:Choice Requires="a14">
          <p:sp>
            <p:nvSpPr>
              <p:cNvPr id="47" name="object 47"/>
              <p:cNvSpPr txBox="1"/>
              <p:nvPr/>
            </p:nvSpPr>
            <p:spPr>
              <a:xfrm>
                <a:off x="5582702" y="3689518"/>
                <a:ext cx="1522307" cy="591230"/>
              </a:xfrm>
              <a:prstGeom prst="rect">
                <a:avLst/>
              </a:prstGeom>
            </p:spPr>
            <p:txBody>
              <a:bodyPr vert="horz" wrap="square" lIns="0" tIns="16933" rIns="0" bIns="0" rtlCol="0">
                <a:spAutoFit/>
              </a:bodyPr>
              <a:lstStyle/>
              <a:p>
                <a:pPr marL="50799">
                  <a:spcBef>
                    <a:spcPts val="133"/>
                  </a:spcBef>
                </a:pPr>
                <a14:m>
                  <m:oMathPara xmlns:m="http://schemas.openxmlformats.org/officeDocument/2006/math">
                    <m:oMathParaPr>
                      <m:jc m:val="centerGroup"/>
                    </m:oMathParaPr>
                    <m:oMath xmlns:m="http://schemas.openxmlformats.org/officeDocument/2006/math">
                      <m:r>
                        <a:rPr lang="en-IN" sz="1867" b="0" i="1" smtClean="0">
                          <a:latin typeface="Cambria Math" panose="02040503050406030204" pitchFamily="18" charset="0"/>
                          <a:cs typeface="Arial MT"/>
                        </a:rPr>
                        <m:t>𝐸</m:t>
                      </m:r>
                      <m:r>
                        <a:rPr lang="en-IN" sz="1867" b="0" i="1" smtClean="0">
                          <a:latin typeface="Cambria Math" panose="02040503050406030204" pitchFamily="18" charset="0"/>
                          <a:cs typeface="Arial MT"/>
                        </a:rPr>
                        <m:t>=</m:t>
                      </m:r>
                      <m:f>
                        <m:fPr>
                          <m:ctrlPr>
                            <a:rPr lang="en-IN" sz="1867" b="0" i="1" smtClean="0">
                              <a:latin typeface="Cambria Math" panose="02040503050406030204" pitchFamily="18" charset="0"/>
                            </a:rPr>
                          </m:ctrlPr>
                        </m:fPr>
                        <m:num>
                          <m:sSup>
                            <m:sSupPr>
                              <m:ctrlPr>
                                <a:rPr lang="en-IN" sz="1867" b="0" i="1" smtClean="0">
                                  <a:latin typeface="Cambria Math" panose="02040503050406030204" pitchFamily="18" charset="0"/>
                                </a:rPr>
                              </m:ctrlPr>
                            </m:sSupPr>
                            <m:e>
                              <m:d>
                                <m:dPr>
                                  <m:ctrlPr>
                                    <a:rPr lang="en-IN" sz="1867" b="0" i="1" smtClean="0">
                                      <a:latin typeface="Cambria Math" panose="02040503050406030204" pitchFamily="18" charset="0"/>
                                    </a:rPr>
                                  </m:ctrlPr>
                                </m:dPr>
                                <m:e>
                                  <m:r>
                                    <a:rPr lang="en-IN" sz="1867" b="0" i="1" smtClean="0">
                                      <a:latin typeface="Cambria Math" panose="02040503050406030204" pitchFamily="18" charset="0"/>
                                    </a:rPr>
                                    <m:t>𝑌</m:t>
                                  </m:r>
                                  <m:r>
                                    <a:rPr lang="en-IN" sz="1867" b="0" i="1" smtClean="0">
                                      <a:latin typeface="Cambria Math" panose="02040503050406030204" pitchFamily="18" charset="0"/>
                                    </a:rPr>
                                    <m:t>−</m:t>
                                  </m:r>
                                  <m:r>
                                    <a:rPr lang="en-IN" sz="1867" b="0" i="1" smtClean="0">
                                      <a:latin typeface="Cambria Math" panose="02040503050406030204" pitchFamily="18" charset="0"/>
                                    </a:rPr>
                                    <m:t>𝑂</m:t>
                                  </m:r>
                                </m:e>
                              </m:d>
                            </m:e>
                            <m:sup>
                              <m:r>
                                <a:rPr lang="en-IN" sz="1867" b="0" i="1" smtClean="0">
                                  <a:latin typeface="Cambria Math" panose="02040503050406030204" pitchFamily="18" charset="0"/>
                                </a:rPr>
                                <m:t>2</m:t>
                              </m:r>
                            </m:sup>
                          </m:sSup>
                        </m:num>
                        <m:den>
                          <m:r>
                            <a:rPr lang="en-IN" sz="1867" b="0" i="1" smtClean="0">
                              <a:latin typeface="Cambria Math" panose="02040503050406030204" pitchFamily="18" charset="0"/>
                            </a:rPr>
                            <m:t>2</m:t>
                          </m:r>
                        </m:den>
                      </m:f>
                    </m:oMath>
                  </m:oMathPara>
                </a14:m>
                <a:endParaRPr sz="1867" dirty="0">
                  <a:latin typeface="Arial MT"/>
                  <a:cs typeface="Arial MT"/>
                </a:endParaRPr>
              </a:p>
            </p:txBody>
          </p:sp>
        </mc:Choice>
        <mc:Fallback xmlns="">
          <p:sp>
            <p:nvSpPr>
              <p:cNvPr id="47" name="object 47"/>
              <p:cNvSpPr txBox="1">
                <a:spLocks noRot="1" noChangeAspect="1" noMove="1" noResize="1" noEditPoints="1" noAdjustHandles="1" noChangeArrowheads="1" noChangeShapeType="1" noTextEdit="1"/>
              </p:cNvSpPr>
              <p:nvPr/>
            </p:nvSpPr>
            <p:spPr>
              <a:xfrm>
                <a:off x="5582702" y="3689518"/>
                <a:ext cx="1522307" cy="591230"/>
              </a:xfrm>
              <a:prstGeom prst="rect">
                <a:avLst/>
              </a:prstGeom>
              <a:blipFill>
                <a:blip r:embed="rId9"/>
                <a:stretch>
                  <a:fillRect/>
                </a:stretch>
              </a:blipFill>
            </p:spPr>
            <p:txBody>
              <a:bodyPr/>
              <a:lstStyle/>
              <a:p>
                <a:r>
                  <a:rPr lang="en-IN">
                    <a:noFill/>
                  </a:rPr>
                  <a:t> </a:t>
                </a:r>
              </a:p>
            </p:txBody>
          </p:sp>
        </mc:Fallback>
      </mc:AlternateContent>
      <p:sp>
        <p:nvSpPr>
          <p:cNvPr id="48" name="object 48"/>
          <p:cNvSpPr txBox="1"/>
          <p:nvPr/>
        </p:nvSpPr>
        <p:spPr>
          <a:xfrm>
            <a:off x="7655469" y="3543967"/>
            <a:ext cx="512233" cy="1846083"/>
          </a:xfrm>
          <a:prstGeom prst="rect">
            <a:avLst/>
          </a:prstGeom>
        </p:spPr>
        <p:txBody>
          <a:bodyPr vert="horz" wrap="square" lIns="0" tIns="33020" rIns="0" bIns="0" rtlCol="0">
            <a:spAutoFit/>
          </a:bodyPr>
          <a:lstStyle/>
          <a:p>
            <a:pPr marL="126997"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dirty="0">
              <a:latin typeface="Arial MT"/>
              <a:cs typeface="Arial MT"/>
            </a:endParaRPr>
          </a:p>
          <a:p>
            <a:pPr marL="96518"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dirty="0">
              <a:latin typeface="Arial MT"/>
              <a:cs typeface="Arial MT"/>
            </a:endParaRPr>
          </a:p>
          <a:p>
            <a:pPr marL="50799">
              <a:spcBef>
                <a:spcPts val="1413"/>
              </a:spcBef>
            </a:pPr>
            <a:r>
              <a:rPr sz="1867" spc="-33" dirty="0">
                <a:latin typeface="Arial MT"/>
                <a:cs typeface="Arial MT"/>
              </a:rPr>
              <a:t>dZ</a:t>
            </a:r>
            <a:r>
              <a:rPr spc="-49" baseline="-34000" dirty="0">
                <a:latin typeface="Arial MT"/>
                <a:cs typeface="Arial MT"/>
              </a:rPr>
              <a:t>2</a:t>
            </a:r>
            <a:endParaRPr baseline="-34000" dirty="0">
              <a:latin typeface="Arial MT"/>
              <a:cs typeface="Arial MT"/>
            </a:endParaRPr>
          </a:p>
        </p:txBody>
      </p:sp>
      <p:sp>
        <p:nvSpPr>
          <p:cNvPr id="49" name="object 49"/>
          <p:cNvSpPr/>
          <p:nvPr/>
        </p:nvSpPr>
        <p:spPr>
          <a:xfrm>
            <a:off x="8679343"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220739"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354405" y="3489983"/>
            <a:ext cx="2540847" cy="517235"/>
          </a:xfrm>
          <a:prstGeom prst="rect">
            <a:avLst/>
          </a:prstGeom>
        </p:spPr>
        <p:txBody>
          <a:bodyPr vert="horz" wrap="square" lIns="0" tIns="16933" rIns="0" bIns="0" rtlCol="0">
            <a:spAutoFit/>
          </a:bodyPr>
          <a:lstStyle/>
          <a:p>
            <a:pPr marL="288706">
              <a:lnSpc>
                <a:spcPts val="1800"/>
              </a:lnSpc>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dirty="0">
              <a:latin typeface="Arial MT"/>
              <a:cs typeface="Arial MT"/>
            </a:endParaRPr>
          </a:p>
          <a:p>
            <a:pPr marL="16933">
              <a:lnSpc>
                <a:spcPts val="2120"/>
              </a:lnSpc>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dirty="0">
              <a:latin typeface="Arial MT"/>
              <a:cs typeface="Arial MT"/>
            </a:endParaRPr>
          </a:p>
        </p:txBody>
      </p:sp>
      <mc:AlternateContent xmlns:mc="http://schemas.openxmlformats.org/markup-compatibility/2006" xmlns:a14="http://schemas.microsoft.com/office/drawing/2010/main">
        <mc:Choice Requires="a14">
          <p:sp>
            <p:nvSpPr>
              <p:cNvPr id="53" name="object 53"/>
              <p:cNvSpPr txBox="1"/>
              <p:nvPr/>
            </p:nvSpPr>
            <p:spPr>
              <a:xfrm>
                <a:off x="5567587" y="4415088"/>
                <a:ext cx="1442945" cy="304421"/>
              </a:xfrm>
              <a:prstGeom prst="rect">
                <a:avLst/>
              </a:prstGeom>
            </p:spPr>
            <p:txBody>
              <a:bodyPr vert="horz" wrap="square" lIns="0" tIns="16933" rIns="0" bIns="0" rtlCol="0">
                <a:spAutoFit/>
              </a:bodyPr>
              <a:lstStyle/>
              <a:p>
                <a:pPr marL="16933">
                  <a:spcBef>
                    <a:spcPts val="133"/>
                  </a:spcBef>
                </a:pPr>
                <a14:m>
                  <m:oMathPara xmlns:m="http://schemas.openxmlformats.org/officeDocument/2006/math">
                    <m:oMathParaPr>
                      <m:jc m:val="centerGroup"/>
                    </m:oMathParaPr>
                    <m:oMath xmlns:m="http://schemas.openxmlformats.org/officeDocument/2006/math">
                      <m:r>
                        <a:rPr lang="en-IN" sz="1867" b="0" i="1" smtClean="0">
                          <a:latin typeface="Cambria Math" panose="02040503050406030204" pitchFamily="18" charset="0"/>
                          <a:cs typeface="Arial MT"/>
                        </a:rPr>
                        <m:t>𝑂</m:t>
                      </m:r>
                      <m:r>
                        <a:rPr lang="en-IN" sz="1867" b="0" i="1" smtClean="0">
                          <a:latin typeface="Cambria Math" panose="02040503050406030204" pitchFamily="18" charset="0"/>
                          <a:cs typeface="Arial MT"/>
                        </a:rPr>
                        <m:t>=</m:t>
                      </m:r>
                      <m:r>
                        <a:rPr lang="en-IN" sz="1867" b="0" i="1" smtClean="0">
                          <a:latin typeface="Cambria Math" panose="02040503050406030204" pitchFamily="18" charset="0"/>
                          <a:cs typeface="Arial MT"/>
                        </a:rPr>
                        <m:t>𝜎</m:t>
                      </m:r>
                      <m:r>
                        <a:rPr lang="en-IN" sz="1867" b="0" i="1" smtClean="0">
                          <a:latin typeface="Cambria Math" panose="02040503050406030204" pitchFamily="18" charset="0"/>
                          <a:cs typeface="Arial MT"/>
                        </a:rPr>
                        <m:t>(</m:t>
                      </m:r>
                      <m:sSub>
                        <m:sSubPr>
                          <m:ctrlPr>
                            <a:rPr lang="en-IN" sz="1867" b="0" i="1" smtClean="0">
                              <a:latin typeface="Cambria Math" panose="02040503050406030204" pitchFamily="18" charset="0"/>
                              <a:cs typeface="Arial MT"/>
                            </a:rPr>
                          </m:ctrlPr>
                        </m:sSubPr>
                        <m:e>
                          <m:r>
                            <a:rPr lang="en-IN" sz="1867" b="0" i="1" smtClean="0">
                              <a:latin typeface="Cambria Math" panose="02040503050406030204" pitchFamily="18" charset="0"/>
                              <a:cs typeface="Arial MT"/>
                            </a:rPr>
                            <m:t>𝑍</m:t>
                          </m:r>
                        </m:e>
                        <m:sub>
                          <m:r>
                            <a:rPr lang="en-IN" sz="1867" b="0" i="1" smtClean="0">
                              <a:latin typeface="Cambria Math" panose="02040503050406030204" pitchFamily="18" charset="0"/>
                              <a:cs typeface="Arial MT"/>
                            </a:rPr>
                            <m:t>2</m:t>
                          </m:r>
                        </m:sub>
                      </m:sSub>
                      <m:r>
                        <a:rPr lang="en-IN" sz="1867" b="0" i="1" smtClean="0">
                          <a:latin typeface="Cambria Math" panose="02040503050406030204" pitchFamily="18" charset="0"/>
                          <a:cs typeface="Arial MT"/>
                        </a:rPr>
                        <m:t>)</m:t>
                      </m:r>
                    </m:oMath>
                  </m:oMathPara>
                </a14:m>
                <a:endParaRPr sz="1867" dirty="0">
                  <a:latin typeface="Arial MT"/>
                  <a:cs typeface="Arial MT"/>
                </a:endParaRPr>
              </a:p>
            </p:txBody>
          </p:sp>
        </mc:Choice>
        <mc:Fallback xmlns="">
          <p:sp>
            <p:nvSpPr>
              <p:cNvPr id="53" name="object 53"/>
              <p:cNvSpPr txBox="1">
                <a:spLocks noRot="1" noChangeAspect="1" noMove="1" noResize="1" noEditPoints="1" noAdjustHandles="1" noChangeArrowheads="1" noChangeShapeType="1" noTextEdit="1"/>
              </p:cNvSpPr>
              <p:nvPr/>
            </p:nvSpPr>
            <p:spPr>
              <a:xfrm>
                <a:off x="5567587" y="4415088"/>
                <a:ext cx="1442945" cy="304421"/>
              </a:xfrm>
              <a:prstGeom prst="rect">
                <a:avLst/>
              </a:prstGeom>
              <a:blipFill>
                <a:blip r:embed="rId10"/>
                <a:stretch>
                  <a:fillRect b="-3800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4" name="object 54"/>
              <p:cNvSpPr txBox="1"/>
              <p:nvPr/>
            </p:nvSpPr>
            <p:spPr>
              <a:xfrm>
                <a:off x="8313436" y="4410718"/>
                <a:ext cx="3809737" cy="300830"/>
              </a:xfrm>
              <a:prstGeom prst="rect">
                <a:avLst/>
              </a:prstGeom>
            </p:spPr>
            <p:txBody>
              <a:bodyPr vert="horz" wrap="square" lIns="0" tIns="16933" rIns="0" bIns="0" rtlCol="0">
                <a:spAutoFit/>
              </a:bodyPr>
              <a:lstStyle/>
              <a:p>
                <a:pPr marL="67732">
                  <a:lnSpc>
                    <a:spcPts val="2093"/>
                  </a:lnSpc>
                  <a:spcBef>
                    <a:spcPts val="133"/>
                  </a:spcBef>
                </a:pPr>
                <a:r>
                  <a:rPr lang="en-IN" sz="3200" baseline="7000" dirty="0">
                    <a:latin typeface="Arial MT"/>
                    <a:cs typeface="Arial MT"/>
                  </a:rPr>
                  <a:t>=</a:t>
                </a:r>
                <a:r>
                  <a:rPr lang="en-IN" sz="3200" spc="80" baseline="7000" dirty="0">
                    <a:latin typeface="Arial MT"/>
                    <a:cs typeface="Arial MT"/>
                  </a:rPr>
                  <a:t> </a:t>
                </a:r>
                <a14:m>
                  <m:oMath xmlns:m="http://schemas.openxmlformats.org/officeDocument/2006/math">
                    <m:r>
                      <a:rPr lang="en-IN" sz="2800" b="0" i="1" spc="80" baseline="7000" smtClean="0">
                        <a:latin typeface="Cambria Math" panose="02040503050406030204" pitchFamily="18" charset="0"/>
                        <a:cs typeface="Arial MT"/>
                      </a:rPr>
                      <m:t>𝜎</m:t>
                    </m:r>
                    <m:r>
                      <a:rPr lang="en-IN" sz="2800" b="0" i="1" spc="80" baseline="7000" smtClean="0">
                        <a:latin typeface="Cambria Math" panose="02040503050406030204" pitchFamily="18" charset="0"/>
                        <a:cs typeface="Arial MT"/>
                      </a:rPr>
                      <m:t>(</m:t>
                    </m:r>
                    <m:sSub>
                      <m:sSubPr>
                        <m:ctrlPr>
                          <a:rPr lang="en-IN" sz="2800" b="0" i="1" spc="80" baseline="7000" smtClean="0">
                            <a:latin typeface="Cambria Math" panose="02040503050406030204" pitchFamily="18" charset="0"/>
                            <a:cs typeface="Arial MT"/>
                          </a:rPr>
                        </m:ctrlPr>
                      </m:sSubPr>
                      <m:e>
                        <m:r>
                          <a:rPr lang="en-IN" sz="2800" b="0" i="1" spc="80" baseline="7000" smtClean="0">
                            <a:latin typeface="Cambria Math" panose="02040503050406030204" pitchFamily="18" charset="0"/>
                            <a:cs typeface="Arial MT"/>
                          </a:rPr>
                          <m:t>𝑍</m:t>
                        </m:r>
                      </m:e>
                      <m:sub>
                        <m:r>
                          <a:rPr lang="en-IN" sz="2800" b="0" i="1" spc="80" baseline="7000" smtClean="0">
                            <a:latin typeface="Cambria Math" panose="02040503050406030204" pitchFamily="18" charset="0"/>
                            <a:cs typeface="Arial MT"/>
                          </a:rPr>
                          <m:t>2</m:t>
                        </m:r>
                      </m:sub>
                    </m:sSub>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1</m:t>
                    </m:r>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𝜎</m:t>
                    </m:r>
                    <m:d>
                      <m:dPr>
                        <m:ctrlPr>
                          <a:rPr lang="en-IN" sz="2800" b="0" i="1" spc="80" baseline="7000" smtClean="0">
                            <a:latin typeface="Cambria Math" panose="02040503050406030204" pitchFamily="18" charset="0"/>
                            <a:cs typeface="Arial MT"/>
                          </a:rPr>
                        </m:ctrlPr>
                      </m:dPr>
                      <m:e>
                        <m:sSub>
                          <m:sSubPr>
                            <m:ctrlPr>
                              <a:rPr lang="en-IN" sz="2800" b="0" i="1" spc="80" baseline="7000" smtClean="0">
                                <a:latin typeface="Cambria Math" panose="02040503050406030204" pitchFamily="18" charset="0"/>
                                <a:cs typeface="Arial MT"/>
                              </a:rPr>
                            </m:ctrlPr>
                          </m:sSubPr>
                          <m:e>
                            <m:r>
                              <a:rPr lang="en-IN" sz="2800" b="0" i="1" spc="80" baseline="7000" smtClean="0">
                                <a:latin typeface="Cambria Math" panose="02040503050406030204" pitchFamily="18" charset="0"/>
                                <a:cs typeface="Arial MT"/>
                              </a:rPr>
                              <m:t>𝑍</m:t>
                            </m:r>
                          </m:e>
                          <m:sub>
                            <m:r>
                              <a:rPr lang="en-IN" sz="2800" b="0" i="1" spc="80" baseline="7000" smtClean="0">
                                <a:latin typeface="Cambria Math" panose="02040503050406030204" pitchFamily="18" charset="0"/>
                                <a:cs typeface="Arial MT"/>
                              </a:rPr>
                              <m:t>2</m:t>
                            </m:r>
                          </m:sub>
                        </m:sSub>
                        <m:r>
                          <a:rPr lang="en-IN" sz="2800" b="0" i="1" spc="80" baseline="7000" smtClean="0">
                            <a:latin typeface="Cambria Math" panose="02040503050406030204" pitchFamily="18" charset="0"/>
                            <a:cs typeface="Arial MT"/>
                          </a:rPr>
                          <m:t>)</m:t>
                        </m:r>
                      </m:e>
                    </m:d>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𝑂</m:t>
                    </m:r>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1</m:t>
                    </m:r>
                    <m:r>
                      <a:rPr lang="en-IN" sz="2800" b="0" i="1" spc="80" baseline="7000" smtClean="0">
                        <a:latin typeface="Cambria Math" panose="02040503050406030204" pitchFamily="18" charset="0"/>
                        <a:cs typeface="Arial MT"/>
                      </a:rPr>
                      <m:t>−</m:t>
                    </m:r>
                    <m:r>
                      <a:rPr lang="en-IN" sz="2800" b="0" i="1" spc="80" baseline="7000" smtClean="0">
                        <a:latin typeface="Cambria Math" panose="02040503050406030204" pitchFamily="18" charset="0"/>
                        <a:cs typeface="Arial MT"/>
                      </a:rPr>
                      <m:t>𝑂</m:t>
                    </m:r>
                    <m:r>
                      <a:rPr lang="en-IN" sz="2800" b="0" i="1" spc="80" baseline="7000" smtClean="0">
                        <a:latin typeface="Cambria Math" panose="02040503050406030204" pitchFamily="18" charset="0"/>
                        <a:cs typeface="Arial MT"/>
                      </a:rPr>
                      <m:t>)</m:t>
                    </m:r>
                  </m:oMath>
                </a14:m>
                <a:endParaRPr sz="1200" dirty="0">
                  <a:latin typeface="Arial MT"/>
                  <a:cs typeface="Arial MT"/>
                </a:endParaRPr>
              </a:p>
            </p:txBody>
          </p:sp>
        </mc:Choice>
        <mc:Fallback xmlns="">
          <p:sp>
            <p:nvSpPr>
              <p:cNvPr id="54" name="object 54"/>
              <p:cNvSpPr txBox="1">
                <a:spLocks noRot="1" noChangeAspect="1" noMove="1" noResize="1" noEditPoints="1" noAdjustHandles="1" noChangeArrowheads="1" noChangeShapeType="1" noTextEdit="1"/>
              </p:cNvSpPr>
              <p:nvPr/>
            </p:nvSpPr>
            <p:spPr>
              <a:xfrm>
                <a:off x="8313436" y="4410718"/>
                <a:ext cx="3809737" cy="300830"/>
              </a:xfrm>
              <a:prstGeom prst="rect">
                <a:avLst/>
              </a:prstGeom>
              <a:blipFill>
                <a:blip r:embed="rId11"/>
                <a:stretch>
                  <a:fillRect l="-2560" t="-53061" b="-36735"/>
                </a:stretch>
              </a:blipFill>
            </p:spPr>
            <p:txBody>
              <a:bodyPr/>
              <a:lstStyle/>
              <a:p>
                <a:r>
                  <a:rPr lang="en-IN">
                    <a:noFill/>
                  </a:rPr>
                  <a:t> </a:t>
                </a:r>
              </a:p>
            </p:txBody>
          </p:sp>
        </mc:Fallback>
      </mc:AlternateContent>
      <p:sp>
        <p:nvSpPr>
          <p:cNvPr id="55" name="object 55"/>
          <p:cNvSpPr/>
          <p:nvPr/>
        </p:nvSpPr>
        <p:spPr>
          <a:xfrm>
            <a:off x="7693424" y="548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6" name="object 56"/>
          <p:cNvSpPr txBox="1"/>
          <p:nvPr/>
        </p:nvSpPr>
        <p:spPr>
          <a:xfrm>
            <a:off x="7733970" y="5468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dirty="0">
              <a:latin typeface="Arial MT"/>
              <a:cs typeface="Arial MT"/>
            </a:endParaRPr>
          </a:p>
        </p:txBody>
      </p:sp>
      <p:sp>
        <p:nvSpPr>
          <p:cNvPr id="57" name="object 57"/>
          <p:cNvSpPr txBox="1"/>
          <p:nvPr/>
        </p:nvSpPr>
        <p:spPr>
          <a:xfrm>
            <a:off x="7968016" y="56365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dirty="0">
              <a:latin typeface="Arial MT"/>
              <a:cs typeface="Arial MT"/>
            </a:endParaRPr>
          </a:p>
        </p:txBody>
      </p:sp>
      <p:sp>
        <p:nvSpPr>
          <p:cNvPr id="63" name="object 63"/>
          <p:cNvSpPr txBox="1"/>
          <p:nvPr/>
        </p:nvSpPr>
        <p:spPr>
          <a:xfrm>
            <a:off x="8482225" y="5288361"/>
            <a:ext cx="48514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dirty="0">
              <a:latin typeface="Arial MT"/>
              <a:cs typeface="Arial MT"/>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0E73BBE7-BA31-4969-9F97-5DE542695582}"/>
                  </a:ext>
                </a:extLst>
              </p:cNvPr>
              <p:cNvSpPr txBox="1"/>
              <p:nvPr/>
            </p:nvSpPr>
            <p:spPr>
              <a:xfrm>
                <a:off x="5422491" y="5294676"/>
                <a:ext cx="1826846" cy="2883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𝑍</m:t>
                          </m:r>
                        </m:e>
                        <m:sub>
                          <m:r>
                            <a:rPr lang="en-IN" b="0" i="1" smtClean="0">
                              <a:latin typeface="Cambria Math" panose="02040503050406030204" pitchFamily="18" charset="0"/>
                            </a:rPr>
                            <m:t>2</m:t>
                          </m:r>
                        </m:sub>
                      </m:sSub>
                      <m:r>
                        <a:rPr lang="en-IN" b="0" i="1" smtClean="0">
                          <a:latin typeface="Cambria Math" panose="02040503050406030204" pitchFamily="18" charset="0"/>
                        </a:rPr>
                        <m: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𝑊</m:t>
                          </m:r>
                        </m:e>
                        <m:sub>
                          <m:r>
                            <a:rPr lang="en-IN" b="0" i="1" smtClean="0">
                              <a:latin typeface="Cambria Math" panose="02040503050406030204" pitchFamily="18" charset="0"/>
                            </a:rPr>
                            <m:t>h</m:t>
                          </m:r>
                          <m:r>
                            <a:rPr lang="en-IN" b="0" i="1" smtClean="0">
                              <a:latin typeface="Cambria Math" panose="02040503050406030204" pitchFamily="18" charset="0"/>
                            </a:rPr>
                            <m:t>0</m:t>
                          </m:r>
                        </m:sub>
                        <m:sup>
                          <m:r>
                            <a:rPr lang="en-IN" b="0" i="1" smtClean="0">
                              <a:latin typeface="Cambria Math" panose="02040503050406030204" pitchFamily="18" charset="0"/>
                            </a:rPr>
                            <m:t>𝑇</m:t>
                          </m:r>
                        </m:sup>
                      </m:sSubSup>
                      <m:sSub>
                        <m:sSubPr>
                          <m:ctrlPr>
                            <a:rPr lang="en-IN" b="0" i="1" smtClean="0">
                              <a:latin typeface="Cambria Math" panose="02040503050406030204" pitchFamily="18" charset="0"/>
                            </a:rPr>
                          </m:ctrlPr>
                        </m:sSubPr>
                        <m:e>
                          <m:r>
                            <a:rPr lang="en-IN" b="0" i="1" smtClean="0">
                              <a:latin typeface="Cambria Math" panose="02040503050406030204" pitchFamily="18" charset="0"/>
                            </a:rPr>
                            <m:t>h</m:t>
                          </m:r>
                        </m:e>
                        <m:sub>
                          <m:r>
                            <a:rPr lang="en-IN" b="0" i="1" smtClean="0">
                              <a:latin typeface="Cambria Math" panose="02040503050406030204" pitchFamily="18" charset="0"/>
                            </a:rPr>
                            <m:t>1</m:t>
                          </m:r>
                        </m:sub>
                      </m:sSub>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𝑏</m:t>
                          </m:r>
                        </m:e>
                        <m:sub>
                          <m:r>
                            <a:rPr lang="en-IN" b="0" i="1" smtClean="0">
                              <a:latin typeface="Cambria Math" panose="02040503050406030204" pitchFamily="18" charset="0"/>
                            </a:rPr>
                            <m:t>h</m:t>
                          </m:r>
                          <m:r>
                            <a:rPr lang="en-IN" b="0" i="1" smtClean="0">
                              <a:latin typeface="Cambria Math" panose="02040503050406030204" pitchFamily="18" charset="0"/>
                            </a:rPr>
                            <m:t>0</m:t>
                          </m:r>
                        </m:sub>
                      </m:sSub>
                    </m:oMath>
                  </m:oMathPara>
                </a14:m>
                <a:endParaRPr lang="en-IN" dirty="0"/>
              </a:p>
            </p:txBody>
          </p:sp>
        </mc:Choice>
        <mc:Fallback xmlns="">
          <p:sp>
            <p:nvSpPr>
              <p:cNvPr id="64" name="TextBox 63">
                <a:extLst>
                  <a:ext uri="{FF2B5EF4-FFF2-40B4-BE49-F238E27FC236}">
                    <a16:creationId xmlns:a16="http://schemas.microsoft.com/office/drawing/2014/main" id="{0E73BBE7-BA31-4969-9F97-5DE542695582}"/>
                  </a:ext>
                </a:extLst>
              </p:cNvPr>
              <p:cNvSpPr txBox="1">
                <a:spLocks noRot="1" noChangeAspect="1" noMove="1" noResize="1" noEditPoints="1" noAdjustHandles="1" noChangeArrowheads="1" noChangeShapeType="1" noTextEdit="1"/>
              </p:cNvSpPr>
              <p:nvPr/>
            </p:nvSpPr>
            <p:spPr>
              <a:xfrm>
                <a:off x="5422491" y="5294676"/>
                <a:ext cx="1826846" cy="288349"/>
              </a:xfrm>
              <a:prstGeom prst="rect">
                <a:avLst/>
              </a:prstGeom>
              <a:blipFill>
                <a:blip r:embed="rId12"/>
                <a:stretch>
                  <a:fillRect l="-2676" t="-2128" r="-669" b="-19149"/>
                </a:stretch>
              </a:blipFill>
            </p:spPr>
            <p:txBody>
              <a:bodyPr/>
              <a:lstStyle/>
              <a:p>
                <a:r>
                  <a:rPr lang="en-IN">
                    <a:noFill/>
                  </a:rPr>
                  <a:t> </a:t>
                </a:r>
              </a:p>
            </p:txBody>
          </p:sp>
        </mc:Fallback>
      </mc:AlternateContent>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154036" y="275794"/>
            <a:ext cx="12037964"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3" name="object 43"/>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4" name="object 44"/>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5" name="object 45"/>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6" name="object 46"/>
          <p:cNvSpPr txBox="1"/>
          <p:nvPr/>
        </p:nvSpPr>
        <p:spPr>
          <a:xfrm>
            <a:off x="3296894" y="4576362"/>
            <a:ext cx="3304540" cy="345330"/>
          </a:xfrm>
          <a:prstGeom prst="rect">
            <a:avLst/>
          </a:prstGeom>
        </p:spPr>
        <p:txBody>
          <a:bodyPr vert="horz" wrap="square" lIns="0" tIns="16933" rIns="0" bIns="0" rtlCol="0">
            <a:spAutoFit/>
          </a:bodyPr>
          <a:lstStyle/>
          <a:p>
            <a:pPr marL="16933">
              <a:spcBef>
                <a:spcPts val="133"/>
              </a:spcBef>
              <a:tabLst>
                <a:tab pos="904217" algn="l"/>
              </a:tabLst>
            </a:pPr>
            <a:r>
              <a:rPr sz="2133" spc="-67" dirty="0">
                <a:latin typeface="Arial MT"/>
                <a:cs typeface="Arial MT"/>
              </a:rPr>
              <a:t>*</a:t>
            </a:r>
            <a:r>
              <a:rPr sz="2133" dirty="0">
                <a:latin typeface="Arial MT"/>
                <a:cs typeface="Arial MT"/>
              </a:rPr>
              <a:t>	=</a:t>
            </a:r>
            <a:r>
              <a:rPr sz="2133" spc="433" dirty="0">
                <a:latin typeface="Arial MT"/>
                <a:cs typeface="Arial MT"/>
              </a:rPr>
              <a:t> </a:t>
            </a:r>
            <a:r>
              <a:rPr sz="2800" baseline="2000" dirty="0">
                <a:latin typeface="Arial MT"/>
                <a:cs typeface="Arial MT"/>
              </a:rPr>
              <a:t>(O-Y)</a:t>
            </a:r>
            <a:r>
              <a:rPr sz="2800" spc="-109" baseline="2000" dirty="0">
                <a:latin typeface="Arial MT"/>
                <a:cs typeface="Arial MT"/>
              </a:rPr>
              <a:t> </a:t>
            </a:r>
            <a:r>
              <a:rPr sz="2133" dirty="0">
                <a:latin typeface="Arial MT"/>
                <a:cs typeface="Arial MT"/>
              </a:rPr>
              <a:t>*</a:t>
            </a:r>
            <a:r>
              <a:rPr sz="2133" spc="20" dirty="0">
                <a:latin typeface="Arial MT"/>
                <a:cs typeface="Arial MT"/>
              </a:rPr>
              <a:t> </a:t>
            </a:r>
            <a:r>
              <a:rPr sz="2800" spc="-119" baseline="2000" dirty="0">
                <a:latin typeface="Arial MT"/>
                <a:cs typeface="Arial MT"/>
              </a:rPr>
              <a:t>O(1−O)</a:t>
            </a:r>
            <a:r>
              <a:rPr sz="2800" spc="620" baseline="2000" dirty="0">
                <a:latin typeface="Arial MT"/>
                <a:cs typeface="Arial MT"/>
              </a:rPr>
              <a:t> </a:t>
            </a: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a:latin typeface="Arial MT"/>
              <a:cs typeface="Arial MT"/>
            </a:endParaRPr>
          </a:p>
        </p:txBody>
      </p:sp>
      <p:sp>
        <p:nvSpPr>
          <p:cNvPr id="47" name="object 47"/>
          <p:cNvSpPr txBox="1"/>
          <p:nvPr/>
        </p:nvSpPr>
        <p:spPr>
          <a:xfrm>
            <a:off x="8353561" y="3543967"/>
            <a:ext cx="512233" cy="1846083"/>
          </a:xfrm>
          <a:prstGeom prst="rect">
            <a:avLst/>
          </a:prstGeom>
        </p:spPr>
        <p:txBody>
          <a:bodyPr vert="horz" wrap="square" lIns="0" tIns="33020" rIns="0" bIns="0" rtlCol="0">
            <a:spAutoFit/>
          </a:bodyPr>
          <a:lstStyle/>
          <a:p>
            <a:pPr marL="126997"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96518" marR="40639" indent="23706">
              <a:lnSpc>
                <a:spcPct val="107000"/>
              </a:lnSpc>
              <a:spcBef>
                <a:spcPts val="1313"/>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a:p>
            <a:pPr marL="50799">
              <a:spcBef>
                <a:spcPts val="141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8" name="object 48"/>
          <p:cNvSpPr txBox="1"/>
          <p:nvPr/>
        </p:nvSpPr>
        <p:spPr>
          <a:xfrm>
            <a:off x="9206436" y="3489983"/>
            <a:ext cx="1275925" cy="304421"/>
          </a:xfrm>
          <a:prstGeom prst="rect">
            <a:avLst/>
          </a:prstGeom>
        </p:spPr>
        <p:txBody>
          <a:bodyPr vert="horz" wrap="square" lIns="0" tIns="16933" rIns="0" bIns="0" rtlCol="0">
            <a:spAutoFit/>
          </a:bodyPr>
          <a:lstStyle/>
          <a:p>
            <a:pPr marL="16933">
              <a:spcBef>
                <a:spcPts val="133"/>
              </a:spcBef>
            </a:pPr>
            <a:r>
              <a:rPr sz="1867" spc="-53" dirty="0">
                <a:latin typeface="Arial MT"/>
                <a:cs typeface="Arial MT"/>
              </a:rPr>
              <a:t>2*(Y-</a:t>
            </a:r>
            <a:r>
              <a:rPr sz="1867" dirty="0">
                <a:latin typeface="Arial MT"/>
                <a:cs typeface="Arial MT"/>
              </a:rPr>
              <a:t>O)*(-</a:t>
            </a:r>
            <a:r>
              <a:rPr sz="1867" spc="-33" dirty="0">
                <a:latin typeface="Arial MT"/>
                <a:cs typeface="Arial MT"/>
              </a:rPr>
              <a:t>1)</a:t>
            </a:r>
            <a:endParaRPr sz="1867">
              <a:latin typeface="Arial MT"/>
              <a:cs typeface="Arial MT"/>
            </a:endParaRPr>
          </a:p>
        </p:txBody>
      </p:sp>
      <p:sp>
        <p:nvSpPr>
          <p:cNvPr id="49" name="object 49"/>
          <p:cNvSpPr/>
          <p:nvPr/>
        </p:nvSpPr>
        <p:spPr>
          <a:xfrm>
            <a:off x="9220117" y="3855016"/>
            <a:ext cx="1248833" cy="1693"/>
          </a:xfrm>
          <a:custGeom>
            <a:avLst/>
            <a:gdLst/>
            <a:ahLst/>
            <a:cxnLst/>
            <a:rect l="l" t="t" r="r" b="b"/>
            <a:pathLst>
              <a:path w="936625" h="1269">
                <a:moveTo>
                  <a:pt x="0" y="0"/>
                </a:moveTo>
                <a:lnTo>
                  <a:pt x="936299" y="899"/>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9761513" y="3896383"/>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2</a:t>
            </a:r>
            <a:endParaRPr sz="1867">
              <a:latin typeface="Arial MT"/>
              <a:cs typeface="Arial MT"/>
            </a:endParaRPr>
          </a:p>
        </p:txBody>
      </p:sp>
      <p:sp>
        <p:nvSpPr>
          <p:cNvPr id="51" name="object 51"/>
          <p:cNvSpPr txBox="1"/>
          <p:nvPr/>
        </p:nvSpPr>
        <p:spPr>
          <a:xfrm>
            <a:off x="8934509" y="3662763"/>
            <a:ext cx="2540847" cy="345330"/>
          </a:xfrm>
          <a:prstGeom prst="rect">
            <a:avLst/>
          </a:prstGeom>
        </p:spPr>
        <p:txBody>
          <a:bodyPr vert="horz" wrap="square" lIns="0" tIns="16933" rIns="0" bIns="0" rtlCol="0">
            <a:spAutoFit/>
          </a:bodyPr>
          <a:lstStyle/>
          <a:p>
            <a:pPr marL="16933">
              <a:spcBef>
                <a:spcPts val="133"/>
              </a:spcBef>
              <a:tabLst>
                <a:tab pos="1641646" algn="l"/>
              </a:tabLst>
            </a:pPr>
            <a:r>
              <a:rPr sz="2133" spc="-67" dirty="0">
                <a:latin typeface="Arial MT"/>
                <a:cs typeface="Arial MT"/>
              </a:rPr>
              <a:t>=</a:t>
            </a:r>
            <a:r>
              <a:rPr sz="2133" dirty="0">
                <a:latin typeface="Arial MT"/>
                <a:cs typeface="Arial MT"/>
              </a:rPr>
              <a:t>	=</a:t>
            </a:r>
            <a:r>
              <a:rPr sz="2133" spc="527"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52" name="object 52"/>
          <p:cNvSpPr txBox="1"/>
          <p:nvPr/>
        </p:nvSpPr>
        <p:spPr>
          <a:xfrm>
            <a:off x="8883709" y="4410718"/>
            <a:ext cx="3045460" cy="417657"/>
          </a:xfrm>
          <a:prstGeom prst="rect">
            <a:avLst/>
          </a:prstGeom>
        </p:spPr>
        <p:txBody>
          <a:bodyPr vert="horz" wrap="square" lIns="0" tIns="16933" rIns="0" bIns="0" rtlCol="0">
            <a:spAutoFit/>
          </a:bodyPr>
          <a:lstStyle/>
          <a:p>
            <a:pPr marL="67732">
              <a:lnSpc>
                <a:spcPts val="2093"/>
              </a:lnSpc>
              <a:spcBef>
                <a:spcPts val="133"/>
              </a:spcBef>
            </a:pPr>
            <a:r>
              <a:rPr sz="3200" baseline="7000" dirty="0">
                <a:latin typeface="Arial MT"/>
                <a:cs typeface="Arial MT"/>
              </a:rPr>
              <a:t>=</a:t>
            </a:r>
            <a:r>
              <a:rPr sz="3200" spc="80" baseline="7000" dirty="0">
                <a:latin typeface="Arial MT"/>
                <a:cs typeface="Arial MT"/>
              </a:rPr>
              <a:t> </a:t>
            </a:r>
            <a:r>
              <a:rPr sz="1867" spc="-220" dirty="0">
                <a:latin typeface="Arial MT"/>
                <a:cs typeface="Arial MT"/>
              </a:rPr>
              <a:t>σ(Z</a:t>
            </a:r>
            <a:r>
              <a:rPr sz="1867" spc="140" dirty="0">
                <a:latin typeface="Arial MT"/>
                <a:cs typeface="Arial MT"/>
              </a:rPr>
              <a:t> </a:t>
            </a:r>
            <a:r>
              <a:rPr sz="1867" spc="-207" dirty="0">
                <a:latin typeface="Arial MT"/>
                <a:cs typeface="Arial MT"/>
              </a:rPr>
              <a:t>)(1−σ(Z</a:t>
            </a:r>
            <a:r>
              <a:rPr sz="1867" spc="147" dirty="0">
                <a:latin typeface="Arial MT"/>
                <a:cs typeface="Arial MT"/>
              </a:rPr>
              <a:t> </a:t>
            </a:r>
            <a:r>
              <a:rPr sz="1867" dirty="0">
                <a:latin typeface="Arial MT"/>
                <a:cs typeface="Arial MT"/>
              </a:rPr>
              <a:t>))</a:t>
            </a:r>
            <a:r>
              <a:rPr sz="1867" spc="93" dirty="0">
                <a:latin typeface="Arial MT"/>
                <a:cs typeface="Arial MT"/>
              </a:rPr>
              <a:t> </a:t>
            </a:r>
            <a:r>
              <a:rPr sz="3200" baseline="7000" dirty="0">
                <a:latin typeface="Arial MT"/>
                <a:cs typeface="Arial MT"/>
              </a:rPr>
              <a:t>=</a:t>
            </a:r>
            <a:r>
              <a:rPr sz="3200" spc="540" baseline="7000" dirty="0">
                <a:latin typeface="Arial MT"/>
                <a:cs typeface="Arial MT"/>
              </a:rPr>
              <a:t> </a:t>
            </a:r>
            <a:r>
              <a:rPr sz="1867" spc="-40" dirty="0">
                <a:latin typeface="Arial MT"/>
                <a:cs typeface="Arial MT"/>
              </a:rPr>
              <a:t>O(1−O)</a:t>
            </a:r>
            <a:endParaRPr sz="1867">
              <a:latin typeface="Arial MT"/>
              <a:cs typeface="Arial MT"/>
            </a:endParaRPr>
          </a:p>
          <a:p>
            <a:pPr marL="682396">
              <a:lnSpc>
                <a:spcPts val="980"/>
              </a:lnSpc>
              <a:tabLst>
                <a:tab pos="1567987" algn="l"/>
              </a:tabLst>
            </a:pPr>
            <a:r>
              <a:rPr sz="1200" spc="-67" dirty="0">
                <a:latin typeface="Arial MT"/>
                <a:cs typeface="Arial MT"/>
              </a:rPr>
              <a:t>2</a:t>
            </a:r>
            <a:r>
              <a:rPr sz="1200" dirty="0">
                <a:latin typeface="Arial MT"/>
                <a:cs typeface="Arial MT"/>
              </a:rPr>
              <a:t>	</a:t>
            </a:r>
            <a:r>
              <a:rPr sz="1200" spc="-67" dirty="0">
                <a:latin typeface="Arial MT"/>
                <a:cs typeface="Arial MT"/>
              </a:rPr>
              <a:t>2</a:t>
            </a:r>
            <a:endParaRPr sz="1200">
              <a:latin typeface="Arial MT"/>
              <a:cs typeface="Arial MT"/>
            </a:endParaRPr>
          </a:p>
        </p:txBody>
      </p:sp>
      <p:sp>
        <p:nvSpPr>
          <p:cNvPr id="53" name="object 53"/>
          <p:cNvSpPr/>
          <p:nvPr/>
        </p:nvSpPr>
        <p:spPr>
          <a:xfrm>
            <a:off x="8391516" y="5481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4" name="object 54"/>
          <p:cNvSpPr txBox="1"/>
          <p:nvPr/>
        </p:nvSpPr>
        <p:spPr>
          <a:xfrm>
            <a:off x="8402565" y="5468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55" name="object 55"/>
          <p:cNvSpPr txBox="1"/>
          <p:nvPr/>
        </p:nvSpPr>
        <p:spPr>
          <a:xfrm>
            <a:off x="8666108" y="56365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6" name="object 56"/>
          <p:cNvSpPr txBox="1"/>
          <p:nvPr/>
        </p:nvSpPr>
        <p:spPr>
          <a:xfrm>
            <a:off x="8934509" y="5288361"/>
            <a:ext cx="48514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a:latin typeface="Arial MT"/>
              <a:cs typeface="Arial MT"/>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5882" y="138142"/>
            <a:ext cx="12037963"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95569" y="53681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129613" y="53381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txBox="1"/>
          <p:nvPr/>
        </p:nvSpPr>
        <p:spPr>
          <a:xfrm>
            <a:off x="3536360" y="5270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1" name="object 41"/>
          <p:cNvSpPr/>
          <p:nvPr/>
        </p:nvSpPr>
        <p:spPr>
          <a:xfrm>
            <a:off x="3574316" y="5683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2803543" y="56766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43" name="object 43"/>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44" name="object 44"/>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5" name="object 45"/>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6" name="object 46"/>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7" name="object 47"/>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8" name="object 48"/>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9" name="object 49"/>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50" name="object 50"/>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1" name="object 51"/>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52" name="object 52"/>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3" name="object 53"/>
          <p:cNvSpPr txBox="1"/>
          <p:nvPr/>
        </p:nvSpPr>
        <p:spPr>
          <a:xfrm>
            <a:off x="3296894" y="4576362"/>
            <a:ext cx="3304540" cy="345330"/>
          </a:xfrm>
          <a:prstGeom prst="rect">
            <a:avLst/>
          </a:prstGeom>
        </p:spPr>
        <p:txBody>
          <a:bodyPr vert="horz" wrap="square" lIns="0" tIns="16933" rIns="0" bIns="0" rtlCol="0">
            <a:spAutoFit/>
          </a:bodyPr>
          <a:lstStyle/>
          <a:p>
            <a:pPr marL="16933">
              <a:spcBef>
                <a:spcPts val="133"/>
              </a:spcBef>
              <a:tabLst>
                <a:tab pos="904217" algn="l"/>
              </a:tabLst>
            </a:pPr>
            <a:r>
              <a:rPr sz="2133" spc="-67" dirty="0">
                <a:latin typeface="Arial MT"/>
                <a:cs typeface="Arial MT"/>
              </a:rPr>
              <a:t>*</a:t>
            </a:r>
            <a:r>
              <a:rPr sz="2133" dirty="0">
                <a:latin typeface="Arial MT"/>
                <a:cs typeface="Arial MT"/>
              </a:rPr>
              <a:t>	=</a:t>
            </a:r>
            <a:r>
              <a:rPr sz="2133" spc="433" dirty="0">
                <a:latin typeface="Arial MT"/>
                <a:cs typeface="Arial MT"/>
              </a:rPr>
              <a:t> </a:t>
            </a:r>
            <a:r>
              <a:rPr sz="2800" baseline="2000" dirty="0">
                <a:latin typeface="Arial MT"/>
                <a:cs typeface="Arial MT"/>
              </a:rPr>
              <a:t>(O-Y)</a:t>
            </a:r>
            <a:r>
              <a:rPr sz="2800" spc="-109" baseline="2000" dirty="0">
                <a:latin typeface="Arial MT"/>
                <a:cs typeface="Arial MT"/>
              </a:rPr>
              <a:t> </a:t>
            </a:r>
            <a:r>
              <a:rPr sz="2133" dirty="0">
                <a:latin typeface="Arial MT"/>
                <a:cs typeface="Arial MT"/>
              </a:rPr>
              <a:t>*</a:t>
            </a:r>
            <a:r>
              <a:rPr sz="2133" spc="20" dirty="0">
                <a:latin typeface="Arial MT"/>
                <a:cs typeface="Arial MT"/>
              </a:rPr>
              <a:t> </a:t>
            </a:r>
            <a:r>
              <a:rPr sz="2800" spc="-119" baseline="2000" dirty="0">
                <a:latin typeface="Arial MT"/>
                <a:cs typeface="Arial MT"/>
              </a:rPr>
              <a:t>O(1−O)</a:t>
            </a:r>
            <a:r>
              <a:rPr sz="2800" spc="620" baseline="2000" dirty="0">
                <a:latin typeface="Arial MT"/>
                <a:cs typeface="Arial MT"/>
              </a:rPr>
              <a:t> </a:t>
            </a: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a:latin typeface="Arial MT"/>
              <a:cs typeface="Arial MT"/>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124540" y="138142"/>
            <a:ext cx="12067460"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1045364" y="4457568"/>
            <a:ext cx="324272" cy="585032"/>
          </a:xfrm>
          <a:prstGeom prst="rect">
            <a:avLst/>
          </a:prstGeom>
        </p:spPr>
        <p:txBody>
          <a:bodyPr vert="horz" wrap="square" lIns="0" tIns="2540" rIns="0" bIns="0" rtlCol="0">
            <a:spAutoFit/>
          </a:bodyPr>
          <a:lstStyle/>
          <a:p>
            <a:pPr marL="16933" marR="67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37" name="object 37"/>
          <p:cNvSpPr txBox="1"/>
          <p:nvPr/>
        </p:nvSpPr>
        <p:spPr>
          <a:xfrm>
            <a:off x="130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1634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1139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1232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3" name="object 43"/>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4" name="object 44"/>
          <p:cNvSpPr txBox="1"/>
          <p:nvPr/>
        </p:nvSpPr>
        <p:spPr>
          <a:xfrm>
            <a:off x="3585365"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45" name="object 45"/>
          <p:cNvSpPr txBox="1"/>
          <p:nvPr/>
        </p:nvSpPr>
        <p:spPr>
          <a:xfrm>
            <a:off x="384890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6" name="object 46"/>
          <p:cNvSpPr txBox="1"/>
          <p:nvPr/>
        </p:nvSpPr>
        <p:spPr>
          <a:xfrm>
            <a:off x="3296894" y="4576362"/>
            <a:ext cx="3304540" cy="345330"/>
          </a:xfrm>
          <a:prstGeom prst="rect">
            <a:avLst/>
          </a:prstGeom>
        </p:spPr>
        <p:txBody>
          <a:bodyPr vert="horz" wrap="square" lIns="0" tIns="16933" rIns="0" bIns="0" rtlCol="0">
            <a:spAutoFit/>
          </a:bodyPr>
          <a:lstStyle/>
          <a:p>
            <a:pPr marL="16933">
              <a:spcBef>
                <a:spcPts val="133"/>
              </a:spcBef>
              <a:tabLst>
                <a:tab pos="904217" algn="l"/>
              </a:tabLst>
            </a:pPr>
            <a:r>
              <a:rPr sz="2133" spc="-67" dirty="0">
                <a:latin typeface="Arial MT"/>
                <a:cs typeface="Arial MT"/>
              </a:rPr>
              <a:t>*</a:t>
            </a:r>
            <a:r>
              <a:rPr sz="2133" dirty="0">
                <a:latin typeface="Arial MT"/>
                <a:cs typeface="Arial MT"/>
              </a:rPr>
              <a:t>	=</a:t>
            </a:r>
            <a:r>
              <a:rPr sz="2133" spc="433" dirty="0">
                <a:latin typeface="Arial MT"/>
                <a:cs typeface="Arial MT"/>
              </a:rPr>
              <a:t> </a:t>
            </a:r>
            <a:r>
              <a:rPr sz="2800" baseline="2000" dirty="0">
                <a:latin typeface="Arial MT"/>
                <a:cs typeface="Arial MT"/>
              </a:rPr>
              <a:t>(O-Y)</a:t>
            </a:r>
            <a:r>
              <a:rPr sz="2800" spc="-109" baseline="2000" dirty="0">
                <a:latin typeface="Arial MT"/>
                <a:cs typeface="Arial MT"/>
              </a:rPr>
              <a:t> </a:t>
            </a:r>
            <a:r>
              <a:rPr sz="2133" dirty="0">
                <a:latin typeface="Arial MT"/>
                <a:cs typeface="Arial MT"/>
              </a:rPr>
              <a:t>*</a:t>
            </a:r>
            <a:r>
              <a:rPr sz="2133" spc="20" dirty="0">
                <a:latin typeface="Arial MT"/>
                <a:cs typeface="Arial MT"/>
              </a:rPr>
              <a:t> </a:t>
            </a:r>
            <a:r>
              <a:rPr sz="2800" spc="-119" baseline="2000" dirty="0">
                <a:latin typeface="Arial MT"/>
                <a:cs typeface="Arial MT"/>
              </a:rPr>
              <a:t>O(1−O)</a:t>
            </a:r>
            <a:r>
              <a:rPr sz="2800" spc="620" baseline="2000" dirty="0">
                <a:latin typeface="Arial MT"/>
                <a:cs typeface="Arial MT"/>
              </a:rPr>
              <a:t> </a:t>
            </a:r>
            <a:r>
              <a:rPr sz="2133" dirty="0">
                <a:latin typeface="Arial MT"/>
                <a:cs typeface="Arial MT"/>
              </a:rPr>
              <a:t>*</a:t>
            </a:r>
            <a:r>
              <a:rPr sz="2133" spc="33" dirty="0">
                <a:latin typeface="Arial MT"/>
                <a:cs typeface="Arial MT"/>
              </a:rPr>
              <a:t> </a:t>
            </a:r>
            <a:r>
              <a:rPr sz="2800" spc="-100" baseline="2000" dirty="0">
                <a:latin typeface="Arial MT"/>
                <a:cs typeface="Arial MT"/>
              </a:rPr>
              <a:t>1</a:t>
            </a:r>
            <a:endParaRPr sz="2800" baseline="2000">
              <a:latin typeface="Arial MT"/>
              <a:cs typeface="Arial MT"/>
            </a:endParaRPr>
          </a:p>
        </p:txBody>
      </p:sp>
      <p:sp>
        <p:nvSpPr>
          <p:cNvPr id="47" name="object 47"/>
          <p:cNvSpPr txBox="1"/>
          <p:nvPr/>
        </p:nvSpPr>
        <p:spPr>
          <a:xfrm>
            <a:off x="1029436" y="5368184"/>
            <a:ext cx="389467" cy="585032"/>
          </a:xfrm>
          <a:prstGeom prst="rect">
            <a:avLst/>
          </a:prstGeom>
        </p:spPr>
        <p:txBody>
          <a:bodyPr vert="horz" wrap="square" lIns="0" tIns="2540" rIns="0" bIns="0" rtlCol="0">
            <a:spAutoFit/>
          </a:bodyPr>
          <a:lstStyle/>
          <a:p>
            <a:pPr marL="16933" marR="6773"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48" name="object 48"/>
          <p:cNvSpPr txBox="1"/>
          <p:nvPr/>
        </p:nvSpPr>
        <p:spPr>
          <a:xfrm>
            <a:off x="1384838" y="58347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9" name="object 49"/>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0" name="object 50"/>
          <p:cNvSpPr txBox="1"/>
          <p:nvPr/>
        </p:nvSpPr>
        <p:spPr>
          <a:xfrm>
            <a:off x="2163480" y="53719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51" name="object 51"/>
          <p:cNvSpPr txBox="1"/>
          <p:nvPr/>
        </p:nvSpPr>
        <p:spPr>
          <a:xfrm>
            <a:off x="3113909" y="58445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2" name="object 52"/>
          <p:cNvSpPr txBox="1"/>
          <p:nvPr/>
        </p:nvSpPr>
        <p:spPr>
          <a:xfrm>
            <a:off x="2123283" y="56149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53" name="object 53"/>
          <p:cNvSpPr txBox="1"/>
          <p:nvPr/>
        </p:nvSpPr>
        <p:spPr>
          <a:xfrm>
            <a:off x="3536360" y="5270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5683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3263027" y="5636733"/>
            <a:ext cx="699347" cy="345393"/>
          </a:xfrm>
          <a:prstGeom prst="rect">
            <a:avLst/>
          </a:prstGeom>
        </p:spPr>
        <p:txBody>
          <a:bodyPr vert="horz" wrap="square" lIns="0" tIns="16933" rIns="0" bIns="0" rtlCol="0">
            <a:spAutoFit/>
          </a:bodyPr>
          <a:lstStyle/>
          <a:p>
            <a:pPr marL="50799">
              <a:spcBef>
                <a:spcPts val="133"/>
              </a:spcBef>
            </a:pPr>
            <a:r>
              <a:rPr sz="3200" baseline="30000" dirty="0">
                <a:latin typeface="Arial MT"/>
                <a:cs typeface="Arial MT"/>
              </a:rPr>
              <a:t>*</a:t>
            </a:r>
            <a:r>
              <a:rPr sz="3200" spc="720" baseline="30000" dirty="0">
                <a:latin typeface="Arial MT"/>
                <a:cs typeface="Arial MT"/>
              </a:rPr>
              <a:t> </a:t>
            </a:r>
            <a:r>
              <a:rPr sz="1867" spc="-33" dirty="0">
                <a:latin typeface="Arial MT"/>
                <a:cs typeface="Arial MT"/>
              </a:rPr>
              <a:t>dW</a:t>
            </a:r>
            <a:endParaRPr sz="1867">
              <a:latin typeface="Arial MT"/>
              <a:cs typeface="Arial MT"/>
            </a:endParaRPr>
          </a:p>
        </p:txBody>
      </p:sp>
      <p:sp>
        <p:nvSpPr>
          <p:cNvPr id="56" name="object 56"/>
          <p:cNvSpPr txBox="1"/>
          <p:nvPr/>
        </p:nvSpPr>
        <p:spPr>
          <a:xfrm>
            <a:off x="3894838" y="58385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7" name="object 57"/>
          <p:cNvSpPr txBox="1"/>
          <p:nvPr/>
        </p:nvSpPr>
        <p:spPr>
          <a:xfrm>
            <a:off x="4151041" y="5490763"/>
            <a:ext cx="2528147" cy="345330"/>
          </a:xfrm>
          <a:prstGeom prst="rect">
            <a:avLst/>
          </a:prstGeom>
        </p:spPr>
        <p:txBody>
          <a:bodyPr vert="horz" wrap="square" lIns="0" tIns="16933" rIns="0" bIns="0" rtlCol="0">
            <a:spAutoFit/>
          </a:bodyPr>
          <a:lstStyle/>
          <a:p>
            <a:pPr marL="50799">
              <a:spcBef>
                <a:spcPts val="133"/>
              </a:spcBef>
            </a:pPr>
            <a:r>
              <a:rPr sz="2133" dirty="0">
                <a:latin typeface="Arial MT"/>
                <a:cs typeface="Arial MT"/>
              </a:rPr>
              <a:t>=</a:t>
            </a:r>
            <a:r>
              <a:rPr sz="2133" spc="400" dirty="0">
                <a:latin typeface="Arial MT"/>
                <a:cs typeface="Arial MT"/>
              </a:rPr>
              <a:t> </a:t>
            </a:r>
            <a:r>
              <a:rPr sz="2800" baseline="2000" dirty="0">
                <a:latin typeface="Arial MT"/>
                <a:cs typeface="Arial MT"/>
              </a:rPr>
              <a:t>(O-Y)</a:t>
            </a:r>
            <a:r>
              <a:rPr sz="2800" spc="-109" baseline="2000" dirty="0">
                <a:latin typeface="Arial MT"/>
                <a:cs typeface="Arial MT"/>
              </a:rPr>
              <a:t> </a:t>
            </a:r>
            <a:r>
              <a:rPr sz="2133" dirty="0">
                <a:latin typeface="Arial MT"/>
                <a:cs typeface="Arial MT"/>
              </a:rPr>
              <a:t>*</a:t>
            </a:r>
            <a:r>
              <a:rPr sz="2133" spc="13" dirty="0">
                <a:latin typeface="Arial MT"/>
                <a:cs typeface="Arial MT"/>
              </a:rPr>
              <a:t> </a:t>
            </a:r>
            <a:r>
              <a:rPr sz="2800" spc="-119" baseline="2000" dirty="0">
                <a:latin typeface="Arial MT"/>
                <a:cs typeface="Arial MT"/>
              </a:rPr>
              <a:t>O(1−O)</a:t>
            </a:r>
            <a:r>
              <a:rPr sz="2800" spc="620" baseline="2000" dirty="0">
                <a:latin typeface="Arial MT"/>
                <a:cs typeface="Arial MT"/>
              </a:rPr>
              <a:t> </a:t>
            </a:r>
            <a:r>
              <a:rPr sz="2133" spc="-13" dirty="0">
                <a:latin typeface="Arial MT"/>
                <a:cs typeface="Arial MT"/>
              </a:rPr>
              <a:t>*</a:t>
            </a:r>
            <a:r>
              <a:rPr sz="2133" spc="-260" dirty="0">
                <a:latin typeface="Arial MT"/>
                <a:cs typeface="Arial MT"/>
              </a:rPr>
              <a:t> </a:t>
            </a:r>
            <a:r>
              <a:rPr sz="2800" spc="-49" baseline="2000" dirty="0">
                <a:latin typeface="Arial MT"/>
                <a:cs typeface="Arial MT"/>
              </a:rPr>
              <a:t>h</a:t>
            </a:r>
            <a:r>
              <a:rPr spc="-49" baseline="-31000" dirty="0">
                <a:latin typeface="Arial MT"/>
                <a:cs typeface="Arial MT"/>
              </a:rPr>
              <a:t>1</a:t>
            </a:r>
            <a:endParaRPr baseline="-31000">
              <a:latin typeface="Arial MT"/>
              <a:cs typeface="Arial MT"/>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42608" y="206968"/>
            <a:ext cx="12234608"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07546" y="4453783"/>
            <a:ext cx="579967" cy="585032"/>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37" name="object 37"/>
          <p:cNvSpPr txBox="1"/>
          <p:nvPr/>
        </p:nvSpPr>
        <p:spPr>
          <a:xfrm>
            <a:off x="15433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0555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39" name="object 39"/>
          <p:cNvSpPr txBox="1"/>
          <p:nvPr/>
        </p:nvSpPr>
        <p:spPr>
          <a:xfrm>
            <a:off x="2028013" y="44237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0" name="object 40"/>
          <p:cNvSpPr/>
          <p:nvPr/>
        </p:nvSpPr>
        <p:spPr>
          <a:xfrm>
            <a:off x="3472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1" name="object 41"/>
          <p:cNvSpPr/>
          <p:nvPr/>
        </p:nvSpPr>
        <p:spPr>
          <a:xfrm>
            <a:off x="428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2" name="object 42"/>
          <p:cNvSpPr txBox="1"/>
          <p:nvPr/>
        </p:nvSpPr>
        <p:spPr>
          <a:xfrm>
            <a:off x="4008095"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417826" y="4322117"/>
            <a:ext cx="2024380"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44" name="object 44"/>
          <p:cNvSpPr/>
          <p:nvPr/>
        </p:nvSpPr>
        <p:spPr>
          <a:xfrm>
            <a:off x="4996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2685010" y="4762267"/>
            <a:ext cx="2866813" cy="304421"/>
          </a:xfrm>
          <a:prstGeom prst="rect">
            <a:avLst/>
          </a:prstGeom>
        </p:spPr>
        <p:txBody>
          <a:bodyPr vert="horz" wrap="square" lIns="0" tIns="16933" rIns="0" bIns="0" rtlCol="0">
            <a:spAutoFit/>
          </a:bodyPr>
          <a:lstStyle/>
          <a:p>
            <a:pPr marL="67732">
              <a:spcBef>
                <a:spcPts val="133"/>
              </a:spcBef>
              <a:tabLst>
                <a:tab pos="859345" algn="l"/>
                <a:tab pos="1590847" algn="l"/>
                <a:tab pos="2319809"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ih</a:t>
            </a:r>
            <a:endParaRPr baseline="-31000">
              <a:latin typeface="Arial MT"/>
              <a:cs typeface="Arial MT"/>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547328" y="139423"/>
            <a:ext cx="1107440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41412" y="4453784"/>
            <a:ext cx="389467" cy="585032"/>
          </a:xfrm>
          <a:prstGeom prst="rect">
            <a:avLst/>
          </a:prstGeom>
        </p:spPr>
        <p:txBody>
          <a:bodyPr vert="horz" wrap="square" lIns="0" tIns="2540" rIns="0" bIns="0" rtlCol="0">
            <a:spAutoFit/>
          </a:bodyPr>
          <a:lstStyle/>
          <a:p>
            <a:pPr marL="16933" marR="6773"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37" name="object 37"/>
          <p:cNvSpPr txBox="1"/>
          <p:nvPr/>
        </p:nvSpPr>
        <p:spPr>
          <a:xfrm>
            <a:off x="1296815" y="4920339"/>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38" name="object 38"/>
          <p:cNvSpPr txBox="1"/>
          <p:nvPr/>
        </p:nvSpPr>
        <p:spPr>
          <a:xfrm>
            <a:off x="15433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0618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0123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0216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1952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417826" y="4355985"/>
            <a:ext cx="2024380" cy="304421"/>
          </a:xfrm>
          <a:prstGeom prst="rect">
            <a:avLst/>
          </a:prstGeom>
        </p:spPr>
        <p:txBody>
          <a:bodyPr vert="horz" wrap="square" lIns="0" tIns="16933" rIns="0" bIns="0" rtlCol="0">
            <a:spAutoFit/>
          </a:bodyPr>
          <a:lstStyle/>
          <a:p>
            <a:pPr marL="67732">
              <a:spcBef>
                <a:spcPts val="133"/>
              </a:spcBef>
              <a:tabLst>
                <a:tab pos="865272" algn="l"/>
                <a:tab pos="1590847"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44" name="object 44"/>
          <p:cNvSpPr/>
          <p:nvPr/>
        </p:nvSpPr>
        <p:spPr>
          <a:xfrm>
            <a:off x="3472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791231" y="492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46" name="object 46"/>
          <p:cNvSpPr/>
          <p:nvPr/>
        </p:nvSpPr>
        <p:spPr>
          <a:xfrm>
            <a:off x="428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7" name="object 47"/>
          <p:cNvSpPr txBox="1"/>
          <p:nvPr/>
        </p:nvSpPr>
        <p:spPr>
          <a:xfrm>
            <a:off x="4536311"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48" name="object 48"/>
          <p:cNvSpPr txBox="1"/>
          <p:nvPr/>
        </p:nvSpPr>
        <p:spPr>
          <a:xfrm>
            <a:off x="3493822" y="4728400"/>
            <a:ext cx="1109980" cy="345393"/>
          </a:xfrm>
          <a:prstGeom prst="rect">
            <a:avLst/>
          </a:prstGeom>
        </p:spPr>
        <p:txBody>
          <a:bodyPr vert="horz" wrap="square" lIns="0" tIns="16933" rIns="0" bIns="0" rtlCol="0">
            <a:spAutoFit/>
          </a:bodyPr>
          <a:lstStyle/>
          <a:p>
            <a:pPr marL="50799">
              <a:spcBef>
                <a:spcPts val="133"/>
              </a:spcBef>
              <a:tabLst>
                <a:tab pos="530847" algn="l"/>
              </a:tabLst>
            </a:pPr>
            <a:r>
              <a:rPr sz="2800" spc="-49" baseline="2000" dirty="0">
                <a:latin typeface="Arial MT"/>
                <a:cs typeface="Arial MT"/>
              </a:rPr>
              <a:t>dh</a:t>
            </a:r>
            <a:r>
              <a:rPr sz="2800" baseline="2000" dirty="0">
                <a:latin typeface="Arial MT"/>
                <a:cs typeface="Arial MT"/>
              </a:rPr>
              <a:t>	</a:t>
            </a:r>
            <a:r>
              <a:rPr sz="3200" baseline="31000" dirty="0">
                <a:latin typeface="Arial MT"/>
                <a:cs typeface="Arial MT"/>
              </a:rPr>
              <a:t>*</a:t>
            </a:r>
            <a:r>
              <a:rPr sz="3200" spc="820" baseline="31000" dirty="0">
                <a:latin typeface="Arial MT"/>
                <a:cs typeface="Arial MT"/>
              </a:rPr>
              <a:t> </a:t>
            </a:r>
            <a:r>
              <a:rPr sz="1867" spc="-33" dirty="0">
                <a:latin typeface="Arial MT"/>
                <a:cs typeface="Arial MT"/>
              </a:rPr>
              <a:t>dZ</a:t>
            </a:r>
            <a:endParaRPr sz="1867">
              <a:latin typeface="Arial MT"/>
              <a:cs typeface="Arial MT"/>
            </a:endParaRPr>
          </a:p>
        </p:txBody>
      </p:sp>
      <p:sp>
        <p:nvSpPr>
          <p:cNvPr id="49" name="object 49"/>
          <p:cNvSpPr/>
          <p:nvPr/>
        </p:nvSpPr>
        <p:spPr>
          <a:xfrm>
            <a:off x="4996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0" name="object 50"/>
          <p:cNvSpPr txBox="1"/>
          <p:nvPr/>
        </p:nvSpPr>
        <p:spPr>
          <a:xfrm>
            <a:off x="4988213" y="47562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1" name="object 51"/>
          <p:cNvSpPr txBox="1"/>
          <p:nvPr/>
        </p:nvSpPr>
        <p:spPr>
          <a:xfrm>
            <a:off x="5343615" y="49241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52" name="object 52"/>
          <p:cNvSpPr txBox="1"/>
          <p:nvPr/>
        </p:nvSpPr>
        <p:spPr>
          <a:xfrm>
            <a:off x="4685428" y="4576362"/>
            <a:ext cx="5118947" cy="345330"/>
          </a:xfrm>
          <a:prstGeom prst="rect">
            <a:avLst/>
          </a:prstGeom>
        </p:spPr>
        <p:txBody>
          <a:bodyPr vert="horz" wrap="square" lIns="0" tIns="16933" rIns="0" bIns="0" rtlCol="0">
            <a:spAutoFit/>
          </a:bodyPr>
          <a:lstStyle/>
          <a:p>
            <a:pPr marL="50799">
              <a:spcBef>
                <a:spcPts val="133"/>
              </a:spcBef>
              <a:tabLst>
                <a:tab pos="836486" algn="l"/>
              </a:tabLst>
            </a:pPr>
            <a:r>
              <a:rPr sz="2133" spc="-67" dirty="0">
                <a:latin typeface="Arial MT"/>
                <a:cs typeface="Arial MT"/>
              </a:rPr>
              <a:t>*</a:t>
            </a:r>
            <a:r>
              <a:rPr sz="2133" dirty="0">
                <a:latin typeface="Arial MT"/>
                <a:cs typeface="Arial MT"/>
              </a:rPr>
              <a:t>	=</a:t>
            </a:r>
            <a:r>
              <a:rPr sz="2133" spc="373" dirty="0">
                <a:latin typeface="Arial MT"/>
                <a:cs typeface="Arial MT"/>
              </a:rPr>
              <a:t> </a:t>
            </a:r>
            <a:r>
              <a:rPr sz="2800" baseline="2000" dirty="0">
                <a:latin typeface="Arial MT"/>
                <a:cs typeface="Arial MT"/>
              </a:rPr>
              <a:t>(O-Y)</a:t>
            </a:r>
            <a:r>
              <a:rPr sz="2800" spc="-139" baseline="2000" dirty="0">
                <a:latin typeface="Arial MT"/>
                <a:cs typeface="Arial MT"/>
              </a:rPr>
              <a:t> </a:t>
            </a:r>
            <a:r>
              <a:rPr sz="2133" dirty="0">
                <a:latin typeface="Arial MT"/>
                <a:cs typeface="Arial MT"/>
              </a:rPr>
              <a:t>*</a:t>
            </a:r>
            <a:r>
              <a:rPr sz="2133" spc="-7" dirty="0">
                <a:latin typeface="Arial MT"/>
                <a:cs typeface="Arial MT"/>
              </a:rPr>
              <a:t> </a:t>
            </a:r>
            <a:r>
              <a:rPr sz="2800" spc="-119" baseline="2000" dirty="0">
                <a:latin typeface="Arial MT"/>
                <a:cs typeface="Arial MT"/>
              </a:rPr>
              <a:t>O(1−O)</a:t>
            </a:r>
            <a:r>
              <a:rPr sz="2800" spc="559" baseline="2000" dirty="0">
                <a:latin typeface="Arial MT"/>
                <a:cs typeface="Arial MT"/>
              </a:rPr>
              <a:t> </a:t>
            </a:r>
            <a:r>
              <a:rPr sz="2133" dirty="0">
                <a:latin typeface="Arial MT"/>
                <a:cs typeface="Arial MT"/>
              </a:rPr>
              <a:t>*</a:t>
            </a:r>
            <a:r>
              <a:rPr sz="2133" spc="413" dirty="0">
                <a:latin typeface="Arial MT"/>
                <a:cs typeface="Arial MT"/>
              </a:rPr>
              <a:t> </a:t>
            </a:r>
            <a:r>
              <a:rPr sz="2800" baseline="2000" dirty="0">
                <a:latin typeface="Arial MT"/>
                <a:cs typeface="Arial MT"/>
              </a:rPr>
              <a:t>W</a:t>
            </a:r>
            <a:r>
              <a:rPr baseline="-31000" dirty="0">
                <a:latin typeface="Arial MT"/>
                <a:cs typeface="Arial MT"/>
              </a:rPr>
              <a:t>ho</a:t>
            </a:r>
            <a:r>
              <a:rPr sz="2133" dirty="0">
                <a:latin typeface="Arial MT"/>
                <a:cs typeface="Arial MT"/>
              </a:rPr>
              <a:t>*</a:t>
            </a:r>
            <a:r>
              <a:rPr sz="2133" spc="453" dirty="0">
                <a:latin typeface="Arial MT"/>
                <a:cs typeface="Arial MT"/>
              </a:rPr>
              <a:t> </a:t>
            </a:r>
            <a:r>
              <a:rPr sz="2800" spc="-109" baseline="2000" dirty="0">
                <a:latin typeface="Arial MT"/>
                <a:cs typeface="Arial MT"/>
              </a:rPr>
              <a:t>h</a:t>
            </a:r>
            <a:r>
              <a:rPr spc="-109" baseline="-31000" dirty="0">
                <a:latin typeface="Arial MT"/>
                <a:cs typeface="Arial MT"/>
              </a:rPr>
              <a:t>1</a:t>
            </a:r>
            <a:r>
              <a:rPr sz="2800" spc="-109" baseline="2000" dirty="0">
                <a:latin typeface="Arial MT"/>
                <a:cs typeface="Arial MT"/>
              </a:rPr>
              <a:t>(1−h</a:t>
            </a:r>
            <a:r>
              <a:rPr spc="-109" baseline="-31000" dirty="0">
                <a:latin typeface="Arial MT"/>
                <a:cs typeface="Arial MT"/>
              </a:rPr>
              <a:t>1</a:t>
            </a:r>
            <a:r>
              <a:rPr sz="2800" spc="-109" baseline="2000" dirty="0">
                <a:latin typeface="Arial MT"/>
                <a:cs typeface="Arial MT"/>
              </a:rPr>
              <a:t>)</a:t>
            </a:r>
            <a:r>
              <a:rPr sz="2800" spc="200" baseline="2000" dirty="0">
                <a:latin typeface="Arial MT"/>
                <a:cs typeface="Arial MT"/>
              </a:rPr>
              <a:t> </a:t>
            </a:r>
            <a:r>
              <a:rPr sz="2133" dirty="0">
                <a:latin typeface="Arial MT"/>
                <a:cs typeface="Arial MT"/>
              </a:rPr>
              <a:t>*</a:t>
            </a:r>
            <a:r>
              <a:rPr sz="2133" spc="-147" dirty="0">
                <a:latin typeface="Arial MT"/>
                <a:cs typeface="Arial MT"/>
              </a:rPr>
              <a:t> </a:t>
            </a:r>
            <a:r>
              <a:rPr sz="2800" spc="-100" baseline="2000" dirty="0">
                <a:latin typeface="Arial MT"/>
                <a:cs typeface="Arial MT"/>
              </a:rPr>
              <a:t>X</a:t>
            </a:r>
            <a:endParaRPr sz="2800" baseline="2000">
              <a:latin typeface="Arial MT"/>
              <a:cs typeface="Arial MT"/>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8" name="object 18"/>
          <p:cNvPicPr/>
          <p:nvPr/>
        </p:nvPicPr>
        <p:blipFill>
          <a:blip r:embed="rId3" cstate="print"/>
          <a:stretch>
            <a:fillRect/>
          </a:stretch>
        </p:blipFill>
        <p:spPr>
          <a:xfrm>
            <a:off x="947901" y="2524063"/>
            <a:ext cx="425167" cy="109307"/>
          </a:xfrm>
          <a:prstGeom prst="rect">
            <a:avLst/>
          </a:prstGeom>
        </p:spPr>
      </p:pic>
      <p:grpSp>
        <p:nvGrpSpPr>
          <p:cNvPr id="19" name="object 19"/>
          <p:cNvGrpSpPr/>
          <p:nvPr/>
        </p:nvGrpSpPr>
        <p:grpSpPr>
          <a:xfrm>
            <a:off x="994501" y="2524112"/>
            <a:ext cx="2744047" cy="768773"/>
            <a:chOff x="745875" y="1893084"/>
            <a:chExt cx="2058035" cy="576580"/>
          </a:xfrm>
        </p:grpSpPr>
        <p:pic>
          <p:nvPicPr>
            <p:cNvPr id="20" name="object 20"/>
            <p:cNvPicPr/>
            <p:nvPr/>
          </p:nvPicPr>
          <p:blipFill>
            <a:blip r:embed="rId4" cstate="print"/>
            <a:stretch>
              <a:fillRect/>
            </a:stretch>
          </p:blipFill>
          <p:spPr>
            <a:xfrm>
              <a:off x="2503299" y="1893084"/>
              <a:ext cx="300575" cy="81980"/>
            </a:xfrm>
            <a:prstGeom prst="rect">
              <a:avLst/>
            </a:prstGeom>
          </p:spPr>
        </p:pic>
        <p:sp>
          <p:nvSpPr>
            <p:cNvPr id="21" name="object 21"/>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954340" y="2117943"/>
              <a:ext cx="99513" cy="104938"/>
            </a:xfrm>
            <a:prstGeom prst="rect">
              <a:avLst/>
            </a:prstGeom>
          </p:spPr>
        </p:pic>
      </p:grpSp>
      <p:grpSp>
        <p:nvGrpSpPr>
          <p:cNvPr id="23" name="object 23"/>
          <p:cNvGrpSpPr/>
          <p:nvPr/>
        </p:nvGrpSpPr>
        <p:grpSpPr>
          <a:xfrm>
            <a:off x="935201" y="1864957"/>
            <a:ext cx="449580" cy="485987"/>
            <a:chOff x="701400" y="1398718"/>
            <a:chExt cx="337185" cy="364490"/>
          </a:xfrm>
        </p:grpSpPr>
        <p:sp>
          <p:nvSpPr>
            <p:cNvPr id="24" name="object 24"/>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6" cstate="print"/>
            <a:stretch>
              <a:fillRect/>
            </a:stretch>
          </p:blipFill>
          <p:spPr>
            <a:xfrm>
              <a:off x="937416" y="1658732"/>
              <a:ext cx="100765" cy="103953"/>
            </a:xfrm>
            <a:prstGeom prst="rect">
              <a:avLst/>
            </a:prstGeom>
          </p:spPr>
        </p:pic>
      </p:grpSp>
      <p:sp>
        <p:nvSpPr>
          <p:cNvPr id="26" name="object 26"/>
          <p:cNvSpPr txBox="1"/>
          <p:nvPr/>
        </p:nvSpPr>
        <p:spPr>
          <a:xfrm>
            <a:off x="604350" y="1485551"/>
            <a:ext cx="4384039" cy="530059"/>
          </a:xfrm>
          <a:prstGeom prst="rect">
            <a:avLst/>
          </a:prstGeom>
        </p:spPr>
        <p:txBody>
          <a:bodyPr vert="horz" wrap="square" lIns="0" tIns="16933" rIns="0" bIns="0" rtlCol="0">
            <a:spAutoFit/>
          </a:bodyPr>
          <a:lstStyle/>
          <a:p>
            <a:pPr marR="23706" algn="r">
              <a:lnSpc>
                <a:spcPts val="2013"/>
              </a:lnSpc>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a:p>
            <a:pPr marL="33866">
              <a:lnSpc>
                <a:spcPts val="2013"/>
              </a:lnSpc>
            </a:pPr>
            <a:r>
              <a:rPr sz="1867" spc="-67" dirty="0">
                <a:latin typeface="Arial MT"/>
                <a:cs typeface="Arial MT"/>
              </a:rPr>
              <a:t>X</a:t>
            </a:r>
            <a:endParaRPr sz="1867">
              <a:latin typeface="Arial MT"/>
              <a:cs typeface="Arial MT"/>
            </a:endParaRPr>
          </a:p>
        </p:txBody>
      </p:sp>
      <p:sp>
        <p:nvSpPr>
          <p:cNvPr id="27" name="object 27"/>
          <p:cNvSpPr txBox="1">
            <a:spLocks noGrp="1"/>
          </p:cNvSpPr>
          <p:nvPr>
            <p:ph type="title"/>
          </p:nvPr>
        </p:nvSpPr>
        <p:spPr>
          <a:xfrm>
            <a:off x="321185" y="178752"/>
            <a:ext cx="11290710"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1826300"/>
            <a:ext cx="292725" cy="292360"/>
          </a:xfrm>
          <a:prstGeom prst="rect">
            <a:avLst/>
          </a:prstGeom>
        </p:spPr>
      </p:pic>
      <p:pic>
        <p:nvPicPr>
          <p:cNvPr id="35" name="object 35"/>
          <p:cNvPicPr/>
          <p:nvPr/>
        </p:nvPicPr>
        <p:blipFill>
          <a:blip r:embed="rId8" cstate="print"/>
          <a:stretch>
            <a:fillRect/>
          </a:stretch>
        </p:blipFill>
        <p:spPr>
          <a:xfrm>
            <a:off x="4857566" y="3147938"/>
            <a:ext cx="279524" cy="279161"/>
          </a:xfrm>
          <a:prstGeom prst="rect">
            <a:avLst/>
          </a:prstGeom>
        </p:spPr>
      </p:pic>
      <p:sp>
        <p:nvSpPr>
          <p:cNvPr id="36" name="object 36"/>
          <p:cNvSpPr txBox="1"/>
          <p:nvPr/>
        </p:nvSpPr>
        <p:spPr>
          <a:xfrm>
            <a:off x="941412" y="4453784"/>
            <a:ext cx="389467" cy="585032"/>
          </a:xfrm>
          <a:prstGeom prst="rect">
            <a:avLst/>
          </a:prstGeom>
        </p:spPr>
        <p:txBody>
          <a:bodyPr vert="horz" wrap="square" lIns="0" tIns="2540" rIns="0" bIns="0" rtlCol="0">
            <a:spAutoFit/>
          </a:bodyPr>
          <a:lstStyle/>
          <a:p>
            <a:pPr marL="16933" marR="6773"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37" name="object 37"/>
          <p:cNvSpPr txBox="1"/>
          <p:nvPr/>
        </p:nvSpPr>
        <p:spPr>
          <a:xfrm>
            <a:off x="1296815" y="4920339"/>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38" name="object 38"/>
          <p:cNvSpPr txBox="1"/>
          <p:nvPr/>
        </p:nvSpPr>
        <p:spPr>
          <a:xfrm>
            <a:off x="15433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061880" y="4457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40" name="object 40"/>
          <p:cNvSpPr txBox="1"/>
          <p:nvPr/>
        </p:nvSpPr>
        <p:spPr>
          <a:xfrm>
            <a:off x="3012309"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41" name="object 41"/>
          <p:cNvSpPr txBox="1"/>
          <p:nvPr/>
        </p:nvSpPr>
        <p:spPr>
          <a:xfrm>
            <a:off x="2021683" y="4700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42" name="object 42"/>
          <p:cNvSpPr txBox="1"/>
          <p:nvPr/>
        </p:nvSpPr>
        <p:spPr>
          <a:xfrm>
            <a:off x="31952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3" name="object 43"/>
          <p:cNvSpPr txBox="1"/>
          <p:nvPr/>
        </p:nvSpPr>
        <p:spPr>
          <a:xfrm>
            <a:off x="3417826" y="4355985"/>
            <a:ext cx="2041313" cy="304421"/>
          </a:xfrm>
          <a:prstGeom prst="rect">
            <a:avLst/>
          </a:prstGeom>
        </p:spPr>
        <p:txBody>
          <a:bodyPr vert="horz" wrap="square" lIns="0" tIns="16933" rIns="0" bIns="0" rtlCol="0">
            <a:spAutoFit/>
          </a:bodyPr>
          <a:lstStyle/>
          <a:p>
            <a:pPr marL="67732">
              <a:spcBef>
                <a:spcPts val="133"/>
              </a:spcBef>
              <a:tabLst>
                <a:tab pos="865272" algn="l"/>
                <a:tab pos="1590847"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44" name="object 44"/>
          <p:cNvSpPr/>
          <p:nvPr/>
        </p:nvSpPr>
        <p:spPr>
          <a:xfrm>
            <a:off x="3472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5" name="object 45"/>
          <p:cNvSpPr txBox="1"/>
          <p:nvPr/>
        </p:nvSpPr>
        <p:spPr>
          <a:xfrm>
            <a:off x="3527688" y="4756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46" name="object 46"/>
          <p:cNvSpPr txBox="1"/>
          <p:nvPr/>
        </p:nvSpPr>
        <p:spPr>
          <a:xfrm>
            <a:off x="3791231" y="492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47" name="object 47"/>
          <p:cNvSpPr/>
          <p:nvPr/>
        </p:nvSpPr>
        <p:spPr>
          <a:xfrm>
            <a:off x="428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8" name="object 48"/>
          <p:cNvSpPr txBox="1"/>
          <p:nvPr/>
        </p:nvSpPr>
        <p:spPr>
          <a:xfrm>
            <a:off x="4536311" y="4930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49" name="object 49"/>
          <p:cNvSpPr txBox="1"/>
          <p:nvPr/>
        </p:nvSpPr>
        <p:spPr>
          <a:xfrm>
            <a:off x="3974228" y="47284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50" name="object 50"/>
          <p:cNvSpPr/>
          <p:nvPr/>
        </p:nvSpPr>
        <p:spPr>
          <a:xfrm>
            <a:off x="49967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1" name="object 51"/>
          <p:cNvSpPr txBox="1"/>
          <p:nvPr/>
        </p:nvSpPr>
        <p:spPr>
          <a:xfrm>
            <a:off x="4988213" y="47562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2" name="object 52"/>
          <p:cNvSpPr txBox="1"/>
          <p:nvPr/>
        </p:nvSpPr>
        <p:spPr>
          <a:xfrm>
            <a:off x="5343615" y="49241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53" name="object 53"/>
          <p:cNvSpPr txBox="1"/>
          <p:nvPr/>
        </p:nvSpPr>
        <p:spPr>
          <a:xfrm>
            <a:off x="4685428" y="4576362"/>
            <a:ext cx="5118947" cy="345330"/>
          </a:xfrm>
          <a:prstGeom prst="rect">
            <a:avLst/>
          </a:prstGeom>
        </p:spPr>
        <p:txBody>
          <a:bodyPr vert="horz" wrap="square" lIns="0" tIns="16933" rIns="0" bIns="0" rtlCol="0">
            <a:spAutoFit/>
          </a:bodyPr>
          <a:lstStyle/>
          <a:p>
            <a:pPr marL="50799">
              <a:spcBef>
                <a:spcPts val="133"/>
              </a:spcBef>
              <a:tabLst>
                <a:tab pos="836486" algn="l"/>
              </a:tabLst>
            </a:pPr>
            <a:r>
              <a:rPr sz="2133" spc="-67" dirty="0">
                <a:latin typeface="Arial MT"/>
                <a:cs typeface="Arial MT"/>
              </a:rPr>
              <a:t>*</a:t>
            </a:r>
            <a:r>
              <a:rPr sz="2133" dirty="0">
                <a:latin typeface="Arial MT"/>
                <a:cs typeface="Arial MT"/>
              </a:rPr>
              <a:t>	=</a:t>
            </a:r>
            <a:r>
              <a:rPr sz="2133" spc="373" dirty="0">
                <a:latin typeface="Arial MT"/>
                <a:cs typeface="Arial MT"/>
              </a:rPr>
              <a:t> </a:t>
            </a:r>
            <a:r>
              <a:rPr sz="2800" baseline="2000" dirty="0">
                <a:latin typeface="Arial MT"/>
                <a:cs typeface="Arial MT"/>
              </a:rPr>
              <a:t>(O-Y)</a:t>
            </a:r>
            <a:r>
              <a:rPr sz="2800" spc="-139" baseline="2000" dirty="0">
                <a:latin typeface="Arial MT"/>
                <a:cs typeface="Arial MT"/>
              </a:rPr>
              <a:t> </a:t>
            </a:r>
            <a:r>
              <a:rPr sz="2133" dirty="0">
                <a:latin typeface="Arial MT"/>
                <a:cs typeface="Arial MT"/>
              </a:rPr>
              <a:t>*</a:t>
            </a:r>
            <a:r>
              <a:rPr sz="2133" spc="-7" dirty="0">
                <a:latin typeface="Arial MT"/>
                <a:cs typeface="Arial MT"/>
              </a:rPr>
              <a:t> </a:t>
            </a:r>
            <a:r>
              <a:rPr sz="2800" spc="-119" baseline="2000" dirty="0">
                <a:latin typeface="Arial MT"/>
                <a:cs typeface="Arial MT"/>
              </a:rPr>
              <a:t>O(1−O)</a:t>
            </a:r>
            <a:r>
              <a:rPr sz="2800" spc="559" baseline="2000" dirty="0">
                <a:latin typeface="Arial MT"/>
                <a:cs typeface="Arial MT"/>
              </a:rPr>
              <a:t> </a:t>
            </a:r>
            <a:r>
              <a:rPr sz="2133" dirty="0">
                <a:latin typeface="Arial MT"/>
                <a:cs typeface="Arial MT"/>
              </a:rPr>
              <a:t>*</a:t>
            </a:r>
            <a:r>
              <a:rPr sz="2133" spc="413" dirty="0">
                <a:latin typeface="Arial MT"/>
                <a:cs typeface="Arial MT"/>
              </a:rPr>
              <a:t> </a:t>
            </a:r>
            <a:r>
              <a:rPr sz="2800" baseline="2000" dirty="0">
                <a:latin typeface="Arial MT"/>
                <a:cs typeface="Arial MT"/>
              </a:rPr>
              <a:t>W</a:t>
            </a:r>
            <a:r>
              <a:rPr baseline="-31000" dirty="0">
                <a:latin typeface="Arial MT"/>
                <a:cs typeface="Arial MT"/>
              </a:rPr>
              <a:t>ho</a:t>
            </a:r>
            <a:r>
              <a:rPr sz="2133" dirty="0">
                <a:latin typeface="Arial MT"/>
                <a:cs typeface="Arial MT"/>
              </a:rPr>
              <a:t>*</a:t>
            </a:r>
            <a:r>
              <a:rPr sz="2133" spc="453" dirty="0">
                <a:latin typeface="Arial MT"/>
                <a:cs typeface="Arial MT"/>
              </a:rPr>
              <a:t> </a:t>
            </a:r>
            <a:r>
              <a:rPr sz="2800" spc="-109" baseline="2000" dirty="0">
                <a:latin typeface="Arial MT"/>
                <a:cs typeface="Arial MT"/>
              </a:rPr>
              <a:t>h</a:t>
            </a:r>
            <a:r>
              <a:rPr spc="-109" baseline="-31000" dirty="0">
                <a:latin typeface="Arial MT"/>
                <a:cs typeface="Arial MT"/>
              </a:rPr>
              <a:t>1</a:t>
            </a:r>
            <a:r>
              <a:rPr sz="2800" spc="-109" baseline="2000" dirty="0">
                <a:latin typeface="Arial MT"/>
                <a:cs typeface="Arial MT"/>
              </a:rPr>
              <a:t>(1−h</a:t>
            </a:r>
            <a:r>
              <a:rPr spc="-109" baseline="-31000" dirty="0">
                <a:latin typeface="Arial MT"/>
                <a:cs typeface="Arial MT"/>
              </a:rPr>
              <a:t>1</a:t>
            </a:r>
            <a:r>
              <a:rPr sz="2800" spc="-109" baseline="2000" dirty="0">
                <a:latin typeface="Arial MT"/>
                <a:cs typeface="Arial MT"/>
              </a:rPr>
              <a:t>)</a:t>
            </a:r>
            <a:r>
              <a:rPr sz="2800" spc="200" baseline="2000" dirty="0">
                <a:latin typeface="Arial MT"/>
                <a:cs typeface="Arial MT"/>
              </a:rPr>
              <a:t> </a:t>
            </a:r>
            <a:r>
              <a:rPr sz="2133" dirty="0">
                <a:latin typeface="Arial MT"/>
                <a:cs typeface="Arial MT"/>
              </a:rPr>
              <a:t>*</a:t>
            </a:r>
            <a:r>
              <a:rPr sz="2133" spc="-147" dirty="0">
                <a:latin typeface="Arial MT"/>
                <a:cs typeface="Arial MT"/>
              </a:rPr>
              <a:t> </a:t>
            </a:r>
            <a:r>
              <a:rPr sz="2800" spc="-100" baseline="2000" dirty="0">
                <a:latin typeface="Arial MT"/>
                <a:cs typeface="Arial MT"/>
              </a:rPr>
              <a:t>X</a:t>
            </a:r>
            <a:endParaRPr sz="2800" baseline="2000">
              <a:latin typeface="Arial MT"/>
              <a:cs typeface="Arial MT"/>
            </a:endParaRPr>
          </a:p>
        </p:txBody>
      </p:sp>
      <p:sp>
        <p:nvSpPr>
          <p:cNvPr id="54" name="object 54"/>
          <p:cNvSpPr txBox="1"/>
          <p:nvPr/>
        </p:nvSpPr>
        <p:spPr>
          <a:xfrm>
            <a:off x="944280" y="5473568"/>
            <a:ext cx="323427" cy="585032"/>
          </a:xfrm>
          <a:prstGeom prst="rect">
            <a:avLst/>
          </a:prstGeom>
        </p:spPr>
        <p:txBody>
          <a:bodyPr vert="horz" wrap="square" lIns="0" tIns="2540" rIns="0" bIns="0" rtlCol="0">
            <a:spAutoFit/>
          </a:bodyPr>
          <a:lstStyle/>
          <a:p>
            <a:pPr marL="42332" marR="6773" indent="-2624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5" name="object 55"/>
          <p:cNvSpPr txBox="1"/>
          <p:nvPr/>
        </p:nvSpPr>
        <p:spPr>
          <a:xfrm>
            <a:off x="1233685" y="59401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56" name="object 56"/>
          <p:cNvSpPr txBox="1"/>
          <p:nvPr/>
        </p:nvSpPr>
        <p:spPr>
          <a:xfrm>
            <a:off x="1543309" y="5592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7" name="object 57"/>
          <p:cNvSpPr txBox="1"/>
          <p:nvPr/>
        </p:nvSpPr>
        <p:spPr>
          <a:xfrm>
            <a:off x="2061880" y="54735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58" name="object 58"/>
          <p:cNvSpPr txBox="1"/>
          <p:nvPr/>
        </p:nvSpPr>
        <p:spPr>
          <a:xfrm>
            <a:off x="3012309" y="5946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9" name="object 59"/>
          <p:cNvSpPr txBox="1"/>
          <p:nvPr/>
        </p:nvSpPr>
        <p:spPr>
          <a:xfrm>
            <a:off x="2021683" y="57165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0" name="object 60"/>
          <p:cNvSpPr txBox="1"/>
          <p:nvPr/>
        </p:nvSpPr>
        <p:spPr>
          <a:xfrm>
            <a:off x="3195294" y="55923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1" name="object 61"/>
          <p:cNvSpPr txBox="1"/>
          <p:nvPr/>
        </p:nvSpPr>
        <p:spPr>
          <a:xfrm>
            <a:off x="3417826" y="5371985"/>
            <a:ext cx="2041313" cy="304421"/>
          </a:xfrm>
          <a:prstGeom prst="rect">
            <a:avLst/>
          </a:prstGeom>
        </p:spPr>
        <p:txBody>
          <a:bodyPr vert="horz" wrap="square" lIns="0" tIns="16933" rIns="0" bIns="0" rtlCol="0">
            <a:spAutoFit/>
          </a:bodyPr>
          <a:lstStyle/>
          <a:p>
            <a:pPr marL="67732">
              <a:spcBef>
                <a:spcPts val="133"/>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62" name="object 62"/>
          <p:cNvSpPr/>
          <p:nvPr/>
        </p:nvSpPr>
        <p:spPr>
          <a:xfrm>
            <a:off x="3472716" y="5785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3" name="object 63"/>
          <p:cNvSpPr txBox="1"/>
          <p:nvPr/>
        </p:nvSpPr>
        <p:spPr>
          <a:xfrm>
            <a:off x="3527688" y="5772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64" name="object 64"/>
          <p:cNvSpPr txBox="1"/>
          <p:nvPr/>
        </p:nvSpPr>
        <p:spPr>
          <a:xfrm>
            <a:off x="3791231" y="5940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65" name="object 65"/>
          <p:cNvSpPr/>
          <p:nvPr/>
        </p:nvSpPr>
        <p:spPr>
          <a:xfrm>
            <a:off x="4285516" y="5785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6" name="object 66"/>
          <p:cNvSpPr txBox="1"/>
          <p:nvPr/>
        </p:nvSpPr>
        <p:spPr>
          <a:xfrm>
            <a:off x="4536311" y="59461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67" name="object 67"/>
          <p:cNvSpPr txBox="1"/>
          <p:nvPr/>
        </p:nvSpPr>
        <p:spPr>
          <a:xfrm>
            <a:off x="3974228" y="57444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68" name="object 68"/>
          <p:cNvSpPr/>
          <p:nvPr/>
        </p:nvSpPr>
        <p:spPr>
          <a:xfrm>
            <a:off x="4996716" y="5785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5034143" y="57722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0" name="object 70"/>
          <p:cNvSpPr txBox="1"/>
          <p:nvPr/>
        </p:nvSpPr>
        <p:spPr>
          <a:xfrm>
            <a:off x="5297685" y="59401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71" name="object 71"/>
          <p:cNvSpPr txBox="1"/>
          <p:nvPr/>
        </p:nvSpPr>
        <p:spPr>
          <a:xfrm>
            <a:off x="4685429" y="5592363"/>
            <a:ext cx="5106247" cy="345330"/>
          </a:xfrm>
          <a:prstGeom prst="rect">
            <a:avLst/>
          </a:prstGeom>
        </p:spPr>
        <p:txBody>
          <a:bodyPr vert="horz" wrap="square" lIns="0" tIns="16933" rIns="0" bIns="0" rtlCol="0">
            <a:spAutoFit/>
          </a:bodyPr>
          <a:lstStyle/>
          <a:p>
            <a:pPr marL="50799">
              <a:spcBef>
                <a:spcPts val="133"/>
              </a:spcBef>
              <a:tabLst>
                <a:tab pos="836486" algn="l"/>
              </a:tabLst>
            </a:pPr>
            <a:r>
              <a:rPr sz="2133" spc="-67" dirty="0">
                <a:latin typeface="Arial MT"/>
                <a:cs typeface="Arial MT"/>
              </a:rPr>
              <a:t>*</a:t>
            </a:r>
            <a:r>
              <a:rPr sz="2133" dirty="0">
                <a:latin typeface="Arial MT"/>
                <a:cs typeface="Arial MT"/>
              </a:rPr>
              <a:t>	=</a:t>
            </a:r>
            <a:r>
              <a:rPr sz="2133" spc="387" dirty="0">
                <a:latin typeface="Arial MT"/>
                <a:cs typeface="Arial MT"/>
              </a:rPr>
              <a:t> </a:t>
            </a:r>
            <a:r>
              <a:rPr sz="2800" baseline="2000" dirty="0">
                <a:latin typeface="Arial MT"/>
                <a:cs typeface="Arial MT"/>
              </a:rPr>
              <a:t>(O-Y)</a:t>
            </a:r>
            <a:r>
              <a:rPr sz="2800" spc="-139" baseline="2000" dirty="0">
                <a:latin typeface="Arial MT"/>
                <a:cs typeface="Arial MT"/>
              </a:rPr>
              <a:t> </a:t>
            </a:r>
            <a:r>
              <a:rPr sz="2133" dirty="0">
                <a:latin typeface="Arial MT"/>
                <a:cs typeface="Arial MT"/>
              </a:rPr>
              <a:t>*</a:t>
            </a:r>
            <a:r>
              <a:rPr sz="2133" spc="-7" dirty="0">
                <a:latin typeface="Arial MT"/>
                <a:cs typeface="Arial MT"/>
              </a:rPr>
              <a:t> </a:t>
            </a:r>
            <a:r>
              <a:rPr sz="2800" spc="-119" baseline="2000" dirty="0">
                <a:latin typeface="Arial MT"/>
                <a:cs typeface="Arial MT"/>
              </a:rPr>
              <a:t>O(1−O)</a:t>
            </a:r>
            <a:r>
              <a:rPr sz="2800" spc="559" baseline="2000" dirty="0">
                <a:latin typeface="Arial MT"/>
                <a:cs typeface="Arial MT"/>
              </a:rPr>
              <a:t> </a:t>
            </a:r>
            <a:r>
              <a:rPr sz="2133" dirty="0">
                <a:latin typeface="Arial MT"/>
                <a:cs typeface="Arial MT"/>
              </a:rPr>
              <a:t>*</a:t>
            </a:r>
            <a:r>
              <a:rPr sz="2133" spc="420" dirty="0">
                <a:latin typeface="Arial MT"/>
                <a:cs typeface="Arial MT"/>
              </a:rPr>
              <a:t> </a:t>
            </a:r>
            <a:r>
              <a:rPr sz="2800" baseline="2000" dirty="0">
                <a:latin typeface="Arial MT"/>
                <a:cs typeface="Arial MT"/>
              </a:rPr>
              <a:t>W</a:t>
            </a:r>
            <a:r>
              <a:rPr baseline="-31000" dirty="0">
                <a:latin typeface="Arial MT"/>
                <a:cs typeface="Arial MT"/>
              </a:rPr>
              <a:t>ho</a:t>
            </a:r>
            <a:r>
              <a:rPr sz="2133" dirty="0">
                <a:latin typeface="Arial MT"/>
                <a:cs typeface="Arial MT"/>
              </a:rPr>
              <a:t>*</a:t>
            </a:r>
            <a:r>
              <a:rPr sz="2133" spc="453" dirty="0">
                <a:latin typeface="Arial MT"/>
                <a:cs typeface="Arial MT"/>
              </a:rPr>
              <a:t> </a:t>
            </a:r>
            <a:r>
              <a:rPr sz="2800" spc="-109" baseline="2000" dirty="0">
                <a:latin typeface="Arial MT"/>
                <a:cs typeface="Arial MT"/>
              </a:rPr>
              <a:t>h</a:t>
            </a:r>
            <a:r>
              <a:rPr spc="-109" baseline="-31000" dirty="0">
                <a:latin typeface="Arial MT"/>
                <a:cs typeface="Arial MT"/>
              </a:rPr>
              <a:t>1</a:t>
            </a:r>
            <a:r>
              <a:rPr sz="2800" spc="-109" baseline="2000" dirty="0">
                <a:latin typeface="Arial MT"/>
                <a:cs typeface="Arial MT"/>
              </a:rPr>
              <a:t>(1−h</a:t>
            </a:r>
            <a:r>
              <a:rPr spc="-109" baseline="-31000" dirty="0">
                <a:latin typeface="Arial MT"/>
                <a:cs typeface="Arial MT"/>
              </a:rPr>
              <a:t>1</a:t>
            </a:r>
            <a:r>
              <a:rPr sz="2800" spc="-109" baseline="2000" dirty="0">
                <a:latin typeface="Arial MT"/>
                <a:cs typeface="Arial MT"/>
              </a:rPr>
              <a:t>)</a:t>
            </a:r>
            <a:r>
              <a:rPr sz="2800" spc="209" baseline="2000" dirty="0">
                <a:latin typeface="Arial MT"/>
                <a:cs typeface="Arial MT"/>
              </a:rPr>
              <a:t> </a:t>
            </a:r>
            <a:r>
              <a:rPr sz="2133" dirty="0">
                <a:latin typeface="Arial MT"/>
                <a:cs typeface="Arial MT"/>
              </a:rPr>
              <a:t>*</a:t>
            </a:r>
            <a:r>
              <a:rPr sz="2133" spc="-67" dirty="0">
                <a:latin typeface="Arial MT"/>
                <a:cs typeface="Arial MT"/>
              </a:rPr>
              <a:t> </a:t>
            </a:r>
            <a:r>
              <a:rPr sz="2800" spc="-100" baseline="2000" dirty="0">
                <a:latin typeface="Arial MT"/>
                <a:cs typeface="Arial MT"/>
              </a:rPr>
              <a:t>1</a:t>
            </a:r>
            <a:endParaRPr sz="2800" baseline="2000">
              <a:latin typeface="Arial MT"/>
              <a:cs typeface="Arial MT"/>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355616"/>
            <a:ext cx="1893993" cy="447040"/>
            <a:chOff x="1087937" y="1766712"/>
            <a:chExt cx="1420495" cy="335280"/>
          </a:xfrm>
        </p:grpSpPr>
        <p:sp>
          <p:nvSpPr>
            <p:cNvPr id="3" name="object 3"/>
            <p:cNvSpPr/>
            <p:nvPr/>
          </p:nvSpPr>
          <p:spPr>
            <a:xfrm>
              <a:off x="1092699" y="17714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17714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24126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25805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3619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355616"/>
            <a:ext cx="1998980" cy="447040"/>
            <a:chOff x="4115987" y="1766712"/>
            <a:chExt cx="1499235" cy="335280"/>
          </a:xfrm>
        </p:grpSpPr>
        <p:sp>
          <p:nvSpPr>
            <p:cNvPr id="9" name="object 9"/>
            <p:cNvSpPr/>
            <p:nvPr/>
          </p:nvSpPr>
          <p:spPr>
            <a:xfrm>
              <a:off x="4120750" y="17714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17714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2729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1840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2729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24408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27202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2524112"/>
            <a:ext cx="393567" cy="109307"/>
          </a:xfrm>
          <a:prstGeom prst="rect">
            <a:avLst/>
          </a:prstGeom>
        </p:spPr>
      </p:pic>
      <p:sp>
        <p:nvSpPr>
          <p:cNvPr id="17" name="object 17"/>
          <p:cNvSpPr txBox="1"/>
          <p:nvPr/>
        </p:nvSpPr>
        <p:spPr>
          <a:xfrm>
            <a:off x="621284" y="17124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2025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2524063"/>
            <a:ext cx="425167" cy="109307"/>
          </a:xfrm>
          <a:prstGeom prst="rect">
            <a:avLst/>
          </a:prstGeom>
        </p:spPr>
      </p:pic>
      <p:grpSp>
        <p:nvGrpSpPr>
          <p:cNvPr id="20" name="object 20"/>
          <p:cNvGrpSpPr/>
          <p:nvPr/>
        </p:nvGrpSpPr>
        <p:grpSpPr>
          <a:xfrm>
            <a:off x="994501" y="2524112"/>
            <a:ext cx="2744047" cy="768773"/>
            <a:chOff x="745875" y="1893084"/>
            <a:chExt cx="2058035" cy="576580"/>
          </a:xfrm>
        </p:grpSpPr>
        <p:pic>
          <p:nvPicPr>
            <p:cNvPr id="21" name="object 21"/>
            <p:cNvPicPr/>
            <p:nvPr/>
          </p:nvPicPr>
          <p:blipFill>
            <a:blip r:embed="rId4" cstate="print"/>
            <a:stretch>
              <a:fillRect/>
            </a:stretch>
          </p:blipFill>
          <p:spPr>
            <a:xfrm>
              <a:off x="2503299" y="1893084"/>
              <a:ext cx="300575" cy="81980"/>
            </a:xfrm>
            <a:prstGeom prst="rect">
              <a:avLst/>
            </a:prstGeom>
          </p:spPr>
        </p:pic>
        <p:sp>
          <p:nvSpPr>
            <p:cNvPr id="22" name="object 22"/>
            <p:cNvSpPr/>
            <p:nvPr/>
          </p:nvSpPr>
          <p:spPr>
            <a:xfrm>
              <a:off x="755400" y="21927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117943"/>
              <a:ext cx="99513" cy="104938"/>
            </a:xfrm>
            <a:prstGeom prst="rect">
              <a:avLst/>
            </a:prstGeom>
          </p:spPr>
        </p:pic>
      </p:grpSp>
      <p:grpSp>
        <p:nvGrpSpPr>
          <p:cNvPr id="24" name="object 24"/>
          <p:cNvGrpSpPr/>
          <p:nvPr/>
        </p:nvGrpSpPr>
        <p:grpSpPr>
          <a:xfrm>
            <a:off x="935201" y="1864957"/>
            <a:ext cx="449580" cy="485987"/>
            <a:chOff x="701400" y="1398718"/>
            <a:chExt cx="337185" cy="364490"/>
          </a:xfrm>
        </p:grpSpPr>
        <p:sp>
          <p:nvSpPr>
            <p:cNvPr id="25" name="object 25"/>
            <p:cNvSpPr/>
            <p:nvPr/>
          </p:nvSpPr>
          <p:spPr>
            <a:xfrm>
              <a:off x="710925" y="14082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1658732"/>
              <a:ext cx="100765" cy="103953"/>
            </a:xfrm>
            <a:prstGeom prst="rect">
              <a:avLst/>
            </a:prstGeom>
          </p:spPr>
        </p:pic>
      </p:grpSp>
      <p:sp>
        <p:nvSpPr>
          <p:cNvPr id="27" name="object 27"/>
          <p:cNvSpPr txBox="1">
            <a:spLocks noGrp="1"/>
          </p:cNvSpPr>
          <p:nvPr>
            <p:ph type="title"/>
          </p:nvPr>
        </p:nvSpPr>
        <p:spPr>
          <a:xfrm>
            <a:off x="606322" y="168920"/>
            <a:ext cx="10924758" cy="869408"/>
          </a:xfrm>
          <a:prstGeom prst="rect">
            <a:avLst/>
          </a:prstGeom>
        </p:spPr>
        <p:txBody>
          <a:bodyPr vert="horz" wrap="square" lIns="0" tIns="251400" rIns="0" bIns="0" rtlCol="0" anchor="ctr">
            <a:spAutoFit/>
          </a:bodyPr>
          <a:lstStyle/>
          <a:p>
            <a:pPr marL="769601">
              <a:lnSpc>
                <a:spcPct val="100000"/>
              </a:lnSpc>
              <a:spcBef>
                <a:spcPts val="133"/>
              </a:spcBef>
            </a:pPr>
            <a:r>
              <a:rPr sz="4000" spc="-33" dirty="0"/>
              <a:t>Backward</a:t>
            </a:r>
            <a:r>
              <a:rPr sz="4000" spc="-147" dirty="0"/>
              <a:t> </a:t>
            </a:r>
            <a:r>
              <a:rPr sz="4000" spc="-33" dirty="0"/>
              <a:t>Propagation:</a:t>
            </a:r>
            <a:r>
              <a:rPr sz="4000" spc="-133" dirty="0"/>
              <a:t> </a:t>
            </a:r>
            <a:r>
              <a:rPr sz="4000" spc="-27" dirty="0"/>
              <a:t>Updating</a:t>
            </a:r>
            <a:r>
              <a:rPr sz="4000" spc="-140" dirty="0"/>
              <a:t> </a:t>
            </a:r>
            <a:r>
              <a:rPr sz="4000" dirty="0"/>
              <a:t>the</a:t>
            </a:r>
            <a:r>
              <a:rPr sz="4000" spc="-140" dirty="0"/>
              <a:t> </a:t>
            </a:r>
            <a:r>
              <a:rPr sz="4000" spc="-13" dirty="0"/>
              <a:t>parameters</a:t>
            </a:r>
          </a:p>
        </p:txBody>
      </p:sp>
      <p:sp>
        <p:nvSpPr>
          <p:cNvPr id="28" name="object 28"/>
          <p:cNvSpPr txBox="1"/>
          <p:nvPr/>
        </p:nvSpPr>
        <p:spPr>
          <a:xfrm>
            <a:off x="7898134" y="23619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25015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2524112"/>
            <a:ext cx="393567" cy="109307"/>
          </a:xfrm>
          <a:prstGeom prst="rect">
            <a:avLst/>
          </a:prstGeom>
        </p:spPr>
      </p:pic>
      <p:pic>
        <p:nvPicPr>
          <p:cNvPr id="31" name="object 31"/>
          <p:cNvPicPr/>
          <p:nvPr/>
        </p:nvPicPr>
        <p:blipFill>
          <a:blip r:embed="rId2" cstate="print"/>
          <a:stretch>
            <a:fillRect/>
          </a:stretch>
        </p:blipFill>
        <p:spPr>
          <a:xfrm>
            <a:off x="9380134" y="2524112"/>
            <a:ext cx="393567" cy="109307"/>
          </a:xfrm>
          <a:prstGeom prst="rect">
            <a:avLst/>
          </a:prstGeom>
        </p:spPr>
      </p:pic>
      <p:sp>
        <p:nvSpPr>
          <p:cNvPr id="32" name="object 32"/>
          <p:cNvSpPr txBox="1"/>
          <p:nvPr/>
        </p:nvSpPr>
        <p:spPr>
          <a:xfrm>
            <a:off x="9797932" y="23619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35175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21271" y="1485551"/>
            <a:ext cx="467360" cy="304356"/>
          </a:xfrm>
          <a:prstGeom prst="rect">
            <a:avLst/>
          </a:prstGeom>
        </p:spPr>
        <p:txBody>
          <a:bodyPr vert="horz" wrap="square" lIns="0" tIns="16933" rIns="0" bIns="0" rtlCol="0">
            <a:spAutoFit/>
          </a:bodyPr>
          <a:lstStyle/>
          <a:p>
            <a:pPr marL="33866">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4945799" y="1826300"/>
            <a:ext cx="292725" cy="292360"/>
          </a:xfrm>
          <a:prstGeom prst="rect">
            <a:avLst/>
          </a:prstGeom>
        </p:spPr>
      </p:pic>
      <p:sp>
        <p:nvSpPr>
          <p:cNvPr id="36" name="object 36"/>
          <p:cNvSpPr txBox="1"/>
          <p:nvPr/>
        </p:nvSpPr>
        <p:spPr>
          <a:xfrm>
            <a:off x="2213996" y="4416485"/>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7" name="object 37"/>
          <p:cNvSpPr txBox="1"/>
          <p:nvPr/>
        </p:nvSpPr>
        <p:spPr>
          <a:xfrm>
            <a:off x="2883340" y="4416485"/>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8" name="object 38"/>
          <p:cNvSpPr txBox="1"/>
          <p:nvPr/>
        </p:nvSpPr>
        <p:spPr>
          <a:xfrm>
            <a:off x="1956500" y="4214696"/>
            <a:ext cx="2158153" cy="345330"/>
          </a:xfrm>
          <a:prstGeom prst="rect">
            <a:avLst/>
          </a:prstGeom>
        </p:spPr>
        <p:txBody>
          <a:bodyPr vert="horz" wrap="square" lIns="0" tIns="16933" rIns="0" bIns="0" rtlCol="0">
            <a:spAutoFit/>
          </a:bodyPr>
          <a:lstStyle/>
          <a:p>
            <a:pPr marL="50799">
              <a:spcBef>
                <a:spcPts val="133"/>
              </a:spcBef>
              <a:tabLst>
                <a:tab pos="515607" algn="l"/>
                <a:tab pos="1184457" algn="l"/>
              </a:tabLst>
            </a:pPr>
            <a:r>
              <a:rPr sz="1867" spc="-67" dirty="0">
                <a:latin typeface="Arial MT"/>
                <a:cs typeface="Arial MT"/>
              </a:rPr>
              <a:t>W</a:t>
            </a:r>
            <a:r>
              <a:rPr sz="1867" dirty="0">
                <a:latin typeface="Arial MT"/>
                <a:cs typeface="Arial MT"/>
              </a:rPr>
              <a:t>	=</a:t>
            </a:r>
            <a:r>
              <a:rPr sz="1867" spc="-7" dirty="0">
                <a:latin typeface="Arial MT"/>
                <a:cs typeface="Arial MT"/>
              </a:rPr>
              <a:t> </a:t>
            </a:r>
            <a:r>
              <a:rPr sz="1867" spc="-67" dirty="0">
                <a:latin typeface="Arial MT"/>
                <a:cs typeface="Arial MT"/>
              </a:rPr>
              <a:t>W</a:t>
            </a:r>
            <a:r>
              <a:rPr sz="1867" dirty="0">
                <a:latin typeface="Arial MT"/>
                <a:cs typeface="Arial MT"/>
              </a:rPr>
              <a:t>	-</a:t>
            </a:r>
            <a:r>
              <a:rPr sz="1867" spc="-7"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460" dirty="0">
                <a:latin typeface="Arial MT"/>
                <a:cs typeface="Arial MT"/>
              </a:rPr>
              <a:t> </a:t>
            </a:r>
            <a:r>
              <a:rPr sz="2800" u="heavy" spc="-49" baseline="36000" dirty="0">
                <a:uFill>
                  <a:solidFill>
                    <a:srgbClr val="000000"/>
                  </a:solidFill>
                </a:uFill>
                <a:latin typeface="Arial MT"/>
                <a:cs typeface="Arial MT"/>
              </a:rPr>
              <a:t>dE</a:t>
            </a:r>
            <a:endParaRPr sz="2800" baseline="36000">
              <a:latin typeface="Arial MT"/>
              <a:cs typeface="Arial MT"/>
            </a:endParaRPr>
          </a:p>
        </p:txBody>
      </p:sp>
      <p:pic>
        <p:nvPicPr>
          <p:cNvPr id="39" name="object 39"/>
          <p:cNvPicPr/>
          <p:nvPr/>
        </p:nvPicPr>
        <p:blipFill>
          <a:blip r:embed="rId8" cstate="print"/>
          <a:stretch>
            <a:fillRect/>
          </a:stretch>
        </p:blipFill>
        <p:spPr>
          <a:xfrm>
            <a:off x="4857566" y="3147938"/>
            <a:ext cx="279524" cy="279161"/>
          </a:xfrm>
          <a:prstGeom prst="rect">
            <a:avLst/>
          </a:prstGeom>
        </p:spPr>
      </p:pic>
      <p:sp>
        <p:nvSpPr>
          <p:cNvPr id="40" name="object 40"/>
          <p:cNvSpPr txBox="1"/>
          <p:nvPr/>
        </p:nvSpPr>
        <p:spPr>
          <a:xfrm>
            <a:off x="3568814" y="4390768"/>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dirty="0">
              <a:latin typeface="Arial MT"/>
              <a:cs typeface="Arial MT"/>
            </a:endParaRPr>
          </a:p>
        </p:txBody>
      </p:sp>
      <p:sp>
        <p:nvSpPr>
          <p:cNvPr id="41" name="object 41"/>
          <p:cNvSpPr txBox="1"/>
          <p:nvPr/>
        </p:nvSpPr>
        <p:spPr>
          <a:xfrm>
            <a:off x="2122137" y="5330885"/>
            <a:ext cx="787400" cy="206894"/>
          </a:xfrm>
          <a:prstGeom prst="rect">
            <a:avLst/>
          </a:prstGeom>
        </p:spPr>
        <p:txBody>
          <a:bodyPr vert="horz" wrap="square" lIns="0" tIns="22013" rIns="0" bIns="0" rtlCol="0">
            <a:spAutoFit/>
          </a:bodyPr>
          <a:lstStyle/>
          <a:p>
            <a:pPr marL="16933">
              <a:spcBef>
                <a:spcPts val="173"/>
              </a:spcBef>
              <a:tabLst>
                <a:tab pos="592652" algn="l"/>
              </a:tabLst>
            </a:pPr>
            <a:r>
              <a:rPr sz="1200" spc="-33" dirty="0">
                <a:latin typeface="Arial MT"/>
                <a:cs typeface="Arial MT"/>
              </a:rPr>
              <a:t>ho</a:t>
            </a:r>
            <a:r>
              <a:rPr sz="1200" dirty="0">
                <a:latin typeface="Arial MT"/>
                <a:cs typeface="Arial MT"/>
              </a:rPr>
              <a:t>	</a:t>
            </a:r>
            <a:r>
              <a:rPr sz="1200" spc="-33" dirty="0">
                <a:latin typeface="Arial MT"/>
                <a:cs typeface="Arial MT"/>
              </a:rPr>
              <a:t>ho</a:t>
            </a:r>
            <a:endParaRPr sz="1200">
              <a:latin typeface="Arial MT"/>
              <a:cs typeface="Arial MT"/>
            </a:endParaRPr>
          </a:p>
        </p:txBody>
      </p:sp>
      <p:sp>
        <p:nvSpPr>
          <p:cNvPr id="42" name="object 42"/>
          <p:cNvSpPr txBox="1"/>
          <p:nvPr/>
        </p:nvSpPr>
        <p:spPr>
          <a:xfrm>
            <a:off x="1956500" y="5129096"/>
            <a:ext cx="1954953" cy="345330"/>
          </a:xfrm>
          <a:prstGeom prst="rect">
            <a:avLst/>
          </a:prstGeom>
        </p:spPr>
        <p:txBody>
          <a:bodyPr vert="horz" wrap="square" lIns="0" tIns="16933" rIns="0" bIns="0" rtlCol="0">
            <a:spAutoFit/>
          </a:bodyPr>
          <a:lstStyle/>
          <a:p>
            <a:pPr marL="50799">
              <a:spcBef>
                <a:spcPts val="133"/>
              </a:spcBef>
              <a:tabLst>
                <a:tab pos="423323" algn="l"/>
                <a:tab pos="1000735" algn="l"/>
              </a:tabLst>
            </a:pPr>
            <a:r>
              <a:rPr sz="1867" spc="-67" dirty="0">
                <a:latin typeface="Arial MT"/>
                <a:cs typeface="Arial MT"/>
              </a:rPr>
              <a:t>b</a:t>
            </a:r>
            <a:r>
              <a:rPr sz="1867" dirty="0">
                <a:latin typeface="Arial MT"/>
                <a:cs typeface="Arial MT"/>
              </a:rPr>
              <a:t>	=</a:t>
            </a:r>
            <a:r>
              <a:rPr sz="1867" spc="-7" dirty="0">
                <a:latin typeface="Arial MT"/>
                <a:cs typeface="Arial MT"/>
              </a:rPr>
              <a:t> </a:t>
            </a:r>
            <a:r>
              <a:rPr sz="1867" spc="-67" dirty="0">
                <a:latin typeface="Arial MT"/>
                <a:cs typeface="Arial MT"/>
              </a:rPr>
              <a:t>b</a:t>
            </a:r>
            <a:r>
              <a:rPr sz="1867" dirty="0">
                <a:latin typeface="Arial MT"/>
                <a:cs typeface="Arial MT"/>
              </a:rPr>
              <a:t>	-</a:t>
            </a:r>
            <a:r>
              <a:rPr sz="1867" spc="-7"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305" dirty="0">
                <a:latin typeface="Arial MT"/>
                <a:cs typeface="Arial MT"/>
              </a:rPr>
              <a:t> </a:t>
            </a:r>
            <a:r>
              <a:rPr sz="2800" u="heavy" spc="-49" baseline="36000" dirty="0">
                <a:uFill>
                  <a:solidFill>
                    <a:srgbClr val="000000"/>
                  </a:solidFill>
                </a:uFill>
                <a:latin typeface="Arial MT"/>
                <a:cs typeface="Arial MT"/>
              </a:rPr>
              <a:t>dE</a:t>
            </a:r>
            <a:endParaRPr sz="2800" baseline="36000">
              <a:latin typeface="Arial MT"/>
              <a:cs typeface="Arial MT"/>
            </a:endParaRPr>
          </a:p>
        </p:txBody>
      </p:sp>
      <p:sp>
        <p:nvSpPr>
          <p:cNvPr id="43" name="object 43"/>
          <p:cNvSpPr txBox="1"/>
          <p:nvPr/>
        </p:nvSpPr>
        <p:spPr>
          <a:xfrm>
            <a:off x="3332885" y="5305168"/>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dirty="0">
              <a:latin typeface="Arial MT"/>
              <a:cs typeface="Arial MT"/>
            </a:endParaRPr>
          </a:p>
        </p:txBody>
      </p:sp>
      <p:sp>
        <p:nvSpPr>
          <p:cNvPr id="44" name="object 44"/>
          <p:cNvSpPr txBox="1"/>
          <p:nvPr/>
        </p:nvSpPr>
        <p:spPr>
          <a:xfrm>
            <a:off x="6684396" y="4416485"/>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45" name="object 45"/>
          <p:cNvSpPr txBox="1"/>
          <p:nvPr/>
        </p:nvSpPr>
        <p:spPr>
          <a:xfrm>
            <a:off x="7300987" y="4416485"/>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46" name="object 46"/>
          <p:cNvSpPr txBox="1"/>
          <p:nvPr/>
        </p:nvSpPr>
        <p:spPr>
          <a:xfrm>
            <a:off x="6426901" y="4214696"/>
            <a:ext cx="2056553" cy="345330"/>
          </a:xfrm>
          <a:prstGeom prst="rect">
            <a:avLst/>
          </a:prstGeom>
        </p:spPr>
        <p:txBody>
          <a:bodyPr vert="horz" wrap="square" lIns="0" tIns="16933" rIns="0" bIns="0" rtlCol="0">
            <a:spAutoFit/>
          </a:bodyPr>
          <a:lstStyle/>
          <a:p>
            <a:pPr marL="50799">
              <a:spcBef>
                <a:spcPts val="133"/>
              </a:spcBef>
              <a:tabLst>
                <a:tab pos="462268" algn="l"/>
                <a:tab pos="1079473" algn="l"/>
              </a:tabLst>
            </a:pPr>
            <a:r>
              <a:rPr sz="1867" spc="-67" dirty="0">
                <a:latin typeface="Arial MT"/>
                <a:cs typeface="Arial MT"/>
              </a:rPr>
              <a:t>W</a:t>
            </a:r>
            <a:r>
              <a:rPr sz="1867" dirty="0">
                <a:latin typeface="Arial MT"/>
                <a:cs typeface="Arial MT"/>
              </a:rPr>
              <a:t>	=</a:t>
            </a:r>
            <a:r>
              <a:rPr sz="1867" spc="-7" dirty="0">
                <a:latin typeface="Arial MT"/>
                <a:cs typeface="Arial MT"/>
              </a:rPr>
              <a:t> </a:t>
            </a:r>
            <a:r>
              <a:rPr sz="1867" spc="-67" dirty="0">
                <a:latin typeface="Arial MT"/>
                <a:cs typeface="Arial MT"/>
              </a:rPr>
              <a:t>W</a:t>
            </a:r>
            <a:r>
              <a:rPr sz="1867" dirty="0">
                <a:latin typeface="Arial MT"/>
                <a:cs typeface="Arial MT"/>
              </a:rPr>
              <a:t>	-</a:t>
            </a:r>
            <a:r>
              <a:rPr sz="1867" spc="-7"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493" dirty="0">
                <a:latin typeface="Arial MT"/>
                <a:cs typeface="Arial MT"/>
              </a:rPr>
              <a:t> </a:t>
            </a:r>
            <a:r>
              <a:rPr sz="2800" u="heavy" spc="-49" baseline="36000" dirty="0">
                <a:uFill>
                  <a:solidFill>
                    <a:srgbClr val="000000"/>
                  </a:solidFill>
                </a:uFill>
                <a:latin typeface="Arial MT"/>
                <a:cs typeface="Arial MT"/>
              </a:rPr>
              <a:t>dE</a:t>
            </a:r>
            <a:endParaRPr sz="2800" baseline="36000">
              <a:latin typeface="Arial MT"/>
              <a:cs typeface="Arial MT"/>
            </a:endParaRPr>
          </a:p>
        </p:txBody>
      </p:sp>
      <p:sp>
        <p:nvSpPr>
          <p:cNvPr id="47" name="object 47"/>
          <p:cNvSpPr txBox="1"/>
          <p:nvPr/>
        </p:nvSpPr>
        <p:spPr>
          <a:xfrm>
            <a:off x="7914830" y="4390768"/>
            <a:ext cx="57996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ih</a:t>
            </a:r>
            <a:endParaRPr baseline="-34000" dirty="0">
              <a:latin typeface="Arial MT"/>
              <a:cs typeface="Arial MT"/>
            </a:endParaRPr>
          </a:p>
        </p:txBody>
      </p:sp>
      <p:sp>
        <p:nvSpPr>
          <p:cNvPr id="48" name="object 48"/>
          <p:cNvSpPr txBox="1"/>
          <p:nvPr/>
        </p:nvSpPr>
        <p:spPr>
          <a:xfrm>
            <a:off x="6592538" y="5330885"/>
            <a:ext cx="681567" cy="206894"/>
          </a:xfrm>
          <a:prstGeom prst="rect">
            <a:avLst/>
          </a:prstGeom>
        </p:spPr>
        <p:txBody>
          <a:bodyPr vert="horz" wrap="square" lIns="0" tIns="22013" rIns="0" bIns="0" rtlCol="0">
            <a:spAutoFit/>
          </a:bodyPr>
          <a:lstStyle/>
          <a:p>
            <a:pPr marL="16933">
              <a:spcBef>
                <a:spcPts val="173"/>
              </a:spcBef>
              <a:tabLst>
                <a:tab pos="541006" algn="l"/>
              </a:tabLst>
            </a:pPr>
            <a:r>
              <a:rPr sz="1200" spc="-33" dirty="0">
                <a:latin typeface="Arial MT"/>
                <a:cs typeface="Arial MT"/>
              </a:rPr>
              <a:t>ih</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49" name="object 49"/>
          <p:cNvSpPr txBox="1"/>
          <p:nvPr/>
        </p:nvSpPr>
        <p:spPr>
          <a:xfrm>
            <a:off x="6426901" y="5129096"/>
            <a:ext cx="1836420" cy="345330"/>
          </a:xfrm>
          <a:prstGeom prst="rect">
            <a:avLst/>
          </a:prstGeom>
        </p:spPr>
        <p:txBody>
          <a:bodyPr vert="horz" wrap="square" lIns="0" tIns="16933" rIns="0" bIns="0" rtlCol="0">
            <a:spAutoFit/>
          </a:bodyPr>
          <a:lstStyle/>
          <a:p>
            <a:pPr marL="50799">
              <a:spcBef>
                <a:spcPts val="133"/>
              </a:spcBef>
              <a:tabLst>
                <a:tab pos="370831" algn="l"/>
                <a:tab pos="895751" algn="l"/>
              </a:tabLst>
            </a:pPr>
            <a:r>
              <a:rPr sz="1867" spc="-67" dirty="0">
                <a:latin typeface="Arial MT"/>
                <a:cs typeface="Arial MT"/>
              </a:rPr>
              <a:t>b</a:t>
            </a:r>
            <a:r>
              <a:rPr sz="1867" dirty="0">
                <a:latin typeface="Arial MT"/>
                <a:cs typeface="Arial MT"/>
              </a:rPr>
              <a:t>	=</a:t>
            </a:r>
            <a:r>
              <a:rPr sz="1867" spc="-20" dirty="0">
                <a:latin typeface="Arial MT"/>
                <a:cs typeface="Arial MT"/>
              </a:rPr>
              <a:t> </a:t>
            </a:r>
            <a:r>
              <a:rPr sz="1867" spc="-67" dirty="0">
                <a:latin typeface="Arial MT"/>
                <a:cs typeface="Arial MT"/>
              </a:rPr>
              <a:t>b</a:t>
            </a:r>
            <a:r>
              <a:rPr sz="1867" dirty="0">
                <a:latin typeface="Arial MT"/>
                <a:cs typeface="Arial MT"/>
              </a:rPr>
              <a:t>	-</a:t>
            </a:r>
            <a:r>
              <a:rPr sz="1867" spc="-7"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339" dirty="0">
                <a:latin typeface="Arial MT"/>
                <a:cs typeface="Arial MT"/>
              </a:rPr>
              <a:t> </a:t>
            </a:r>
            <a:r>
              <a:rPr sz="2800" u="heavy" spc="-49" baseline="36000" dirty="0">
                <a:uFill>
                  <a:solidFill>
                    <a:srgbClr val="000000"/>
                  </a:solidFill>
                </a:uFill>
                <a:latin typeface="Arial MT"/>
                <a:cs typeface="Arial MT"/>
              </a:rPr>
              <a:t>dE</a:t>
            </a:r>
            <a:endParaRPr sz="2800" baseline="36000">
              <a:latin typeface="Arial MT"/>
              <a:cs typeface="Arial MT"/>
            </a:endParaRPr>
          </a:p>
        </p:txBody>
      </p:sp>
      <p:sp>
        <p:nvSpPr>
          <p:cNvPr id="50" name="object 50"/>
          <p:cNvSpPr txBox="1"/>
          <p:nvPr/>
        </p:nvSpPr>
        <p:spPr>
          <a:xfrm>
            <a:off x="7744817" y="5305168"/>
            <a:ext cx="48852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ih</a:t>
            </a:r>
            <a:endParaRPr baseline="-34000" dirty="0">
              <a:latin typeface="Arial MT"/>
              <a:cs typeface="Arial MT"/>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98567" y="2840329"/>
            <a:ext cx="7976143" cy="694207"/>
          </a:xfrm>
          <a:prstGeom prst="rect">
            <a:avLst/>
          </a:prstGeom>
        </p:spPr>
        <p:txBody>
          <a:bodyPr vert="horz" wrap="square" lIns="0" tIns="16933" rIns="0" bIns="0" rtlCol="0" anchor="ctr">
            <a:spAutoFit/>
          </a:bodyPr>
          <a:lstStyle/>
          <a:p>
            <a:pPr marL="16933">
              <a:lnSpc>
                <a:spcPct val="100000"/>
              </a:lnSpc>
              <a:spcBef>
                <a:spcPts val="133"/>
              </a:spcBef>
            </a:pPr>
            <a:r>
              <a:rPr spc="-33" dirty="0"/>
              <a:t>Backward</a:t>
            </a:r>
            <a:r>
              <a:rPr spc="-160" dirty="0"/>
              <a:t> </a:t>
            </a:r>
            <a:r>
              <a:rPr spc="-33" dirty="0"/>
              <a:t>Propagation:</a:t>
            </a:r>
            <a:r>
              <a:rPr spc="-147" dirty="0"/>
              <a:t> </a:t>
            </a:r>
            <a:r>
              <a:rPr spc="-13" dirty="0"/>
              <a:t>Matrix</a:t>
            </a:r>
            <a:r>
              <a:rPr spc="-160" dirty="0"/>
              <a:t> </a:t>
            </a:r>
            <a:r>
              <a:rPr spc="-27" dirty="0"/>
              <a:t>Form</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87694"/>
            <a:ext cx="9756877"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3609340" cy="2079201"/>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a:t>
            </a:r>
            <a:r>
              <a:rPr sz="1867" spc="-13" dirty="0">
                <a:latin typeface="Roboto"/>
                <a:cs typeface="Roboto"/>
              </a:rPr>
              <a:t>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Pooling</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a:t>
            </a:r>
            <a:r>
              <a:rPr sz="1867" spc="-27" dirty="0">
                <a:latin typeface="Roboto"/>
                <a:cs typeface="Roboto"/>
              </a:rPr>
              <a:t> and </a:t>
            </a:r>
            <a:r>
              <a:rPr sz="1867" spc="-20" dirty="0">
                <a:latin typeface="Roboto"/>
                <a:cs typeface="Roboto"/>
              </a:rPr>
              <a:t>Backward</a:t>
            </a:r>
            <a:r>
              <a:rPr sz="1867" spc="-27" dirty="0">
                <a:latin typeface="Roboto"/>
                <a:cs typeface="Roboto"/>
              </a:rPr>
              <a:t> Prop</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a:latin typeface="Roboto"/>
              <a:cs typeface="Roboto"/>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550039" y="29234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178134" y="2727312"/>
            <a:ext cx="393567" cy="109307"/>
          </a:xfrm>
          <a:prstGeom prst="rect">
            <a:avLst/>
          </a:prstGeom>
        </p:spPr>
      </p:pic>
      <p:sp>
        <p:nvSpPr>
          <p:cNvPr id="17" name="object 17"/>
          <p:cNvSpPr txBox="1"/>
          <p:nvPr/>
        </p:nvSpPr>
        <p:spPr>
          <a:xfrm>
            <a:off x="7228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640645" y="34057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547328" y="316404"/>
            <a:ext cx="11192387"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594748" y="27047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581933" y="2727312"/>
            <a:ext cx="393567" cy="109307"/>
          </a:xfrm>
          <a:prstGeom prst="rect">
            <a:avLst/>
          </a:prstGeom>
        </p:spPr>
      </p:pic>
      <p:pic>
        <p:nvPicPr>
          <p:cNvPr id="31" name="object 31"/>
          <p:cNvPicPr/>
          <p:nvPr/>
        </p:nvPicPr>
        <p:blipFill>
          <a:blip r:embed="rId2" cstate="print"/>
          <a:stretch>
            <a:fillRect/>
          </a:stretch>
        </p:blipFill>
        <p:spPr>
          <a:xfrm>
            <a:off x="9481734" y="2727312"/>
            <a:ext cx="393567" cy="109307"/>
          </a:xfrm>
          <a:prstGeom prst="rect">
            <a:avLst/>
          </a:prstGeom>
        </p:spPr>
      </p:pic>
      <p:sp>
        <p:nvSpPr>
          <p:cNvPr id="32" name="object 32"/>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683601" y="37207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605937" y="16887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5047399" y="2029500"/>
            <a:ext cx="292725" cy="292360"/>
          </a:xfrm>
          <a:prstGeom prst="rect">
            <a:avLst/>
          </a:prstGeom>
        </p:spPr>
      </p:pic>
      <p:pic>
        <p:nvPicPr>
          <p:cNvPr id="36" name="object 36"/>
          <p:cNvPicPr/>
          <p:nvPr/>
        </p:nvPicPr>
        <p:blipFill>
          <a:blip r:embed="rId8" cstate="print"/>
          <a:stretch>
            <a:fillRect/>
          </a:stretch>
        </p:blipFill>
        <p:spPr>
          <a:xfrm>
            <a:off x="4959166" y="3351138"/>
            <a:ext cx="279524" cy="279161"/>
          </a:xfrm>
          <a:prstGeom prst="rect">
            <a:avLst/>
          </a:prstGeom>
        </p:spPr>
      </p:pic>
      <p:sp>
        <p:nvSpPr>
          <p:cNvPr id="37" name="object 37"/>
          <p:cNvSpPr txBox="1"/>
          <p:nvPr/>
        </p:nvSpPr>
        <p:spPr>
          <a:xfrm>
            <a:off x="995569" y="44575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8" name="object 38"/>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9" name="object 39"/>
          <p:cNvSpPr txBox="1"/>
          <p:nvPr/>
        </p:nvSpPr>
        <p:spPr>
          <a:xfrm>
            <a:off x="28035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0" name="object 40"/>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1" name="object 41"/>
          <p:cNvSpPr txBox="1"/>
          <p:nvPr/>
        </p:nvSpPr>
        <p:spPr>
          <a:xfrm>
            <a:off x="2112680"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2" name="object 42"/>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3" name="object 43"/>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4" name="object 44"/>
          <p:cNvSpPr txBox="1"/>
          <p:nvPr/>
        </p:nvSpPr>
        <p:spPr>
          <a:xfrm>
            <a:off x="3551499" y="47562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5" name="object 45"/>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6" name="object 46"/>
          <p:cNvSpPr txBox="1"/>
          <p:nvPr/>
        </p:nvSpPr>
        <p:spPr>
          <a:xfrm>
            <a:off x="2803544" y="56766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7" name="object 47"/>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8" name="object 48"/>
          <p:cNvSpPr txBox="1"/>
          <p:nvPr/>
        </p:nvSpPr>
        <p:spPr>
          <a:xfrm>
            <a:off x="2112680" y="53381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9" name="object 49"/>
          <p:cNvSpPr txBox="1"/>
          <p:nvPr/>
        </p:nvSpPr>
        <p:spPr>
          <a:xfrm>
            <a:off x="3570226" y="52703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3557383" y="54383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1" name="object 51"/>
          <p:cNvSpPr txBox="1"/>
          <p:nvPr/>
        </p:nvSpPr>
        <p:spPr>
          <a:xfrm>
            <a:off x="3505569" y="5670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2" name="object 52"/>
          <p:cNvSpPr txBox="1"/>
          <p:nvPr/>
        </p:nvSpPr>
        <p:spPr>
          <a:xfrm>
            <a:off x="5259147" y="44575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3" name="object 53"/>
          <p:cNvSpPr txBox="1"/>
          <p:nvPr/>
        </p:nvSpPr>
        <p:spPr>
          <a:xfrm>
            <a:off x="59121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4" name="object 54"/>
          <p:cNvSpPr txBox="1"/>
          <p:nvPr/>
        </p:nvSpPr>
        <p:spPr>
          <a:xfrm>
            <a:off x="7070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5" name="object 55"/>
          <p:cNvSpPr txBox="1"/>
          <p:nvPr/>
        </p:nvSpPr>
        <p:spPr>
          <a:xfrm>
            <a:off x="64243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6" name="object 56"/>
          <p:cNvSpPr txBox="1"/>
          <p:nvPr/>
        </p:nvSpPr>
        <p:spPr>
          <a:xfrm>
            <a:off x="6379881"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7" name="object 57"/>
          <p:cNvSpPr/>
          <p:nvPr/>
        </p:nvSpPr>
        <p:spPr>
          <a:xfrm>
            <a:off x="7841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p:nvPr/>
        </p:nvSpPr>
        <p:spPr>
          <a:xfrm>
            <a:off x="865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9" name="object 59"/>
          <p:cNvSpPr txBox="1"/>
          <p:nvPr/>
        </p:nvSpPr>
        <p:spPr>
          <a:xfrm>
            <a:off x="8594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60" name="object 60"/>
          <p:cNvSpPr txBox="1"/>
          <p:nvPr/>
        </p:nvSpPr>
        <p:spPr>
          <a:xfrm>
            <a:off x="837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1" name="object 61"/>
          <p:cNvSpPr txBox="1"/>
          <p:nvPr/>
        </p:nvSpPr>
        <p:spPr>
          <a:xfrm>
            <a:off x="7786626" y="43221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62" name="object 62"/>
          <p:cNvSpPr/>
          <p:nvPr/>
        </p:nvSpPr>
        <p:spPr>
          <a:xfrm>
            <a:off x="936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3" name="object 63"/>
          <p:cNvSpPr txBox="1"/>
          <p:nvPr/>
        </p:nvSpPr>
        <p:spPr>
          <a:xfrm>
            <a:off x="5602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64" name="object 64"/>
          <p:cNvSpPr txBox="1"/>
          <p:nvPr/>
        </p:nvSpPr>
        <p:spPr>
          <a:xfrm>
            <a:off x="5912109" y="5389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5" name="object 65"/>
          <p:cNvSpPr txBox="1"/>
          <p:nvPr/>
        </p:nvSpPr>
        <p:spPr>
          <a:xfrm>
            <a:off x="6430682" y="52703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6" name="object 66"/>
          <p:cNvSpPr txBox="1"/>
          <p:nvPr/>
        </p:nvSpPr>
        <p:spPr>
          <a:xfrm>
            <a:off x="7381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7" name="object 67"/>
          <p:cNvSpPr txBox="1"/>
          <p:nvPr/>
        </p:nvSpPr>
        <p:spPr>
          <a:xfrm>
            <a:off x="6390483" y="55133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8" name="object 68"/>
          <p:cNvSpPr txBox="1"/>
          <p:nvPr/>
        </p:nvSpPr>
        <p:spPr>
          <a:xfrm>
            <a:off x="7564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9" name="object 69"/>
          <p:cNvSpPr/>
          <p:nvPr/>
        </p:nvSpPr>
        <p:spPr>
          <a:xfrm>
            <a:off x="7841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0" name="object 70"/>
          <p:cNvSpPr txBox="1"/>
          <p:nvPr/>
        </p:nvSpPr>
        <p:spPr>
          <a:xfrm>
            <a:off x="7896488"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1" name="object 71"/>
          <p:cNvSpPr txBox="1"/>
          <p:nvPr/>
        </p:nvSpPr>
        <p:spPr>
          <a:xfrm>
            <a:off x="8160032" y="57369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2" name="object 72"/>
          <p:cNvSpPr/>
          <p:nvPr/>
        </p:nvSpPr>
        <p:spPr>
          <a:xfrm>
            <a:off x="86543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3" name="object 73"/>
          <p:cNvSpPr txBox="1"/>
          <p:nvPr/>
        </p:nvSpPr>
        <p:spPr>
          <a:xfrm>
            <a:off x="8905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4" name="object 74"/>
          <p:cNvSpPr txBox="1"/>
          <p:nvPr/>
        </p:nvSpPr>
        <p:spPr>
          <a:xfrm>
            <a:off x="8343027" y="55412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75" name="object 75"/>
          <p:cNvSpPr txBox="1"/>
          <p:nvPr/>
        </p:nvSpPr>
        <p:spPr>
          <a:xfrm>
            <a:off x="9088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76" name="object 76"/>
          <p:cNvSpPr txBox="1"/>
          <p:nvPr/>
        </p:nvSpPr>
        <p:spPr>
          <a:xfrm>
            <a:off x="7786626" y="46280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77" name="object 77"/>
          <p:cNvSpPr/>
          <p:nvPr/>
        </p:nvSpPr>
        <p:spPr>
          <a:xfrm>
            <a:off x="9365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8" name="object 78"/>
          <p:cNvSpPr txBox="1"/>
          <p:nvPr/>
        </p:nvSpPr>
        <p:spPr>
          <a:xfrm>
            <a:off x="9402943"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9" name="object 79"/>
          <p:cNvSpPr txBox="1"/>
          <p:nvPr/>
        </p:nvSpPr>
        <p:spPr>
          <a:xfrm>
            <a:off x="9666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31098" y="108645"/>
            <a:ext cx="12323098"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605937" y="16887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5047399" y="2029500"/>
            <a:ext cx="292725" cy="292360"/>
          </a:xfrm>
          <a:prstGeom prst="rect">
            <a:avLst/>
          </a:prstGeom>
        </p:spPr>
      </p:pic>
      <p:pic>
        <p:nvPicPr>
          <p:cNvPr id="34" name="object 34"/>
          <p:cNvPicPr/>
          <p:nvPr/>
        </p:nvPicPr>
        <p:blipFill>
          <a:blip r:embed="rId8" cstate="print"/>
          <a:stretch>
            <a:fillRect/>
          </a:stretch>
        </p:blipFill>
        <p:spPr>
          <a:xfrm>
            <a:off x="4959166" y="3351138"/>
            <a:ext cx="279524" cy="279161"/>
          </a:xfrm>
          <a:prstGeom prst="rect">
            <a:avLst/>
          </a:prstGeom>
        </p:spPr>
      </p:pic>
      <p:sp>
        <p:nvSpPr>
          <p:cNvPr id="35" name="object 35"/>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6" name="object 36"/>
          <p:cNvSpPr txBox="1"/>
          <p:nvPr/>
        </p:nvSpPr>
        <p:spPr>
          <a:xfrm>
            <a:off x="995569" y="44575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8035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39" name="object 39"/>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0" name="object 40"/>
          <p:cNvSpPr txBox="1"/>
          <p:nvPr/>
        </p:nvSpPr>
        <p:spPr>
          <a:xfrm>
            <a:off x="2112680"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1" name="object 41"/>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2" name="object 42"/>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3" name="object 43"/>
          <p:cNvSpPr txBox="1"/>
          <p:nvPr/>
        </p:nvSpPr>
        <p:spPr>
          <a:xfrm>
            <a:off x="3551499" y="47562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4" name="object 44"/>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5" name="object 45"/>
          <p:cNvSpPr txBox="1"/>
          <p:nvPr/>
        </p:nvSpPr>
        <p:spPr>
          <a:xfrm>
            <a:off x="2803544" y="56766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7" name="object 47"/>
          <p:cNvSpPr txBox="1"/>
          <p:nvPr/>
        </p:nvSpPr>
        <p:spPr>
          <a:xfrm>
            <a:off x="2129613" y="53381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8" name="object 48"/>
          <p:cNvSpPr txBox="1"/>
          <p:nvPr/>
        </p:nvSpPr>
        <p:spPr>
          <a:xfrm>
            <a:off x="3570226" y="52703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9" name="object 49"/>
          <p:cNvSpPr txBox="1"/>
          <p:nvPr/>
        </p:nvSpPr>
        <p:spPr>
          <a:xfrm>
            <a:off x="3557383" y="54383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0" name="object 50"/>
          <p:cNvSpPr txBox="1"/>
          <p:nvPr/>
        </p:nvSpPr>
        <p:spPr>
          <a:xfrm>
            <a:off x="3505569" y="5670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1" name="object 51"/>
          <p:cNvSpPr txBox="1"/>
          <p:nvPr/>
        </p:nvSpPr>
        <p:spPr>
          <a:xfrm>
            <a:off x="5259147" y="44575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2" name="object 52"/>
          <p:cNvSpPr txBox="1"/>
          <p:nvPr/>
        </p:nvSpPr>
        <p:spPr>
          <a:xfrm>
            <a:off x="59121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3" name="object 53"/>
          <p:cNvSpPr txBox="1"/>
          <p:nvPr/>
        </p:nvSpPr>
        <p:spPr>
          <a:xfrm>
            <a:off x="7070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txBox="1"/>
          <p:nvPr/>
        </p:nvSpPr>
        <p:spPr>
          <a:xfrm>
            <a:off x="64243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6379881"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p:nvPr/>
        </p:nvSpPr>
        <p:spPr>
          <a:xfrm>
            <a:off x="7841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7" name="object 57"/>
          <p:cNvSpPr/>
          <p:nvPr/>
        </p:nvSpPr>
        <p:spPr>
          <a:xfrm>
            <a:off x="865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8594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59" name="object 59"/>
          <p:cNvSpPr txBox="1"/>
          <p:nvPr/>
        </p:nvSpPr>
        <p:spPr>
          <a:xfrm>
            <a:off x="837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0" name="object 60"/>
          <p:cNvSpPr txBox="1"/>
          <p:nvPr/>
        </p:nvSpPr>
        <p:spPr>
          <a:xfrm>
            <a:off x="7786626" y="43221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61" name="object 61"/>
          <p:cNvSpPr/>
          <p:nvPr/>
        </p:nvSpPr>
        <p:spPr>
          <a:xfrm>
            <a:off x="936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2" name="object 62"/>
          <p:cNvSpPr txBox="1"/>
          <p:nvPr/>
        </p:nvSpPr>
        <p:spPr>
          <a:xfrm>
            <a:off x="5602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63" name="object 63"/>
          <p:cNvSpPr txBox="1"/>
          <p:nvPr/>
        </p:nvSpPr>
        <p:spPr>
          <a:xfrm>
            <a:off x="5912109" y="5389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4" name="object 64"/>
          <p:cNvSpPr txBox="1"/>
          <p:nvPr/>
        </p:nvSpPr>
        <p:spPr>
          <a:xfrm>
            <a:off x="6430682" y="52703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5" name="object 65"/>
          <p:cNvSpPr txBox="1"/>
          <p:nvPr/>
        </p:nvSpPr>
        <p:spPr>
          <a:xfrm>
            <a:off x="7381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6" name="object 66"/>
          <p:cNvSpPr txBox="1"/>
          <p:nvPr/>
        </p:nvSpPr>
        <p:spPr>
          <a:xfrm>
            <a:off x="6390483" y="55133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7" name="object 67"/>
          <p:cNvSpPr txBox="1"/>
          <p:nvPr/>
        </p:nvSpPr>
        <p:spPr>
          <a:xfrm>
            <a:off x="7564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8" name="object 68"/>
          <p:cNvSpPr/>
          <p:nvPr/>
        </p:nvSpPr>
        <p:spPr>
          <a:xfrm>
            <a:off x="7841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7896488"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0" name="object 70"/>
          <p:cNvSpPr txBox="1"/>
          <p:nvPr/>
        </p:nvSpPr>
        <p:spPr>
          <a:xfrm>
            <a:off x="8160032" y="57369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1" name="object 71"/>
          <p:cNvSpPr/>
          <p:nvPr/>
        </p:nvSpPr>
        <p:spPr>
          <a:xfrm>
            <a:off x="86543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2" name="object 72"/>
          <p:cNvSpPr txBox="1"/>
          <p:nvPr/>
        </p:nvSpPr>
        <p:spPr>
          <a:xfrm>
            <a:off x="8905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3" name="object 73"/>
          <p:cNvSpPr txBox="1"/>
          <p:nvPr/>
        </p:nvSpPr>
        <p:spPr>
          <a:xfrm>
            <a:off x="8343027" y="55412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74" name="object 74"/>
          <p:cNvSpPr txBox="1"/>
          <p:nvPr/>
        </p:nvSpPr>
        <p:spPr>
          <a:xfrm>
            <a:off x="9088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75" name="object 75"/>
          <p:cNvSpPr txBox="1"/>
          <p:nvPr/>
        </p:nvSpPr>
        <p:spPr>
          <a:xfrm>
            <a:off x="7786626" y="46280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76" name="object 76"/>
          <p:cNvSpPr/>
          <p:nvPr/>
        </p:nvSpPr>
        <p:spPr>
          <a:xfrm>
            <a:off x="9365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9402943"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8" name="object 78"/>
          <p:cNvSpPr txBox="1"/>
          <p:nvPr/>
        </p:nvSpPr>
        <p:spPr>
          <a:xfrm>
            <a:off x="9666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79" name="object 7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0" name="object 8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1" name="object 8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82" name="object 82"/>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3" name="object 83"/>
          <p:cNvSpPr txBox="1"/>
          <p:nvPr/>
        </p:nvSpPr>
        <p:spPr>
          <a:xfrm>
            <a:off x="3870985" y="1599851"/>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84" name="object 8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88334" y="60765"/>
            <a:ext cx="11575847"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605937" y="16887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5047399" y="2029500"/>
            <a:ext cx="292725" cy="292360"/>
          </a:xfrm>
          <a:prstGeom prst="rect">
            <a:avLst/>
          </a:prstGeom>
        </p:spPr>
      </p:pic>
      <p:pic>
        <p:nvPicPr>
          <p:cNvPr id="34" name="object 34"/>
          <p:cNvPicPr/>
          <p:nvPr/>
        </p:nvPicPr>
        <p:blipFill>
          <a:blip r:embed="rId8" cstate="print"/>
          <a:stretch>
            <a:fillRect/>
          </a:stretch>
        </p:blipFill>
        <p:spPr>
          <a:xfrm>
            <a:off x="4959166" y="3351138"/>
            <a:ext cx="279524" cy="279161"/>
          </a:xfrm>
          <a:prstGeom prst="rect">
            <a:avLst/>
          </a:prstGeom>
        </p:spPr>
      </p:pic>
      <p:sp>
        <p:nvSpPr>
          <p:cNvPr id="35" name="object 35"/>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6" name="object 36"/>
          <p:cNvSpPr txBox="1"/>
          <p:nvPr/>
        </p:nvSpPr>
        <p:spPr>
          <a:xfrm>
            <a:off x="995569" y="4457567"/>
            <a:ext cx="633307" cy="1514197"/>
          </a:xfrm>
          <a:prstGeom prst="rect">
            <a:avLst/>
          </a:prstGeom>
        </p:spPr>
        <p:txBody>
          <a:bodyPr vert="horz" wrap="square" lIns="0" tIns="2540" rIns="0" bIns="0" rtlCol="0">
            <a:spAutoFit/>
          </a:bodyPr>
          <a:lstStyle/>
          <a:p>
            <a:pPr marL="66038" marR="115990">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ho</a:t>
            </a:r>
            <a:endParaRPr baseline="-34000">
              <a:latin typeface="Arial MT"/>
              <a:cs typeface="Arial MT"/>
            </a:endParaRPr>
          </a:p>
          <a:p>
            <a:pPr>
              <a:spcBef>
                <a:spcPts val="320"/>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37" name="object 37"/>
          <p:cNvSpPr txBox="1"/>
          <p:nvPr/>
        </p:nvSpPr>
        <p:spPr>
          <a:xfrm>
            <a:off x="16449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38" name="object 38"/>
          <p:cNvSpPr txBox="1"/>
          <p:nvPr/>
        </p:nvSpPr>
        <p:spPr>
          <a:xfrm>
            <a:off x="28035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39" name="object 39"/>
          <p:cNvSpPr txBox="1"/>
          <p:nvPr/>
        </p:nvSpPr>
        <p:spPr>
          <a:xfrm>
            <a:off x="21571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0" name="object 40"/>
          <p:cNvSpPr txBox="1"/>
          <p:nvPr/>
        </p:nvSpPr>
        <p:spPr>
          <a:xfrm>
            <a:off x="2112680"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1" name="object 41"/>
          <p:cNvSpPr txBox="1"/>
          <p:nvPr/>
        </p:nvSpPr>
        <p:spPr>
          <a:xfrm>
            <a:off x="3536360"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42" name="object 42"/>
          <p:cNvSpPr/>
          <p:nvPr/>
        </p:nvSpPr>
        <p:spPr>
          <a:xfrm>
            <a:off x="357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43" name="object 43"/>
          <p:cNvSpPr txBox="1"/>
          <p:nvPr/>
        </p:nvSpPr>
        <p:spPr>
          <a:xfrm>
            <a:off x="3551499" y="4756201"/>
            <a:ext cx="541020"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ho</a:t>
            </a:r>
            <a:endParaRPr baseline="-34000">
              <a:latin typeface="Arial MT"/>
              <a:cs typeface="Arial MT"/>
            </a:endParaRPr>
          </a:p>
        </p:txBody>
      </p:sp>
      <p:sp>
        <p:nvSpPr>
          <p:cNvPr id="44" name="object 44"/>
          <p:cNvSpPr txBox="1"/>
          <p:nvPr/>
        </p:nvSpPr>
        <p:spPr>
          <a:xfrm>
            <a:off x="1644909" y="5490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5" name="object 45"/>
          <p:cNvSpPr txBox="1"/>
          <p:nvPr/>
        </p:nvSpPr>
        <p:spPr>
          <a:xfrm>
            <a:off x="2803544" y="56766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6" name="object 46"/>
          <p:cNvSpPr txBox="1"/>
          <p:nvPr/>
        </p:nvSpPr>
        <p:spPr>
          <a:xfrm>
            <a:off x="2157149" y="56487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7" name="object 47"/>
          <p:cNvSpPr txBox="1"/>
          <p:nvPr/>
        </p:nvSpPr>
        <p:spPr>
          <a:xfrm>
            <a:off x="2129613" y="5338101"/>
            <a:ext cx="1341120"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48" name="object 48"/>
          <p:cNvSpPr txBox="1"/>
          <p:nvPr/>
        </p:nvSpPr>
        <p:spPr>
          <a:xfrm>
            <a:off x="3570226" y="52703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49" name="object 49"/>
          <p:cNvSpPr txBox="1"/>
          <p:nvPr/>
        </p:nvSpPr>
        <p:spPr>
          <a:xfrm>
            <a:off x="3557383" y="54383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0" name="object 50"/>
          <p:cNvSpPr txBox="1"/>
          <p:nvPr/>
        </p:nvSpPr>
        <p:spPr>
          <a:xfrm>
            <a:off x="3505569" y="56706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1" name="object 51"/>
          <p:cNvSpPr txBox="1"/>
          <p:nvPr/>
        </p:nvSpPr>
        <p:spPr>
          <a:xfrm>
            <a:off x="5259147" y="4457567"/>
            <a:ext cx="579967" cy="1406411"/>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96518" marR="209121" indent="-26246">
              <a:lnSpc>
                <a:spcPct val="105000"/>
              </a:lnSpc>
              <a:spcBef>
                <a:spcPts val="1693"/>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52" name="object 52"/>
          <p:cNvSpPr txBox="1"/>
          <p:nvPr/>
        </p:nvSpPr>
        <p:spPr>
          <a:xfrm>
            <a:off x="5912109" y="45763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3" name="object 53"/>
          <p:cNvSpPr txBox="1"/>
          <p:nvPr/>
        </p:nvSpPr>
        <p:spPr>
          <a:xfrm>
            <a:off x="7070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txBox="1"/>
          <p:nvPr/>
        </p:nvSpPr>
        <p:spPr>
          <a:xfrm>
            <a:off x="6424349" y="47343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5" name="object 55"/>
          <p:cNvSpPr txBox="1"/>
          <p:nvPr/>
        </p:nvSpPr>
        <p:spPr>
          <a:xfrm>
            <a:off x="6379881" y="44237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6" name="object 56"/>
          <p:cNvSpPr/>
          <p:nvPr/>
        </p:nvSpPr>
        <p:spPr>
          <a:xfrm>
            <a:off x="7841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7" name="object 57"/>
          <p:cNvSpPr/>
          <p:nvPr/>
        </p:nvSpPr>
        <p:spPr>
          <a:xfrm>
            <a:off x="8654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8" name="object 58"/>
          <p:cNvSpPr txBox="1"/>
          <p:nvPr/>
        </p:nvSpPr>
        <p:spPr>
          <a:xfrm>
            <a:off x="8594744" y="47622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59" name="object 59"/>
          <p:cNvSpPr txBox="1"/>
          <p:nvPr/>
        </p:nvSpPr>
        <p:spPr>
          <a:xfrm>
            <a:off x="8376894" y="45763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0" name="object 60"/>
          <p:cNvSpPr txBox="1"/>
          <p:nvPr/>
        </p:nvSpPr>
        <p:spPr>
          <a:xfrm>
            <a:off x="7786626" y="43221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1000" dirty="0">
                <a:latin typeface="Arial MT"/>
                <a:cs typeface="Arial MT"/>
              </a:rPr>
              <a:t>2</a:t>
            </a:r>
            <a:r>
              <a:rPr baseline="-31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1000" dirty="0">
                <a:latin typeface="Arial MT"/>
                <a:cs typeface="Arial MT"/>
              </a:rPr>
              <a:t>1</a:t>
            </a:r>
            <a:endParaRPr baseline="-31000">
              <a:latin typeface="Arial MT"/>
              <a:cs typeface="Arial MT"/>
            </a:endParaRPr>
          </a:p>
        </p:txBody>
      </p:sp>
      <p:sp>
        <p:nvSpPr>
          <p:cNvPr id="61" name="object 61"/>
          <p:cNvSpPr/>
          <p:nvPr/>
        </p:nvSpPr>
        <p:spPr>
          <a:xfrm>
            <a:off x="93655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2" name="object 62"/>
          <p:cNvSpPr txBox="1"/>
          <p:nvPr/>
        </p:nvSpPr>
        <p:spPr>
          <a:xfrm>
            <a:off x="5602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63" name="object 63"/>
          <p:cNvSpPr txBox="1"/>
          <p:nvPr/>
        </p:nvSpPr>
        <p:spPr>
          <a:xfrm>
            <a:off x="5912109" y="5389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4" name="object 64"/>
          <p:cNvSpPr txBox="1"/>
          <p:nvPr/>
        </p:nvSpPr>
        <p:spPr>
          <a:xfrm>
            <a:off x="6430682" y="5270367"/>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u="heavy" spc="-33" dirty="0">
                <a:uFill>
                  <a:solidFill>
                    <a:srgbClr val="000000"/>
                  </a:solidFill>
                </a:uFill>
                <a:latin typeface="Arial MT"/>
                <a:cs typeface="Arial MT"/>
              </a:rPr>
              <a:t>dE</a:t>
            </a:r>
            <a:r>
              <a:rPr sz="1867"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65" name="object 65"/>
          <p:cNvSpPr txBox="1"/>
          <p:nvPr/>
        </p:nvSpPr>
        <p:spPr>
          <a:xfrm>
            <a:off x="7381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66" name="object 66"/>
          <p:cNvSpPr txBox="1"/>
          <p:nvPr/>
        </p:nvSpPr>
        <p:spPr>
          <a:xfrm>
            <a:off x="6390483" y="5513318"/>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67" name="object 67"/>
          <p:cNvSpPr txBox="1"/>
          <p:nvPr/>
        </p:nvSpPr>
        <p:spPr>
          <a:xfrm>
            <a:off x="7564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68" name="object 68"/>
          <p:cNvSpPr/>
          <p:nvPr/>
        </p:nvSpPr>
        <p:spPr>
          <a:xfrm>
            <a:off x="7841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7896488"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dh</a:t>
            </a:r>
            <a:endParaRPr sz="1867">
              <a:latin typeface="Arial MT"/>
              <a:cs typeface="Arial MT"/>
            </a:endParaRPr>
          </a:p>
        </p:txBody>
      </p:sp>
      <p:sp>
        <p:nvSpPr>
          <p:cNvPr id="70" name="object 70"/>
          <p:cNvSpPr txBox="1"/>
          <p:nvPr/>
        </p:nvSpPr>
        <p:spPr>
          <a:xfrm>
            <a:off x="8160032" y="57369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1" name="object 71"/>
          <p:cNvSpPr/>
          <p:nvPr/>
        </p:nvSpPr>
        <p:spPr>
          <a:xfrm>
            <a:off x="86543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2" name="object 72"/>
          <p:cNvSpPr txBox="1"/>
          <p:nvPr/>
        </p:nvSpPr>
        <p:spPr>
          <a:xfrm>
            <a:off x="8905109" y="57429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3" name="object 73"/>
          <p:cNvSpPr txBox="1"/>
          <p:nvPr/>
        </p:nvSpPr>
        <p:spPr>
          <a:xfrm>
            <a:off x="8343027" y="5541200"/>
            <a:ext cx="629920" cy="345393"/>
          </a:xfrm>
          <a:prstGeom prst="rect">
            <a:avLst/>
          </a:prstGeom>
        </p:spPr>
        <p:txBody>
          <a:bodyPr vert="horz" wrap="square" lIns="0" tIns="16933" rIns="0" bIns="0" rtlCol="0">
            <a:spAutoFit/>
          </a:bodyPr>
          <a:lstStyle/>
          <a:p>
            <a:pPr marL="50799">
              <a:spcBef>
                <a:spcPts val="133"/>
              </a:spcBef>
            </a:pPr>
            <a:r>
              <a:rPr sz="3200" baseline="31000" dirty="0">
                <a:latin typeface="Arial MT"/>
                <a:cs typeface="Arial MT"/>
              </a:rPr>
              <a:t>*</a:t>
            </a:r>
            <a:r>
              <a:rPr sz="3200" spc="820" baseline="31000" dirty="0">
                <a:latin typeface="Arial MT"/>
                <a:cs typeface="Arial MT"/>
              </a:rPr>
              <a:t> </a:t>
            </a:r>
            <a:r>
              <a:rPr sz="1867" spc="-47" dirty="0">
                <a:latin typeface="Arial MT"/>
                <a:cs typeface="Arial MT"/>
              </a:rPr>
              <a:t>dZ</a:t>
            </a:r>
            <a:endParaRPr sz="1867">
              <a:latin typeface="Arial MT"/>
              <a:cs typeface="Arial MT"/>
            </a:endParaRPr>
          </a:p>
        </p:txBody>
      </p:sp>
      <p:sp>
        <p:nvSpPr>
          <p:cNvPr id="74" name="object 74"/>
          <p:cNvSpPr txBox="1"/>
          <p:nvPr/>
        </p:nvSpPr>
        <p:spPr>
          <a:xfrm>
            <a:off x="9088094" y="5389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75" name="object 75"/>
          <p:cNvSpPr txBox="1"/>
          <p:nvPr/>
        </p:nvSpPr>
        <p:spPr>
          <a:xfrm>
            <a:off x="7786626" y="4628098"/>
            <a:ext cx="2150533" cy="849079"/>
          </a:xfrm>
          <a:prstGeom prst="rect">
            <a:avLst/>
          </a:prstGeom>
        </p:spPr>
        <p:txBody>
          <a:bodyPr vert="horz" wrap="square" lIns="0" tIns="144780" rIns="0" bIns="0" rtlCol="0">
            <a:spAutoFit/>
          </a:bodyPr>
          <a:lstStyle/>
          <a:p>
            <a:pPr marL="126150">
              <a:spcBef>
                <a:spcPts val="1140"/>
              </a:spcBef>
              <a:tabLst>
                <a:tab pos="1586614" algn="l"/>
              </a:tabLst>
            </a:pPr>
            <a:r>
              <a:rPr sz="1867" spc="-33" dirty="0">
                <a:latin typeface="Arial MT"/>
                <a:cs typeface="Arial MT"/>
              </a:rPr>
              <a:t>dh</a:t>
            </a:r>
            <a:r>
              <a:rPr spc="-49" baseline="-34000" dirty="0">
                <a:latin typeface="Arial MT"/>
                <a:cs typeface="Arial MT"/>
              </a:rPr>
              <a:t>1</a:t>
            </a:r>
            <a:r>
              <a:rPr baseline="-34000"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a:p>
            <a:pPr marL="67732">
              <a:spcBef>
                <a:spcPts val="1007"/>
              </a:spcBef>
              <a:tabLst>
                <a:tab pos="865272" algn="l"/>
                <a:tab pos="1590847"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spc="-33" dirty="0">
                <a:latin typeface="Arial MT"/>
                <a:cs typeface="Arial MT"/>
              </a:rPr>
              <a:t>dh</a:t>
            </a:r>
            <a:r>
              <a:rPr spc="-49" baseline="-31000" dirty="0">
                <a:latin typeface="Arial MT"/>
                <a:cs typeface="Arial MT"/>
              </a:rPr>
              <a:t>1</a:t>
            </a:r>
            <a:r>
              <a:rPr baseline="-31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76" name="object 76"/>
          <p:cNvSpPr/>
          <p:nvPr/>
        </p:nvSpPr>
        <p:spPr>
          <a:xfrm>
            <a:off x="9365516" y="5582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txBox="1"/>
          <p:nvPr/>
        </p:nvSpPr>
        <p:spPr>
          <a:xfrm>
            <a:off x="9402943" y="55690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78" name="object 78"/>
          <p:cNvSpPr txBox="1"/>
          <p:nvPr/>
        </p:nvSpPr>
        <p:spPr>
          <a:xfrm>
            <a:off x="9666485" y="57369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79" name="object 7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0" name="object 8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1" name="object 8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82" name="object 82"/>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3" name="object 83"/>
          <p:cNvSpPr txBox="1"/>
          <p:nvPr/>
        </p:nvSpPr>
        <p:spPr>
          <a:xfrm>
            <a:off x="3870985" y="1599851"/>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sp>
        <p:nvSpPr>
          <p:cNvPr id="84" name="object 8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85" name="object 8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117600" y="199697"/>
            <a:ext cx="10706210" cy="807853"/>
          </a:xfrm>
          <a:prstGeom prst="rect">
            <a:avLst/>
          </a:prstGeom>
        </p:spPr>
        <p:txBody>
          <a:bodyPr vert="horz" wrap="square" lIns="0" tIns="251400" rIns="0" bIns="0" rtlCol="0" anchor="ctr">
            <a:spAutoFit/>
          </a:bodyPr>
          <a:lstStyle/>
          <a:p>
            <a:pPr marL="212508">
              <a:lnSpc>
                <a:spcPct val="100000"/>
              </a:lnSpc>
              <a:spcBef>
                <a:spcPts val="133"/>
              </a:spcBef>
            </a:pPr>
            <a:r>
              <a:rPr sz="3600" spc="-40" dirty="0"/>
              <a:t>Understanding</a:t>
            </a:r>
            <a:r>
              <a:rPr sz="3600" spc="-120" dirty="0"/>
              <a:t> </a:t>
            </a:r>
            <a:r>
              <a:rPr sz="3600" spc="-33" dirty="0"/>
              <a:t>Backward</a:t>
            </a:r>
            <a:r>
              <a:rPr sz="3600" spc="-120" dirty="0"/>
              <a:t> </a:t>
            </a:r>
            <a:r>
              <a:rPr sz="3600" spc="-33" dirty="0"/>
              <a:t>Propagation</a:t>
            </a:r>
            <a:r>
              <a:rPr sz="3600" spc="-120" dirty="0"/>
              <a:t> </a:t>
            </a:r>
            <a:r>
              <a:rPr sz="36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606322" y="130871"/>
            <a:ext cx="10952480" cy="807853"/>
          </a:xfrm>
          <a:prstGeom prst="rect">
            <a:avLst/>
          </a:prstGeom>
        </p:spPr>
        <p:txBody>
          <a:bodyPr vert="horz" wrap="square" lIns="0" tIns="251400" rIns="0" bIns="0" rtlCol="0" anchor="ctr">
            <a:spAutoFit/>
          </a:bodyPr>
          <a:lstStyle/>
          <a:p>
            <a:pPr marL="212508">
              <a:lnSpc>
                <a:spcPct val="100000"/>
              </a:lnSpc>
              <a:spcBef>
                <a:spcPts val="133"/>
              </a:spcBef>
            </a:pPr>
            <a:r>
              <a:rPr sz="3600" spc="-40" dirty="0"/>
              <a:t>Understanding</a:t>
            </a:r>
            <a:r>
              <a:rPr sz="3600" spc="-120" dirty="0"/>
              <a:t> </a:t>
            </a:r>
            <a:r>
              <a:rPr sz="3600" spc="-33" dirty="0"/>
              <a:t>Backward</a:t>
            </a:r>
            <a:r>
              <a:rPr sz="3600" spc="-120" dirty="0"/>
              <a:t> </a:t>
            </a:r>
            <a:r>
              <a:rPr sz="3600" spc="-33" dirty="0"/>
              <a:t>Propagation</a:t>
            </a:r>
            <a:r>
              <a:rPr sz="3600" spc="-120" dirty="0"/>
              <a:t> </a:t>
            </a:r>
            <a:r>
              <a:rPr sz="36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611549" y="41527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138142"/>
            <a:ext cx="12069815"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88980"/>
            <a:ext cx="12100255"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3" y="4152767"/>
            <a:ext cx="487680" cy="1858907"/>
          </a:xfrm>
          <a:prstGeom prst="rect">
            <a:avLst/>
          </a:prstGeom>
        </p:spPr>
        <p:txBody>
          <a:bodyPr vert="horz" wrap="square" lIns="0" tIns="33020" rIns="0" bIns="0" rtlCol="0">
            <a:spAutoFit/>
          </a:bodyPr>
          <a:lstStyle/>
          <a:p>
            <a:pPr marL="81278" marR="79585"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61805"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a:p>
            <a:pPr marL="71965">
              <a:spcBef>
                <a:spcPts val="1760"/>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
        <p:nvSpPr>
          <p:cNvPr id="83" name="object 83"/>
          <p:cNvSpPr txBox="1"/>
          <p:nvPr/>
        </p:nvSpPr>
        <p:spPr>
          <a:xfrm>
            <a:off x="6081910" y="58971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4" name="object 84"/>
          <p:cNvSpPr txBox="1"/>
          <p:nvPr/>
        </p:nvSpPr>
        <p:spPr>
          <a:xfrm>
            <a:off x="6419924" y="5923918"/>
            <a:ext cx="32173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h</a:t>
            </a:r>
            <a:r>
              <a:rPr spc="-49" baseline="-34000" dirty="0">
                <a:latin typeface="Arial MT"/>
                <a:cs typeface="Arial MT"/>
              </a:rPr>
              <a:t>1</a:t>
            </a:r>
            <a:endParaRPr baseline="-34000">
              <a:latin typeface="Arial MT"/>
              <a:cs typeface="Arial MT"/>
            </a:endParaRPr>
          </a:p>
        </p:txBody>
      </p:sp>
      <p:sp>
        <p:nvSpPr>
          <p:cNvPr id="85" name="object 8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6" name="object 86"/>
          <p:cNvGrpSpPr/>
          <p:nvPr/>
        </p:nvGrpSpPr>
        <p:grpSpPr>
          <a:xfrm>
            <a:off x="7322232" y="6034341"/>
            <a:ext cx="565573" cy="110067"/>
            <a:chOff x="5491674" y="4525756"/>
            <a:chExt cx="424180" cy="82550"/>
          </a:xfrm>
        </p:grpSpPr>
        <p:sp>
          <p:nvSpPr>
            <p:cNvPr id="87" name="object 8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8" name="object 88"/>
            <p:cNvPicPr/>
            <p:nvPr/>
          </p:nvPicPr>
          <p:blipFill>
            <a:blip r:embed="rId12" cstate="print"/>
            <a:stretch>
              <a:fillRect/>
            </a:stretch>
          </p:blipFill>
          <p:spPr>
            <a:xfrm>
              <a:off x="5810038" y="4525756"/>
              <a:ext cx="105738" cy="81979"/>
            </a:xfrm>
            <a:prstGeom prst="rect">
              <a:avLst/>
            </a:prstGeom>
          </p:spPr>
        </p:pic>
      </p:grpSp>
      <p:sp>
        <p:nvSpPr>
          <p:cNvPr id="89" name="object 89"/>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0" name="object 90"/>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91" name="object 91"/>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20154"/>
            <a:ext cx="12100255"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4" name="object 74"/>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5" name="object 75"/>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4408741"/>
            <a:ext cx="565573" cy="110067"/>
            <a:chOff x="5491674" y="3306556"/>
            <a:chExt cx="424180" cy="82550"/>
          </a:xfrm>
        </p:grpSpPr>
        <p:sp>
          <p:nvSpPr>
            <p:cNvPr id="77" name="object 77"/>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3306556"/>
              <a:ext cx="105738" cy="81979"/>
            </a:xfrm>
            <a:prstGeom prst="rect">
              <a:avLst/>
            </a:prstGeom>
          </p:spPr>
        </p:pic>
      </p:grpSp>
      <p:sp>
        <p:nvSpPr>
          <p:cNvPr id="79" name="object 79"/>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80" name="object 80"/>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1" name="object 81"/>
          <p:cNvGrpSpPr/>
          <p:nvPr/>
        </p:nvGrpSpPr>
        <p:grpSpPr>
          <a:xfrm>
            <a:off x="7322232" y="5119941"/>
            <a:ext cx="565573" cy="110067"/>
            <a:chOff x="5491674" y="3839956"/>
            <a:chExt cx="424180" cy="82550"/>
          </a:xfrm>
        </p:grpSpPr>
        <p:sp>
          <p:nvSpPr>
            <p:cNvPr id="82" name="object 82"/>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3" name="object 83"/>
            <p:cNvPicPr/>
            <p:nvPr/>
          </p:nvPicPr>
          <p:blipFill>
            <a:blip r:embed="rId12" cstate="print"/>
            <a:stretch>
              <a:fillRect/>
            </a:stretch>
          </p:blipFill>
          <p:spPr>
            <a:xfrm>
              <a:off x="5810038" y="3839956"/>
              <a:ext cx="105738" cy="81979"/>
            </a:xfrm>
            <a:prstGeom prst="rect">
              <a:avLst/>
            </a:prstGeom>
          </p:spPr>
        </p:pic>
      </p:grpSp>
      <p:sp>
        <p:nvSpPr>
          <p:cNvPr id="84" name="object 84"/>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5" name="object 85"/>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6" name="object 86"/>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7" name="object 87"/>
          <p:cNvGrpSpPr/>
          <p:nvPr/>
        </p:nvGrpSpPr>
        <p:grpSpPr>
          <a:xfrm>
            <a:off x="7322232" y="6034341"/>
            <a:ext cx="565573" cy="110067"/>
            <a:chOff x="5491674" y="4525756"/>
            <a:chExt cx="424180" cy="82550"/>
          </a:xfrm>
        </p:grpSpPr>
        <p:sp>
          <p:nvSpPr>
            <p:cNvPr id="88" name="object 88"/>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9" name="object 89"/>
            <p:cNvPicPr/>
            <p:nvPr/>
          </p:nvPicPr>
          <p:blipFill>
            <a:blip r:embed="rId12" cstate="print"/>
            <a:stretch>
              <a:fillRect/>
            </a:stretch>
          </p:blipFill>
          <p:spPr>
            <a:xfrm>
              <a:off x="5810038" y="4525756"/>
              <a:ext cx="105738" cy="81979"/>
            </a:xfrm>
            <a:prstGeom prst="rect">
              <a:avLst/>
            </a:prstGeom>
          </p:spPr>
        </p:pic>
      </p:grpSp>
      <p:sp>
        <p:nvSpPr>
          <p:cNvPr id="90" name="object 90"/>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1" name="object 91"/>
          <p:cNvSpPr txBox="1"/>
          <p:nvPr/>
        </p:nvSpPr>
        <p:spPr>
          <a:xfrm>
            <a:off x="5555517" y="5731818"/>
            <a:ext cx="752687" cy="345393"/>
          </a:xfrm>
          <a:prstGeom prst="rect">
            <a:avLst/>
          </a:prstGeom>
        </p:spPr>
        <p:txBody>
          <a:bodyPr vert="horz" wrap="square" lIns="0" tIns="16933" rIns="0" bIns="0" rtlCol="0">
            <a:spAutoFit/>
          </a:bodyPr>
          <a:lstStyle/>
          <a:p>
            <a:pPr marL="50799">
              <a:spcBef>
                <a:spcPts val="133"/>
              </a:spcBef>
              <a:tabLst>
                <a:tab pos="339505" algn="l"/>
              </a:tabLst>
            </a:pPr>
            <a:r>
              <a:rPr sz="1200" u="heavy" dirty="0">
                <a:uFill>
                  <a:solidFill>
                    <a:srgbClr val="000000"/>
                  </a:solidFill>
                </a:uFill>
                <a:latin typeface="Times New Roman" panose="02020603050405020304"/>
                <a:cs typeface="Times New Roman" panose="02020603050405020304"/>
              </a:rPr>
              <a:t>	</a:t>
            </a:r>
            <a:r>
              <a:rPr sz="1200" u="heavy" dirty="0">
                <a:uFill>
                  <a:solidFill>
                    <a:srgbClr val="000000"/>
                  </a:solidFill>
                </a:uFill>
                <a:latin typeface="Arial MT"/>
                <a:cs typeface="Arial MT"/>
              </a:rPr>
              <a:t>2</a:t>
            </a:r>
            <a:r>
              <a:rPr sz="1200" spc="593" dirty="0">
                <a:latin typeface="Arial MT"/>
                <a:cs typeface="Arial MT"/>
              </a:rPr>
              <a:t> </a:t>
            </a:r>
            <a:r>
              <a:rPr sz="3200" spc="-100" baseline="-35000" dirty="0">
                <a:latin typeface="Arial MT"/>
                <a:cs typeface="Arial MT"/>
              </a:rPr>
              <a:t>=</a:t>
            </a:r>
            <a:endParaRPr sz="3200" baseline="-35000">
              <a:latin typeface="Arial MT"/>
              <a:cs typeface="Arial MT"/>
            </a:endParaRPr>
          </a:p>
        </p:txBody>
      </p:sp>
      <p:sp>
        <p:nvSpPr>
          <p:cNvPr id="92" name="object 92"/>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3" name="object 93"/>
          <p:cNvSpPr txBox="1"/>
          <p:nvPr/>
        </p:nvSpPr>
        <p:spPr>
          <a:xfrm>
            <a:off x="2825680" y="5616134"/>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94" name="object 94"/>
          <p:cNvSpPr txBox="1"/>
          <p:nvPr/>
        </p:nvSpPr>
        <p:spPr>
          <a:xfrm>
            <a:off x="1042100" y="5738696"/>
            <a:ext cx="2177627" cy="345330"/>
          </a:xfrm>
          <a:prstGeom prst="rect">
            <a:avLst/>
          </a:prstGeom>
        </p:spPr>
        <p:txBody>
          <a:bodyPr vert="horz" wrap="square" lIns="0" tIns="16933" rIns="0" bIns="0" rtlCol="0">
            <a:spAutoFit/>
          </a:bodyPr>
          <a:lstStyle/>
          <a:p>
            <a:pPr marL="50799">
              <a:spcBef>
                <a:spcPts val="133"/>
              </a:spcBef>
            </a:pPr>
            <a:r>
              <a:rPr sz="1867" dirty="0">
                <a:latin typeface="Arial MT"/>
                <a:cs typeface="Arial MT"/>
              </a:rPr>
              <a:t>W</a:t>
            </a:r>
            <a:r>
              <a:rPr baseline="-34000" dirty="0">
                <a:latin typeface="Arial MT"/>
                <a:cs typeface="Arial MT"/>
              </a:rPr>
              <a:t>ho</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ho</a:t>
            </a:r>
            <a:r>
              <a:rPr spc="279" baseline="-34000" dirty="0">
                <a:latin typeface="Arial MT"/>
                <a:cs typeface="Arial MT"/>
              </a:rPr>
              <a:t> </a:t>
            </a:r>
            <a:r>
              <a:rPr sz="1867" dirty="0">
                <a:latin typeface="Arial MT"/>
                <a:cs typeface="Arial MT"/>
              </a:rPr>
              <a:t>- </a:t>
            </a:r>
            <a:r>
              <a:rPr sz="2133" spc="-920" dirty="0">
                <a:latin typeface="Arial MT"/>
                <a:cs typeface="Arial MT"/>
              </a:rPr>
              <a:t>α</a:t>
            </a:r>
            <a:r>
              <a:rPr sz="2133" dirty="0">
                <a:latin typeface="Arial MT"/>
                <a:cs typeface="Arial MT"/>
              </a:rPr>
              <a:t> *</a:t>
            </a:r>
            <a:r>
              <a:rPr sz="2133" spc="227" dirty="0">
                <a:latin typeface="Arial MT"/>
                <a:cs typeface="Arial MT"/>
              </a:rPr>
              <a:t> </a:t>
            </a:r>
            <a:r>
              <a:rPr sz="2800" spc="-69" baseline="-34000" dirty="0">
                <a:latin typeface="Arial MT"/>
                <a:cs typeface="Arial MT"/>
              </a:rPr>
              <a:t>dW</a:t>
            </a:r>
            <a:endParaRPr sz="2800" baseline="-34000">
              <a:latin typeface="Arial MT"/>
              <a:cs typeface="Arial MT"/>
            </a:endParaRPr>
          </a:p>
        </p:txBody>
      </p:sp>
      <p:sp>
        <p:nvSpPr>
          <p:cNvPr id="95" name="object 95"/>
          <p:cNvSpPr txBox="1"/>
          <p:nvPr/>
        </p:nvSpPr>
        <p:spPr>
          <a:xfrm>
            <a:off x="3151838" y="60826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31098" y="138142"/>
            <a:ext cx="12146117"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4" name="object 74"/>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5" name="object 75"/>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4408741"/>
            <a:ext cx="565573" cy="110067"/>
            <a:chOff x="5491674" y="3306556"/>
            <a:chExt cx="424180" cy="82550"/>
          </a:xfrm>
        </p:grpSpPr>
        <p:sp>
          <p:nvSpPr>
            <p:cNvPr id="77" name="object 77"/>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3306556"/>
              <a:ext cx="105738" cy="81979"/>
            </a:xfrm>
            <a:prstGeom prst="rect">
              <a:avLst/>
            </a:prstGeom>
          </p:spPr>
        </p:pic>
      </p:grpSp>
      <p:sp>
        <p:nvSpPr>
          <p:cNvPr id="79" name="object 79"/>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80" name="object 80"/>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1" name="object 81"/>
          <p:cNvGrpSpPr/>
          <p:nvPr/>
        </p:nvGrpSpPr>
        <p:grpSpPr>
          <a:xfrm>
            <a:off x="7322232" y="5119941"/>
            <a:ext cx="565573" cy="110067"/>
            <a:chOff x="5491674" y="3839956"/>
            <a:chExt cx="424180" cy="82550"/>
          </a:xfrm>
        </p:grpSpPr>
        <p:sp>
          <p:nvSpPr>
            <p:cNvPr id="82" name="object 82"/>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3" name="object 83"/>
            <p:cNvPicPr/>
            <p:nvPr/>
          </p:nvPicPr>
          <p:blipFill>
            <a:blip r:embed="rId12" cstate="print"/>
            <a:stretch>
              <a:fillRect/>
            </a:stretch>
          </p:blipFill>
          <p:spPr>
            <a:xfrm>
              <a:off x="5810038" y="3839956"/>
              <a:ext cx="105738" cy="81979"/>
            </a:xfrm>
            <a:prstGeom prst="rect">
              <a:avLst/>
            </a:prstGeom>
          </p:spPr>
        </p:pic>
      </p:grpSp>
      <p:sp>
        <p:nvSpPr>
          <p:cNvPr id="84" name="object 84"/>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5" name="object 85"/>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6" name="object 86"/>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7" name="object 87"/>
          <p:cNvGrpSpPr/>
          <p:nvPr/>
        </p:nvGrpSpPr>
        <p:grpSpPr>
          <a:xfrm>
            <a:off x="7322232" y="6034341"/>
            <a:ext cx="565573" cy="110067"/>
            <a:chOff x="5491674" y="4525756"/>
            <a:chExt cx="424180" cy="82550"/>
          </a:xfrm>
        </p:grpSpPr>
        <p:sp>
          <p:nvSpPr>
            <p:cNvPr id="88" name="object 88"/>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9" name="object 89"/>
            <p:cNvPicPr/>
            <p:nvPr/>
          </p:nvPicPr>
          <p:blipFill>
            <a:blip r:embed="rId12" cstate="print"/>
            <a:stretch>
              <a:fillRect/>
            </a:stretch>
          </p:blipFill>
          <p:spPr>
            <a:xfrm>
              <a:off x="5810038" y="4525756"/>
              <a:ext cx="105738" cy="81979"/>
            </a:xfrm>
            <a:prstGeom prst="rect">
              <a:avLst/>
            </a:prstGeom>
          </p:spPr>
        </p:pic>
      </p:grpSp>
      <p:sp>
        <p:nvSpPr>
          <p:cNvPr id="90" name="object 90"/>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1" name="object 91"/>
          <p:cNvSpPr txBox="1"/>
          <p:nvPr/>
        </p:nvSpPr>
        <p:spPr>
          <a:xfrm>
            <a:off x="5555517" y="5731818"/>
            <a:ext cx="752687" cy="345393"/>
          </a:xfrm>
          <a:prstGeom prst="rect">
            <a:avLst/>
          </a:prstGeom>
        </p:spPr>
        <p:txBody>
          <a:bodyPr vert="horz" wrap="square" lIns="0" tIns="16933" rIns="0" bIns="0" rtlCol="0">
            <a:spAutoFit/>
          </a:bodyPr>
          <a:lstStyle/>
          <a:p>
            <a:pPr marL="50799">
              <a:spcBef>
                <a:spcPts val="133"/>
              </a:spcBef>
              <a:tabLst>
                <a:tab pos="339505" algn="l"/>
              </a:tabLst>
            </a:pPr>
            <a:r>
              <a:rPr sz="1200" u="heavy" dirty="0">
                <a:uFill>
                  <a:solidFill>
                    <a:srgbClr val="000000"/>
                  </a:solidFill>
                </a:uFill>
                <a:latin typeface="Times New Roman" panose="02020603050405020304"/>
                <a:cs typeface="Times New Roman" panose="02020603050405020304"/>
              </a:rPr>
              <a:t>	</a:t>
            </a:r>
            <a:r>
              <a:rPr sz="1200" u="heavy" dirty="0">
                <a:uFill>
                  <a:solidFill>
                    <a:srgbClr val="000000"/>
                  </a:solidFill>
                </a:uFill>
                <a:latin typeface="Arial MT"/>
                <a:cs typeface="Arial MT"/>
              </a:rPr>
              <a:t>2</a:t>
            </a:r>
            <a:r>
              <a:rPr sz="1200" spc="593" dirty="0">
                <a:latin typeface="Arial MT"/>
                <a:cs typeface="Arial MT"/>
              </a:rPr>
              <a:t> </a:t>
            </a:r>
            <a:r>
              <a:rPr sz="3200" spc="-100" baseline="-35000" dirty="0">
                <a:latin typeface="Arial MT"/>
                <a:cs typeface="Arial MT"/>
              </a:rPr>
              <a:t>=</a:t>
            </a:r>
            <a:endParaRPr sz="3200" baseline="-35000">
              <a:latin typeface="Arial MT"/>
              <a:cs typeface="Arial MT"/>
            </a:endParaRPr>
          </a:p>
        </p:txBody>
      </p:sp>
      <p:sp>
        <p:nvSpPr>
          <p:cNvPr id="92" name="object 92"/>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3" name="object 93"/>
          <p:cNvSpPr txBox="1"/>
          <p:nvPr/>
        </p:nvSpPr>
        <p:spPr>
          <a:xfrm>
            <a:off x="2825680" y="5616134"/>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94" name="object 94"/>
          <p:cNvSpPr txBox="1"/>
          <p:nvPr/>
        </p:nvSpPr>
        <p:spPr>
          <a:xfrm>
            <a:off x="1042100" y="5738696"/>
            <a:ext cx="2177627" cy="345330"/>
          </a:xfrm>
          <a:prstGeom prst="rect">
            <a:avLst/>
          </a:prstGeom>
        </p:spPr>
        <p:txBody>
          <a:bodyPr vert="horz" wrap="square" lIns="0" tIns="16933" rIns="0" bIns="0" rtlCol="0">
            <a:spAutoFit/>
          </a:bodyPr>
          <a:lstStyle/>
          <a:p>
            <a:pPr marL="50799">
              <a:spcBef>
                <a:spcPts val="133"/>
              </a:spcBef>
            </a:pPr>
            <a:r>
              <a:rPr sz="1867" dirty="0">
                <a:latin typeface="Arial MT"/>
                <a:cs typeface="Arial MT"/>
              </a:rPr>
              <a:t>W</a:t>
            </a:r>
            <a:r>
              <a:rPr baseline="-34000" dirty="0">
                <a:latin typeface="Arial MT"/>
                <a:cs typeface="Arial MT"/>
              </a:rPr>
              <a:t>ho</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ho</a:t>
            </a:r>
            <a:r>
              <a:rPr spc="279" baseline="-34000" dirty="0">
                <a:latin typeface="Arial MT"/>
                <a:cs typeface="Arial MT"/>
              </a:rPr>
              <a:t> </a:t>
            </a:r>
            <a:r>
              <a:rPr sz="1867" dirty="0">
                <a:latin typeface="Arial MT"/>
                <a:cs typeface="Arial MT"/>
              </a:rPr>
              <a:t>- </a:t>
            </a:r>
            <a:r>
              <a:rPr sz="2133" spc="-920" dirty="0">
                <a:latin typeface="Arial MT"/>
                <a:cs typeface="Arial MT"/>
              </a:rPr>
              <a:t>α</a:t>
            </a:r>
            <a:r>
              <a:rPr sz="2133" dirty="0">
                <a:latin typeface="Arial MT"/>
                <a:cs typeface="Arial MT"/>
              </a:rPr>
              <a:t> *</a:t>
            </a:r>
            <a:r>
              <a:rPr sz="2133" spc="227" dirty="0">
                <a:latin typeface="Arial MT"/>
                <a:cs typeface="Arial MT"/>
              </a:rPr>
              <a:t> </a:t>
            </a:r>
            <a:r>
              <a:rPr sz="2800" spc="-69" baseline="-34000" dirty="0">
                <a:latin typeface="Arial MT"/>
                <a:cs typeface="Arial MT"/>
              </a:rPr>
              <a:t>dW</a:t>
            </a:r>
            <a:endParaRPr sz="2800" baseline="-34000">
              <a:latin typeface="Arial MT"/>
              <a:cs typeface="Arial MT"/>
            </a:endParaRPr>
          </a:p>
        </p:txBody>
      </p:sp>
      <p:sp>
        <p:nvSpPr>
          <p:cNvPr id="95" name="object 95"/>
          <p:cNvSpPr txBox="1"/>
          <p:nvPr/>
        </p:nvSpPr>
        <p:spPr>
          <a:xfrm>
            <a:off x="3151838" y="60826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96" name="object 96"/>
          <p:cNvSpPr txBox="1"/>
          <p:nvPr/>
        </p:nvSpPr>
        <p:spPr>
          <a:xfrm>
            <a:off x="3870985" y="6273451"/>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endParaRPr sz="1867">
              <a:latin typeface="Arial" panose="020B0604020202020204"/>
              <a:cs typeface="Arial" panose="020B0604020202020204"/>
            </a:endParaRPr>
          </a:p>
        </p:txBody>
      </p:sp>
      <p:grpSp>
        <p:nvGrpSpPr>
          <p:cNvPr id="97" name="object 97"/>
          <p:cNvGrpSpPr/>
          <p:nvPr/>
        </p:nvGrpSpPr>
        <p:grpSpPr>
          <a:xfrm>
            <a:off x="2710699" y="5625999"/>
            <a:ext cx="1010920" cy="797560"/>
            <a:chOff x="2033024" y="4219499"/>
            <a:chExt cx="758190" cy="598170"/>
          </a:xfrm>
        </p:grpSpPr>
        <p:sp>
          <p:nvSpPr>
            <p:cNvPr id="98" name="object 98"/>
            <p:cNvSpPr/>
            <p:nvPr/>
          </p:nvSpPr>
          <p:spPr>
            <a:xfrm>
              <a:off x="2042549" y="4229024"/>
              <a:ext cx="483234" cy="495300"/>
            </a:xfrm>
            <a:custGeom>
              <a:avLst/>
              <a:gdLst/>
              <a:ahLst/>
              <a:cxnLst/>
              <a:rect l="l" t="t" r="r" b="b"/>
              <a:pathLst>
                <a:path w="483235" h="495300">
                  <a:moveTo>
                    <a:pt x="0" y="0"/>
                  </a:moveTo>
                  <a:lnTo>
                    <a:pt x="482699" y="0"/>
                  </a:lnTo>
                  <a:lnTo>
                    <a:pt x="482699" y="495299"/>
                  </a:lnTo>
                  <a:lnTo>
                    <a:pt x="0" y="495299"/>
                  </a:lnTo>
                  <a:lnTo>
                    <a:pt x="0" y="0"/>
                  </a:lnTo>
                  <a:close/>
                </a:path>
              </a:pathLst>
            </a:custGeom>
            <a:ln w="19049">
              <a:solidFill>
                <a:srgbClr val="FF0000"/>
              </a:solidFill>
            </a:ln>
          </p:spPr>
          <p:txBody>
            <a:bodyPr wrap="square" lIns="0" tIns="0" rIns="0" bIns="0" rtlCol="0"/>
            <a:lstStyle/>
            <a:p>
              <a:endParaRPr sz="2400"/>
            </a:p>
          </p:txBody>
        </p:sp>
        <p:sp>
          <p:nvSpPr>
            <p:cNvPr id="99" name="object 99"/>
            <p:cNvSpPr/>
            <p:nvPr/>
          </p:nvSpPr>
          <p:spPr>
            <a:xfrm>
              <a:off x="2525249" y="4476674"/>
              <a:ext cx="203200" cy="262890"/>
            </a:xfrm>
            <a:custGeom>
              <a:avLst/>
              <a:gdLst/>
              <a:ahLst/>
              <a:cxnLst/>
              <a:rect l="l" t="t" r="r" b="b"/>
              <a:pathLst>
                <a:path w="203200" h="262889">
                  <a:moveTo>
                    <a:pt x="0" y="0"/>
                  </a:moveTo>
                  <a:lnTo>
                    <a:pt x="203087" y="262674"/>
                  </a:lnTo>
                </a:path>
              </a:pathLst>
            </a:custGeom>
            <a:ln w="19049">
              <a:solidFill>
                <a:srgbClr val="000000"/>
              </a:solidFill>
            </a:ln>
          </p:spPr>
          <p:txBody>
            <a:bodyPr wrap="square" lIns="0" tIns="0" rIns="0" bIns="0" rtlCol="0"/>
            <a:lstStyle/>
            <a:p>
              <a:endParaRPr sz="2400"/>
            </a:p>
          </p:txBody>
        </p:sp>
        <p:pic>
          <p:nvPicPr>
            <p:cNvPr id="100" name="object 100"/>
            <p:cNvPicPr/>
            <p:nvPr/>
          </p:nvPicPr>
          <p:blipFill>
            <a:blip r:embed="rId13" cstate="print"/>
            <a:stretch>
              <a:fillRect/>
            </a:stretch>
          </p:blipFill>
          <p:spPr>
            <a:xfrm>
              <a:off x="2693919" y="4710578"/>
              <a:ext cx="96821" cy="106689"/>
            </a:xfrm>
            <a:prstGeom prst="rect">
              <a:avLst/>
            </a:prstGeom>
          </p:spPr>
        </p:pic>
      </p:gr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5882" y="69316"/>
            <a:ext cx="12146118"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1514197"/>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a:p>
            <a:pPr>
              <a:spcBef>
                <a:spcPts val="347"/>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
        <p:nvSpPr>
          <p:cNvPr id="83" name="object 8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4" name="object 8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5" name="object 8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6" name="object 86"/>
          <p:cNvGrpSpPr/>
          <p:nvPr/>
        </p:nvGrpSpPr>
        <p:grpSpPr>
          <a:xfrm>
            <a:off x="7322232" y="6034341"/>
            <a:ext cx="565573" cy="110067"/>
            <a:chOff x="5491674" y="4525756"/>
            <a:chExt cx="424180" cy="82550"/>
          </a:xfrm>
        </p:grpSpPr>
        <p:sp>
          <p:nvSpPr>
            <p:cNvPr id="87" name="object 8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8" name="object 88"/>
            <p:cNvPicPr/>
            <p:nvPr/>
          </p:nvPicPr>
          <p:blipFill>
            <a:blip r:embed="rId12" cstate="print"/>
            <a:stretch>
              <a:fillRect/>
            </a:stretch>
          </p:blipFill>
          <p:spPr>
            <a:xfrm>
              <a:off x="5810038" y="4525756"/>
              <a:ext cx="105738" cy="81979"/>
            </a:xfrm>
            <a:prstGeom prst="rect">
              <a:avLst/>
            </a:prstGeom>
          </p:spPr>
        </p:pic>
      </p:grpSp>
      <p:sp>
        <p:nvSpPr>
          <p:cNvPr id="89" name="object 8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0" name="object 9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91" name="object 9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3" name="object 93"/>
          <p:cNvSpPr txBox="1"/>
          <p:nvPr/>
        </p:nvSpPr>
        <p:spPr>
          <a:xfrm>
            <a:off x="1644908" y="5592363"/>
            <a:ext cx="2096347" cy="345330"/>
          </a:xfrm>
          <a:prstGeom prst="rect">
            <a:avLst/>
          </a:prstGeom>
        </p:spPr>
        <p:txBody>
          <a:bodyPr vert="horz" wrap="square" lIns="0" tIns="16933" rIns="0" bIns="0" rtlCol="0">
            <a:spAutoFit/>
          </a:bodyPr>
          <a:lstStyle/>
          <a:p>
            <a:pPr marL="16933">
              <a:spcBef>
                <a:spcPts val="133"/>
              </a:spcBef>
              <a:tabLst>
                <a:tab pos="351358" algn="l"/>
              </a:tabLst>
            </a:pPr>
            <a:r>
              <a:rPr sz="2133" spc="-67" dirty="0">
                <a:latin typeface="Arial MT"/>
                <a:cs typeface="Arial MT"/>
              </a:rPr>
              <a:t>=</a:t>
            </a:r>
            <a:r>
              <a:rPr sz="2133" dirty="0">
                <a:latin typeface="Arial MT"/>
                <a:cs typeface="Arial MT"/>
              </a:rPr>
              <a:t>	</a:t>
            </a:r>
            <a:r>
              <a:rPr sz="2800" b="1" baseline="2000" dirty="0">
                <a:latin typeface="Arial" panose="020B0604020202020204"/>
                <a:cs typeface="Arial" panose="020B0604020202020204"/>
              </a:rPr>
              <a:t>(1X6)</a:t>
            </a:r>
            <a:r>
              <a:rPr sz="2800" b="1" spc="709" baseline="2000" dirty="0">
                <a:latin typeface="Arial" panose="020B0604020202020204"/>
                <a:cs typeface="Arial" panose="020B0604020202020204"/>
              </a:rPr>
              <a:t> </a:t>
            </a:r>
            <a:r>
              <a:rPr sz="2133" dirty="0">
                <a:latin typeface="Arial MT"/>
                <a:cs typeface="Arial MT"/>
              </a:rPr>
              <a:t>*</a:t>
            </a:r>
            <a:r>
              <a:rPr sz="2133" spc="200" dirty="0">
                <a:latin typeface="Arial MT"/>
                <a:cs typeface="Arial MT"/>
              </a:rPr>
              <a:t> </a:t>
            </a:r>
            <a:r>
              <a:rPr sz="2800" b="1" baseline="2000" dirty="0">
                <a:latin typeface="Arial" panose="020B0604020202020204"/>
                <a:cs typeface="Arial" panose="020B0604020202020204"/>
              </a:rPr>
              <a:t>(1X6)</a:t>
            </a:r>
            <a:r>
              <a:rPr sz="2800" b="1" spc="709" baseline="2000" dirty="0">
                <a:latin typeface="Arial" panose="020B0604020202020204"/>
                <a:cs typeface="Arial" panose="020B0604020202020204"/>
              </a:rPr>
              <a:t> </a:t>
            </a:r>
            <a:r>
              <a:rPr sz="2133" spc="-67" dirty="0">
                <a:latin typeface="Arial MT"/>
                <a:cs typeface="Arial MT"/>
              </a:rPr>
              <a:t>*</a:t>
            </a:r>
            <a:endParaRPr sz="2133">
              <a:latin typeface="Arial MT"/>
              <a:cs typeface="Arial MT"/>
            </a:endParaRPr>
          </a:p>
        </p:txBody>
      </p:sp>
      <p:sp>
        <p:nvSpPr>
          <p:cNvPr id="94" name="object 94"/>
          <p:cNvSpPr txBox="1"/>
          <p:nvPr/>
        </p:nvSpPr>
        <p:spPr>
          <a:xfrm>
            <a:off x="3885912" y="5614685"/>
            <a:ext cx="613833" cy="304421"/>
          </a:xfrm>
          <a:prstGeom prst="rect">
            <a:avLst/>
          </a:prstGeom>
        </p:spPr>
        <p:txBody>
          <a:bodyPr vert="horz" wrap="square" lIns="0" tIns="16933" rIns="0" bIns="0" rtlCol="0">
            <a:spAutoFit/>
          </a:bodyPr>
          <a:lstStyle/>
          <a:p>
            <a:pPr marL="16933">
              <a:spcBef>
                <a:spcPts val="133"/>
              </a:spcBef>
            </a:pPr>
            <a:r>
              <a:rPr sz="1867" b="1" spc="-13" dirty="0">
                <a:latin typeface="Arial" panose="020B0604020202020204"/>
                <a:cs typeface="Arial" panose="020B0604020202020204"/>
              </a:rPr>
              <a:t>(5X6)</a:t>
            </a:r>
            <a:endParaRPr sz="1867">
              <a:latin typeface="Arial" panose="020B0604020202020204"/>
              <a:cs typeface="Arial" panose="020B0604020202020204"/>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68029"/>
            <a:ext cx="9570065"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5" y="1841873"/>
            <a:ext cx="6708987" cy="2361330"/>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dirty="0">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a:t>
            </a:r>
            <a:r>
              <a:rPr sz="1867" spc="-13" dirty="0">
                <a:latin typeface="Roboto"/>
                <a:cs typeface="Roboto"/>
              </a:rPr>
              <a:t> </a:t>
            </a:r>
            <a:r>
              <a:rPr sz="1867" spc="-33" dirty="0">
                <a:latin typeface="Roboto"/>
                <a:cs typeface="Roboto"/>
              </a:rPr>
              <a:t>in</a:t>
            </a:r>
            <a:r>
              <a:rPr sz="1867" spc="-20" dirty="0">
                <a:latin typeface="Roboto"/>
                <a:cs typeface="Roboto"/>
              </a:rPr>
              <a:t> </a:t>
            </a:r>
            <a:r>
              <a:rPr sz="1867" spc="13" dirty="0">
                <a:latin typeface="Roboto"/>
                <a:cs typeface="Roboto"/>
              </a:rPr>
              <a:t>CNN</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Pooling</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a:t>
            </a:r>
            <a:r>
              <a:rPr sz="1867" spc="-27" dirty="0">
                <a:latin typeface="Roboto"/>
                <a:cs typeface="Roboto"/>
              </a:rPr>
              <a:t> and</a:t>
            </a:r>
            <a:r>
              <a:rPr sz="1867" spc="-20" dirty="0">
                <a:latin typeface="Roboto"/>
                <a:cs typeface="Roboto"/>
              </a:rPr>
              <a:t> Backward </a:t>
            </a:r>
            <a:r>
              <a:rPr sz="1867" spc="-27" dirty="0">
                <a:latin typeface="Roboto"/>
                <a:cs typeface="Roboto"/>
              </a:rPr>
              <a:t>Prop</a:t>
            </a:r>
            <a:endParaRPr sz="1867" dirty="0">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dirty="0">
              <a:latin typeface="Roboto"/>
              <a:cs typeface="Roboto"/>
            </a:endParaRPr>
          </a:p>
          <a:p>
            <a:pPr marL="626518" indent="-448722">
              <a:lnSpc>
                <a:spcPts val="2220"/>
              </a:lnSpc>
              <a:buFont typeface="Arial MT"/>
              <a:buChar char="●"/>
              <a:tabLst>
                <a:tab pos="625671" algn="l"/>
                <a:tab pos="626518" algn="l"/>
              </a:tabLst>
            </a:pPr>
            <a:r>
              <a:rPr sz="1867" spc="-13" dirty="0">
                <a:latin typeface="Roboto"/>
                <a:cs typeface="Roboto"/>
              </a:rPr>
              <a:t>Advanced</a:t>
            </a:r>
            <a:r>
              <a:rPr sz="1867" spc="-7" dirty="0">
                <a:latin typeface="Roboto"/>
                <a:cs typeface="Roboto"/>
              </a:rPr>
              <a:t> </a:t>
            </a:r>
            <a:r>
              <a:rPr sz="1867" spc="-20" dirty="0">
                <a:latin typeface="Roboto"/>
                <a:cs typeface="Roboto"/>
              </a:rPr>
              <a:t>techniques</a:t>
            </a:r>
            <a:r>
              <a:rPr sz="1867" spc="-7" dirty="0">
                <a:latin typeface="Roboto"/>
                <a:cs typeface="Roboto"/>
              </a:rPr>
              <a:t> </a:t>
            </a:r>
            <a:r>
              <a:rPr sz="1867" spc="-20" dirty="0">
                <a:latin typeface="Roboto"/>
                <a:cs typeface="Roboto"/>
              </a:rPr>
              <a:t>like</a:t>
            </a:r>
            <a:r>
              <a:rPr sz="1867" spc="-7" dirty="0">
                <a:latin typeface="Roboto"/>
                <a:cs typeface="Roboto"/>
              </a:rPr>
              <a:t> </a:t>
            </a:r>
            <a:r>
              <a:rPr sz="1867" spc="-27" dirty="0">
                <a:latin typeface="Roboto"/>
                <a:cs typeface="Roboto"/>
              </a:rPr>
              <a:t>transfer</a:t>
            </a:r>
            <a:r>
              <a:rPr sz="1867" spc="-7" dirty="0">
                <a:latin typeface="Roboto"/>
                <a:cs typeface="Roboto"/>
              </a:rPr>
              <a:t> </a:t>
            </a:r>
            <a:r>
              <a:rPr sz="1867" spc="-27" dirty="0">
                <a:latin typeface="Roboto"/>
                <a:cs typeface="Roboto"/>
              </a:rPr>
              <a:t>learning</a:t>
            </a:r>
            <a:r>
              <a:rPr sz="1867" dirty="0">
                <a:latin typeface="Roboto"/>
                <a:cs typeface="Roboto"/>
              </a:rPr>
              <a:t> </a:t>
            </a:r>
            <a:r>
              <a:rPr sz="1867" spc="-27" dirty="0">
                <a:latin typeface="Roboto"/>
                <a:cs typeface="Roboto"/>
              </a:rPr>
              <a:t>and</a:t>
            </a:r>
            <a:r>
              <a:rPr sz="1867" spc="-7" dirty="0">
                <a:latin typeface="Roboto"/>
                <a:cs typeface="Roboto"/>
              </a:rPr>
              <a:t> </a:t>
            </a:r>
            <a:r>
              <a:rPr sz="1867" spc="-13" dirty="0">
                <a:latin typeface="Roboto"/>
                <a:cs typeface="Roboto"/>
              </a:rPr>
              <a:t>ﬁne</a:t>
            </a:r>
            <a:r>
              <a:rPr sz="1867" spc="-7" dirty="0">
                <a:latin typeface="Roboto"/>
                <a:cs typeface="Roboto"/>
              </a:rPr>
              <a:t> </a:t>
            </a:r>
            <a:r>
              <a:rPr sz="1867" spc="-33" dirty="0">
                <a:latin typeface="Roboto"/>
                <a:cs typeface="Roboto"/>
              </a:rPr>
              <a:t>tuning</a:t>
            </a:r>
            <a:endParaRPr sz="1867" dirty="0">
              <a:latin typeface="Roboto"/>
              <a:cs typeface="Roboto"/>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138143"/>
            <a:ext cx="12214016"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1514197"/>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a:p>
            <a:pPr>
              <a:spcBef>
                <a:spcPts val="347"/>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88585" y="42938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88585" y="50050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
        <p:nvSpPr>
          <p:cNvPr id="83" name="object 8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4" name="object 8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5" name="object 8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6" name="object 86"/>
          <p:cNvGrpSpPr/>
          <p:nvPr/>
        </p:nvGrpSpPr>
        <p:grpSpPr>
          <a:xfrm>
            <a:off x="7322232" y="6034341"/>
            <a:ext cx="565573" cy="110067"/>
            <a:chOff x="5491674" y="4525756"/>
            <a:chExt cx="424180" cy="82550"/>
          </a:xfrm>
        </p:grpSpPr>
        <p:sp>
          <p:nvSpPr>
            <p:cNvPr id="87" name="object 8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8" name="object 88"/>
            <p:cNvPicPr/>
            <p:nvPr/>
          </p:nvPicPr>
          <p:blipFill>
            <a:blip r:embed="rId12" cstate="print"/>
            <a:stretch>
              <a:fillRect/>
            </a:stretch>
          </p:blipFill>
          <p:spPr>
            <a:xfrm>
              <a:off x="5810038" y="4525756"/>
              <a:ext cx="105738" cy="81979"/>
            </a:xfrm>
            <a:prstGeom prst="rect">
              <a:avLst/>
            </a:prstGeom>
          </p:spPr>
        </p:pic>
      </p:grpSp>
      <p:sp>
        <p:nvSpPr>
          <p:cNvPr id="89" name="object 8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0" name="object 9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91" name="object 9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3" name="object 93"/>
          <p:cNvSpPr txBox="1"/>
          <p:nvPr/>
        </p:nvSpPr>
        <p:spPr>
          <a:xfrm>
            <a:off x="1644909" y="5592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4" name="object 94"/>
          <p:cNvSpPr txBox="1"/>
          <p:nvPr/>
        </p:nvSpPr>
        <p:spPr>
          <a:xfrm>
            <a:off x="2041074" y="5474985"/>
            <a:ext cx="2349500" cy="595035"/>
          </a:xfrm>
          <a:prstGeom prst="rect">
            <a:avLst/>
          </a:prstGeom>
        </p:spPr>
        <p:txBody>
          <a:bodyPr vert="horz" wrap="square" lIns="0" tIns="30480" rIns="0" bIns="0" rtlCol="0">
            <a:spAutoFit/>
          </a:bodyPr>
          <a:lstStyle/>
          <a:p>
            <a:pPr marL="16933" marR="6773" indent="237061">
              <a:lnSpc>
                <a:spcPts val="2200"/>
              </a:lnSpc>
              <a:spcBef>
                <a:spcPts val="240"/>
              </a:spcBef>
            </a:pPr>
            <a:r>
              <a:rPr sz="1867" b="1" dirty="0">
                <a:latin typeface="Arial" panose="020B0604020202020204"/>
                <a:cs typeface="Arial" panose="020B0604020202020204"/>
              </a:rPr>
              <a:t>Can</a:t>
            </a:r>
            <a:r>
              <a:rPr sz="1867" b="1" spc="-13" dirty="0">
                <a:latin typeface="Arial" panose="020B0604020202020204"/>
                <a:cs typeface="Arial" panose="020B0604020202020204"/>
              </a:rPr>
              <a:t> </a:t>
            </a:r>
            <a:r>
              <a:rPr sz="1867" b="1" dirty="0">
                <a:latin typeface="Arial" panose="020B0604020202020204"/>
                <a:cs typeface="Arial" panose="020B0604020202020204"/>
              </a:rPr>
              <a:t>not</a:t>
            </a:r>
            <a:r>
              <a:rPr sz="1867" b="1" spc="-13" dirty="0">
                <a:latin typeface="Arial" panose="020B0604020202020204"/>
                <a:cs typeface="Arial" panose="020B0604020202020204"/>
              </a:rPr>
              <a:t> perform </a:t>
            </a:r>
            <a:r>
              <a:rPr sz="1867" b="1" dirty="0">
                <a:latin typeface="Arial" panose="020B0604020202020204"/>
                <a:cs typeface="Arial" panose="020B0604020202020204"/>
              </a:rPr>
              <a:t>matrix</a:t>
            </a:r>
            <a:r>
              <a:rPr sz="1867" b="1" spc="-40" dirty="0">
                <a:latin typeface="Arial" panose="020B0604020202020204"/>
                <a:cs typeface="Arial" panose="020B0604020202020204"/>
              </a:rPr>
              <a:t> </a:t>
            </a:r>
            <a:r>
              <a:rPr sz="1867" b="1" spc="-13" dirty="0">
                <a:latin typeface="Arial" panose="020B0604020202020204"/>
                <a:cs typeface="Arial" panose="020B0604020202020204"/>
              </a:rPr>
              <a:t>multiplication</a:t>
            </a:r>
            <a:endParaRPr sz="1867">
              <a:latin typeface="Arial" panose="020B0604020202020204"/>
              <a:cs typeface="Arial" panose="020B0604020202020204"/>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272025" y="129593"/>
            <a:ext cx="12011765"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1514197"/>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a:p>
            <a:pPr>
              <a:spcBef>
                <a:spcPts val="347"/>
              </a:spcBef>
            </a:pPr>
            <a:endParaRPr sz="1867">
              <a:latin typeface="Arial MT"/>
              <a:cs typeface="Arial MT"/>
            </a:endParaRPr>
          </a:p>
          <a:p>
            <a:pPr marL="50799" marR="40639" indent="28786">
              <a:lnSpc>
                <a:spcPct val="105000"/>
              </a:lnSpc>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2" name="object 52"/>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4" name="object 74"/>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5" name="object 75"/>
          <p:cNvSpPr txBox="1"/>
          <p:nvPr/>
        </p:nvSpPr>
        <p:spPr>
          <a:xfrm>
            <a:off x="8012532" y="4255065"/>
            <a:ext cx="762000" cy="343748"/>
          </a:xfrm>
          <a:prstGeom prst="rect">
            <a:avLst/>
          </a:prstGeom>
          <a:ln w="19049">
            <a:solidFill>
              <a:srgbClr val="FF0000"/>
            </a:solidFill>
          </a:ln>
        </p:spPr>
        <p:txBody>
          <a:bodyPr vert="horz" wrap="square" lIns="0" tIns="55880" rIns="0" bIns="0" rtlCol="0">
            <a:spAutoFit/>
          </a:bodyPr>
          <a:lstStyle/>
          <a:p>
            <a:pPr marL="92284">
              <a:spcBef>
                <a:spcPts val="440"/>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4408741"/>
            <a:ext cx="565573" cy="110067"/>
            <a:chOff x="5491674" y="3306556"/>
            <a:chExt cx="424180" cy="82550"/>
          </a:xfrm>
        </p:grpSpPr>
        <p:sp>
          <p:nvSpPr>
            <p:cNvPr id="77" name="object 77"/>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3306556"/>
              <a:ext cx="105738" cy="81979"/>
            </a:xfrm>
            <a:prstGeom prst="rect">
              <a:avLst/>
            </a:prstGeom>
          </p:spPr>
        </p:pic>
      </p:grpSp>
      <p:sp>
        <p:nvSpPr>
          <p:cNvPr id="79" name="object 79"/>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80" name="object 80"/>
          <p:cNvSpPr txBox="1"/>
          <p:nvPr/>
        </p:nvSpPr>
        <p:spPr>
          <a:xfrm>
            <a:off x="8012532" y="4966267"/>
            <a:ext cx="762000" cy="343748"/>
          </a:xfrm>
          <a:prstGeom prst="rect">
            <a:avLst/>
          </a:prstGeom>
          <a:ln w="19049">
            <a:solidFill>
              <a:srgbClr val="FF0000"/>
            </a:solidFill>
          </a:ln>
        </p:spPr>
        <p:txBody>
          <a:bodyPr vert="horz" wrap="square" lIns="0" tIns="55880" rIns="0" bIns="0" rtlCol="0">
            <a:spAutoFit/>
          </a:bodyPr>
          <a:lstStyle/>
          <a:p>
            <a:pPr marL="92284">
              <a:spcBef>
                <a:spcPts val="440"/>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1" name="object 81"/>
          <p:cNvGrpSpPr/>
          <p:nvPr/>
        </p:nvGrpSpPr>
        <p:grpSpPr>
          <a:xfrm>
            <a:off x="7322232" y="5119941"/>
            <a:ext cx="565573" cy="110067"/>
            <a:chOff x="5491674" y="3839956"/>
            <a:chExt cx="424180" cy="82550"/>
          </a:xfrm>
        </p:grpSpPr>
        <p:sp>
          <p:nvSpPr>
            <p:cNvPr id="82" name="object 82"/>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3" name="object 83"/>
            <p:cNvPicPr/>
            <p:nvPr/>
          </p:nvPicPr>
          <p:blipFill>
            <a:blip r:embed="rId12" cstate="print"/>
            <a:stretch>
              <a:fillRect/>
            </a:stretch>
          </p:blipFill>
          <p:spPr>
            <a:xfrm>
              <a:off x="5810038" y="3839956"/>
              <a:ext cx="105738" cy="81979"/>
            </a:xfrm>
            <a:prstGeom prst="rect">
              <a:avLst/>
            </a:prstGeom>
          </p:spPr>
        </p:pic>
      </p:grpSp>
      <p:sp>
        <p:nvSpPr>
          <p:cNvPr id="84" name="object 84"/>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5" name="object 85"/>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6" name="object 86"/>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7" name="object 87"/>
          <p:cNvGrpSpPr/>
          <p:nvPr/>
        </p:nvGrpSpPr>
        <p:grpSpPr>
          <a:xfrm>
            <a:off x="7322232" y="6034341"/>
            <a:ext cx="565573" cy="110067"/>
            <a:chOff x="5491674" y="4525756"/>
            <a:chExt cx="424180" cy="82550"/>
          </a:xfrm>
        </p:grpSpPr>
        <p:sp>
          <p:nvSpPr>
            <p:cNvPr id="88" name="object 88"/>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9" name="object 89"/>
            <p:cNvPicPr/>
            <p:nvPr/>
          </p:nvPicPr>
          <p:blipFill>
            <a:blip r:embed="rId12" cstate="print"/>
            <a:stretch>
              <a:fillRect/>
            </a:stretch>
          </p:blipFill>
          <p:spPr>
            <a:xfrm>
              <a:off x="5810038" y="4525756"/>
              <a:ext cx="105738" cy="81979"/>
            </a:xfrm>
            <a:prstGeom prst="rect">
              <a:avLst/>
            </a:prstGeom>
          </p:spPr>
        </p:pic>
      </p:grpSp>
      <p:sp>
        <p:nvSpPr>
          <p:cNvPr id="90" name="object 90"/>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1" name="object 91"/>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92" name="object 92"/>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3" name="object 93"/>
          <p:cNvSpPr txBox="1"/>
          <p:nvPr/>
        </p:nvSpPr>
        <p:spPr>
          <a:xfrm>
            <a:off x="5537569" y="60770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94" name="object 94"/>
          <p:cNvSpPr txBox="1"/>
          <p:nvPr/>
        </p:nvSpPr>
        <p:spPr>
          <a:xfrm>
            <a:off x="1644909" y="55923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5" name="object 95"/>
          <p:cNvSpPr txBox="1"/>
          <p:nvPr/>
        </p:nvSpPr>
        <p:spPr>
          <a:xfrm>
            <a:off x="2158712" y="5614685"/>
            <a:ext cx="613833" cy="304421"/>
          </a:xfrm>
          <a:prstGeom prst="rect">
            <a:avLst/>
          </a:prstGeom>
        </p:spPr>
        <p:txBody>
          <a:bodyPr vert="horz" wrap="square" lIns="0" tIns="16933" rIns="0" bIns="0" rtlCol="0">
            <a:spAutoFit/>
          </a:bodyPr>
          <a:lstStyle/>
          <a:p>
            <a:pPr marL="16933">
              <a:spcBef>
                <a:spcPts val="133"/>
              </a:spcBef>
            </a:pPr>
            <a:r>
              <a:rPr sz="1867" b="1" spc="-13" dirty="0">
                <a:latin typeface="Arial" panose="020B0604020202020204"/>
                <a:cs typeface="Arial" panose="020B0604020202020204"/>
              </a:rPr>
              <a:t>(5X6)</a:t>
            </a:r>
            <a:endParaRPr sz="1867">
              <a:latin typeface="Arial" panose="020B0604020202020204"/>
              <a:cs typeface="Arial" panose="020B0604020202020204"/>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62274" y="138142"/>
            <a:ext cx="12067460"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5546744" y="4152767"/>
            <a:ext cx="466513" cy="1318438"/>
          </a:xfrm>
          <a:prstGeom prst="rect">
            <a:avLst/>
          </a:prstGeom>
        </p:spPr>
        <p:txBody>
          <a:bodyPr vert="horz" wrap="square" lIns="0" tIns="33020" rIns="0" bIns="0" rtlCol="0">
            <a:spAutoFit/>
          </a:bodyPr>
          <a:lstStyle/>
          <a:p>
            <a:pPr marL="81278" marR="57572"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a:p>
            <a:pPr marL="50799" marR="40639" indent="23706">
              <a:lnSpc>
                <a:spcPct val="107000"/>
              </a:lnSpc>
              <a:spcBef>
                <a:spcPts val="967"/>
              </a:spcBef>
            </a:pPr>
            <a:r>
              <a:rPr sz="1867" u="heavy" spc="-33" dirty="0">
                <a:uFill>
                  <a:solidFill>
                    <a:srgbClr val="000000"/>
                  </a:solidFill>
                </a:uFill>
                <a:latin typeface="Arial MT"/>
                <a:cs typeface="Arial MT"/>
              </a:rPr>
              <a:t>dO</a:t>
            </a:r>
            <a:r>
              <a:rPr sz="1867" spc="-33" dirty="0">
                <a:latin typeface="Arial MT"/>
                <a:cs typeface="Arial MT"/>
              </a:rPr>
              <a:t> dZ</a:t>
            </a:r>
            <a:r>
              <a:rPr spc="-49" baseline="-34000" dirty="0">
                <a:latin typeface="Arial MT"/>
                <a:cs typeface="Arial MT"/>
              </a:rPr>
              <a:t>2</a:t>
            </a:r>
            <a:endParaRPr baseline="-34000">
              <a:latin typeface="Arial MT"/>
              <a:cs typeface="Arial MT"/>
            </a:endParaRPr>
          </a:p>
        </p:txBody>
      </p:sp>
      <p:sp>
        <p:nvSpPr>
          <p:cNvPr id="73" name="object 73"/>
          <p:cNvSpPr txBox="1"/>
          <p:nvPr/>
        </p:nvSpPr>
        <p:spPr>
          <a:xfrm>
            <a:off x="6081909" y="4271563"/>
            <a:ext cx="85852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73" dirty="0">
                <a:latin typeface="Arial MT"/>
                <a:cs typeface="Arial MT"/>
              </a:rPr>
              <a:t> </a:t>
            </a:r>
            <a:r>
              <a:rPr sz="2800" baseline="2000" dirty="0">
                <a:latin typeface="Arial MT"/>
                <a:cs typeface="Arial MT"/>
              </a:rPr>
              <a:t>(O-</a:t>
            </a:r>
            <a:r>
              <a:rPr sz="2800" spc="-49" baseline="2000" dirty="0">
                <a:latin typeface="Arial MT"/>
                <a:cs typeface="Arial MT"/>
              </a:rPr>
              <a:t>Y)</a:t>
            </a:r>
            <a:endParaRPr sz="2800" baseline="2000">
              <a:latin typeface="Arial MT"/>
              <a:cs typeface="Arial MT"/>
            </a:endParaRPr>
          </a:p>
        </p:txBody>
      </p:sp>
      <p:sp>
        <p:nvSpPr>
          <p:cNvPr id="74" name="object 74"/>
          <p:cNvSpPr txBox="1"/>
          <p:nvPr/>
        </p:nvSpPr>
        <p:spPr>
          <a:xfrm>
            <a:off x="8012532" y="4255065"/>
            <a:ext cx="762000" cy="343748"/>
          </a:xfrm>
          <a:prstGeom prst="rect">
            <a:avLst/>
          </a:prstGeom>
          <a:ln w="19049">
            <a:solidFill>
              <a:srgbClr val="FF0000"/>
            </a:solidFill>
          </a:ln>
        </p:spPr>
        <p:txBody>
          <a:bodyPr vert="horz" wrap="square" lIns="0" tIns="55880" rIns="0" bIns="0" rtlCol="0">
            <a:spAutoFit/>
          </a:bodyPr>
          <a:lstStyle/>
          <a:p>
            <a:pPr marL="92284">
              <a:spcBef>
                <a:spcPts val="440"/>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4408741"/>
            <a:ext cx="565573" cy="110067"/>
            <a:chOff x="5491674" y="3306556"/>
            <a:chExt cx="424180" cy="82550"/>
          </a:xfrm>
        </p:grpSpPr>
        <p:sp>
          <p:nvSpPr>
            <p:cNvPr id="76" name="object 76"/>
            <p:cNvSpPr/>
            <p:nvPr/>
          </p:nvSpPr>
          <p:spPr>
            <a:xfrm>
              <a:off x="5501199" y="33475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3306556"/>
              <a:ext cx="105738" cy="81979"/>
            </a:xfrm>
            <a:prstGeom prst="rect">
              <a:avLst/>
            </a:prstGeom>
          </p:spPr>
        </p:pic>
      </p:grpSp>
      <p:sp>
        <p:nvSpPr>
          <p:cNvPr id="78" name="object 78"/>
          <p:cNvSpPr txBox="1"/>
          <p:nvPr/>
        </p:nvSpPr>
        <p:spPr>
          <a:xfrm>
            <a:off x="6081910" y="4982761"/>
            <a:ext cx="108119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13" dirty="0">
                <a:latin typeface="Arial MT"/>
                <a:cs typeface="Arial MT"/>
              </a:rPr>
              <a:t> </a:t>
            </a:r>
            <a:r>
              <a:rPr sz="2800" spc="-189" baseline="2000" dirty="0">
                <a:latin typeface="Arial MT"/>
                <a:cs typeface="Arial MT"/>
              </a:rPr>
              <a:t>O(1−O)</a:t>
            </a:r>
            <a:endParaRPr sz="2800" baseline="2000">
              <a:latin typeface="Arial MT"/>
              <a:cs typeface="Arial MT"/>
            </a:endParaRPr>
          </a:p>
        </p:txBody>
      </p:sp>
      <p:sp>
        <p:nvSpPr>
          <p:cNvPr id="79" name="object 79"/>
          <p:cNvSpPr txBox="1"/>
          <p:nvPr/>
        </p:nvSpPr>
        <p:spPr>
          <a:xfrm>
            <a:off x="8012532" y="4966267"/>
            <a:ext cx="762000" cy="343748"/>
          </a:xfrm>
          <a:prstGeom prst="rect">
            <a:avLst/>
          </a:prstGeom>
          <a:ln w="19049">
            <a:solidFill>
              <a:srgbClr val="FF0000"/>
            </a:solidFill>
          </a:ln>
        </p:spPr>
        <p:txBody>
          <a:bodyPr vert="horz" wrap="square" lIns="0" tIns="55880" rIns="0" bIns="0" rtlCol="0">
            <a:spAutoFit/>
          </a:bodyPr>
          <a:lstStyle/>
          <a:p>
            <a:pPr marL="92284">
              <a:spcBef>
                <a:spcPts val="440"/>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0" name="object 80"/>
          <p:cNvGrpSpPr/>
          <p:nvPr/>
        </p:nvGrpSpPr>
        <p:grpSpPr>
          <a:xfrm>
            <a:off x="7322232" y="5119941"/>
            <a:ext cx="565573" cy="110067"/>
            <a:chOff x="5491674" y="3839956"/>
            <a:chExt cx="424180" cy="82550"/>
          </a:xfrm>
        </p:grpSpPr>
        <p:sp>
          <p:nvSpPr>
            <p:cNvPr id="81" name="object 81"/>
            <p:cNvSpPr/>
            <p:nvPr/>
          </p:nvSpPr>
          <p:spPr>
            <a:xfrm>
              <a:off x="5501199" y="38809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2" name="object 82"/>
            <p:cNvPicPr/>
            <p:nvPr/>
          </p:nvPicPr>
          <p:blipFill>
            <a:blip r:embed="rId12" cstate="print"/>
            <a:stretch>
              <a:fillRect/>
            </a:stretch>
          </p:blipFill>
          <p:spPr>
            <a:xfrm>
              <a:off x="5810038" y="3839956"/>
              <a:ext cx="105738" cy="81979"/>
            </a:xfrm>
            <a:prstGeom prst="rect">
              <a:avLst/>
            </a:prstGeom>
          </p:spPr>
        </p:pic>
      </p:grpSp>
      <p:sp>
        <p:nvSpPr>
          <p:cNvPr id="83" name="object 8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84" name="object 8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85" name="object 8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86" name="object 86"/>
          <p:cNvGrpSpPr/>
          <p:nvPr/>
        </p:nvGrpSpPr>
        <p:grpSpPr>
          <a:xfrm>
            <a:off x="7322232" y="6034341"/>
            <a:ext cx="565573" cy="110067"/>
            <a:chOff x="5491674" y="4525756"/>
            <a:chExt cx="424180" cy="82550"/>
          </a:xfrm>
        </p:grpSpPr>
        <p:sp>
          <p:nvSpPr>
            <p:cNvPr id="87" name="object 8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8" name="object 88"/>
            <p:cNvPicPr/>
            <p:nvPr/>
          </p:nvPicPr>
          <p:blipFill>
            <a:blip r:embed="rId12" cstate="print"/>
            <a:stretch>
              <a:fillRect/>
            </a:stretch>
          </p:blipFill>
          <p:spPr>
            <a:xfrm>
              <a:off x="5810038" y="4525756"/>
              <a:ext cx="105738" cy="81979"/>
            </a:xfrm>
            <a:prstGeom prst="rect">
              <a:avLst/>
            </a:prstGeom>
          </p:spPr>
        </p:pic>
      </p:grpSp>
      <p:sp>
        <p:nvSpPr>
          <p:cNvPr id="89" name="object 8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0" name="object 9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91" name="object 9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93" name="object 93"/>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94" name="object 94"/>
          <p:cNvSpPr txBox="1"/>
          <p:nvPr/>
        </p:nvSpPr>
        <p:spPr>
          <a:xfrm>
            <a:off x="14073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5" name="object 95"/>
          <p:cNvSpPr txBox="1"/>
          <p:nvPr/>
        </p:nvSpPr>
        <p:spPr>
          <a:xfrm>
            <a:off x="16838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96" name="object 96"/>
          <p:cNvSpPr txBox="1"/>
          <p:nvPr/>
        </p:nvSpPr>
        <p:spPr>
          <a:xfrm>
            <a:off x="1397583" y="5696479"/>
            <a:ext cx="3202093" cy="345330"/>
          </a:xfrm>
          <a:prstGeom prst="rect">
            <a:avLst/>
          </a:prstGeom>
        </p:spPr>
        <p:txBody>
          <a:bodyPr vert="horz" wrap="square" lIns="0" tIns="16933" rIns="0" bIns="0" rtlCol="0">
            <a:spAutoFit/>
          </a:bodyPr>
          <a:lstStyle/>
          <a:p>
            <a:pPr marL="50799">
              <a:spcBef>
                <a:spcPts val="133"/>
              </a:spcBef>
            </a:pPr>
            <a:r>
              <a:rPr sz="2800" u="heavy" baseline="40000" dirty="0">
                <a:uFill>
                  <a:solidFill>
                    <a:srgbClr val="000000"/>
                  </a:solidFill>
                </a:uFill>
                <a:latin typeface="Arial MT"/>
                <a:cs typeface="Arial MT"/>
              </a:rPr>
              <a:t>dO</a:t>
            </a:r>
            <a:r>
              <a:rPr sz="2800" spc="369" baseline="40000" dirty="0">
                <a:latin typeface="Arial MT"/>
                <a:cs typeface="Arial MT"/>
              </a:rPr>
              <a:t> </a:t>
            </a:r>
            <a:r>
              <a:rPr sz="2133" dirty="0">
                <a:latin typeface="Arial MT"/>
                <a:cs typeface="Arial MT"/>
              </a:rPr>
              <a:t>=</a:t>
            </a:r>
            <a:r>
              <a:rPr sz="2133" spc="313" dirty="0">
                <a:latin typeface="Arial MT"/>
                <a:cs typeface="Arial MT"/>
              </a:rPr>
              <a:t> </a:t>
            </a:r>
            <a:r>
              <a:rPr sz="2800" b="1" baseline="2000" dirty="0">
                <a:latin typeface="Arial" panose="020B0604020202020204"/>
                <a:cs typeface="Arial" panose="020B0604020202020204"/>
              </a:rPr>
              <a:t>(1X6)</a:t>
            </a:r>
            <a:r>
              <a:rPr sz="2800" b="1" spc="709" baseline="2000" dirty="0">
                <a:latin typeface="Arial" panose="020B0604020202020204"/>
                <a:cs typeface="Arial" panose="020B0604020202020204"/>
              </a:rPr>
              <a:t> </a:t>
            </a:r>
            <a:r>
              <a:rPr sz="2133" dirty="0">
                <a:latin typeface="Arial MT"/>
                <a:cs typeface="Arial MT"/>
              </a:rPr>
              <a:t>*</a:t>
            </a:r>
            <a:r>
              <a:rPr sz="2133" spc="193" dirty="0">
                <a:latin typeface="Arial MT"/>
                <a:cs typeface="Arial MT"/>
              </a:rPr>
              <a:t> </a:t>
            </a:r>
            <a:r>
              <a:rPr sz="2800" b="1" baseline="2000" dirty="0">
                <a:latin typeface="Arial" panose="020B0604020202020204"/>
                <a:cs typeface="Arial" panose="020B0604020202020204"/>
              </a:rPr>
              <a:t>(1X6)</a:t>
            </a:r>
            <a:r>
              <a:rPr sz="2800" b="1" spc="-69" baseline="2000" dirty="0">
                <a:latin typeface="Arial" panose="020B0604020202020204"/>
                <a:cs typeface="Arial" panose="020B0604020202020204"/>
              </a:rPr>
              <a:t> </a:t>
            </a:r>
            <a:r>
              <a:rPr sz="2133" dirty="0">
                <a:latin typeface="Arial MT"/>
                <a:cs typeface="Arial MT"/>
              </a:rPr>
              <a:t>=</a:t>
            </a:r>
            <a:r>
              <a:rPr sz="2133" spc="320"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97" name="object 97"/>
          <p:cNvSpPr txBox="1"/>
          <p:nvPr/>
        </p:nvSpPr>
        <p:spPr>
          <a:xfrm>
            <a:off x="7270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8" name="object 98"/>
          <p:cNvSpPr txBox="1"/>
          <p:nvPr/>
        </p:nvSpPr>
        <p:spPr>
          <a:xfrm>
            <a:off x="699513" y="5528367"/>
            <a:ext cx="629920" cy="345393"/>
          </a:xfrm>
          <a:prstGeom prst="rect">
            <a:avLst/>
          </a:prstGeom>
        </p:spPr>
        <p:txBody>
          <a:bodyPr vert="horz" wrap="square" lIns="0" tIns="16933" rIns="0" bIns="0" rtlCol="0">
            <a:spAutoFit/>
          </a:bodyPr>
          <a:lstStyle/>
          <a:p>
            <a:pPr marL="50799">
              <a:spcBef>
                <a:spcPts val="133"/>
              </a:spcBef>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endParaRPr sz="3200" baseline="-31000">
              <a:latin typeface="Arial MT"/>
              <a:cs typeface="Arial MT"/>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2608" y="206968"/>
            <a:ext cx="12234608"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3" name="object 73"/>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4" name="object 74"/>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5" name="object 75"/>
          <p:cNvGrpSpPr/>
          <p:nvPr/>
        </p:nvGrpSpPr>
        <p:grpSpPr>
          <a:xfrm>
            <a:off x="7322232" y="6034341"/>
            <a:ext cx="565573" cy="110067"/>
            <a:chOff x="5491674" y="4525756"/>
            <a:chExt cx="424180" cy="82550"/>
          </a:xfrm>
        </p:grpSpPr>
        <p:sp>
          <p:nvSpPr>
            <p:cNvPr id="76" name="object 76"/>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7" name="object 77"/>
            <p:cNvPicPr/>
            <p:nvPr/>
          </p:nvPicPr>
          <p:blipFill>
            <a:blip r:embed="rId12" cstate="print"/>
            <a:stretch>
              <a:fillRect/>
            </a:stretch>
          </p:blipFill>
          <p:spPr>
            <a:xfrm>
              <a:off x="5810038" y="4525756"/>
              <a:ext cx="105738" cy="81979"/>
            </a:xfrm>
            <a:prstGeom prst="rect">
              <a:avLst/>
            </a:prstGeom>
          </p:spPr>
        </p:pic>
      </p:grpSp>
      <p:sp>
        <p:nvSpPr>
          <p:cNvPr id="78" name="object 78"/>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9" name="object 79"/>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0" name="object 80"/>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1" name="object 81"/>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2" name="object 82"/>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3" name="object 83"/>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4" name="object 84"/>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5" name="object 85"/>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6" name="object 86"/>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87" name="object 87"/>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 y="128310"/>
            <a:ext cx="12057647"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1029436" y="4555384"/>
            <a:ext cx="389467" cy="585032"/>
          </a:xfrm>
          <a:prstGeom prst="rect">
            <a:avLst/>
          </a:prstGeom>
        </p:spPr>
        <p:txBody>
          <a:bodyPr vert="horz" wrap="square" lIns="0" tIns="2540" rIns="0" bIns="0" rtlCol="0">
            <a:spAutoFit/>
          </a:bodyPr>
          <a:lstStyle/>
          <a:p>
            <a:pPr marL="16933" marR="6773"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47" name="object 47"/>
          <p:cNvSpPr txBox="1"/>
          <p:nvPr/>
        </p:nvSpPr>
        <p:spPr>
          <a:xfrm>
            <a:off x="1384838" y="50219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8" name="object 48"/>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9" name="object 49"/>
          <p:cNvSpPr txBox="1"/>
          <p:nvPr/>
        </p:nvSpPr>
        <p:spPr>
          <a:xfrm>
            <a:off x="2837410" y="4863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3113909" y="5031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1" name="object 51"/>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2" name="object 52"/>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3" name="object 53"/>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3539436" y="48578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3894838" y="50257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7" name="object 57"/>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8" name="object 58"/>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9" name="object 59"/>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60" name="object 60"/>
          <p:cNvGrpSpPr/>
          <p:nvPr/>
        </p:nvGrpSpPr>
        <p:grpSpPr>
          <a:xfrm>
            <a:off x="6593305" y="2234933"/>
            <a:ext cx="4216400" cy="343747"/>
            <a:chOff x="4944979" y="1676200"/>
            <a:chExt cx="3162300" cy="257810"/>
          </a:xfrm>
        </p:grpSpPr>
        <p:sp>
          <p:nvSpPr>
            <p:cNvPr id="61" name="object 61"/>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62" name="object 62"/>
            <p:cNvPicPr/>
            <p:nvPr/>
          </p:nvPicPr>
          <p:blipFill>
            <a:blip r:embed="rId10" cstate="print"/>
            <a:stretch>
              <a:fillRect/>
            </a:stretch>
          </p:blipFill>
          <p:spPr>
            <a:xfrm>
              <a:off x="6558447" y="1827882"/>
              <a:ext cx="64737" cy="81242"/>
            </a:xfrm>
            <a:prstGeom prst="rect">
              <a:avLst/>
            </a:prstGeom>
          </p:spPr>
        </p:pic>
        <p:sp>
          <p:nvSpPr>
            <p:cNvPr id="63" name="object 63"/>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4" name="object 64"/>
            <p:cNvPicPr/>
            <p:nvPr/>
          </p:nvPicPr>
          <p:blipFill>
            <a:blip r:embed="rId11" cstate="print"/>
            <a:stretch>
              <a:fillRect/>
            </a:stretch>
          </p:blipFill>
          <p:spPr>
            <a:xfrm>
              <a:off x="4944979" y="1828227"/>
              <a:ext cx="65393" cy="81119"/>
            </a:xfrm>
            <a:prstGeom prst="rect">
              <a:avLst/>
            </a:prstGeom>
          </p:spPr>
        </p:pic>
      </p:grpSp>
      <p:sp>
        <p:nvSpPr>
          <p:cNvPr id="65" name="object 65"/>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6" name="object 66"/>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7" name="object 67"/>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8" name="object 68"/>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9" name="object 69"/>
          <p:cNvGrpSpPr/>
          <p:nvPr/>
        </p:nvGrpSpPr>
        <p:grpSpPr>
          <a:xfrm>
            <a:off x="5202555" y="1708517"/>
            <a:ext cx="1399540" cy="869527"/>
            <a:chOff x="3901916" y="1281387"/>
            <a:chExt cx="1049655" cy="652145"/>
          </a:xfrm>
        </p:grpSpPr>
        <p:sp>
          <p:nvSpPr>
            <p:cNvPr id="70" name="object 70"/>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71" name="object 71"/>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72" name="object 72"/>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3" name="object 73"/>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4" name="object 74"/>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5" name="object 75"/>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6" name="object 76"/>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7" name="object 77"/>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8" name="object 78"/>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9" name="object 79"/>
          <p:cNvGrpSpPr/>
          <p:nvPr/>
        </p:nvGrpSpPr>
        <p:grpSpPr>
          <a:xfrm>
            <a:off x="7322232" y="6034341"/>
            <a:ext cx="565573" cy="110067"/>
            <a:chOff x="5491674" y="4525756"/>
            <a:chExt cx="424180" cy="82550"/>
          </a:xfrm>
        </p:grpSpPr>
        <p:sp>
          <p:nvSpPr>
            <p:cNvPr id="80" name="object 80"/>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1" name="object 81"/>
            <p:cNvPicPr/>
            <p:nvPr/>
          </p:nvPicPr>
          <p:blipFill>
            <a:blip r:embed="rId12" cstate="print"/>
            <a:stretch>
              <a:fillRect/>
            </a:stretch>
          </p:blipFill>
          <p:spPr>
            <a:xfrm>
              <a:off x="5810038" y="4525756"/>
              <a:ext cx="105738" cy="81979"/>
            </a:xfrm>
            <a:prstGeom prst="rect">
              <a:avLst/>
            </a:prstGeom>
          </p:spPr>
        </p:pic>
      </p:grpSp>
      <p:sp>
        <p:nvSpPr>
          <p:cNvPr id="82" name="object 82"/>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3" name="object 83"/>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4" name="object 84"/>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5" name="object 85"/>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6" name="object 86"/>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7" name="object 87"/>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8" name="object 88"/>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9" name="object 89"/>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0" name="object 90"/>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91" name="object 91"/>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92" name="object 92"/>
          <p:cNvSpPr/>
          <p:nvPr/>
        </p:nvSpPr>
        <p:spPr>
          <a:xfrm>
            <a:off x="51357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3" name="object 93"/>
          <p:cNvSpPr/>
          <p:nvPr/>
        </p:nvSpPr>
        <p:spPr>
          <a:xfrm>
            <a:off x="58469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4" name="object 94"/>
          <p:cNvSpPr txBox="1"/>
          <p:nvPr/>
        </p:nvSpPr>
        <p:spPr>
          <a:xfrm>
            <a:off x="5787344" y="477273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95" name="object 95"/>
          <p:cNvSpPr txBox="1"/>
          <p:nvPr/>
        </p:nvSpPr>
        <p:spPr>
          <a:xfrm>
            <a:off x="5140949" y="47448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6" name="object 96"/>
          <p:cNvSpPr txBox="1"/>
          <p:nvPr/>
        </p:nvSpPr>
        <p:spPr>
          <a:xfrm>
            <a:off x="5113413" y="44341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97" name="object 97"/>
          <p:cNvSpPr/>
          <p:nvPr/>
        </p:nvSpPr>
        <p:spPr>
          <a:xfrm>
            <a:off x="5030732" y="4386916"/>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98" name="object 98"/>
          <p:cNvSpPr/>
          <p:nvPr/>
        </p:nvSpPr>
        <p:spPr>
          <a:xfrm>
            <a:off x="6193732" y="4386932"/>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9" name="object 99"/>
          <p:cNvSpPr txBox="1"/>
          <p:nvPr/>
        </p:nvSpPr>
        <p:spPr>
          <a:xfrm>
            <a:off x="6401635" y="4143067"/>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45881" y="108645"/>
            <a:ext cx="12146119"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1029436" y="4555384"/>
            <a:ext cx="389467" cy="585032"/>
          </a:xfrm>
          <a:prstGeom prst="rect">
            <a:avLst/>
          </a:prstGeom>
        </p:spPr>
        <p:txBody>
          <a:bodyPr vert="horz" wrap="square" lIns="0" tIns="2540" rIns="0" bIns="0" rtlCol="0">
            <a:spAutoFit/>
          </a:bodyPr>
          <a:lstStyle/>
          <a:p>
            <a:pPr marL="16933" marR="6773"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47" name="object 47"/>
          <p:cNvSpPr txBox="1"/>
          <p:nvPr/>
        </p:nvSpPr>
        <p:spPr>
          <a:xfrm>
            <a:off x="1384838" y="50219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48" name="object 48"/>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9" name="object 49"/>
          <p:cNvSpPr txBox="1"/>
          <p:nvPr/>
        </p:nvSpPr>
        <p:spPr>
          <a:xfrm>
            <a:off x="2837410" y="4863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0" name="object 50"/>
          <p:cNvSpPr txBox="1"/>
          <p:nvPr/>
        </p:nvSpPr>
        <p:spPr>
          <a:xfrm>
            <a:off x="3113909" y="5031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51" name="object 51"/>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2" name="object 52"/>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3" name="object 53"/>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4" name="object 54"/>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5" name="object 55"/>
          <p:cNvSpPr txBox="1"/>
          <p:nvPr/>
        </p:nvSpPr>
        <p:spPr>
          <a:xfrm>
            <a:off x="3539436" y="48578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3894838" y="50257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57" name="object 57"/>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8" name="object 58"/>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9" name="object 59"/>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60" name="object 60"/>
          <p:cNvGrpSpPr/>
          <p:nvPr/>
        </p:nvGrpSpPr>
        <p:grpSpPr>
          <a:xfrm>
            <a:off x="6593305" y="2234933"/>
            <a:ext cx="4216400" cy="343747"/>
            <a:chOff x="4944979" y="1676200"/>
            <a:chExt cx="3162300" cy="257810"/>
          </a:xfrm>
        </p:grpSpPr>
        <p:sp>
          <p:nvSpPr>
            <p:cNvPr id="61" name="object 61"/>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62" name="object 62"/>
            <p:cNvPicPr/>
            <p:nvPr/>
          </p:nvPicPr>
          <p:blipFill>
            <a:blip r:embed="rId10" cstate="print"/>
            <a:stretch>
              <a:fillRect/>
            </a:stretch>
          </p:blipFill>
          <p:spPr>
            <a:xfrm>
              <a:off x="6558447" y="1827882"/>
              <a:ext cx="64737" cy="81242"/>
            </a:xfrm>
            <a:prstGeom prst="rect">
              <a:avLst/>
            </a:prstGeom>
          </p:spPr>
        </p:pic>
        <p:sp>
          <p:nvSpPr>
            <p:cNvPr id="63" name="object 63"/>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4" name="object 64"/>
            <p:cNvPicPr/>
            <p:nvPr/>
          </p:nvPicPr>
          <p:blipFill>
            <a:blip r:embed="rId11" cstate="print"/>
            <a:stretch>
              <a:fillRect/>
            </a:stretch>
          </p:blipFill>
          <p:spPr>
            <a:xfrm>
              <a:off x="4944979" y="1828227"/>
              <a:ext cx="65393" cy="81119"/>
            </a:xfrm>
            <a:prstGeom prst="rect">
              <a:avLst/>
            </a:prstGeom>
          </p:spPr>
        </p:pic>
      </p:grpSp>
      <p:sp>
        <p:nvSpPr>
          <p:cNvPr id="65" name="object 65"/>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6" name="object 66"/>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7" name="object 67"/>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8" name="object 68"/>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9" name="object 69"/>
          <p:cNvGrpSpPr/>
          <p:nvPr/>
        </p:nvGrpSpPr>
        <p:grpSpPr>
          <a:xfrm>
            <a:off x="5202555" y="1708517"/>
            <a:ext cx="1399540" cy="869527"/>
            <a:chOff x="3901916" y="1281387"/>
            <a:chExt cx="1049655" cy="652145"/>
          </a:xfrm>
        </p:grpSpPr>
        <p:sp>
          <p:nvSpPr>
            <p:cNvPr id="70" name="object 70"/>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71" name="object 71"/>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72" name="object 72"/>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3" name="object 73"/>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4" name="object 74"/>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5" name="object 75"/>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6" name="object 76"/>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7" name="object 77"/>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8" name="object 78"/>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9" name="object 79"/>
          <p:cNvGrpSpPr/>
          <p:nvPr/>
        </p:nvGrpSpPr>
        <p:grpSpPr>
          <a:xfrm>
            <a:off x="7322232" y="6034341"/>
            <a:ext cx="565573" cy="110067"/>
            <a:chOff x="5491674" y="4525756"/>
            <a:chExt cx="424180" cy="82550"/>
          </a:xfrm>
        </p:grpSpPr>
        <p:sp>
          <p:nvSpPr>
            <p:cNvPr id="80" name="object 80"/>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81" name="object 81"/>
            <p:cNvPicPr/>
            <p:nvPr/>
          </p:nvPicPr>
          <p:blipFill>
            <a:blip r:embed="rId12" cstate="print"/>
            <a:stretch>
              <a:fillRect/>
            </a:stretch>
          </p:blipFill>
          <p:spPr>
            <a:xfrm>
              <a:off x="5810038" y="4525756"/>
              <a:ext cx="105738" cy="81979"/>
            </a:xfrm>
            <a:prstGeom prst="rect">
              <a:avLst/>
            </a:prstGeom>
          </p:spPr>
        </p:pic>
      </p:grpSp>
      <p:sp>
        <p:nvSpPr>
          <p:cNvPr id="82" name="object 82"/>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3" name="object 83"/>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4" name="object 84"/>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5" name="object 85"/>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6" name="object 86"/>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7" name="object 87"/>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8" name="object 88"/>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9" name="object 89"/>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0" name="object 90"/>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91" name="object 91"/>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92" name="object 92"/>
          <p:cNvSpPr/>
          <p:nvPr/>
        </p:nvSpPr>
        <p:spPr>
          <a:xfrm>
            <a:off x="51357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3" name="object 93"/>
          <p:cNvSpPr/>
          <p:nvPr/>
        </p:nvSpPr>
        <p:spPr>
          <a:xfrm>
            <a:off x="58469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4" name="object 94"/>
          <p:cNvSpPr txBox="1"/>
          <p:nvPr/>
        </p:nvSpPr>
        <p:spPr>
          <a:xfrm>
            <a:off x="5787344" y="477273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95" name="object 95"/>
          <p:cNvSpPr txBox="1"/>
          <p:nvPr/>
        </p:nvSpPr>
        <p:spPr>
          <a:xfrm>
            <a:off x="5140949" y="47448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96" name="object 96"/>
          <p:cNvSpPr txBox="1"/>
          <p:nvPr/>
        </p:nvSpPr>
        <p:spPr>
          <a:xfrm>
            <a:off x="5113413" y="44341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97" name="object 97"/>
          <p:cNvSpPr/>
          <p:nvPr/>
        </p:nvSpPr>
        <p:spPr>
          <a:xfrm>
            <a:off x="5030732" y="4386916"/>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98" name="object 98"/>
          <p:cNvSpPr/>
          <p:nvPr/>
        </p:nvSpPr>
        <p:spPr>
          <a:xfrm>
            <a:off x="6193732" y="4386932"/>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9" name="object 99"/>
          <p:cNvSpPr txBox="1"/>
          <p:nvPr/>
        </p:nvSpPr>
        <p:spPr>
          <a:xfrm>
            <a:off x="6401635" y="4003696"/>
            <a:ext cx="1092200" cy="939572"/>
          </a:xfrm>
          <a:prstGeom prst="rect">
            <a:avLst/>
          </a:prstGeom>
        </p:spPr>
        <p:txBody>
          <a:bodyPr vert="horz" wrap="square" lIns="0" tIns="155785" rIns="0" bIns="0" rtlCol="0">
            <a:spAutoFit/>
          </a:bodyPr>
          <a:lstStyle/>
          <a:p>
            <a:pPr marL="16933">
              <a:spcBef>
                <a:spcPts val="1227"/>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153243">
              <a:spcBef>
                <a:spcPts val="1253"/>
              </a:spcBef>
              <a:tabLst>
                <a:tab pos="494441" algn="l"/>
              </a:tabLst>
            </a:pPr>
            <a:r>
              <a:rPr sz="2133" spc="-67" dirty="0">
                <a:latin typeface="Arial MT"/>
                <a:cs typeface="Arial MT"/>
              </a:rPr>
              <a:t>=</a:t>
            </a:r>
            <a:r>
              <a:rPr sz="2133" dirty="0">
                <a:latin typeface="Arial MT"/>
                <a:cs typeface="Arial MT"/>
              </a:rPr>
              <a:t>	</a:t>
            </a:r>
            <a:r>
              <a:rPr sz="1867" b="1" spc="-13" dirty="0">
                <a:latin typeface="Arial" panose="020B0604020202020204"/>
                <a:cs typeface="Arial" panose="020B0604020202020204"/>
              </a:rPr>
              <a:t>(6X1)</a:t>
            </a:r>
            <a:endParaRPr sz="1867">
              <a:latin typeface="Arial" panose="020B0604020202020204"/>
              <a:cs typeface="Arial" panose="020B0604020202020204"/>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24540" y="128310"/>
            <a:ext cx="12076763"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70226" y="44575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2" name="object 52"/>
          <p:cNvSpPr txBox="1"/>
          <p:nvPr/>
        </p:nvSpPr>
        <p:spPr>
          <a:xfrm>
            <a:off x="3557383" y="46255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4" name="object 7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5" name="object 7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6034341"/>
            <a:ext cx="565573" cy="110067"/>
            <a:chOff x="5491674" y="4525756"/>
            <a:chExt cx="424180" cy="82550"/>
          </a:xfrm>
        </p:grpSpPr>
        <p:sp>
          <p:nvSpPr>
            <p:cNvPr id="77" name="object 7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4525756"/>
              <a:ext cx="105738" cy="81979"/>
            </a:xfrm>
            <a:prstGeom prst="rect">
              <a:avLst/>
            </a:prstGeom>
          </p:spPr>
        </p:pic>
      </p:grpSp>
      <p:sp>
        <p:nvSpPr>
          <p:cNvPr id="79" name="object 7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0" name="object 8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1" name="object 8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2" name="object 82"/>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3" name="object 83"/>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4" name="object 84"/>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5" name="object 85"/>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6" name="object 86"/>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7" name="object 87"/>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88" name="object 88"/>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89" name="object 89"/>
          <p:cNvSpPr/>
          <p:nvPr/>
        </p:nvSpPr>
        <p:spPr>
          <a:xfrm>
            <a:off x="51357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0" name="object 90"/>
          <p:cNvSpPr txBox="1"/>
          <p:nvPr/>
        </p:nvSpPr>
        <p:spPr>
          <a:xfrm>
            <a:off x="5147280" y="4468034"/>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91" name="object 91"/>
          <p:cNvSpPr/>
          <p:nvPr/>
        </p:nvSpPr>
        <p:spPr>
          <a:xfrm>
            <a:off x="58469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6097709" y="49406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93" name="object 93"/>
          <p:cNvSpPr txBox="1"/>
          <p:nvPr/>
        </p:nvSpPr>
        <p:spPr>
          <a:xfrm>
            <a:off x="5107083" y="4710985"/>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94" name="object 94"/>
          <p:cNvSpPr/>
          <p:nvPr/>
        </p:nvSpPr>
        <p:spPr>
          <a:xfrm>
            <a:off x="5030732" y="4386916"/>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95" name="object 95"/>
          <p:cNvSpPr/>
          <p:nvPr/>
        </p:nvSpPr>
        <p:spPr>
          <a:xfrm>
            <a:off x="6193732" y="4386932"/>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6" name="object 96"/>
          <p:cNvSpPr txBox="1"/>
          <p:nvPr/>
        </p:nvSpPr>
        <p:spPr>
          <a:xfrm>
            <a:off x="6401635" y="4003696"/>
            <a:ext cx="1092200" cy="939572"/>
          </a:xfrm>
          <a:prstGeom prst="rect">
            <a:avLst/>
          </a:prstGeom>
        </p:spPr>
        <p:txBody>
          <a:bodyPr vert="horz" wrap="square" lIns="0" tIns="155785" rIns="0" bIns="0" rtlCol="0">
            <a:spAutoFit/>
          </a:bodyPr>
          <a:lstStyle/>
          <a:p>
            <a:pPr marL="16933">
              <a:spcBef>
                <a:spcPts val="1227"/>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153243">
              <a:spcBef>
                <a:spcPts val="1253"/>
              </a:spcBef>
              <a:tabLst>
                <a:tab pos="494441" algn="l"/>
              </a:tabLst>
            </a:pPr>
            <a:r>
              <a:rPr sz="2133" spc="-67" dirty="0">
                <a:latin typeface="Arial MT"/>
                <a:cs typeface="Arial MT"/>
              </a:rPr>
              <a:t>=</a:t>
            </a:r>
            <a:r>
              <a:rPr sz="2133" dirty="0">
                <a:latin typeface="Arial MT"/>
                <a:cs typeface="Arial MT"/>
              </a:rPr>
              <a:t>	</a:t>
            </a:r>
            <a:r>
              <a:rPr sz="1867" b="1" spc="-13" dirty="0">
                <a:latin typeface="Arial" panose="020B0604020202020204"/>
                <a:cs typeface="Arial" panose="020B0604020202020204"/>
              </a:rPr>
              <a:t>(6X1)</a:t>
            </a:r>
            <a:endParaRPr sz="1867">
              <a:latin typeface="Arial" panose="020B0604020202020204"/>
              <a:cs typeface="Arial" panose="020B0604020202020204"/>
            </a:endParaRPr>
          </a:p>
        </p:txBody>
      </p:sp>
      <p:sp>
        <p:nvSpPr>
          <p:cNvPr id="97" name="object 97"/>
          <p:cNvSpPr txBox="1"/>
          <p:nvPr/>
        </p:nvSpPr>
        <p:spPr>
          <a:xfrm>
            <a:off x="8108361"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98" name="object 98"/>
          <p:cNvSpPr/>
          <p:nvPr/>
        </p:nvSpPr>
        <p:spPr>
          <a:xfrm>
            <a:off x="8146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9" name="object 99"/>
          <p:cNvSpPr txBox="1"/>
          <p:nvPr/>
        </p:nvSpPr>
        <p:spPr>
          <a:xfrm>
            <a:off x="8111436" y="47562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100" name="object 100"/>
          <p:cNvSpPr txBox="1"/>
          <p:nvPr/>
        </p:nvSpPr>
        <p:spPr>
          <a:xfrm>
            <a:off x="846683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101" name="object 101"/>
          <p:cNvSpPr/>
          <p:nvPr/>
        </p:nvSpPr>
        <p:spPr>
          <a:xfrm>
            <a:off x="90981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2" name="object 102"/>
          <p:cNvSpPr txBox="1"/>
          <p:nvPr/>
        </p:nvSpPr>
        <p:spPr>
          <a:xfrm>
            <a:off x="9109680" y="4468034"/>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103" name="object 103"/>
          <p:cNvSpPr/>
          <p:nvPr/>
        </p:nvSpPr>
        <p:spPr>
          <a:xfrm>
            <a:off x="98093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4" name="object 104"/>
          <p:cNvSpPr txBox="1"/>
          <p:nvPr/>
        </p:nvSpPr>
        <p:spPr>
          <a:xfrm>
            <a:off x="10060109" y="49406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05" name="object 105"/>
          <p:cNvSpPr txBox="1"/>
          <p:nvPr/>
        </p:nvSpPr>
        <p:spPr>
          <a:xfrm>
            <a:off x="9069483" y="4710985"/>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106" name="object 106"/>
          <p:cNvSpPr/>
          <p:nvPr/>
        </p:nvSpPr>
        <p:spPr>
          <a:xfrm>
            <a:off x="8993133" y="4386916"/>
            <a:ext cx="115147" cy="799253"/>
          </a:xfrm>
          <a:custGeom>
            <a:avLst/>
            <a:gdLst/>
            <a:ahLst/>
            <a:cxnLst/>
            <a:rect l="l" t="t" r="r" b="b"/>
            <a:pathLst>
              <a:path w="86359"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107" name="object 107"/>
          <p:cNvSpPr/>
          <p:nvPr/>
        </p:nvSpPr>
        <p:spPr>
          <a:xfrm>
            <a:off x="10156133" y="4386932"/>
            <a:ext cx="115147" cy="799253"/>
          </a:xfrm>
          <a:custGeom>
            <a:avLst/>
            <a:gdLst/>
            <a:ahLst/>
            <a:cxnLst/>
            <a:rect l="l" t="t" r="r" b="b"/>
            <a:pathLst>
              <a:path w="86359"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108" name="object 108"/>
          <p:cNvSpPr txBox="1"/>
          <p:nvPr/>
        </p:nvSpPr>
        <p:spPr>
          <a:xfrm>
            <a:off x="10330170" y="3997716"/>
            <a:ext cx="1871133" cy="945622"/>
          </a:xfrm>
          <a:prstGeom prst="rect">
            <a:avLst/>
          </a:prstGeom>
        </p:spPr>
        <p:txBody>
          <a:bodyPr vert="horz" wrap="square" lIns="0" tIns="161713" rIns="0" bIns="0" rtlCol="0">
            <a:spAutoFit/>
          </a:bodyPr>
          <a:lstStyle/>
          <a:p>
            <a:pPr marL="50799">
              <a:spcBef>
                <a:spcPts val="127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85511">
              <a:spcBef>
                <a:spcPts val="1313"/>
              </a:spcBef>
            </a:pPr>
            <a:r>
              <a:rPr sz="3200" baseline="2000" dirty="0">
                <a:latin typeface="Arial MT"/>
                <a:cs typeface="Arial MT"/>
              </a:rPr>
              <a:t>=</a:t>
            </a:r>
            <a:r>
              <a:rPr sz="3200" spc="160" baseline="2000" dirty="0">
                <a:latin typeface="Arial MT"/>
                <a:cs typeface="Arial MT"/>
              </a:rPr>
              <a:t> </a:t>
            </a:r>
            <a:r>
              <a:rPr sz="2800" b="1" baseline="6000" dirty="0">
                <a:latin typeface="Arial" panose="020B0604020202020204"/>
                <a:cs typeface="Arial" panose="020B0604020202020204"/>
              </a:rPr>
              <a:t>(5X6) </a:t>
            </a:r>
            <a:r>
              <a:rPr sz="2133" dirty="0">
                <a:latin typeface="Arial MT"/>
                <a:cs typeface="Arial MT"/>
              </a:rPr>
              <a:t>X</a:t>
            </a:r>
            <a:r>
              <a:rPr sz="2133" spc="20" dirty="0">
                <a:latin typeface="Arial MT"/>
                <a:cs typeface="Arial MT"/>
              </a:rPr>
              <a:t> </a:t>
            </a:r>
            <a:r>
              <a:rPr sz="2800" b="1" spc="-20" baseline="2000" dirty="0">
                <a:latin typeface="Arial" panose="020B0604020202020204"/>
                <a:cs typeface="Arial" panose="020B0604020202020204"/>
              </a:rPr>
              <a:t>(6X1)</a:t>
            </a:r>
            <a:endParaRPr sz="2800" baseline="2000">
              <a:latin typeface="Arial" panose="020B0604020202020204"/>
              <a:cs typeface="Arial" panose="020B0604020202020204"/>
            </a:endParaRPr>
          </a:p>
        </p:txBody>
      </p:sp>
      <p:sp>
        <p:nvSpPr>
          <p:cNvPr id="109" name="object 109"/>
          <p:cNvSpPr txBox="1"/>
          <p:nvPr/>
        </p:nvSpPr>
        <p:spPr>
          <a:xfrm>
            <a:off x="8653067" y="4593663"/>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0" y="69317"/>
            <a:ext cx="12123174"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dirty="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803544" y="4863868"/>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49" name="object 49"/>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50" name="object 50"/>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1" name="object 51"/>
          <p:cNvSpPr txBox="1"/>
          <p:nvPr/>
        </p:nvSpPr>
        <p:spPr>
          <a:xfrm>
            <a:off x="3570226" y="44575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2" name="object 52"/>
          <p:cNvSpPr txBox="1"/>
          <p:nvPr/>
        </p:nvSpPr>
        <p:spPr>
          <a:xfrm>
            <a:off x="3557383" y="46255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3" name="object 53"/>
          <p:cNvSpPr txBox="1"/>
          <p:nvPr/>
        </p:nvSpPr>
        <p:spPr>
          <a:xfrm>
            <a:off x="3505569" y="48578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54" name="object 54"/>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5" name="object 55"/>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6" name="object 56"/>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7" name="object 57"/>
          <p:cNvGrpSpPr/>
          <p:nvPr/>
        </p:nvGrpSpPr>
        <p:grpSpPr>
          <a:xfrm>
            <a:off x="6593305" y="2234933"/>
            <a:ext cx="4216400" cy="343747"/>
            <a:chOff x="4944979" y="1676200"/>
            <a:chExt cx="3162300" cy="257810"/>
          </a:xfrm>
        </p:grpSpPr>
        <p:sp>
          <p:nvSpPr>
            <p:cNvPr id="58" name="object 58"/>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9" name="object 59"/>
            <p:cNvPicPr/>
            <p:nvPr/>
          </p:nvPicPr>
          <p:blipFill>
            <a:blip r:embed="rId10" cstate="print"/>
            <a:stretch>
              <a:fillRect/>
            </a:stretch>
          </p:blipFill>
          <p:spPr>
            <a:xfrm>
              <a:off x="6558447" y="1827882"/>
              <a:ext cx="64737" cy="81242"/>
            </a:xfrm>
            <a:prstGeom prst="rect">
              <a:avLst/>
            </a:prstGeom>
          </p:spPr>
        </p:pic>
        <p:sp>
          <p:nvSpPr>
            <p:cNvPr id="60" name="object 60"/>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1" name="object 61"/>
            <p:cNvPicPr/>
            <p:nvPr/>
          </p:nvPicPr>
          <p:blipFill>
            <a:blip r:embed="rId11" cstate="print"/>
            <a:stretch>
              <a:fillRect/>
            </a:stretch>
          </p:blipFill>
          <p:spPr>
            <a:xfrm>
              <a:off x="4944979" y="1828227"/>
              <a:ext cx="65393" cy="81119"/>
            </a:xfrm>
            <a:prstGeom prst="rect">
              <a:avLst/>
            </a:prstGeom>
          </p:spPr>
        </p:pic>
      </p:grpSp>
      <p:sp>
        <p:nvSpPr>
          <p:cNvPr id="62" name="object 62"/>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3" name="object 63"/>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4" name="object 64"/>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5" name="object 65"/>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6" name="object 66"/>
          <p:cNvGrpSpPr/>
          <p:nvPr/>
        </p:nvGrpSpPr>
        <p:grpSpPr>
          <a:xfrm>
            <a:off x="5202555" y="1708517"/>
            <a:ext cx="1399540" cy="869527"/>
            <a:chOff x="3901916" y="1281387"/>
            <a:chExt cx="1049655" cy="652145"/>
          </a:xfrm>
        </p:grpSpPr>
        <p:sp>
          <p:nvSpPr>
            <p:cNvPr id="67" name="object 67"/>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9" name="object 69"/>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70" name="object 70"/>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1" name="object 71"/>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3" name="object 73"/>
          <p:cNvSpPr txBox="1"/>
          <p:nvPr/>
        </p:nvSpPr>
        <p:spPr>
          <a:xfrm>
            <a:off x="6453791" y="5923918"/>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h</a:t>
            </a:r>
            <a:endParaRPr sz="1867">
              <a:latin typeface="Arial MT"/>
              <a:cs typeface="Arial MT"/>
            </a:endParaRPr>
          </a:p>
        </p:txBody>
      </p:sp>
      <p:sp>
        <p:nvSpPr>
          <p:cNvPr id="74" name="object 74"/>
          <p:cNvSpPr txBox="1"/>
          <p:nvPr/>
        </p:nvSpPr>
        <p:spPr>
          <a:xfrm>
            <a:off x="6585563" y="609184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75" name="object 75"/>
          <p:cNvSpPr txBox="1"/>
          <p:nvPr/>
        </p:nvSpPr>
        <p:spPr>
          <a:xfrm>
            <a:off x="8088585" y="5919485"/>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grpSp>
        <p:nvGrpSpPr>
          <p:cNvPr id="76" name="object 76"/>
          <p:cNvGrpSpPr/>
          <p:nvPr/>
        </p:nvGrpSpPr>
        <p:grpSpPr>
          <a:xfrm>
            <a:off x="7322232" y="6034341"/>
            <a:ext cx="565573" cy="110067"/>
            <a:chOff x="5491674" y="4525756"/>
            <a:chExt cx="424180" cy="82550"/>
          </a:xfrm>
        </p:grpSpPr>
        <p:sp>
          <p:nvSpPr>
            <p:cNvPr id="77" name="object 77"/>
            <p:cNvSpPr/>
            <p:nvPr/>
          </p:nvSpPr>
          <p:spPr>
            <a:xfrm>
              <a:off x="5501199" y="4566745"/>
              <a:ext cx="318770" cy="2540"/>
            </a:xfrm>
            <a:custGeom>
              <a:avLst/>
              <a:gdLst/>
              <a:ahLst/>
              <a:cxnLst/>
              <a:rect l="l" t="t" r="r" b="b"/>
              <a:pathLst>
                <a:path w="318770" h="2539">
                  <a:moveTo>
                    <a:pt x="0" y="2428"/>
                  </a:moveTo>
                  <a:lnTo>
                    <a:pt x="318603" y="0"/>
                  </a:lnTo>
                </a:path>
              </a:pathLst>
            </a:custGeom>
            <a:ln w="19049">
              <a:solidFill>
                <a:srgbClr val="000000"/>
              </a:solidFill>
            </a:ln>
          </p:spPr>
          <p:txBody>
            <a:bodyPr wrap="square" lIns="0" tIns="0" rIns="0" bIns="0" rtlCol="0"/>
            <a:lstStyle/>
            <a:p>
              <a:endParaRPr sz="2400"/>
            </a:p>
          </p:txBody>
        </p:sp>
        <p:pic>
          <p:nvPicPr>
            <p:cNvPr id="78" name="object 78"/>
            <p:cNvPicPr/>
            <p:nvPr/>
          </p:nvPicPr>
          <p:blipFill>
            <a:blip r:embed="rId12" cstate="print"/>
            <a:stretch>
              <a:fillRect/>
            </a:stretch>
          </p:blipFill>
          <p:spPr>
            <a:xfrm>
              <a:off x="5810038" y="4525756"/>
              <a:ext cx="105738" cy="81979"/>
            </a:xfrm>
            <a:prstGeom prst="rect">
              <a:avLst/>
            </a:prstGeom>
          </p:spPr>
        </p:pic>
      </p:grpSp>
      <p:sp>
        <p:nvSpPr>
          <p:cNvPr id="79" name="object 79"/>
          <p:cNvSpPr txBox="1"/>
          <p:nvPr/>
        </p:nvSpPr>
        <p:spPr>
          <a:xfrm>
            <a:off x="5602226" y="56767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0" name="object 80"/>
          <p:cNvSpPr txBox="1"/>
          <p:nvPr/>
        </p:nvSpPr>
        <p:spPr>
          <a:xfrm>
            <a:off x="5844861" y="5731818"/>
            <a:ext cx="463127" cy="345393"/>
          </a:xfrm>
          <a:prstGeom prst="rect">
            <a:avLst/>
          </a:prstGeom>
        </p:spPr>
        <p:txBody>
          <a:bodyPr vert="horz" wrap="square" lIns="0" tIns="16933" rIns="0" bIns="0" rtlCol="0">
            <a:spAutoFit/>
          </a:bodyPr>
          <a:lstStyle/>
          <a:p>
            <a:pPr marL="50799">
              <a:spcBef>
                <a:spcPts val="133"/>
              </a:spcBef>
            </a:pPr>
            <a:r>
              <a:rPr sz="1200" dirty="0">
                <a:latin typeface="Arial MT"/>
                <a:cs typeface="Arial MT"/>
              </a:rPr>
              <a:t>2</a:t>
            </a:r>
            <a:r>
              <a:rPr sz="1200" spc="593" dirty="0">
                <a:latin typeface="Arial MT"/>
                <a:cs typeface="Arial MT"/>
              </a:rPr>
              <a:t> </a:t>
            </a:r>
            <a:r>
              <a:rPr sz="3200" spc="-119" baseline="-35000" dirty="0">
                <a:latin typeface="Arial MT"/>
                <a:cs typeface="Arial MT"/>
              </a:rPr>
              <a:t>=</a:t>
            </a:r>
            <a:endParaRPr sz="3200" baseline="-35000">
              <a:latin typeface="Arial MT"/>
              <a:cs typeface="Arial MT"/>
            </a:endParaRPr>
          </a:p>
        </p:txBody>
      </p:sp>
      <p:sp>
        <p:nvSpPr>
          <p:cNvPr id="81" name="object 81"/>
          <p:cNvSpPr/>
          <p:nvPr/>
        </p:nvSpPr>
        <p:spPr>
          <a:xfrm>
            <a:off x="5606316" y="6090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2" name="object 82"/>
          <p:cNvSpPr txBox="1"/>
          <p:nvPr/>
        </p:nvSpPr>
        <p:spPr>
          <a:xfrm>
            <a:off x="5571436" y="60770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83" name="object 83"/>
          <p:cNvSpPr txBox="1"/>
          <p:nvPr/>
        </p:nvSpPr>
        <p:spPr>
          <a:xfrm>
            <a:off x="5926838" y="62449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4" name="object 84"/>
          <p:cNvSpPr txBox="1"/>
          <p:nvPr/>
        </p:nvSpPr>
        <p:spPr>
          <a:xfrm>
            <a:off x="2220110" y="5866934"/>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5" name="object 85"/>
          <p:cNvSpPr txBox="1"/>
          <p:nvPr/>
        </p:nvSpPr>
        <p:spPr>
          <a:xfrm>
            <a:off x="2496609" y="60348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6" name="object 86"/>
          <p:cNvSpPr txBox="1"/>
          <p:nvPr/>
        </p:nvSpPr>
        <p:spPr>
          <a:xfrm>
            <a:off x="1539849" y="5839051"/>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7" name="object 87"/>
          <p:cNvSpPr txBox="1"/>
          <p:nvPr/>
        </p:nvSpPr>
        <p:spPr>
          <a:xfrm>
            <a:off x="1512313" y="5528368"/>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spc="-33" dirty="0">
                <a:uFill>
                  <a:solidFill>
                    <a:srgbClr val="000000"/>
                  </a:solidFill>
                </a:uFill>
                <a:latin typeface="Arial MT"/>
                <a:cs typeface="Arial MT"/>
              </a:rPr>
              <a:t>dO</a:t>
            </a:r>
            <a:endParaRPr sz="1867">
              <a:latin typeface="Arial MT"/>
              <a:cs typeface="Arial MT"/>
            </a:endParaRPr>
          </a:p>
        </p:txBody>
      </p:sp>
      <p:sp>
        <p:nvSpPr>
          <p:cNvPr id="88" name="object 88"/>
          <p:cNvSpPr txBox="1"/>
          <p:nvPr/>
        </p:nvSpPr>
        <p:spPr>
          <a:xfrm>
            <a:off x="2762508" y="5693963"/>
            <a:ext cx="8890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313" dirty="0">
                <a:latin typeface="Arial MT"/>
                <a:cs typeface="Arial MT"/>
              </a:rPr>
              <a:t> </a:t>
            </a:r>
            <a:r>
              <a:rPr sz="2800" b="1" spc="-20" baseline="2000" dirty="0">
                <a:latin typeface="Arial" panose="020B0604020202020204"/>
                <a:cs typeface="Arial" panose="020B0604020202020204"/>
              </a:rPr>
              <a:t>(1X6)</a:t>
            </a:r>
            <a:endParaRPr sz="2800" baseline="2000">
              <a:latin typeface="Arial" panose="020B0604020202020204"/>
              <a:cs typeface="Arial" panose="020B0604020202020204"/>
            </a:endParaRPr>
          </a:p>
        </p:txBody>
      </p:sp>
      <p:sp>
        <p:nvSpPr>
          <p:cNvPr id="89" name="object 89"/>
          <p:cNvSpPr/>
          <p:nvPr/>
        </p:nvSpPr>
        <p:spPr>
          <a:xfrm>
            <a:off x="51357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0" name="object 90"/>
          <p:cNvSpPr txBox="1"/>
          <p:nvPr/>
        </p:nvSpPr>
        <p:spPr>
          <a:xfrm>
            <a:off x="5147280" y="4468034"/>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91" name="object 91"/>
          <p:cNvSpPr/>
          <p:nvPr/>
        </p:nvSpPr>
        <p:spPr>
          <a:xfrm>
            <a:off x="58469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2" name="object 92"/>
          <p:cNvSpPr txBox="1"/>
          <p:nvPr/>
        </p:nvSpPr>
        <p:spPr>
          <a:xfrm>
            <a:off x="6097709" y="49406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93" name="object 93"/>
          <p:cNvSpPr txBox="1"/>
          <p:nvPr/>
        </p:nvSpPr>
        <p:spPr>
          <a:xfrm>
            <a:off x="5107083" y="4710985"/>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94" name="object 94"/>
          <p:cNvSpPr/>
          <p:nvPr/>
        </p:nvSpPr>
        <p:spPr>
          <a:xfrm>
            <a:off x="5030732" y="4386916"/>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95" name="object 95"/>
          <p:cNvSpPr/>
          <p:nvPr/>
        </p:nvSpPr>
        <p:spPr>
          <a:xfrm>
            <a:off x="6193732" y="4386932"/>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6" name="object 96"/>
          <p:cNvSpPr txBox="1"/>
          <p:nvPr/>
        </p:nvSpPr>
        <p:spPr>
          <a:xfrm>
            <a:off x="6401635" y="4003696"/>
            <a:ext cx="1092200" cy="939572"/>
          </a:xfrm>
          <a:prstGeom prst="rect">
            <a:avLst/>
          </a:prstGeom>
        </p:spPr>
        <p:txBody>
          <a:bodyPr vert="horz" wrap="square" lIns="0" tIns="155785" rIns="0" bIns="0" rtlCol="0">
            <a:spAutoFit/>
          </a:bodyPr>
          <a:lstStyle/>
          <a:p>
            <a:pPr marL="16933">
              <a:spcBef>
                <a:spcPts val="1227"/>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153243">
              <a:spcBef>
                <a:spcPts val="1253"/>
              </a:spcBef>
              <a:tabLst>
                <a:tab pos="494441" algn="l"/>
              </a:tabLst>
            </a:pPr>
            <a:r>
              <a:rPr sz="2133" spc="-67" dirty="0">
                <a:latin typeface="Arial MT"/>
                <a:cs typeface="Arial MT"/>
              </a:rPr>
              <a:t>=</a:t>
            </a:r>
            <a:r>
              <a:rPr sz="2133" dirty="0">
                <a:latin typeface="Arial MT"/>
                <a:cs typeface="Arial MT"/>
              </a:rPr>
              <a:t>	</a:t>
            </a:r>
            <a:r>
              <a:rPr sz="1867" b="1" spc="-13" dirty="0">
                <a:latin typeface="Arial" panose="020B0604020202020204"/>
                <a:cs typeface="Arial" panose="020B0604020202020204"/>
              </a:rPr>
              <a:t>(6X1)</a:t>
            </a:r>
            <a:endParaRPr sz="1867">
              <a:latin typeface="Arial" panose="020B0604020202020204"/>
              <a:cs typeface="Arial" panose="020B0604020202020204"/>
            </a:endParaRPr>
          </a:p>
        </p:txBody>
      </p:sp>
      <p:sp>
        <p:nvSpPr>
          <p:cNvPr id="97" name="object 97"/>
          <p:cNvSpPr txBox="1"/>
          <p:nvPr/>
        </p:nvSpPr>
        <p:spPr>
          <a:xfrm>
            <a:off x="8108361" y="4355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1000" dirty="0">
                <a:latin typeface="Arial MT"/>
                <a:cs typeface="Arial MT"/>
              </a:rPr>
              <a:t>2</a:t>
            </a:r>
            <a:endParaRPr baseline="-31000">
              <a:latin typeface="Arial MT"/>
              <a:cs typeface="Arial MT"/>
            </a:endParaRPr>
          </a:p>
        </p:txBody>
      </p:sp>
      <p:sp>
        <p:nvSpPr>
          <p:cNvPr id="98" name="object 98"/>
          <p:cNvSpPr/>
          <p:nvPr/>
        </p:nvSpPr>
        <p:spPr>
          <a:xfrm>
            <a:off x="8146316" y="47692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9" name="object 99"/>
          <p:cNvSpPr txBox="1"/>
          <p:nvPr/>
        </p:nvSpPr>
        <p:spPr>
          <a:xfrm>
            <a:off x="8111436" y="4756201"/>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100" name="object 100"/>
          <p:cNvSpPr txBox="1"/>
          <p:nvPr/>
        </p:nvSpPr>
        <p:spPr>
          <a:xfrm>
            <a:off x="8466838" y="492412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101" name="object 101"/>
          <p:cNvSpPr/>
          <p:nvPr/>
        </p:nvSpPr>
        <p:spPr>
          <a:xfrm>
            <a:off x="90981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2" name="object 102"/>
          <p:cNvSpPr txBox="1"/>
          <p:nvPr/>
        </p:nvSpPr>
        <p:spPr>
          <a:xfrm>
            <a:off x="9109680" y="4468034"/>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103" name="object 103"/>
          <p:cNvSpPr/>
          <p:nvPr/>
        </p:nvSpPr>
        <p:spPr>
          <a:xfrm>
            <a:off x="9809316" y="4779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4" name="object 104"/>
          <p:cNvSpPr txBox="1"/>
          <p:nvPr/>
        </p:nvSpPr>
        <p:spPr>
          <a:xfrm>
            <a:off x="10060109" y="4940657"/>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05" name="object 105"/>
          <p:cNvSpPr txBox="1"/>
          <p:nvPr/>
        </p:nvSpPr>
        <p:spPr>
          <a:xfrm>
            <a:off x="9069483" y="4710985"/>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106" name="object 106"/>
          <p:cNvSpPr/>
          <p:nvPr/>
        </p:nvSpPr>
        <p:spPr>
          <a:xfrm>
            <a:off x="8993133" y="4386916"/>
            <a:ext cx="115147" cy="799253"/>
          </a:xfrm>
          <a:custGeom>
            <a:avLst/>
            <a:gdLst/>
            <a:ahLst/>
            <a:cxnLst/>
            <a:rect l="l" t="t" r="r" b="b"/>
            <a:pathLst>
              <a:path w="86359"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107" name="object 107"/>
          <p:cNvSpPr/>
          <p:nvPr/>
        </p:nvSpPr>
        <p:spPr>
          <a:xfrm>
            <a:off x="10156133" y="4386932"/>
            <a:ext cx="115147" cy="799253"/>
          </a:xfrm>
          <a:custGeom>
            <a:avLst/>
            <a:gdLst/>
            <a:ahLst/>
            <a:cxnLst/>
            <a:rect l="l" t="t" r="r" b="b"/>
            <a:pathLst>
              <a:path w="86359"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108" name="object 108"/>
          <p:cNvSpPr txBox="1"/>
          <p:nvPr/>
        </p:nvSpPr>
        <p:spPr>
          <a:xfrm>
            <a:off x="10364036" y="4019077"/>
            <a:ext cx="897467" cy="898602"/>
          </a:xfrm>
          <a:prstGeom prst="rect">
            <a:avLst/>
          </a:prstGeom>
        </p:spPr>
        <p:txBody>
          <a:bodyPr vert="horz" wrap="square" lIns="0" tIns="140547" rIns="0" bIns="0" rtlCol="0">
            <a:spAutoFit/>
          </a:bodyPr>
          <a:lstStyle/>
          <a:p>
            <a:pPr marL="16933">
              <a:spcBef>
                <a:spcPts val="1107"/>
              </a:spcBef>
            </a:pPr>
            <a:r>
              <a:rPr sz="1867" b="1" spc="-67" dirty="0">
                <a:latin typeface="Arial" panose="020B0604020202020204"/>
                <a:cs typeface="Arial" panose="020B0604020202020204"/>
              </a:rPr>
              <a:t>T</a:t>
            </a:r>
            <a:endParaRPr sz="1867">
              <a:latin typeface="Arial" panose="020B0604020202020204"/>
              <a:cs typeface="Arial" panose="020B0604020202020204"/>
            </a:endParaRPr>
          </a:p>
          <a:p>
            <a:pPr marL="51645">
              <a:spcBef>
                <a:spcPts val="1120"/>
              </a:spcBef>
            </a:pPr>
            <a:r>
              <a:rPr sz="3200" baseline="-3000" dirty="0">
                <a:latin typeface="Arial MT"/>
                <a:cs typeface="Arial MT"/>
              </a:rPr>
              <a:t>=</a:t>
            </a:r>
            <a:r>
              <a:rPr sz="3200" spc="149" baseline="-3000" dirty="0">
                <a:latin typeface="Arial MT"/>
                <a:cs typeface="Arial MT"/>
              </a:rPr>
              <a:t> </a:t>
            </a:r>
            <a:r>
              <a:rPr sz="1867" b="1" spc="-13" dirty="0">
                <a:latin typeface="Arial" panose="020B0604020202020204"/>
                <a:cs typeface="Arial" panose="020B0604020202020204"/>
              </a:rPr>
              <a:t>(5X1)</a:t>
            </a:r>
            <a:endParaRPr sz="1867">
              <a:latin typeface="Arial" panose="020B0604020202020204"/>
              <a:cs typeface="Arial" panose="020B0604020202020204"/>
            </a:endParaRPr>
          </a:p>
        </p:txBody>
      </p:sp>
      <p:sp>
        <p:nvSpPr>
          <p:cNvPr id="109" name="object 109"/>
          <p:cNvSpPr txBox="1"/>
          <p:nvPr/>
        </p:nvSpPr>
        <p:spPr>
          <a:xfrm>
            <a:off x="8653067" y="4593663"/>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203198" y="168920"/>
            <a:ext cx="11900312" cy="869408"/>
          </a:xfrm>
          <a:prstGeom prst="rect">
            <a:avLst/>
          </a:prstGeom>
        </p:spPr>
        <p:txBody>
          <a:bodyPr vert="horz" wrap="square" lIns="0" tIns="251400" rIns="0" bIns="0" rtlCol="0" anchor="ctr">
            <a:spAutoFit/>
          </a:bodyPr>
          <a:lstStyle/>
          <a:p>
            <a:pPr marL="212508">
              <a:lnSpc>
                <a:spcPct val="100000"/>
              </a:lnSpc>
              <a:spcBef>
                <a:spcPts val="133"/>
              </a:spcBef>
            </a:pPr>
            <a:r>
              <a:rPr sz="4000" spc="-40" dirty="0"/>
              <a:t>Understanding</a:t>
            </a:r>
            <a:r>
              <a:rPr sz="4000" spc="-120" dirty="0"/>
              <a:t> </a:t>
            </a:r>
            <a:r>
              <a:rPr sz="4000" spc="-33" dirty="0"/>
              <a:t>Backward</a:t>
            </a:r>
            <a:r>
              <a:rPr sz="4000" spc="-120" dirty="0"/>
              <a:t> </a:t>
            </a:r>
            <a:r>
              <a:rPr sz="4000" spc="-33" dirty="0"/>
              <a:t>Propagation</a:t>
            </a:r>
            <a:r>
              <a:rPr sz="4000" spc="-120" dirty="0"/>
              <a:t> </a:t>
            </a:r>
            <a:r>
              <a:rPr sz="4000"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36360" y="44575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51" name="object 51"/>
          <p:cNvSpPr/>
          <p:nvPr/>
        </p:nvSpPr>
        <p:spPr>
          <a:xfrm>
            <a:off x="3574316" y="48708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124540" y="69316"/>
            <a:ext cx="12067460"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95569" y="4555383"/>
            <a:ext cx="633307" cy="585032"/>
          </a:xfrm>
          <a:prstGeom prst="rect">
            <a:avLst/>
          </a:prstGeom>
        </p:spPr>
        <p:txBody>
          <a:bodyPr vert="horz" wrap="square" lIns="0" tIns="2540" rIns="0" bIns="0" rtlCol="0">
            <a:spAutoFit/>
          </a:bodyPr>
          <a:lstStyle/>
          <a:p>
            <a:pPr marL="50799" marR="40639"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47" name="object 47"/>
          <p:cNvSpPr txBox="1"/>
          <p:nvPr/>
        </p:nvSpPr>
        <p:spPr>
          <a:xfrm>
            <a:off x="1644909" y="46779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48" name="object 48"/>
          <p:cNvSpPr txBox="1"/>
          <p:nvPr/>
        </p:nvSpPr>
        <p:spPr>
          <a:xfrm>
            <a:off x="2157149" y="48359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49" name="object 49"/>
          <p:cNvSpPr txBox="1"/>
          <p:nvPr/>
        </p:nvSpPr>
        <p:spPr>
          <a:xfrm>
            <a:off x="2112680" y="45253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50" name="object 50"/>
          <p:cNvSpPr txBox="1"/>
          <p:nvPr/>
        </p:nvSpPr>
        <p:spPr>
          <a:xfrm>
            <a:off x="3570226" y="4457585"/>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1" name="object 51"/>
          <p:cNvSpPr txBox="1"/>
          <p:nvPr/>
        </p:nvSpPr>
        <p:spPr>
          <a:xfrm>
            <a:off x="3557383" y="4625506"/>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52" name="object 52"/>
          <p:cNvSpPr txBox="1"/>
          <p:nvPr/>
        </p:nvSpPr>
        <p:spPr>
          <a:xfrm>
            <a:off x="2803543" y="4863868"/>
            <a:ext cx="1335192" cy="304421"/>
          </a:xfrm>
          <a:prstGeom prst="rect">
            <a:avLst/>
          </a:prstGeom>
        </p:spPr>
        <p:txBody>
          <a:bodyPr vert="horz" wrap="square" lIns="0" tIns="16933" rIns="0" bIns="0" rtlCol="0">
            <a:spAutoFit/>
          </a:bodyPr>
          <a:lstStyle/>
          <a:p>
            <a:pPr marL="50799">
              <a:spcBef>
                <a:spcPts val="133"/>
              </a:spcBef>
              <a:tabLst>
                <a:tab pos="752668"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ho</a:t>
            </a:r>
            <a:endParaRPr baseline="-31000">
              <a:latin typeface="Arial MT"/>
              <a:cs typeface="Arial MT"/>
            </a:endParaRPr>
          </a:p>
        </p:txBody>
      </p:sp>
      <p:sp>
        <p:nvSpPr>
          <p:cNvPr id="53" name="object 53"/>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54" name="object 54"/>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55" name="object 55"/>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56" name="object 56"/>
          <p:cNvGrpSpPr/>
          <p:nvPr/>
        </p:nvGrpSpPr>
        <p:grpSpPr>
          <a:xfrm>
            <a:off x="6593305" y="2234933"/>
            <a:ext cx="4216400" cy="343747"/>
            <a:chOff x="4944979" y="1676200"/>
            <a:chExt cx="3162300" cy="257810"/>
          </a:xfrm>
        </p:grpSpPr>
        <p:sp>
          <p:nvSpPr>
            <p:cNvPr id="57" name="object 57"/>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8" name="object 58"/>
            <p:cNvPicPr/>
            <p:nvPr/>
          </p:nvPicPr>
          <p:blipFill>
            <a:blip r:embed="rId10" cstate="print"/>
            <a:stretch>
              <a:fillRect/>
            </a:stretch>
          </p:blipFill>
          <p:spPr>
            <a:xfrm>
              <a:off x="6558447" y="1827882"/>
              <a:ext cx="64737" cy="81242"/>
            </a:xfrm>
            <a:prstGeom prst="rect">
              <a:avLst/>
            </a:prstGeom>
          </p:spPr>
        </p:pic>
        <p:sp>
          <p:nvSpPr>
            <p:cNvPr id="59" name="object 59"/>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60" name="object 60"/>
            <p:cNvPicPr/>
            <p:nvPr/>
          </p:nvPicPr>
          <p:blipFill>
            <a:blip r:embed="rId11" cstate="print"/>
            <a:stretch>
              <a:fillRect/>
            </a:stretch>
          </p:blipFill>
          <p:spPr>
            <a:xfrm>
              <a:off x="4944979" y="1828227"/>
              <a:ext cx="65393" cy="81119"/>
            </a:xfrm>
            <a:prstGeom prst="rect">
              <a:avLst/>
            </a:prstGeom>
          </p:spPr>
        </p:pic>
      </p:grpSp>
      <p:sp>
        <p:nvSpPr>
          <p:cNvPr id="61" name="object 61"/>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62" name="object 62"/>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63" name="object 63"/>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64" name="object 64"/>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65" name="object 65"/>
          <p:cNvGrpSpPr/>
          <p:nvPr/>
        </p:nvGrpSpPr>
        <p:grpSpPr>
          <a:xfrm>
            <a:off x="5202555" y="1708517"/>
            <a:ext cx="1399540" cy="869527"/>
            <a:chOff x="3901916" y="1281387"/>
            <a:chExt cx="1049655" cy="652145"/>
          </a:xfrm>
        </p:grpSpPr>
        <p:sp>
          <p:nvSpPr>
            <p:cNvPr id="66" name="object 66"/>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7" name="object 67"/>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8" name="object 68"/>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9" name="object 69"/>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70" name="object 70"/>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1" name="object 71"/>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72" name="object 72"/>
          <p:cNvSpPr txBox="1"/>
          <p:nvPr/>
        </p:nvSpPr>
        <p:spPr>
          <a:xfrm>
            <a:off x="6046361" y="4549450"/>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3" name="object 73"/>
          <p:cNvSpPr/>
          <p:nvPr/>
        </p:nvSpPr>
        <p:spPr>
          <a:xfrm>
            <a:off x="6084316" y="4962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4" name="object 74"/>
          <p:cNvSpPr txBox="1"/>
          <p:nvPr/>
        </p:nvSpPr>
        <p:spPr>
          <a:xfrm>
            <a:off x="6049436" y="4949667"/>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75" name="object 75"/>
          <p:cNvSpPr txBox="1"/>
          <p:nvPr/>
        </p:nvSpPr>
        <p:spPr>
          <a:xfrm>
            <a:off x="6404838" y="51175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76" name="object 76"/>
          <p:cNvSpPr/>
          <p:nvPr/>
        </p:nvSpPr>
        <p:spPr>
          <a:xfrm>
            <a:off x="7036116" y="49731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7" name="object 77"/>
          <p:cNvSpPr/>
          <p:nvPr/>
        </p:nvSpPr>
        <p:spPr>
          <a:xfrm>
            <a:off x="7747316" y="49731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8" name="object 78"/>
          <p:cNvSpPr txBox="1"/>
          <p:nvPr/>
        </p:nvSpPr>
        <p:spPr>
          <a:xfrm>
            <a:off x="7721610" y="49662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79" name="object 79"/>
          <p:cNvSpPr txBox="1"/>
          <p:nvPr/>
        </p:nvSpPr>
        <p:spPr>
          <a:xfrm>
            <a:off x="7998111" y="5134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0" name="object 80"/>
          <p:cNvSpPr txBox="1"/>
          <p:nvPr/>
        </p:nvSpPr>
        <p:spPr>
          <a:xfrm>
            <a:off x="7041349" y="4938318"/>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81" name="object 81"/>
          <p:cNvSpPr txBox="1"/>
          <p:nvPr/>
        </p:nvSpPr>
        <p:spPr>
          <a:xfrm>
            <a:off x="6996880" y="4627634"/>
            <a:ext cx="1132840" cy="345393"/>
          </a:xfrm>
          <a:prstGeom prst="rect">
            <a:avLst/>
          </a:prstGeom>
        </p:spPr>
        <p:txBody>
          <a:bodyPr vert="horz" wrap="square" lIns="0" tIns="16933" rIns="0" bIns="0" rtlCol="0">
            <a:spAutoFit/>
          </a:bodyPr>
          <a:lstStyle/>
          <a:p>
            <a:pPr marL="67732">
              <a:spcBef>
                <a:spcPts val="133"/>
              </a:spcBef>
              <a:tabLst>
                <a:tab pos="765368"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82" name="object 82"/>
          <p:cNvSpPr/>
          <p:nvPr/>
        </p:nvSpPr>
        <p:spPr>
          <a:xfrm>
            <a:off x="6931133" y="4580383"/>
            <a:ext cx="115147" cy="799253"/>
          </a:xfrm>
          <a:custGeom>
            <a:avLst/>
            <a:gdLst/>
            <a:ahLst/>
            <a:cxnLst/>
            <a:rect l="l" t="t" r="r" b="b"/>
            <a:pathLst>
              <a:path w="86360"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83" name="object 83"/>
          <p:cNvSpPr/>
          <p:nvPr/>
        </p:nvSpPr>
        <p:spPr>
          <a:xfrm>
            <a:off x="8094133" y="4580400"/>
            <a:ext cx="115147" cy="799253"/>
          </a:xfrm>
          <a:custGeom>
            <a:avLst/>
            <a:gdLst/>
            <a:ahLst/>
            <a:cxnLst/>
            <a:rect l="l" t="t" r="r" b="b"/>
            <a:pathLst>
              <a:path w="86360" h="599439">
                <a:moveTo>
                  <a:pt x="0" y="0"/>
                </a:moveTo>
                <a:lnTo>
                  <a:pt x="33513"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84" name="object 84"/>
          <p:cNvSpPr txBox="1"/>
          <p:nvPr/>
        </p:nvSpPr>
        <p:spPr>
          <a:xfrm>
            <a:off x="8302035" y="43365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85" name="object 85"/>
          <p:cNvSpPr txBox="1"/>
          <p:nvPr/>
        </p:nvSpPr>
        <p:spPr>
          <a:xfrm>
            <a:off x="5126536" y="4647852"/>
            <a:ext cx="389467" cy="585032"/>
          </a:xfrm>
          <a:prstGeom prst="rect">
            <a:avLst/>
          </a:prstGeom>
        </p:spPr>
        <p:txBody>
          <a:bodyPr vert="horz" wrap="square" lIns="0" tIns="2540" rIns="0" bIns="0" rtlCol="0">
            <a:spAutoFit/>
          </a:bodyPr>
          <a:lstStyle/>
          <a:p>
            <a:pPr marL="16933" marR="6773" indent="2878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dW</a:t>
            </a:r>
            <a:endParaRPr sz="1867">
              <a:latin typeface="Arial MT"/>
              <a:cs typeface="Arial MT"/>
            </a:endParaRPr>
          </a:p>
        </p:txBody>
      </p:sp>
      <p:sp>
        <p:nvSpPr>
          <p:cNvPr id="86" name="object 86"/>
          <p:cNvSpPr txBox="1"/>
          <p:nvPr/>
        </p:nvSpPr>
        <p:spPr>
          <a:xfrm>
            <a:off x="5481938" y="5114406"/>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7" name="object 87"/>
          <p:cNvSpPr txBox="1"/>
          <p:nvPr/>
        </p:nvSpPr>
        <p:spPr>
          <a:xfrm>
            <a:off x="5742009" y="4770429"/>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88" name="object 88"/>
          <p:cNvSpPr txBox="1"/>
          <p:nvPr/>
        </p:nvSpPr>
        <p:spPr>
          <a:xfrm>
            <a:off x="6573867" y="47871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89" name="object 89"/>
          <p:cNvSpPr/>
          <p:nvPr/>
        </p:nvSpPr>
        <p:spPr>
          <a:xfrm>
            <a:off x="828667" y="4222666"/>
            <a:ext cx="3420533" cy="1246292"/>
          </a:xfrm>
          <a:custGeom>
            <a:avLst/>
            <a:gdLst/>
            <a:ahLst/>
            <a:cxnLst/>
            <a:rect l="l" t="t" r="r" b="b"/>
            <a:pathLst>
              <a:path w="2565400" h="934720">
                <a:moveTo>
                  <a:pt x="13224" y="65774"/>
                </a:moveTo>
                <a:lnTo>
                  <a:pt x="2565324" y="920774"/>
                </a:lnTo>
              </a:path>
              <a:path w="2565400" h="934720">
                <a:moveTo>
                  <a:pt x="2459999" y="0"/>
                </a:moveTo>
                <a:lnTo>
                  <a:pt x="0" y="934199"/>
                </a:lnTo>
              </a:path>
            </a:pathLst>
          </a:custGeom>
          <a:ln w="19049">
            <a:solidFill>
              <a:srgbClr val="FF0000"/>
            </a:solidFill>
          </a:ln>
        </p:spPr>
        <p:txBody>
          <a:bodyPr wrap="square" lIns="0" tIns="0" rIns="0" bIns="0" rtlCol="0"/>
          <a:lstStyle/>
          <a:p>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48365"/>
            <a:ext cx="9107948" cy="694207"/>
          </a:xfrm>
          <a:prstGeom prst="rect">
            <a:avLst/>
          </a:prstGeom>
        </p:spPr>
        <p:txBody>
          <a:bodyPr vert="horz" wrap="square" lIns="0" tIns="16933" rIns="0" bIns="0" rtlCol="0" anchor="ctr">
            <a:spAutoFit/>
          </a:bodyPr>
          <a:lstStyle/>
          <a:p>
            <a:pPr marL="35559">
              <a:lnSpc>
                <a:spcPct val="100000"/>
              </a:lnSpc>
              <a:spcBef>
                <a:spcPts val="133"/>
              </a:spcBef>
            </a:pPr>
            <a:r>
              <a:rPr spc="-40" dirty="0"/>
              <a:t>Convolutional</a:t>
            </a:r>
            <a:r>
              <a:rPr spc="-33" dirty="0"/>
              <a:t> </a:t>
            </a:r>
            <a:r>
              <a:rPr spc="-40" dirty="0"/>
              <a:t>Neural</a:t>
            </a:r>
            <a:r>
              <a:rPr spc="-33" dirty="0"/>
              <a:t> </a:t>
            </a:r>
            <a:r>
              <a:rPr spc="-20" dirty="0"/>
              <a:t>Network</a:t>
            </a:r>
          </a:p>
        </p:txBody>
      </p:sp>
      <p:sp>
        <p:nvSpPr>
          <p:cNvPr id="3" name="object 3"/>
          <p:cNvSpPr txBox="1"/>
          <p:nvPr/>
        </p:nvSpPr>
        <p:spPr>
          <a:xfrm>
            <a:off x="1291566" y="1841874"/>
            <a:ext cx="8535247" cy="2643458"/>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47" dirty="0">
                <a:latin typeface="Roboto"/>
                <a:cs typeface="Roboto"/>
              </a:rPr>
              <a:t> </a:t>
            </a:r>
            <a:r>
              <a:rPr sz="1867" spc="13" dirty="0">
                <a:latin typeface="Roboto"/>
                <a:cs typeface="Roboto"/>
              </a:rPr>
              <a:t>of</a:t>
            </a:r>
            <a:r>
              <a:rPr sz="1867" spc="-4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20" dirty="0">
                <a:latin typeface="Roboto"/>
                <a:cs typeface="Roboto"/>
              </a:rPr>
              <a:t> ﬁlters work</a:t>
            </a:r>
            <a:r>
              <a:rPr sz="1867" spc="-13" dirty="0">
                <a:latin typeface="Roboto"/>
                <a:cs typeface="Roboto"/>
              </a:rPr>
              <a:t> </a:t>
            </a:r>
            <a:r>
              <a:rPr sz="1867" spc="-33" dirty="0">
                <a:latin typeface="Roboto"/>
                <a:cs typeface="Roboto"/>
              </a:rPr>
              <a:t>in</a:t>
            </a:r>
            <a:r>
              <a:rPr sz="1867" spc="-20" dirty="0">
                <a:latin typeface="Roboto"/>
                <a:cs typeface="Roboto"/>
              </a:rPr>
              <a:t> </a:t>
            </a:r>
            <a:r>
              <a:rPr sz="1867" spc="13" dirty="0">
                <a:latin typeface="Roboto"/>
                <a:cs typeface="Roboto"/>
              </a:rPr>
              <a:t>CNN</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Pooling</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a:t>
            </a:r>
            <a:r>
              <a:rPr sz="1867" spc="-27" dirty="0">
                <a:latin typeface="Roboto"/>
                <a:cs typeface="Roboto"/>
              </a:rPr>
              <a:t> and</a:t>
            </a:r>
            <a:r>
              <a:rPr sz="1867" spc="-20" dirty="0">
                <a:latin typeface="Roboto"/>
                <a:cs typeface="Roboto"/>
              </a:rPr>
              <a:t> Backward </a:t>
            </a:r>
            <a:r>
              <a:rPr sz="1867" spc="-27" dirty="0">
                <a:latin typeface="Roboto"/>
                <a:cs typeface="Roboto"/>
              </a:rPr>
              <a:t>Prop</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a:latin typeface="Roboto"/>
              <a:cs typeface="Roboto"/>
            </a:endParaRPr>
          </a:p>
          <a:p>
            <a:pPr marL="626518" indent="-448722">
              <a:lnSpc>
                <a:spcPts val="2200"/>
              </a:lnSpc>
              <a:buFont typeface="Arial MT"/>
              <a:buChar char="●"/>
              <a:tabLst>
                <a:tab pos="625671" algn="l"/>
                <a:tab pos="626518" algn="l"/>
              </a:tabLst>
            </a:pPr>
            <a:r>
              <a:rPr sz="1867" spc="-13" dirty="0">
                <a:latin typeface="Roboto"/>
                <a:cs typeface="Roboto"/>
              </a:rPr>
              <a:t>Advanced</a:t>
            </a:r>
            <a:r>
              <a:rPr sz="1867" spc="-7" dirty="0">
                <a:latin typeface="Roboto"/>
                <a:cs typeface="Roboto"/>
              </a:rPr>
              <a:t> </a:t>
            </a:r>
            <a:r>
              <a:rPr sz="1867" spc="-20" dirty="0">
                <a:latin typeface="Roboto"/>
                <a:cs typeface="Roboto"/>
              </a:rPr>
              <a:t>techniques</a:t>
            </a:r>
            <a:r>
              <a:rPr sz="1867" spc="-7" dirty="0">
                <a:latin typeface="Roboto"/>
                <a:cs typeface="Roboto"/>
              </a:rPr>
              <a:t> </a:t>
            </a:r>
            <a:r>
              <a:rPr sz="1867" spc="-20" dirty="0">
                <a:latin typeface="Roboto"/>
                <a:cs typeface="Roboto"/>
              </a:rPr>
              <a:t>like</a:t>
            </a:r>
            <a:r>
              <a:rPr sz="1867" spc="-7" dirty="0">
                <a:latin typeface="Roboto"/>
                <a:cs typeface="Roboto"/>
              </a:rPr>
              <a:t> </a:t>
            </a:r>
            <a:r>
              <a:rPr sz="1867" spc="-27" dirty="0">
                <a:latin typeface="Roboto"/>
                <a:cs typeface="Roboto"/>
              </a:rPr>
              <a:t>transfer</a:t>
            </a:r>
            <a:r>
              <a:rPr sz="1867" spc="-7" dirty="0">
                <a:latin typeface="Roboto"/>
                <a:cs typeface="Roboto"/>
              </a:rPr>
              <a:t> </a:t>
            </a:r>
            <a:r>
              <a:rPr sz="1867" spc="-27" dirty="0">
                <a:latin typeface="Roboto"/>
                <a:cs typeface="Roboto"/>
              </a:rPr>
              <a:t>learning</a:t>
            </a:r>
            <a:r>
              <a:rPr sz="1867" spc="-7" dirty="0">
                <a:latin typeface="Roboto"/>
                <a:cs typeface="Roboto"/>
              </a:rPr>
              <a:t> </a:t>
            </a:r>
            <a:r>
              <a:rPr sz="1867" spc="-27" dirty="0">
                <a:latin typeface="Roboto"/>
                <a:cs typeface="Roboto"/>
              </a:rPr>
              <a:t>and</a:t>
            </a:r>
            <a:r>
              <a:rPr sz="1867" dirty="0">
                <a:latin typeface="Roboto"/>
                <a:cs typeface="Roboto"/>
              </a:rPr>
              <a:t> </a:t>
            </a:r>
            <a:r>
              <a:rPr sz="1867" spc="-13" dirty="0">
                <a:latin typeface="Roboto"/>
                <a:cs typeface="Roboto"/>
              </a:rPr>
              <a:t>ﬁne</a:t>
            </a:r>
            <a:r>
              <a:rPr sz="1867" spc="-7" dirty="0">
                <a:latin typeface="Roboto"/>
                <a:cs typeface="Roboto"/>
              </a:rPr>
              <a:t> </a:t>
            </a:r>
            <a:r>
              <a:rPr sz="1867" spc="-33" dirty="0">
                <a:latin typeface="Roboto"/>
                <a:cs typeface="Roboto"/>
              </a:rPr>
              <a:t>tuning</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Neural</a:t>
            </a:r>
            <a:r>
              <a:rPr sz="1867" dirty="0">
                <a:latin typeface="Roboto"/>
                <a:cs typeface="Roboto"/>
              </a:rPr>
              <a:t> </a:t>
            </a:r>
            <a:r>
              <a:rPr sz="1867" spc="-13" dirty="0">
                <a:latin typeface="Roboto"/>
                <a:cs typeface="Roboto"/>
              </a:rPr>
              <a:t>Network</a:t>
            </a:r>
            <a:r>
              <a:rPr sz="1867" dirty="0">
                <a:latin typeface="Roboto"/>
                <a:cs typeface="Roboto"/>
              </a:rPr>
              <a:t> </a:t>
            </a:r>
            <a:r>
              <a:rPr sz="1867" spc="-27" dirty="0">
                <a:latin typeface="Roboto"/>
                <a:cs typeface="Roboto"/>
              </a:rPr>
              <a:t>Visualization</a:t>
            </a:r>
            <a:r>
              <a:rPr sz="1867" spc="7" dirty="0">
                <a:latin typeface="Roboto"/>
                <a:cs typeface="Roboto"/>
              </a:rPr>
              <a:t> </a:t>
            </a:r>
            <a:r>
              <a:rPr sz="1867" spc="-13" dirty="0">
                <a:latin typeface="Roboto"/>
                <a:cs typeface="Roboto"/>
              </a:rPr>
              <a:t>(to</a:t>
            </a:r>
            <a:r>
              <a:rPr sz="1867" dirty="0">
                <a:latin typeface="Roboto"/>
                <a:cs typeface="Roboto"/>
              </a:rPr>
              <a:t> </a:t>
            </a:r>
            <a:r>
              <a:rPr sz="1867" spc="-13" dirty="0">
                <a:latin typeface="Roboto"/>
                <a:cs typeface="Roboto"/>
              </a:rPr>
              <a:t>check</a:t>
            </a:r>
            <a:r>
              <a:rPr sz="1867" spc="7" dirty="0">
                <a:latin typeface="Roboto"/>
                <a:cs typeface="Roboto"/>
              </a:rPr>
              <a:t> </a:t>
            </a:r>
            <a:r>
              <a:rPr sz="1867" dirty="0">
                <a:latin typeface="Roboto"/>
                <a:cs typeface="Roboto"/>
              </a:rPr>
              <a:t>if </a:t>
            </a:r>
            <a:r>
              <a:rPr sz="1867" spc="-20" dirty="0">
                <a:latin typeface="Roboto"/>
                <a:cs typeface="Roboto"/>
              </a:rPr>
              <a:t>the</a:t>
            </a:r>
            <a:r>
              <a:rPr sz="1867" spc="7" dirty="0">
                <a:latin typeface="Roboto"/>
                <a:cs typeface="Roboto"/>
              </a:rPr>
              <a:t> </a:t>
            </a:r>
            <a:r>
              <a:rPr sz="1867" spc="-7" dirty="0">
                <a:latin typeface="Roboto"/>
                <a:cs typeface="Roboto"/>
              </a:rPr>
              <a:t>model</a:t>
            </a:r>
            <a:r>
              <a:rPr sz="1867" dirty="0">
                <a:latin typeface="Roboto"/>
                <a:cs typeface="Roboto"/>
              </a:rPr>
              <a:t> </a:t>
            </a:r>
            <a:r>
              <a:rPr sz="1867" spc="-20" dirty="0">
                <a:latin typeface="Roboto"/>
                <a:cs typeface="Roboto"/>
              </a:rPr>
              <a:t>is</a:t>
            </a:r>
            <a:r>
              <a:rPr sz="1867" spc="7" dirty="0">
                <a:latin typeface="Roboto"/>
                <a:cs typeface="Roboto"/>
              </a:rPr>
              <a:t> </a:t>
            </a:r>
            <a:r>
              <a:rPr sz="1867" spc="-13" dirty="0">
                <a:latin typeface="Roboto"/>
                <a:cs typeface="Roboto"/>
              </a:rPr>
              <a:t>performing</a:t>
            </a:r>
            <a:r>
              <a:rPr sz="1867" dirty="0">
                <a:latin typeface="Roboto"/>
                <a:cs typeface="Roboto"/>
              </a:rPr>
              <a:t> </a:t>
            </a:r>
            <a:r>
              <a:rPr sz="1867" spc="-20" dirty="0">
                <a:latin typeface="Roboto"/>
                <a:cs typeface="Roboto"/>
              </a:rPr>
              <a:t>correctly)</a:t>
            </a:r>
            <a:endParaRPr sz="1867">
              <a:latin typeface="Roboto"/>
              <a:cs typeface="Roboto"/>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52184" y="2558816"/>
            <a:ext cx="1893993" cy="447040"/>
            <a:chOff x="1164137" y="1919112"/>
            <a:chExt cx="1420495" cy="335280"/>
          </a:xfrm>
        </p:grpSpPr>
        <p:sp>
          <p:nvSpPr>
            <p:cNvPr id="3" name="object 3"/>
            <p:cNvSpPr/>
            <p:nvPr/>
          </p:nvSpPr>
          <p:spPr>
            <a:xfrm>
              <a:off x="1168899" y="19238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168899" y="19238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633925" y="26158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190203" y="27837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864534" y="25651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589583" y="2558816"/>
            <a:ext cx="1998980" cy="447040"/>
            <a:chOff x="4192187" y="1919112"/>
            <a:chExt cx="1499235" cy="335280"/>
          </a:xfrm>
        </p:grpSpPr>
        <p:sp>
          <p:nvSpPr>
            <p:cNvPr id="9" name="object 9"/>
            <p:cNvSpPr/>
            <p:nvPr/>
          </p:nvSpPr>
          <p:spPr>
            <a:xfrm>
              <a:off x="4196950" y="19238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96950" y="19238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860891" y="24761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728945" y="23872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144582" y="24761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6005620" y="26440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pic>
        <p:nvPicPr>
          <p:cNvPr id="15" name="object 15"/>
          <p:cNvPicPr/>
          <p:nvPr/>
        </p:nvPicPr>
        <p:blipFill>
          <a:blip r:embed="rId2" cstate="print"/>
          <a:stretch>
            <a:fillRect/>
          </a:stretch>
        </p:blipFill>
        <p:spPr>
          <a:xfrm>
            <a:off x="5178134" y="2727312"/>
            <a:ext cx="393567" cy="109307"/>
          </a:xfrm>
          <a:prstGeom prst="rect">
            <a:avLst/>
          </a:prstGeom>
        </p:spPr>
      </p:pic>
      <p:sp>
        <p:nvSpPr>
          <p:cNvPr id="16" name="object 16"/>
          <p:cNvSpPr txBox="1"/>
          <p:nvPr/>
        </p:nvSpPr>
        <p:spPr>
          <a:xfrm>
            <a:off x="824484" y="19156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7" name="object 17"/>
          <p:cNvSpPr txBox="1"/>
          <p:nvPr/>
        </p:nvSpPr>
        <p:spPr>
          <a:xfrm>
            <a:off x="776111" y="3316885"/>
            <a:ext cx="165947"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b</a:t>
            </a:r>
            <a:endParaRPr sz="1867">
              <a:latin typeface="Arial MT"/>
              <a:cs typeface="Arial MT"/>
            </a:endParaRPr>
          </a:p>
        </p:txBody>
      </p:sp>
      <p:sp>
        <p:nvSpPr>
          <p:cNvPr id="18" name="object 18"/>
          <p:cNvSpPr txBox="1"/>
          <p:nvPr/>
        </p:nvSpPr>
        <p:spPr>
          <a:xfrm>
            <a:off x="907883" y="3484806"/>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1049501" y="2727263"/>
            <a:ext cx="425167" cy="109307"/>
          </a:xfrm>
          <a:prstGeom prst="rect">
            <a:avLst/>
          </a:prstGeom>
        </p:spPr>
      </p:pic>
      <p:grpSp>
        <p:nvGrpSpPr>
          <p:cNvPr id="20" name="object 20"/>
          <p:cNvGrpSpPr/>
          <p:nvPr/>
        </p:nvGrpSpPr>
        <p:grpSpPr>
          <a:xfrm>
            <a:off x="1096101" y="2727312"/>
            <a:ext cx="2744047" cy="768773"/>
            <a:chOff x="822075" y="2045484"/>
            <a:chExt cx="2058035" cy="576580"/>
          </a:xfrm>
        </p:grpSpPr>
        <p:pic>
          <p:nvPicPr>
            <p:cNvPr id="21" name="object 21"/>
            <p:cNvPicPr/>
            <p:nvPr/>
          </p:nvPicPr>
          <p:blipFill>
            <a:blip r:embed="rId4" cstate="print"/>
            <a:stretch>
              <a:fillRect/>
            </a:stretch>
          </p:blipFill>
          <p:spPr>
            <a:xfrm>
              <a:off x="2579499" y="2045484"/>
              <a:ext cx="300575" cy="81980"/>
            </a:xfrm>
            <a:prstGeom prst="rect">
              <a:avLst/>
            </a:prstGeom>
          </p:spPr>
        </p:pic>
        <p:sp>
          <p:nvSpPr>
            <p:cNvPr id="22" name="object 22"/>
            <p:cNvSpPr/>
            <p:nvPr/>
          </p:nvSpPr>
          <p:spPr>
            <a:xfrm>
              <a:off x="831600" y="23451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1030540" y="2270343"/>
              <a:ext cx="99513" cy="104938"/>
            </a:xfrm>
            <a:prstGeom prst="rect">
              <a:avLst/>
            </a:prstGeom>
          </p:spPr>
        </p:pic>
      </p:grpSp>
      <p:grpSp>
        <p:nvGrpSpPr>
          <p:cNvPr id="24" name="object 24"/>
          <p:cNvGrpSpPr/>
          <p:nvPr/>
        </p:nvGrpSpPr>
        <p:grpSpPr>
          <a:xfrm>
            <a:off x="1036801" y="2068157"/>
            <a:ext cx="449580" cy="485987"/>
            <a:chOff x="777600" y="1551118"/>
            <a:chExt cx="337185" cy="364490"/>
          </a:xfrm>
        </p:grpSpPr>
        <p:sp>
          <p:nvSpPr>
            <p:cNvPr id="25" name="object 25"/>
            <p:cNvSpPr/>
            <p:nvPr/>
          </p:nvSpPr>
          <p:spPr>
            <a:xfrm>
              <a:off x="787125" y="15606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1013616" y="1811132"/>
              <a:ext cx="100765" cy="103953"/>
            </a:xfrm>
            <a:prstGeom prst="rect">
              <a:avLst/>
            </a:prstGeom>
          </p:spPr>
        </p:pic>
      </p:grpSp>
      <p:sp>
        <p:nvSpPr>
          <p:cNvPr id="27" name="object 27"/>
          <p:cNvSpPr txBox="1">
            <a:spLocks noGrp="1"/>
          </p:cNvSpPr>
          <p:nvPr>
            <p:ph type="title"/>
          </p:nvPr>
        </p:nvSpPr>
        <p:spPr>
          <a:xfrm>
            <a:off x="-52441" y="108647"/>
            <a:ext cx="12136286" cy="930964"/>
          </a:xfrm>
          <a:prstGeom prst="rect">
            <a:avLst/>
          </a:prstGeom>
        </p:spPr>
        <p:txBody>
          <a:bodyPr vert="horz" wrap="square" lIns="0" tIns="251400" rIns="0" bIns="0" rtlCol="0" anchor="ctr">
            <a:spAutoFit/>
          </a:bodyPr>
          <a:lstStyle/>
          <a:p>
            <a:pPr marL="212508">
              <a:lnSpc>
                <a:spcPct val="100000"/>
              </a:lnSpc>
              <a:spcBef>
                <a:spcPts val="133"/>
              </a:spcBef>
            </a:pPr>
            <a:r>
              <a:rPr spc="-40" dirty="0"/>
              <a:t>Understanding</a:t>
            </a:r>
            <a:r>
              <a:rPr spc="-120" dirty="0"/>
              <a:t> </a:t>
            </a:r>
            <a:r>
              <a:rPr spc="-33" dirty="0"/>
              <a:t>Backward</a:t>
            </a:r>
            <a:r>
              <a:rPr spc="-120" dirty="0"/>
              <a:t> </a:t>
            </a:r>
            <a:r>
              <a:rPr spc="-33" dirty="0"/>
              <a:t>Propagation</a:t>
            </a:r>
            <a:r>
              <a:rPr spc="-120" dirty="0"/>
              <a:t> </a:t>
            </a:r>
            <a:r>
              <a:rPr spc="-13" dirty="0"/>
              <a:t>Mathematically</a:t>
            </a:r>
          </a:p>
        </p:txBody>
      </p:sp>
      <p:sp>
        <p:nvSpPr>
          <p:cNvPr id="28" name="object 28"/>
          <p:cNvSpPr txBox="1"/>
          <p:nvPr/>
        </p:nvSpPr>
        <p:spPr>
          <a:xfrm>
            <a:off x="7999734" y="25651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29" name="object 29"/>
          <p:cNvPicPr/>
          <p:nvPr/>
        </p:nvPicPr>
        <p:blipFill>
          <a:blip r:embed="rId2" cstate="print"/>
          <a:stretch>
            <a:fillRect/>
          </a:stretch>
        </p:blipFill>
        <p:spPr>
          <a:xfrm>
            <a:off x="7581933" y="2727312"/>
            <a:ext cx="393567" cy="109307"/>
          </a:xfrm>
          <a:prstGeom prst="rect">
            <a:avLst/>
          </a:prstGeom>
        </p:spPr>
      </p:pic>
      <p:pic>
        <p:nvPicPr>
          <p:cNvPr id="30" name="object 30"/>
          <p:cNvPicPr/>
          <p:nvPr/>
        </p:nvPicPr>
        <p:blipFill>
          <a:blip r:embed="rId2" cstate="print"/>
          <a:stretch>
            <a:fillRect/>
          </a:stretch>
        </p:blipFill>
        <p:spPr>
          <a:xfrm>
            <a:off x="9481734" y="2727312"/>
            <a:ext cx="393567" cy="109307"/>
          </a:xfrm>
          <a:prstGeom prst="rect">
            <a:avLst/>
          </a:prstGeom>
        </p:spPr>
      </p:pic>
      <p:sp>
        <p:nvSpPr>
          <p:cNvPr id="31" name="object 31"/>
          <p:cNvSpPr txBox="1"/>
          <p:nvPr/>
        </p:nvSpPr>
        <p:spPr>
          <a:xfrm>
            <a:off x="9899532" y="25651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863435" y="17677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33" name="object 33"/>
          <p:cNvPicPr/>
          <p:nvPr/>
        </p:nvPicPr>
        <p:blipFill>
          <a:blip r:embed="rId7" cstate="print"/>
          <a:stretch>
            <a:fillRect/>
          </a:stretch>
        </p:blipFill>
        <p:spPr>
          <a:xfrm>
            <a:off x="4959166" y="3351138"/>
            <a:ext cx="279524" cy="279161"/>
          </a:xfrm>
          <a:prstGeom prst="rect">
            <a:avLst/>
          </a:prstGeom>
        </p:spPr>
      </p:pic>
      <p:grpSp>
        <p:nvGrpSpPr>
          <p:cNvPr id="34" name="object 34"/>
          <p:cNvGrpSpPr/>
          <p:nvPr/>
        </p:nvGrpSpPr>
        <p:grpSpPr>
          <a:xfrm>
            <a:off x="4873810" y="1187360"/>
            <a:ext cx="5935980" cy="1391073"/>
            <a:chOff x="3655357" y="890519"/>
            <a:chExt cx="4451985" cy="1043305"/>
          </a:xfrm>
        </p:grpSpPr>
        <p:pic>
          <p:nvPicPr>
            <p:cNvPr id="35" name="object 35"/>
            <p:cNvPicPr/>
            <p:nvPr/>
          </p:nvPicPr>
          <p:blipFill>
            <a:blip r:embed="rId8" cstate="print"/>
            <a:stretch>
              <a:fillRect/>
            </a:stretch>
          </p:blipFill>
          <p:spPr>
            <a:xfrm>
              <a:off x="3785550" y="1522124"/>
              <a:ext cx="219544" cy="219270"/>
            </a:xfrm>
            <a:prstGeom prst="rect">
              <a:avLst/>
            </a:prstGeom>
          </p:spPr>
        </p:pic>
        <p:sp>
          <p:nvSpPr>
            <p:cNvPr id="36" name="object 36"/>
            <p:cNvSpPr/>
            <p:nvPr/>
          </p:nvSpPr>
          <p:spPr>
            <a:xfrm>
              <a:off x="3734674" y="900044"/>
              <a:ext cx="4363085" cy="1024255"/>
            </a:xfrm>
            <a:custGeom>
              <a:avLst/>
              <a:gdLst/>
              <a:ahLst/>
              <a:cxnLst/>
              <a:rect l="l" t="t" r="r" b="b"/>
              <a:pathLst>
                <a:path w="4363084" h="1024255">
                  <a:moveTo>
                    <a:pt x="4363025" y="1023805"/>
                  </a:moveTo>
                  <a:lnTo>
                    <a:pt x="4358660" y="969642"/>
                  </a:lnTo>
                  <a:lnTo>
                    <a:pt x="4345780" y="916297"/>
                  </a:lnTo>
                  <a:lnTo>
                    <a:pt x="4324705" y="863831"/>
                  </a:lnTo>
                  <a:lnTo>
                    <a:pt x="4295757" y="812306"/>
                  </a:lnTo>
                  <a:lnTo>
                    <a:pt x="4259258" y="761784"/>
                  </a:lnTo>
                  <a:lnTo>
                    <a:pt x="4215528" y="712327"/>
                  </a:lnTo>
                  <a:lnTo>
                    <a:pt x="4164890" y="663997"/>
                  </a:lnTo>
                  <a:lnTo>
                    <a:pt x="4107664" y="616855"/>
                  </a:lnTo>
                  <a:lnTo>
                    <a:pt x="4076681" y="593749"/>
                  </a:lnTo>
                  <a:lnTo>
                    <a:pt x="4044172" y="570963"/>
                  </a:lnTo>
                  <a:lnTo>
                    <a:pt x="4010176" y="548506"/>
                  </a:lnTo>
                  <a:lnTo>
                    <a:pt x="3974735" y="526384"/>
                  </a:lnTo>
                  <a:lnTo>
                    <a:pt x="3937887" y="504606"/>
                  </a:lnTo>
                  <a:lnTo>
                    <a:pt x="3899674" y="483179"/>
                  </a:lnTo>
                  <a:lnTo>
                    <a:pt x="3860135" y="462111"/>
                  </a:lnTo>
                  <a:lnTo>
                    <a:pt x="3819311" y="441409"/>
                  </a:lnTo>
                  <a:lnTo>
                    <a:pt x="3777242" y="421082"/>
                  </a:lnTo>
                  <a:lnTo>
                    <a:pt x="3733968" y="401137"/>
                  </a:lnTo>
                  <a:lnTo>
                    <a:pt x="3689528" y="381582"/>
                  </a:lnTo>
                  <a:lnTo>
                    <a:pt x="3643965" y="362425"/>
                  </a:lnTo>
                  <a:lnTo>
                    <a:pt x="3597316" y="343673"/>
                  </a:lnTo>
                  <a:lnTo>
                    <a:pt x="3549623" y="325334"/>
                  </a:lnTo>
                  <a:lnTo>
                    <a:pt x="3500926" y="307415"/>
                  </a:lnTo>
                  <a:lnTo>
                    <a:pt x="3451265" y="289925"/>
                  </a:lnTo>
                  <a:lnTo>
                    <a:pt x="3400680" y="272872"/>
                  </a:lnTo>
                  <a:lnTo>
                    <a:pt x="3349212" y="256262"/>
                  </a:lnTo>
                  <a:lnTo>
                    <a:pt x="3296900" y="240104"/>
                  </a:lnTo>
                  <a:lnTo>
                    <a:pt x="3243784" y="224406"/>
                  </a:lnTo>
                  <a:lnTo>
                    <a:pt x="3189906" y="209175"/>
                  </a:lnTo>
                  <a:lnTo>
                    <a:pt x="3135304" y="194418"/>
                  </a:lnTo>
                  <a:lnTo>
                    <a:pt x="3080019" y="180144"/>
                  </a:lnTo>
                  <a:lnTo>
                    <a:pt x="3024092" y="166361"/>
                  </a:lnTo>
                  <a:lnTo>
                    <a:pt x="2967562" y="153075"/>
                  </a:lnTo>
                  <a:lnTo>
                    <a:pt x="2910470" y="140295"/>
                  </a:lnTo>
                  <a:lnTo>
                    <a:pt x="2852856" y="128029"/>
                  </a:lnTo>
                  <a:lnTo>
                    <a:pt x="2794760" y="116284"/>
                  </a:lnTo>
                  <a:lnTo>
                    <a:pt x="2736221" y="105068"/>
                  </a:lnTo>
                  <a:lnTo>
                    <a:pt x="2677282" y="94389"/>
                  </a:lnTo>
                  <a:lnTo>
                    <a:pt x="2617980" y="84254"/>
                  </a:lnTo>
                  <a:lnTo>
                    <a:pt x="2558358" y="74672"/>
                  </a:lnTo>
                  <a:lnTo>
                    <a:pt x="2498454" y="65649"/>
                  </a:lnTo>
                  <a:lnTo>
                    <a:pt x="2438309" y="57194"/>
                  </a:lnTo>
                  <a:lnTo>
                    <a:pt x="2377963" y="49314"/>
                  </a:lnTo>
                  <a:lnTo>
                    <a:pt x="2317457" y="42017"/>
                  </a:lnTo>
                  <a:lnTo>
                    <a:pt x="2256830" y="35311"/>
                  </a:lnTo>
                  <a:lnTo>
                    <a:pt x="2196123" y="29204"/>
                  </a:lnTo>
                  <a:lnTo>
                    <a:pt x="2135375" y="23703"/>
                  </a:lnTo>
                  <a:lnTo>
                    <a:pt x="2079689" y="19196"/>
                  </a:lnTo>
                  <a:lnTo>
                    <a:pt x="2024034" y="15194"/>
                  </a:lnTo>
                  <a:lnTo>
                    <a:pt x="1968441" y="11686"/>
                  </a:lnTo>
                  <a:lnTo>
                    <a:pt x="1912940" y="8660"/>
                  </a:lnTo>
                  <a:lnTo>
                    <a:pt x="1857564" y="6105"/>
                  </a:lnTo>
                  <a:lnTo>
                    <a:pt x="1802342" y="4009"/>
                  </a:lnTo>
                  <a:lnTo>
                    <a:pt x="1747305" y="2362"/>
                  </a:lnTo>
                  <a:lnTo>
                    <a:pt x="1692485" y="1153"/>
                  </a:lnTo>
                  <a:lnTo>
                    <a:pt x="1637913" y="369"/>
                  </a:lnTo>
                  <a:lnTo>
                    <a:pt x="1583619" y="0"/>
                  </a:lnTo>
                  <a:lnTo>
                    <a:pt x="1529635" y="34"/>
                  </a:lnTo>
                  <a:lnTo>
                    <a:pt x="1475991" y="460"/>
                  </a:lnTo>
                  <a:lnTo>
                    <a:pt x="1422718" y="1268"/>
                  </a:lnTo>
                  <a:lnTo>
                    <a:pt x="1369847" y="2445"/>
                  </a:lnTo>
                  <a:lnTo>
                    <a:pt x="1317410" y="3981"/>
                  </a:lnTo>
                  <a:lnTo>
                    <a:pt x="1265437" y="5864"/>
                  </a:lnTo>
                  <a:lnTo>
                    <a:pt x="1213958" y="8083"/>
                  </a:lnTo>
                  <a:lnTo>
                    <a:pt x="1163006" y="10627"/>
                  </a:lnTo>
                  <a:lnTo>
                    <a:pt x="1112611" y="13484"/>
                  </a:lnTo>
                  <a:lnTo>
                    <a:pt x="1062803" y="16644"/>
                  </a:lnTo>
                  <a:lnTo>
                    <a:pt x="1013614" y="20094"/>
                  </a:lnTo>
                  <a:lnTo>
                    <a:pt x="965075" y="23825"/>
                  </a:lnTo>
                  <a:lnTo>
                    <a:pt x="917217" y="27824"/>
                  </a:lnTo>
                  <a:lnTo>
                    <a:pt x="870070" y="32080"/>
                  </a:lnTo>
                  <a:lnTo>
                    <a:pt x="823666" y="36582"/>
                  </a:lnTo>
                  <a:lnTo>
                    <a:pt x="778035" y="41319"/>
                  </a:lnTo>
                  <a:lnTo>
                    <a:pt x="733209" y="46280"/>
                  </a:lnTo>
                  <a:lnTo>
                    <a:pt x="689218" y="51453"/>
                  </a:lnTo>
                  <a:lnTo>
                    <a:pt x="646093" y="56827"/>
                  </a:lnTo>
                  <a:lnTo>
                    <a:pt x="603866" y="62391"/>
                  </a:lnTo>
                  <a:lnTo>
                    <a:pt x="542275" y="71068"/>
                  </a:lnTo>
                  <a:lnTo>
                    <a:pt x="482877" y="80109"/>
                  </a:lnTo>
                  <a:lnTo>
                    <a:pt x="425776" y="89476"/>
                  </a:lnTo>
                  <a:lnTo>
                    <a:pt x="371076" y="99131"/>
                  </a:lnTo>
                  <a:lnTo>
                    <a:pt x="318883" y="109036"/>
                  </a:lnTo>
                  <a:lnTo>
                    <a:pt x="269301" y="119153"/>
                  </a:lnTo>
                  <a:lnTo>
                    <a:pt x="222433" y="129444"/>
                  </a:lnTo>
                  <a:lnTo>
                    <a:pt x="178385" y="139871"/>
                  </a:lnTo>
                  <a:lnTo>
                    <a:pt x="137260" y="150396"/>
                  </a:lnTo>
                  <a:lnTo>
                    <a:pt x="99164" y="160982"/>
                  </a:lnTo>
                  <a:lnTo>
                    <a:pt x="55961" y="174241"/>
                  </a:lnTo>
                  <a:lnTo>
                    <a:pt x="17857" y="187461"/>
                  </a:lnTo>
                  <a:lnTo>
                    <a:pt x="780" y="194033"/>
                  </a:lnTo>
                  <a:lnTo>
                    <a:pt x="0" y="194351"/>
                  </a:lnTo>
                </a:path>
              </a:pathLst>
            </a:custGeom>
            <a:ln w="19049">
              <a:solidFill>
                <a:srgbClr val="FF0000"/>
              </a:solidFill>
            </a:ln>
          </p:spPr>
          <p:txBody>
            <a:bodyPr wrap="square" lIns="0" tIns="0" rIns="0" bIns="0" rtlCol="0"/>
            <a:lstStyle/>
            <a:p>
              <a:endParaRPr sz="2400"/>
            </a:p>
          </p:txBody>
        </p:sp>
        <p:pic>
          <p:nvPicPr>
            <p:cNvPr id="37" name="object 37"/>
            <p:cNvPicPr/>
            <p:nvPr/>
          </p:nvPicPr>
          <p:blipFill>
            <a:blip r:embed="rId9" cstate="print"/>
            <a:stretch>
              <a:fillRect/>
            </a:stretch>
          </p:blipFill>
          <p:spPr>
            <a:xfrm>
              <a:off x="3655357" y="1059469"/>
              <a:ext cx="107410" cy="95470"/>
            </a:xfrm>
            <a:prstGeom prst="rect">
              <a:avLst/>
            </a:prstGeom>
          </p:spPr>
        </p:pic>
      </p:grpSp>
      <p:sp>
        <p:nvSpPr>
          <p:cNvPr id="38" name="object 38"/>
          <p:cNvSpPr txBox="1"/>
          <p:nvPr/>
        </p:nvSpPr>
        <p:spPr>
          <a:xfrm>
            <a:off x="4583" y="2615851"/>
            <a:ext cx="1140459" cy="304421"/>
          </a:xfrm>
          <a:prstGeom prst="rect">
            <a:avLst/>
          </a:prstGeom>
        </p:spPr>
        <p:txBody>
          <a:bodyPr vert="horz" wrap="square" lIns="0" tIns="16933" rIns="0" bIns="0" rtlCol="0">
            <a:spAutoFit/>
          </a:bodyPr>
          <a:lstStyle/>
          <a:p>
            <a:pPr marL="50799">
              <a:spcBef>
                <a:spcPts val="133"/>
              </a:spcBef>
            </a:pPr>
            <a:r>
              <a:rPr sz="2800" b="1" baseline="4000" dirty="0">
                <a:latin typeface="Arial" panose="020B0604020202020204"/>
                <a:cs typeface="Arial" panose="020B0604020202020204"/>
              </a:rPr>
              <a:t>4</a:t>
            </a:r>
            <a:r>
              <a:rPr sz="2800" b="1" spc="-20" baseline="4000" dirty="0">
                <a:latin typeface="Arial" panose="020B0604020202020204"/>
                <a:cs typeface="Arial" panose="020B0604020202020204"/>
              </a:rPr>
              <a:t> </a:t>
            </a:r>
            <a:r>
              <a:rPr sz="2800" b="1" baseline="4000" dirty="0">
                <a:latin typeface="Arial" panose="020B0604020202020204"/>
                <a:cs typeface="Arial" panose="020B0604020202020204"/>
              </a:rPr>
              <a:t>X</a:t>
            </a:r>
            <a:r>
              <a:rPr sz="2800" b="1" spc="-9" baseline="4000" dirty="0">
                <a:latin typeface="Arial" panose="020B0604020202020204"/>
                <a:cs typeface="Arial" panose="020B0604020202020204"/>
              </a:rPr>
              <a:t> </a:t>
            </a:r>
            <a:r>
              <a:rPr sz="2800" b="1" baseline="4000" dirty="0">
                <a:latin typeface="Arial" panose="020B0604020202020204"/>
                <a:cs typeface="Arial" panose="020B0604020202020204"/>
              </a:rPr>
              <a:t>5</a:t>
            </a:r>
            <a:r>
              <a:rPr sz="2800" b="1" spc="840" baseline="4000" dirty="0">
                <a:latin typeface="Arial" panose="020B0604020202020204"/>
                <a:cs typeface="Arial" panose="020B0604020202020204"/>
              </a:rPr>
              <a:t> </a:t>
            </a:r>
            <a:r>
              <a:rPr sz="1867" spc="-33" dirty="0">
                <a:latin typeface="Arial MT"/>
                <a:cs typeface="Arial MT"/>
              </a:rPr>
              <a:t>W</a:t>
            </a:r>
            <a:r>
              <a:rPr spc="-49" baseline="-34000" dirty="0">
                <a:latin typeface="Arial MT"/>
                <a:cs typeface="Arial MT"/>
              </a:rPr>
              <a:t>ih</a:t>
            </a:r>
            <a:endParaRPr baseline="-34000">
              <a:latin typeface="Arial MT"/>
              <a:cs typeface="Arial MT"/>
            </a:endParaRPr>
          </a:p>
        </p:txBody>
      </p:sp>
      <p:sp>
        <p:nvSpPr>
          <p:cNvPr id="39" name="object 39"/>
          <p:cNvSpPr txBox="1"/>
          <p:nvPr/>
        </p:nvSpPr>
        <p:spPr>
          <a:xfrm>
            <a:off x="38450" y="1991018"/>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4</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0" name="object 40"/>
          <p:cNvSpPr txBox="1"/>
          <p:nvPr/>
        </p:nvSpPr>
        <p:spPr>
          <a:xfrm>
            <a:off x="2205383"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1" name="object 41"/>
          <p:cNvSpPr txBox="1"/>
          <p:nvPr/>
        </p:nvSpPr>
        <p:spPr>
          <a:xfrm>
            <a:off x="4193917" y="3176283"/>
            <a:ext cx="899160" cy="848160"/>
          </a:xfrm>
          <a:prstGeom prst="rect">
            <a:avLst/>
          </a:prstGeom>
        </p:spPr>
        <p:txBody>
          <a:bodyPr vert="horz" wrap="square" lIns="0" tIns="16933" rIns="0" bIns="0" rtlCol="0">
            <a:spAutoFit/>
          </a:bodyPr>
          <a:lstStyle/>
          <a:p>
            <a:pPr marL="50799">
              <a:spcBef>
                <a:spcPts val="133"/>
              </a:spcBef>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a:p>
            <a:pPr marL="540160">
              <a:spcBef>
                <a:spcPts val="2047"/>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42" name="object 42"/>
          <p:cNvSpPr txBox="1"/>
          <p:nvPr/>
        </p:nvSpPr>
        <p:spPr>
          <a:xfrm>
            <a:off x="3870985" y="1599851"/>
            <a:ext cx="1027007" cy="304421"/>
          </a:xfrm>
          <a:prstGeom prst="rect">
            <a:avLst/>
          </a:prstGeom>
        </p:spPr>
        <p:txBody>
          <a:bodyPr vert="horz" wrap="square" lIns="0" tIns="16933" rIns="0" bIns="0" rtlCol="0">
            <a:spAutoFit/>
          </a:bodyPr>
          <a:lstStyle/>
          <a:p>
            <a:pPr marL="16933">
              <a:spcBef>
                <a:spcPts val="133"/>
              </a:spcBef>
              <a:tabLst>
                <a:tab pos="784840" algn="l"/>
              </a:tabLst>
            </a:pPr>
            <a:r>
              <a:rPr sz="1867" b="1" dirty="0">
                <a:latin typeface="Arial" panose="020B0604020202020204"/>
                <a:cs typeface="Arial" panose="020B0604020202020204"/>
              </a:rPr>
              <a:t>5</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1</a:t>
            </a:r>
            <a:r>
              <a:rPr sz="1867" b="1" dirty="0">
                <a:latin typeface="Arial" panose="020B0604020202020204"/>
                <a:cs typeface="Arial" panose="020B0604020202020204"/>
              </a:rPr>
              <a:t>	</a:t>
            </a:r>
            <a:r>
              <a:rPr sz="1867" spc="-67" dirty="0">
                <a:latin typeface="Arial MT"/>
                <a:cs typeface="Arial MT"/>
              </a:rPr>
              <a:t>W</a:t>
            </a:r>
            <a:endParaRPr sz="1867">
              <a:latin typeface="Arial MT"/>
              <a:cs typeface="Arial MT"/>
            </a:endParaRPr>
          </a:p>
        </p:txBody>
      </p:sp>
      <p:sp>
        <p:nvSpPr>
          <p:cNvPr id="43" name="object 43"/>
          <p:cNvSpPr txBox="1"/>
          <p:nvPr/>
        </p:nvSpPr>
        <p:spPr>
          <a:xfrm>
            <a:off x="6259783" y="2881367"/>
            <a:ext cx="586740" cy="601084"/>
          </a:xfrm>
          <a:prstGeom prst="rect">
            <a:avLst/>
          </a:prstGeom>
        </p:spPr>
        <p:txBody>
          <a:bodyPr vert="horz" wrap="square" lIns="0" tIns="64347" rIns="0" bIns="0" rtlCol="0">
            <a:spAutoFit/>
          </a:bodyPr>
          <a:lstStyle/>
          <a:p>
            <a:pPr marL="306486">
              <a:spcBef>
                <a:spcPts val="507"/>
              </a:spcBef>
            </a:pPr>
            <a:r>
              <a:rPr sz="1200" spc="-33" dirty="0">
                <a:latin typeface="Arial MT"/>
                <a:cs typeface="Arial MT"/>
              </a:rPr>
              <a:t>ho</a:t>
            </a:r>
            <a:endParaRPr sz="1200">
              <a:latin typeface="Arial MT"/>
              <a:cs typeface="Arial MT"/>
            </a:endParaRPr>
          </a:p>
          <a:p>
            <a:pPr marL="16933">
              <a:spcBef>
                <a:spcPts val="507"/>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4" name="object 44"/>
          <p:cNvSpPr txBox="1"/>
          <p:nvPr/>
        </p:nvSpPr>
        <p:spPr>
          <a:xfrm>
            <a:off x="83933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5" name="object 45"/>
          <p:cNvSpPr txBox="1"/>
          <p:nvPr/>
        </p:nvSpPr>
        <p:spPr>
          <a:xfrm>
            <a:off x="10526985" y="3176283"/>
            <a:ext cx="586740"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1</a:t>
            </a:r>
            <a:r>
              <a:rPr sz="1867" b="1" spc="-13" dirty="0">
                <a:latin typeface="Arial" panose="020B0604020202020204"/>
                <a:cs typeface="Arial" panose="020B0604020202020204"/>
              </a:rPr>
              <a:t> </a:t>
            </a:r>
            <a:r>
              <a:rPr sz="1867" b="1" dirty="0">
                <a:latin typeface="Arial" panose="020B0604020202020204"/>
                <a:cs typeface="Arial" panose="020B0604020202020204"/>
              </a:rPr>
              <a:t>X</a:t>
            </a:r>
            <a:r>
              <a:rPr sz="1867" b="1" spc="-13" dirty="0">
                <a:latin typeface="Arial" panose="020B0604020202020204"/>
                <a:cs typeface="Arial" panose="020B0604020202020204"/>
              </a:rPr>
              <a:t> </a:t>
            </a:r>
            <a:r>
              <a:rPr sz="1867" b="1" spc="-67" dirty="0">
                <a:latin typeface="Arial" panose="020B0604020202020204"/>
                <a:cs typeface="Arial" panose="020B0604020202020204"/>
              </a:rPr>
              <a:t>6</a:t>
            </a:r>
            <a:endParaRPr sz="1867">
              <a:latin typeface="Arial" panose="020B0604020202020204"/>
              <a:cs typeface="Arial" panose="020B0604020202020204"/>
            </a:endParaRPr>
          </a:p>
        </p:txBody>
      </p:sp>
      <p:sp>
        <p:nvSpPr>
          <p:cNvPr id="46" name="object 46"/>
          <p:cNvSpPr txBox="1"/>
          <p:nvPr/>
        </p:nvSpPr>
        <p:spPr>
          <a:xfrm>
            <a:off x="9796281" y="1100983"/>
            <a:ext cx="323427"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dE</a:t>
            </a:r>
            <a:endParaRPr sz="1867">
              <a:latin typeface="Arial MT"/>
              <a:cs typeface="Arial MT"/>
            </a:endParaRPr>
          </a:p>
        </p:txBody>
      </p:sp>
      <p:sp>
        <p:nvSpPr>
          <p:cNvPr id="47" name="object 47"/>
          <p:cNvSpPr txBox="1"/>
          <p:nvPr/>
        </p:nvSpPr>
        <p:spPr>
          <a:xfrm>
            <a:off x="9767036" y="1399618"/>
            <a:ext cx="38946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dW</a:t>
            </a:r>
            <a:endParaRPr sz="1867">
              <a:latin typeface="Arial MT"/>
              <a:cs typeface="Arial MT"/>
            </a:endParaRPr>
          </a:p>
        </p:txBody>
      </p:sp>
      <p:sp>
        <p:nvSpPr>
          <p:cNvPr id="48" name="object 48"/>
          <p:cNvSpPr txBox="1"/>
          <p:nvPr/>
        </p:nvSpPr>
        <p:spPr>
          <a:xfrm>
            <a:off x="10122438" y="15675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49" name="object 49"/>
          <p:cNvGrpSpPr/>
          <p:nvPr/>
        </p:nvGrpSpPr>
        <p:grpSpPr>
          <a:xfrm>
            <a:off x="6593305" y="2234933"/>
            <a:ext cx="4216400" cy="343747"/>
            <a:chOff x="4944979" y="1676200"/>
            <a:chExt cx="3162300" cy="257810"/>
          </a:xfrm>
        </p:grpSpPr>
        <p:sp>
          <p:nvSpPr>
            <p:cNvPr id="50" name="object 50"/>
            <p:cNvSpPr/>
            <p:nvPr/>
          </p:nvSpPr>
          <p:spPr>
            <a:xfrm>
              <a:off x="6584872" y="1685725"/>
              <a:ext cx="1513205" cy="238125"/>
            </a:xfrm>
            <a:custGeom>
              <a:avLst/>
              <a:gdLst/>
              <a:ahLst/>
              <a:cxnLst/>
              <a:rect l="l" t="t" r="r" b="b"/>
              <a:pathLst>
                <a:path w="1513204" h="238125">
                  <a:moveTo>
                    <a:pt x="1512827" y="238124"/>
                  </a:moveTo>
                  <a:lnTo>
                    <a:pt x="1499076" y="198598"/>
                  </a:lnTo>
                  <a:lnTo>
                    <a:pt x="1459937" y="160047"/>
                  </a:lnTo>
                  <a:lnTo>
                    <a:pt x="1398583" y="123455"/>
                  </a:lnTo>
                  <a:lnTo>
                    <a:pt x="1360568" y="106200"/>
                  </a:lnTo>
                  <a:lnTo>
                    <a:pt x="1318189" y="89802"/>
                  </a:lnTo>
                  <a:lnTo>
                    <a:pt x="1271843" y="74385"/>
                  </a:lnTo>
                  <a:lnTo>
                    <a:pt x="1221927" y="60072"/>
                  </a:lnTo>
                  <a:lnTo>
                    <a:pt x="1168838" y="46983"/>
                  </a:lnTo>
                  <a:lnTo>
                    <a:pt x="1112972" y="35244"/>
                  </a:lnTo>
                  <a:lnTo>
                    <a:pt x="1054726" y="24976"/>
                  </a:lnTo>
                  <a:lnTo>
                    <a:pt x="994496" y="16302"/>
                  </a:lnTo>
                  <a:lnTo>
                    <a:pt x="932680" y="9344"/>
                  </a:lnTo>
                  <a:lnTo>
                    <a:pt x="869674" y="4226"/>
                  </a:lnTo>
                  <a:lnTo>
                    <a:pt x="805874" y="1070"/>
                  </a:lnTo>
                  <a:lnTo>
                    <a:pt x="741677" y="0"/>
                  </a:lnTo>
                  <a:lnTo>
                    <a:pt x="689135" y="737"/>
                  </a:lnTo>
                  <a:lnTo>
                    <a:pt x="636810" y="2886"/>
                  </a:lnTo>
                  <a:lnTo>
                    <a:pt x="584920" y="6378"/>
                  </a:lnTo>
                  <a:lnTo>
                    <a:pt x="533681" y="11147"/>
                  </a:lnTo>
                  <a:lnTo>
                    <a:pt x="483312" y="17125"/>
                  </a:lnTo>
                  <a:lnTo>
                    <a:pt x="434029" y="24245"/>
                  </a:lnTo>
                  <a:lnTo>
                    <a:pt x="386049" y="32440"/>
                  </a:lnTo>
                  <a:lnTo>
                    <a:pt x="339590" y="41644"/>
                  </a:lnTo>
                  <a:lnTo>
                    <a:pt x="294870" y="51788"/>
                  </a:lnTo>
                  <a:lnTo>
                    <a:pt x="252105" y="62805"/>
                  </a:lnTo>
                  <a:lnTo>
                    <a:pt x="211512" y="74629"/>
                  </a:lnTo>
                  <a:lnTo>
                    <a:pt x="159644" y="92081"/>
                  </a:lnTo>
                  <a:lnTo>
                    <a:pt x="112859" y="110756"/>
                  </a:lnTo>
                  <a:lnTo>
                    <a:pt x="71722" y="130480"/>
                  </a:lnTo>
                  <a:lnTo>
                    <a:pt x="36797" y="151078"/>
                  </a:lnTo>
                  <a:lnTo>
                    <a:pt x="4634" y="175980"/>
                  </a:lnTo>
                  <a:lnTo>
                    <a:pt x="2741" y="177790"/>
                  </a:lnTo>
                  <a:lnTo>
                    <a:pt x="0" y="180469"/>
                  </a:lnTo>
                </a:path>
              </a:pathLst>
            </a:custGeom>
            <a:ln w="19049">
              <a:solidFill>
                <a:srgbClr val="FF0000"/>
              </a:solidFill>
            </a:ln>
          </p:spPr>
          <p:txBody>
            <a:bodyPr wrap="square" lIns="0" tIns="0" rIns="0" bIns="0" rtlCol="0"/>
            <a:lstStyle/>
            <a:p>
              <a:endParaRPr sz="2400"/>
            </a:p>
          </p:txBody>
        </p:sp>
        <p:pic>
          <p:nvPicPr>
            <p:cNvPr id="51" name="object 51"/>
            <p:cNvPicPr/>
            <p:nvPr/>
          </p:nvPicPr>
          <p:blipFill>
            <a:blip r:embed="rId10" cstate="print"/>
            <a:stretch>
              <a:fillRect/>
            </a:stretch>
          </p:blipFill>
          <p:spPr>
            <a:xfrm>
              <a:off x="6558447" y="1827882"/>
              <a:ext cx="64737" cy="81242"/>
            </a:xfrm>
            <a:prstGeom prst="rect">
              <a:avLst/>
            </a:prstGeom>
          </p:spPr>
        </p:pic>
        <p:sp>
          <p:nvSpPr>
            <p:cNvPr id="52" name="object 52"/>
            <p:cNvSpPr/>
            <p:nvPr/>
          </p:nvSpPr>
          <p:spPr>
            <a:xfrm>
              <a:off x="4971917" y="1685750"/>
              <a:ext cx="1583690" cy="238125"/>
            </a:xfrm>
            <a:custGeom>
              <a:avLst/>
              <a:gdLst/>
              <a:ahLst/>
              <a:cxnLst/>
              <a:rect l="l" t="t" r="r" b="b"/>
              <a:pathLst>
                <a:path w="1583690" h="238125">
                  <a:moveTo>
                    <a:pt x="1583632" y="238124"/>
                  </a:moveTo>
                  <a:lnTo>
                    <a:pt x="1570690" y="200662"/>
                  </a:lnTo>
                  <a:lnTo>
                    <a:pt x="1533746" y="164030"/>
                  </a:lnTo>
                  <a:lnTo>
                    <a:pt x="1475624" y="129063"/>
                  </a:lnTo>
                  <a:lnTo>
                    <a:pt x="1439504" y="112464"/>
                  </a:lnTo>
                  <a:lnTo>
                    <a:pt x="1399148" y="96594"/>
                  </a:lnTo>
                  <a:lnTo>
                    <a:pt x="1354909" y="81558"/>
                  </a:lnTo>
                  <a:lnTo>
                    <a:pt x="1307141" y="67460"/>
                  </a:lnTo>
                  <a:lnTo>
                    <a:pt x="1256196" y="54404"/>
                  </a:lnTo>
                  <a:lnTo>
                    <a:pt x="1202428" y="42495"/>
                  </a:lnTo>
                  <a:lnTo>
                    <a:pt x="1146188" y="31837"/>
                  </a:lnTo>
                  <a:lnTo>
                    <a:pt x="1087831" y="22534"/>
                  </a:lnTo>
                  <a:lnTo>
                    <a:pt x="1027709" y="14690"/>
                  </a:lnTo>
                  <a:lnTo>
                    <a:pt x="966175" y="8411"/>
                  </a:lnTo>
                  <a:lnTo>
                    <a:pt x="903582" y="3799"/>
                  </a:lnTo>
                  <a:lnTo>
                    <a:pt x="840284" y="961"/>
                  </a:lnTo>
                  <a:lnTo>
                    <a:pt x="776632" y="0"/>
                  </a:lnTo>
                  <a:lnTo>
                    <a:pt x="721647" y="737"/>
                  </a:lnTo>
                  <a:lnTo>
                    <a:pt x="666890" y="2886"/>
                  </a:lnTo>
                  <a:lnTo>
                    <a:pt x="612587" y="6378"/>
                  </a:lnTo>
                  <a:lnTo>
                    <a:pt x="558966" y="11147"/>
                  </a:lnTo>
                  <a:lnTo>
                    <a:pt x="506255" y="17125"/>
                  </a:lnTo>
                  <a:lnTo>
                    <a:pt x="454681" y="24245"/>
                  </a:lnTo>
                  <a:lnTo>
                    <a:pt x="404471" y="32440"/>
                  </a:lnTo>
                  <a:lnTo>
                    <a:pt x="355852" y="41644"/>
                  </a:lnTo>
                  <a:lnTo>
                    <a:pt x="309053" y="51788"/>
                  </a:lnTo>
                  <a:lnTo>
                    <a:pt x="264299" y="62805"/>
                  </a:lnTo>
                  <a:lnTo>
                    <a:pt x="221819" y="74629"/>
                  </a:lnTo>
                  <a:lnTo>
                    <a:pt x="167540" y="92081"/>
                  </a:lnTo>
                  <a:lnTo>
                    <a:pt x="118580" y="110756"/>
                  </a:lnTo>
                  <a:lnTo>
                    <a:pt x="75531" y="130480"/>
                  </a:lnTo>
                  <a:lnTo>
                    <a:pt x="38983" y="151078"/>
                  </a:lnTo>
                  <a:lnTo>
                    <a:pt x="7386" y="174175"/>
                  </a:lnTo>
                  <a:lnTo>
                    <a:pt x="432" y="180508"/>
                  </a:lnTo>
                  <a:lnTo>
                    <a:pt x="0" y="180931"/>
                  </a:lnTo>
                </a:path>
              </a:pathLst>
            </a:custGeom>
            <a:ln w="19049">
              <a:solidFill>
                <a:srgbClr val="FF0000"/>
              </a:solidFill>
            </a:ln>
          </p:spPr>
          <p:txBody>
            <a:bodyPr wrap="square" lIns="0" tIns="0" rIns="0" bIns="0" rtlCol="0"/>
            <a:lstStyle/>
            <a:p>
              <a:endParaRPr sz="2400"/>
            </a:p>
          </p:txBody>
        </p:sp>
        <p:pic>
          <p:nvPicPr>
            <p:cNvPr id="53" name="object 53"/>
            <p:cNvPicPr/>
            <p:nvPr/>
          </p:nvPicPr>
          <p:blipFill>
            <a:blip r:embed="rId11" cstate="print"/>
            <a:stretch>
              <a:fillRect/>
            </a:stretch>
          </p:blipFill>
          <p:spPr>
            <a:xfrm>
              <a:off x="4944979" y="1828227"/>
              <a:ext cx="65393" cy="81119"/>
            </a:xfrm>
            <a:prstGeom prst="rect">
              <a:avLst/>
            </a:prstGeom>
          </p:spPr>
        </p:pic>
      </p:grpSp>
      <p:sp>
        <p:nvSpPr>
          <p:cNvPr id="54" name="object 54"/>
          <p:cNvSpPr txBox="1"/>
          <p:nvPr/>
        </p:nvSpPr>
        <p:spPr>
          <a:xfrm>
            <a:off x="9269149" y="1714367"/>
            <a:ext cx="350520" cy="597599"/>
          </a:xfrm>
          <a:prstGeom prst="rect">
            <a:avLst/>
          </a:prstGeom>
        </p:spPr>
        <p:txBody>
          <a:bodyPr vert="horz" wrap="square" lIns="0" tIns="33020" rIns="0" bIns="0" rtlCol="0">
            <a:spAutoFit/>
          </a:bodyPr>
          <a:lstStyle/>
          <a:p>
            <a:pPr marL="16933" marR="6773" indent="5927">
              <a:lnSpc>
                <a:spcPts val="2173"/>
              </a:lnSpc>
              <a:spcBef>
                <a:spcPts val="260"/>
              </a:spcBef>
            </a:pPr>
            <a:r>
              <a:rPr sz="1867" u="heavy" spc="-33" dirty="0">
                <a:uFill>
                  <a:solidFill>
                    <a:srgbClr val="000000"/>
                  </a:solidFill>
                </a:uFill>
                <a:latin typeface="Arial MT"/>
                <a:cs typeface="Arial MT"/>
              </a:rPr>
              <a:t>dE</a:t>
            </a:r>
            <a:r>
              <a:rPr sz="1867" spc="-33" dirty="0">
                <a:latin typeface="Arial MT"/>
                <a:cs typeface="Arial MT"/>
              </a:rPr>
              <a:t> dO</a:t>
            </a:r>
            <a:endParaRPr sz="1867">
              <a:latin typeface="Arial MT"/>
              <a:cs typeface="Arial MT"/>
            </a:endParaRPr>
          </a:p>
        </p:txBody>
      </p:sp>
      <p:sp>
        <p:nvSpPr>
          <p:cNvPr id="55" name="object 55"/>
          <p:cNvSpPr txBox="1"/>
          <p:nvPr/>
        </p:nvSpPr>
        <p:spPr>
          <a:xfrm>
            <a:off x="7535149" y="1511167"/>
            <a:ext cx="350520" cy="304421"/>
          </a:xfrm>
          <a:prstGeom prst="rect">
            <a:avLst/>
          </a:prstGeom>
        </p:spPr>
        <p:txBody>
          <a:bodyPr vert="horz" wrap="square" lIns="0" tIns="16933" rIns="0" bIns="0" rtlCol="0">
            <a:spAutoFit/>
          </a:bodyPr>
          <a:lstStyle/>
          <a:p>
            <a:pPr marL="16933">
              <a:spcBef>
                <a:spcPts val="133"/>
              </a:spcBef>
            </a:pPr>
            <a:r>
              <a:rPr sz="1867" u="heavy" spc="-33" dirty="0">
                <a:uFill>
                  <a:solidFill>
                    <a:srgbClr val="000000"/>
                  </a:solidFill>
                </a:uFill>
                <a:latin typeface="Arial MT"/>
                <a:cs typeface="Arial MT"/>
              </a:rPr>
              <a:t>dO</a:t>
            </a:r>
            <a:endParaRPr sz="1867">
              <a:latin typeface="Arial MT"/>
              <a:cs typeface="Arial MT"/>
            </a:endParaRPr>
          </a:p>
        </p:txBody>
      </p:sp>
      <p:sp>
        <p:nvSpPr>
          <p:cNvPr id="56" name="object 56"/>
          <p:cNvSpPr txBox="1"/>
          <p:nvPr/>
        </p:nvSpPr>
        <p:spPr>
          <a:xfrm>
            <a:off x="7511010" y="18158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57" name="object 57"/>
          <p:cNvSpPr txBox="1"/>
          <p:nvPr/>
        </p:nvSpPr>
        <p:spPr>
          <a:xfrm>
            <a:off x="7787509" y="19837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grpSp>
        <p:nvGrpSpPr>
          <p:cNvPr id="58" name="object 58"/>
          <p:cNvGrpSpPr/>
          <p:nvPr/>
        </p:nvGrpSpPr>
        <p:grpSpPr>
          <a:xfrm>
            <a:off x="5202555" y="1708517"/>
            <a:ext cx="1399540" cy="869527"/>
            <a:chOff x="3901916" y="1281387"/>
            <a:chExt cx="1049655" cy="652145"/>
          </a:xfrm>
        </p:grpSpPr>
        <p:sp>
          <p:nvSpPr>
            <p:cNvPr id="59" name="object 59"/>
            <p:cNvSpPr/>
            <p:nvPr/>
          </p:nvSpPr>
          <p:spPr>
            <a:xfrm>
              <a:off x="3948868" y="1325986"/>
              <a:ext cx="993140" cy="598170"/>
            </a:xfrm>
            <a:custGeom>
              <a:avLst/>
              <a:gdLst/>
              <a:ahLst/>
              <a:cxnLst/>
              <a:rect l="l" t="t" r="r" b="b"/>
              <a:pathLst>
                <a:path w="993139" h="598169">
                  <a:moveTo>
                    <a:pt x="992831" y="597888"/>
                  </a:moveTo>
                  <a:lnTo>
                    <a:pt x="989602" y="557048"/>
                  </a:lnTo>
                  <a:lnTo>
                    <a:pt x="980112" y="516377"/>
                  </a:lnTo>
                  <a:lnTo>
                    <a:pt x="964660" y="476043"/>
                  </a:lnTo>
                  <a:lnTo>
                    <a:pt x="943543" y="436216"/>
                  </a:lnTo>
                  <a:lnTo>
                    <a:pt x="917061" y="397065"/>
                  </a:lnTo>
                  <a:lnTo>
                    <a:pt x="885511" y="358758"/>
                  </a:lnTo>
                  <a:lnTo>
                    <a:pt x="849191" y="321465"/>
                  </a:lnTo>
                  <a:lnTo>
                    <a:pt x="808399" y="285353"/>
                  </a:lnTo>
                  <a:lnTo>
                    <a:pt x="763434" y="250593"/>
                  </a:lnTo>
                  <a:lnTo>
                    <a:pt x="714593" y="217352"/>
                  </a:lnTo>
                  <a:lnTo>
                    <a:pt x="662175" y="185800"/>
                  </a:lnTo>
                  <a:lnTo>
                    <a:pt x="618674" y="162304"/>
                  </a:lnTo>
                  <a:lnTo>
                    <a:pt x="573293" y="140037"/>
                  </a:lnTo>
                  <a:lnTo>
                    <a:pt x="526177" y="119081"/>
                  </a:lnTo>
                  <a:lnTo>
                    <a:pt x="477470" y="99516"/>
                  </a:lnTo>
                  <a:lnTo>
                    <a:pt x="427317" y="81427"/>
                  </a:lnTo>
                  <a:lnTo>
                    <a:pt x="375863" y="64894"/>
                  </a:lnTo>
                  <a:lnTo>
                    <a:pt x="323252" y="49999"/>
                  </a:lnTo>
                  <a:lnTo>
                    <a:pt x="276382" y="38374"/>
                  </a:lnTo>
                  <a:lnTo>
                    <a:pt x="228834" y="28121"/>
                  </a:lnTo>
                  <a:lnTo>
                    <a:pt x="180705" y="19295"/>
                  </a:lnTo>
                  <a:lnTo>
                    <a:pt x="132092" y="11951"/>
                  </a:lnTo>
                  <a:lnTo>
                    <a:pt x="83091" y="6143"/>
                  </a:lnTo>
                  <a:lnTo>
                    <a:pt x="33799" y="1927"/>
                  </a:lnTo>
                  <a:lnTo>
                    <a:pt x="9074" y="433"/>
                  </a:lnTo>
                  <a:lnTo>
                    <a:pt x="0" y="0"/>
                  </a:lnTo>
                </a:path>
              </a:pathLst>
            </a:custGeom>
            <a:ln w="19049">
              <a:solidFill>
                <a:srgbClr val="FF0000"/>
              </a:solidFill>
            </a:ln>
          </p:spPr>
          <p:txBody>
            <a:bodyPr wrap="square" lIns="0" tIns="0" rIns="0" bIns="0" rtlCol="0"/>
            <a:lstStyle/>
            <a:p>
              <a:endParaRPr sz="2400"/>
            </a:p>
          </p:txBody>
        </p:sp>
        <p:sp>
          <p:nvSpPr>
            <p:cNvPr id="60" name="object 60"/>
            <p:cNvSpPr/>
            <p:nvPr/>
          </p:nvSpPr>
          <p:spPr>
            <a:xfrm>
              <a:off x="3911441" y="1305065"/>
              <a:ext cx="59690" cy="43180"/>
            </a:xfrm>
            <a:custGeom>
              <a:avLst/>
              <a:gdLst/>
              <a:ahLst/>
              <a:cxnLst/>
              <a:rect l="l" t="t" r="r" b="b"/>
              <a:pathLst>
                <a:path w="59689" h="43180">
                  <a:moveTo>
                    <a:pt x="58348" y="42835"/>
                  </a:moveTo>
                  <a:lnTo>
                    <a:pt x="0" y="20054"/>
                  </a:lnTo>
                  <a:lnTo>
                    <a:pt x="59340" y="0"/>
                  </a:lnTo>
                  <a:lnTo>
                    <a:pt x="37426" y="20921"/>
                  </a:lnTo>
                  <a:lnTo>
                    <a:pt x="58348" y="42835"/>
                  </a:lnTo>
                  <a:close/>
                </a:path>
              </a:pathLst>
            </a:custGeom>
            <a:solidFill>
              <a:srgbClr val="FF0000"/>
            </a:solidFill>
          </p:spPr>
          <p:txBody>
            <a:bodyPr wrap="square" lIns="0" tIns="0" rIns="0" bIns="0" rtlCol="0"/>
            <a:lstStyle/>
            <a:p>
              <a:endParaRPr sz="2400"/>
            </a:p>
          </p:txBody>
        </p:sp>
        <p:sp>
          <p:nvSpPr>
            <p:cNvPr id="61" name="object 61"/>
            <p:cNvSpPr/>
            <p:nvPr/>
          </p:nvSpPr>
          <p:spPr>
            <a:xfrm>
              <a:off x="3911441" y="1305065"/>
              <a:ext cx="59690" cy="43180"/>
            </a:xfrm>
            <a:custGeom>
              <a:avLst/>
              <a:gdLst/>
              <a:ahLst/>
              <a:cxnLst/>
              <a:rect l="l" t="t" r="r" b="b"/>
              <a:pathLst>
                <a:path w="59689" h="43180">
                  <a:moveTo>
                    <a:pt x="37426" y="20921"/>
                  </a:moveTo>
                  <a:lnTo>
                    <a:pt x="59340" y="0"/>
                  </a:lnTo>
                  <a:lnTo>
                    <a:pt x="0" y="20054"/>
                  </a:lnTo>
                  <a:lnTo>
                    <a:pt x="58348" y="42835"/>
                  </a:lnTo>
                  <a:lnTo>
                    <a:pt x="37426" y="20921"/>
                  </a:lnTo>
                  <a:close/>
                </a:path>
              </a:pathLst>
            </a:custGeom>
            <a:ln w="19049">
              <a:solidFill>
                <a:srgbClr val="FF0000"/>
              </a:solidFill>
            </a:ln>
          </p:spPr>
          <p:txBody>
            <a:bodyPr wrap="square" lIns="0" tIns="0" rIns="0" bIns="0" rtlCol="0"/>
            <a:lstStyle/>
            <a:p>
              <a:endParaRPr sz="2400"/>
            </a:p>
          </p:txBody>
        </p:sp>
        <p:sp>
          <p:nvSpPr>
            <p:cNvPr id="62" name="object 62"/>
            <p:cNvSpPr/>
            <p:nvPr/>
          </p:nvSpPr>
          <p:spPr>
            <a:xfrm>
              <a:off x="4585737" y="1290912"/>
              <a:ext cx="260350"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grpSp>
      <p:sp>
        <p:nvSpPr>
          <p:cNvPr id="63" name="object 63"/>
          <p:cNvSpPr txBox="1"/>
          <p:nvPr/>
        </p:nvSpPr>
        <p:spPr>
          <a:xfrm>
            <a:off x="6076360" y="13079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4" name="object 64"/>
          <p:cNvSpPr txBox="1"/>
          <p:nvPr/>
        </p:nvSpPr>
        <p:spPr>
          <a:xfrm>
            <a:off x="6045569" y="1708201"/>
            <a:ext cx="63330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dW</a:t>
            </a:r>
            <a:r>
              <a:rPr spc="-40" baseline="-34000" dirty="0">
                <a:latin typeface="Arial MT"/>
                <a:cs typeface="Arial MT"/>
              </a:rPr>
              <a:t>ho</a:t>
            </a:r>
            <a:endParaRPr baseline="-34000">
              <a:latin typeface="Arial MT"/>
              <a:cs typeface="Arial MT"/>
            </a:endParaRPr>
          </a:p>
        </p:txBody>
      </p:sp>
      <p:sp>
        <p:nvSpPr>
          <p:cNvPr id="65" name="object 65"/>
          <p:cNvSpPr txBox="1"/>
          <p:nvPr/>
        </p:nvSpPr>
        <p:spPr>
          <a:xfrm>
            <a:off x="1575960" y="4346250"/>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66" name="object 66"/>
          <p:cNvSpPr/>
          <p:nvPr/>
        </p:nvSpPr>
        <p:spPr>
          <a:xfrm>
            <a:off x="1613916" y="47594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7" name="object 67"/>
          <p:cNvSpPr txBox="1"/>
          <p:nvPr/>
        </p:nvSpPr>
        <p:spPr>
          <a:xfrm>
            <a:off x="1934438" y="49143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68" name="object 68"/>
          <p:cNvSpPr/>
          <p:nvPr/>
        </p:nvSpPr>
        <p:spPr>
          <a:xfrm>
            <a:off x="2565716" y="47699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69" name="object 69"/>
          <p:cNvSpPr txBox="1"/>
          <p:nvPr/>
        </p:nvSpPr>
        <p:spPr>
          <a:xfrm>
            <a:off x="2577280" y="4458301"/>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70" name="object 70"/>
          <p:cNvSpPr/>
          <p:nvPr/>
        </p:nvSpPr>
        <p:spPr>
          <a:xfrm>
            <a:off x="3276916" y="47699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71" name="object 71"/>
          <p:cNvSpPr txBox="1"/>
          <p:nvPr/>
        </p:nvSpPr>
        <p:spPr>
          <a:xfrm>
            <a:off x="3217344" y="4763001"/>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72" name="object 72"/>
          <p:cNvSpPr txBox="1"/>
          <p:nvPr/>
        </p:nvSpPr>
        <p:spPr>
          <a:xfrm>
            <a:off x="2537083" y="4701251"/>
            <a:ext cx="635845"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spc="-100" baseline="26000" dirty="0">
                <a:latin typeface="Arial MT"/>
                <a:cs typeface="Arial MT"/>
              </a:rPr>
              <a:t>*</a:t>
            </a:r>
            <a:endParaRPr sz="3200" baseline="26000">
              <a:latin typeface="Arial MT"/>
              <a:cs typeface="Arial MT"/>
            </a:endParaRPr>
          </a:p>
        </p:txBody>
      </p:sp>
      <p:sp>
        <p:nvSpPr>
          <p:cNvPr id="73" name="object 73"/>
          <p:cNvSpPr/>
          <p:nvPr/>
        </p:nvSpPr>
        <p:spPr>
          <a:xfrm>
            <a:off x="2460732" y="4377183"/>
            <a:ext cx="115147" cy="799253"/>
          </a:xfrm>
          <a:custGeom>
            <a:avLst/>
            <a:gdLst/>
            <a:ahLst/>
            <a:cxnLst/>
            <a:rect l="l" t="t" r="r" b="b"/>
            <a:pathLst>
              <a:path w="86360" h="599439">
                <a:moveTo>
                  <a:pt x="86099" y="599399"/>
                </a:moveTo>
                <a:lnTo>
                  <a:pt x="52585"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74" name="object 74"/>
          <p:cNvSpPr/>
          <p:nvPr/>
        </p:nvSpPr>
        <p:spPr>
          <a:xfrm>
            <a:off x="3623733" y="4377200"/>
            <a:ext cx="115147" cy="799253"/>
          </a:xfrm>
          <a:custGeom>
            <a:avLst/>
            <a:gdLst/>
            <a:ahLst/>
            <a:cxnLst/>
            <a:rect l="l" t="t" r="r" b="b"/>
            <a:pathLst>
              <a:path w="86360" h="599439">
                <a:moveTo>
                  <a:pt x="0" y="0"/>
                </a:moveTo>
                <a:lnTo>
                  <a:pt x="33514"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75" name="object 75"/>
          <p:cNvSpPr txBox="1"/>
          <p:nvPr/>
        </p:nvSpPr>
        <p:spPr>
          <a:xfrm>
            <a:off x="3831635" y="41333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76" name="object 76"/>
          <p:cNvSpPr txBox="1"/>
          <p:nvPr/>
        </p:nvSpPr>
        <p:spPr>
          <a:xfrm>
            <a:off x="1011538" y="4911206"/>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77" name="object 77"/>
          <p:cNvSpPr txBox="1"/>
          <p:nvPr/>
        </p:nvSpPr>
        <p:spPr>
          <a:xfrm>
            <a:off x="622269" y="4410784"/>
            <a:ext cx="1397000" cy="645540"/>
          </a:xfrm>
          <a:prstGeom prst="rect">
            <a:avLst/>
          </a:prstGeom>
        </p:spPr>
        <p:txBody>
          <a:bodyPr vert="horz" wrap="square" lIns="0" tIns="16933" rIns="0" bIns="0" rtlCol="0">
            <a:spAutoFit/>
          </a:bodyPr>
          <a:lstStyle/>
          <a:p>
            <a:pPr marL="79585">
              <a:spcBef>
                <a:spcPts val="133"/>
              </a:spcBef>
              <a:tabLst>
                <a:tab pos="664617" algn="l"/>
              </a:tabLst>
            </a:pPr>
            <a:r>
              <a:rPr sz="1867" u="heavy" spc="-33" dirty="0">
                <a:uFill>
                  <a:solidFill>
                    <a:srgbClr val="000000"/>
                  </a:solidFill>
                </a:uFill>
                <a:latin typeface="Arial MT"/>
                <a:cs typeface="Arial MT"/>
              </a:rPr>
              <a:t>dE</a:t>
            </a:r>
            <a:r>
              <a:rPr sz="1867" dirty="0">
                <a:latin typeface="Arial MT"/>
                <a:cs typeface="Arial MT"/>
              </a:rPr>
              <a:t>	</a:t>
            </a:r>
            <a:r>
              <a:rPr sz="3200" spc="-100" baseline="-31000" dirty="0">
                <a:latin typeface="Arial MT"/>
                <a:cs typeface="Arial MT"/>
              </a:rPr>
              <a:t>=</a:t>
            </a:r>
            <a:endParaRPr sz="3200" baseline="-31000">
              <a:latin typeface="Arial MT"/>
              <a:cs typeface="Arial MT"/>
            </a:endParaRPr>
          </a:p>
          <a:p>
            <a:pPr marL="50799">
              <a:spcBef>
                <a:spcPts val="80"/>
              </a:spcBef>
              <a:tabLst>
                <a:tab pos="972796" algn="l"/>
              </a:tabLst>
            </a:pPr>
            <a:r>
              <a:rPr sz="1867" spc="-33" dirty="0">
                <a:latin typeface="Arial MT"/>
                <a:cs typeface="Arial MT"/>
              </a:rPr>
              <a:t>dW</a:t>
            </a:r>
            <a:r>
              <a:rPr sz="1867" dirty="0">
                <a:latin typeface="Arial MT"/>
                <a:cs typeface="Arial MT"/>
              </a:rPr>
              <a:t>	</a:t>
            </a:r>
            <a:r>
              <a:rPr sz="1867" spc="-33" dirty="0">
                <a:latin typeface="Arial MT"/>
                <a:cs typeface="Arial MT"/>
              </a:rPr>
              <a:t>dW</a:t>
            </a:r>
            <a:endParaRPr sz="1867">
              <a:latin typeface="Arial MT"/>
              <a:cs typeface="Arial MT"/>
            </a:endParaRPr>
          </a:p>
        </p:txBody>
      </p:sp>
      <p:sp>
        <p:nvSpPr>
          <p:cNvPr id="78" name="object 78"/>
          <p:cNvSpPr txBox="1"/>
          <p:nvPr/>
        </p:nvSpPr>
        <p:spPr>
          <a:xfrm>
            <a:off x="2103467" y="45839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79" name="object 79"/>
          <p:cNvSpPr txBox="1"/>
          <p:nvPr/>
        </p:nvSpPr>
        <p:spPr>
          <a:xfrm>
            <a:off x="1609826" y="5463850"/>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80" name="object 80"/>
          <p:cNvSpPr txBox="1"/>
          <p:nvPr/>
        </p:nvSpPr>
        <p:spPr>
          <a:xfrm>
            <a:off x="1596983" y="5631773"/>
            <a:ext cx="411480" cy="206894"/>
          </a:xfrm>
          <a:prstGeom prst="rect">
            <a:avLst/>
          </a:prstGeom>
        </p:spPr>
        <p:txBody>
          <a:bodyPr vert="horz" wrap="square" lIns="0" tIns="22013" rIns="0" bIns="0" rtlCol="0">
            <a:spAutoFit/>
          </a:bodyPr>
          <a:lstStyle/>
          <a:p>
            <a:pPr marL="16933">
              <a:spcBef>
                <a:spcPts val="173"/>
              </a:spcBef>
              <a:tabLst>
                <a:tab pos="305639" algn="l"/>
              </a:tabLst>
            </a:pPr>
            <a:r>
              <a:rPr sz="1200" u="heavy" dirty="0">
                <a:uFill>
                  <a:solidFill>
                    <a:srgbClr val="000000"/>
                  </a:solidFill>
                </a:uFill>
                <a:latin typeface="Times New Roman" panose="02020603050405020304"/>
                <a:cs typeface="Times New Roman" panose="02020603050405020304"/>
              </a:rPr>
              <a:t>	</a:t>
            </a:r>
            <a:r>
              <a:rPr sz="1200" u="heavy" spc="-67" dirty="0">
                <a:uFill>
                  <a:solidFill>
                    <a:srgbClr val="000000"/>
                  </a:solidFill>
                </a:uFill>
                <a:latin typeface="Arial MT"/>
                <a:cs typeface="Arial MT"/>
              </a:rPr>
              <a:t>2</a:t>
            </a:r>
            <a:endParaRPr sz="1200">
              <a:latin typeface="Arial MT"/>
              <a:cs typeface="Arial MT"/>
            </a:endParaRPr>
          </a:p>
        </p:txBody>
      </p:sp>
      <p:sp>
        <p:nvSpPr>
          <p:cNvPr id="81" name="object 81"/>
          <p:cNvSpPr txBox="1"/>
          <p:nvPr/>
        </p:nvSpPr>
        <p:spPr>
          <a:xfrm>
            <a:off x="1624965" y="5864067"/>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82" name="object 82"/>
          <p:cNvSpPr txBox="1"/>
          <p:nvPr/>
        </p:nvSpPr>
        <p:spPr>
          <a:xfrm>
            <a:off x="1888508" y="6031990"/>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83" name="object 83"/>
          <p:cNvSpPr/>
          <p:nvPr/>
        </p:nvSpPr>
        <p:spPr>
          <a:xfrm>
            <a:off x="2565716" y="58875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4" name="object 84"/>
          <p:cNvSpPr txBox="1"/>
          <p:nvPr/>
        </p:nvSpPr>
        <p:spPr>
          <a:xfrm>
            <a:off x="2577280" y="5575901"/>
            <a:ext cx="1048173" cy="304421"/>
          </a:xfrm>
          <a:prstGeom prst="rect">
            <a:avLst/>
          </a:prstGeom>
        </p:spPr>
        <p:txBody>
          <a:bodyPr vert="horz" wrap="square" lIns="0" tIns="16933" rIns="0" bIns="0" rtlCol="0">
            <a:spAutoFit/>
          </a:bodyPr>
          <a:lstStyle/>
          <a:p>
            <a:pPr marL="16933">
              <a:spcBef>
                <a:spcPts val="133"/>
              </a:spcBef>
              <a:tabLst>
                <a:tab pos="714569" algn="l"/>
              </a:tabLst>
            </a:pPr>
            <a:r>
              <a:rPr sz="1867" spc="-33" dirty="0">
                <a:latin typeface="Arial MT"/>
                <a:cs typeface="Arial MT"/>
              </a:rPr>
              <a:t>dE</a:t>
            </a:r>
            <a:r>
              <a:rPr sz="1867" dirty="0">
                <a:latin typeface="Arial MT"/>
                <a:cs typeface="Arial MT"/>
              </a:rPr>
              <a:t>	</a:t>
            </a:r>
            <a:r>
              <a:rPr sz="1867" spc="-33" dirty="0">
                <a:latin typeface="Arial MT"/>
                <a:cs typeface="Arial MT"/>
              </a:rPr>
              <a:t>dO</a:t>
            </a:r>
            <a:endParaRPr sz="1867">
              <a:latin typeface="Arial MT"/>
              <a:cs typeface="Arial MT"/>
            </a:endParaRPr>
          </a:p>
        </p:txBody>
      </p:sp>
      <p:sp>
        <p:nvSpPr>
          <p:cNvPr id="85" name="object 85"/>
          <p:cNvSpPr/>
          <p:nvPr/>
        </p:nvSpPr>
        <p:spPr>
          <a:xfrm>
            <a:off x="3276916" y="58875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6" name="object 86"/>
          <p:cNvSpPr txBox="1"/>
          <p:nvPr/>
        </p:nvSpPr>
        <p:spPr>
          <a:xfrm>
            <a:off x="3527709" y="60485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87" name="object 87"/>
          <p:cNvSpPr txBox="1"/>
          <p:nvPr/>
        </p:nvSpPr>
        <p:spPr>
          <a:xfrm>
            <a:off x="2537083" y="5818851"/>
            <a:ext cx="1058333" cy="345393"/>
          </a:xfrm>
          <a:prstGeom prst="rect">
            <a:avLst/>
          </a:prstGeom>
        </p:spPr>
        <p:txBody>
          <a:bodyPr vert="horz" wrap="square" lIns="0" tIns="16933" rIns="0" bIns="0" rtlCol="0">
            <a:spAutoFit/>
          </a:bodyPr>
          <a:lstStyle/>
          <a:p>
            <a:pPr marL="50799">
              <a:spcBef>
                <a:spcPts val="133"/>
              </a:spcBef>
            </a:pPr>
            <a:r>
              <a:rPr sz="1867" dirty="0">
                <a:latin typeface="Arial MT"/>
                <a:cs typeface="Arial MT"/>
              </a:rPr>
              <a:t>dO</a:t>
            </a:r>
            <a:r>
              <a:rPr sz="1867" spc="353" dirty="0">
                <a:latin typeface="Arial MT"/>
                <a:cs typeface="Arial MT"/>
              </a:rPr>
              <a:t> </a:t>
            </a:r>
            <a:r>
              <a:rPr sz="3200" baseline="26000" dirty="0">
                <a:latin typeface="Arial MT"/>
                <a:cs typeface="Arial MT"/>
              </a:rPr>
              <a:t>*</a:t>
            </a:r>
            <a:r>
              <a:rPr sz="3200" spc="820" baseline="26000" dirty="0">
                <a:latin typeface="Arial MT"/>
                <a:cs typeface="Arial MT"/>
              </a:rPr>
              <a:t> </a:t>
            </a:r>
            <a:r>
              <a:rPr sz="2800" spc="-49" baseline="-6000" dirty="0">
                <a:latin typeface="Arial MT"/>
                <a:cs typeface="Arial MT"/>
              </a:rPr>
              <a:t>dZ</a:t>
            </a:r>
            <a:endParaRPr sz="2800" baseline="-6000">
              <a:latin typeface="Arial MT"/>
              <a:cs typeface="Arial MT"/>
            </a:endParaRPr>
          </a:p>
        </p:txBody>
      </p:sp>
      <p:sp>
        <p:nvSpPr>
          <p:cNvPr id="88" name="object 88"/>
          <p:cNvSpPr/>
          <p:nvPr/>
        </p:nvSpPr>
        <p:spPr>
          <a:xfrm>
            <a:off x="2460732" y="5494783"/>
            <a:ext cx="115147" cy="799253"/>
          </a:xfrm>
          <a:custGeom>
            <a:avLst/>
            <a:gdLst/>
            <a:ahLst/>
            <a:cxnLst/>
            <a:rect l="l" t="t" r="r" b="b"/>
            <a:pathLst>
              <a:path w="86360" h="599439">
                <a:moveTo>
                  <a:pt x="86099" y="599399"/>
                </a:moveTo>
                <a:lnTo>
                  <a:pt x="52585"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89" name="object 89"/>
          <p:cNvSpPr/>
          <p:nvPr/>
        </p:nvSpPr>
        <p:spPr>
          <a:xfrm>
            <a:off x="3623733" y="5494800"/>
            <a:ext cx="115147" cy="799253"/>
          </a:xfrm>
          <a:custGeom>
            <a:avLst/>
            <a:gdLst/>
            <a:ahLst/>
            <a:cxnLst/>
            <a:rect l="l" t="t" r="r" b="b"/>
            <a:pathLst>
              <a:path w="86360" h="599439">
                <a:moveTo>
                  <a:pt x="0" y="0"/>
                </a:moveTo>
                <a:lnTo>
                  <a:pt x="33514" y="563"/>
                </a:lnTo>
                <a:lnTo>
                  <a:pt x="60881" y="2101"/>
                </a:lnTo>
                <a:lnTo>
                  <a:pt x="79333" y="4381"/>
                </a:lnTo>
                <a:lnTo>
                  <a:pt x="86099" y="7174"/>
                </a:lnTo>
                <a:lnTo>
                  <a:pt x="86099" y="592225"/>
                </a:lnTo>
                <a:lnTo>
                  <a:pt x="47768" y="598194"/>
                </a:lnTo>
                <a:lnTo>
                  <a:pt x="16875" y="599260"/>
                </a:lnTo>
                <a:lnTo>
                  <a:pt x="0" y="599399"/>
                </a:lnTo>
              </a:path>
            </a:pathLst>
          </a:custGeom>
          <a:ln w="19049">
            <a:solidFill>
              <a:srgbClr val="000000"/>
            </a:solidFill>
          </a:ln>
        </p:spPr>
        <p:txBody>
          <a:bodyPr wrap="square" lIns="0" tIns="0" rIns="0" bIns="0" rtlCol="0"/>
          <a:lstStyle/>
          <a:p>
            <a:endParaRPr sz="2400"/>
          </a:p>
        </p:txBody>
      </p:sp>
      <p:sp>
        <p:nvSpPr>
          <p:cNvPr id="90" name="object 90"/>
          <p:cNvSpPr txBox="1"/>
          <p:nvPr/>
        </p:nvSpPr>
        <p:spPr>
          <a:xfrm>
            <a:off x="3831635" y="52509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91" name="object 91"/>
          <p:cNvSpPr txBox="1"/>
          <p:nvPr/>
        </p:nvSpPr>
        <p:spPr>
          <a:xfrm>
            <a:off x="685380" y="5562252"/>
            <a:ext cx="323427" cy="585032"/>
          </a:xfrm>
          <a:prstGeom prst="rect">
            <a:avLst/>
          </a:prstGeom>
        </p:spPr>
        <p:txBody>
          <a:bodyPr vert="horz" wrap="square" lIns="0" tIns="2540" rIns="0" bIns="0" rtlCol="0">
            <a:spAutoFit/>
          </a:bodyPr>
          <a:lstStyle/>
          <a:p>
            <a:pPr marL="33019" marR="6773" indent="-1693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db</a:t>
            </a:r>
            <a:endParaRPr sz="1867">
              <a:latin typeface="Arial MT"/>
              <a:cs typeface="Arial MT"/>
            </a:endParaRPr>
          </a:p>
        </p:txBody>
      </p:sp>
      <p:sp>
        <p:nvSpPr>
          <p:cNvPr id="92" name="object 92"/>
          <p:cNvSpPr txBox="1"/>
          <p:nvPr/>
        </p:nvSpPr>
        <p:spPr>
          <a:xfrm>
            <a:off x="965608" y="6028806"/>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93" name="object 93"/>
          <p:cNvSpPr txBox="1"/>
          <p:nvPr/>
        </p:nvSpPr>
        <p:spPr>
          <a:xfrm>
            <a:off x="1271609" y="5684829"/>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94" name="object 94"/>
          <p:cNvSpPr txBox="1"/>
          <p:nvPr/>
        </p:nvSpPr>
        <p:spPr>
          <a:xfrm>
            <a:off x="2103467" y="57015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95" name="object 95"/>
          <p:cNvSpPr txBox="1"/>
          <p:nvPr/>
        </p:nvSpPr>
        <p:spPr>
          <a:xfrm>
            <a:off x="5648415" y="46193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96" name="object 96"/>
          <p:cNvSpPr txBox="1"/>
          <p:nvPr/>
        </p:nvSpPr>
        <p:spPr>
          <a:xfrm>
            <a:off x="7178822" y="4051168"/>
            <a:ext cx="4538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97" name="object 97"/>
          <p:cNvSpPr/>
          <p:nvPr/>
        </p:nvSpPr>
        <p:spPr>
          <a:xfrm>
            <a:off x="7231916" y="44644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98" name="object 98"/>
          <p:cNvSpPr txBox="1"/>
          <p:nvPr/>
        </p:nvSpPr>
        <p:spPr>
          <a:xfrm>
            <a:off x="7206210" y="44574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99" name="object 99"/>
          <p:cNvSpPr txBox="1"/>
          <p:nvPr/>
        </p:nvSpPr>
        <p:spPr>
          <a:xfrm>
            <a:off x="7482709" y="46253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100" name="object 100"/>
          <p:cNvSpPr txBox="1"/>
          <p:nvPr/>
        </p:nvSpPr>
        <p:spPr>
          <a:xfrm>
            <a:off x="7665694" y="42715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01" name="object 101"/>
          <p:cNvSpPr txBox="1"/>
          <p:nvPr/>
        </p:nvSpPr>
        <p:spPr>
          <a:xfrm>
            <a:off x="5230814" y="5330134"/>
            <a:ext cx="514773" cy="585032"/>
          </a:xfrm>
          <a:prstGeom prst="rect">
            <a:avLst/>
          </a:prstGeom>
        </p:spPr>
        <p:txBody>
          <a:bodyPr vert="horz" wrap="square" lIns="0" tIns="2540" rIns="0" bIns="0" rtlCol="0">
            <a:spAutoFit/>
          </a:bodyPr>
          <a:lstStyle/>
          <a:p>
            <a:pPr marL="76198" marR="40639" indent="-2624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102" name="object 102"/>
          <p:cNvSpPr txBox="1"/>
          <p:nvPr/>
        </p:nvSpPr>
        <p:spPr>
          <a:xfrm>
            <a:off x="5863709" y="5448930"/>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03" name="object 103"/>
          <p:cNvSpPr txBox="1"/>
          <p:nvPr/>
        </p:nvSpPr>
        <p:spPr>
          <a:xfrm>
            <a:off x="6177960" y="40511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04" name="object 104"/>
          <p:cNvSpPr/>
          <p:nvPr/>
        </p:nvSpPr>
        <p:spPr>
          <a:xfrm>
            <a:off x="6215916" y="44644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5" name="object 105"/>
          <p:cNvSpPr txBox="1"/>
          <p:nvPr/>
        </p:nvSpPr>
        <p:spPr>
          <a:xfrm>
            <a:off x="6562815" y="46193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106" name="object 106"/>
          <p:cNvSpPr txBox="1"/>
          <p:nvPr/>
        </p:nvSpPr>
        <p:spPr>
          <a:xfrm>
            <a:off x="5259147" y="4118901"/>
            <a:ext cx="1682327" cy="645540"/>
          </a:xfrm>
          <a:prstGeom prst="rect">
            <a:avLst/>
          </a:prstGeom>
        </p:spPr>
        <p:txBody>
          <a:bodyPr vert="horz" wrap="square" lIns="0" tIns="16933" rIns="0" bIns="0" rtlCol="0">
            <a:spAutoFit/>
          </a:bodyPr>
          <a:lstStyle/>
          <a:p>
            <a:pPr marL="70272">
              <a:spcBef>
                <a:spcPts val="133"/>
              </a:spcBef>
              <a:tabLst>
                <a:tab pos="668850" algn="l"/>
                <a:tab pos="1432524" algn="l"/>
              </a:tabLst>
            </a:pPr>
            <a:r>
              <a:rPr sz="1867" u="heavy" spc="-33" dirty="0">
                <a:uFill>
                  <a:solidFill>
                    <a:srgbClr val="000000"/>
                  </a:solidFill>
                </a:uFill>
                <a:latin typeface="Arial MT"/>
                <a:cs typeface="Arial MT"/>
              </a:rPr>
              <a:t>dE</a:t>
            </a:r>
            <a:r>
              <a:rPr sz="1867" dirty="0">
                <a:latin typeface="Arial MT"/>
                <a:cs typeface="Arial MT"/>
              </a:rPr>
              <a:t>	</a:t>
            </a:r>
            <a:r>
              <a:rPr sz="3200" spc="-100" baseline="-31000" dirty="0">
                <a:latin typeface="Arial MT"/>
                <a:cs typeface="Arial MT"/>
              </a:rPr>
              <a:t>=</a:t>
            </a:r>
            <a:r>
              <a:rPr sz="3200" baseline="-31000" dirty="0">
                <a:latin typeface="Arial MT"/>
                <a:cs typeface="Arial MT"/>
              </a:rPr>
              <a:t>	</a:t>
            </a:r>
            <a:r>
              <a:rPr sz="3200" spc="-100" baseline="-33000" dirty="0">
                <a:latin typeface="Arial MT"/>
                <a:cs typeface="Arial MT"/>
              </a:rPr>
              <a:t>X</a:t>
            </a:r>
            <a:endParaRPr sz="3200" baseline="-33000">
              <a:latin typeface="Arial MT"/>
              <a:cs typeface="Arial MT"/>
            </a:endParaRPr>
          </a:p>
          <a:p>
            <a:pPr marL="50799">
              <a:spcBef>
                <a:spcPts val="53"/>
              </a:spcBef>
              <a:tabLst>
                <a:tab pos="964329" algn="l"/>
              </a:tabLst>
            </a:pPr>
            <a:r>
              <a:rPr sz="1867" spc="-33" dirty="0">
                <a:latin typeface="Arial MT"/>
                <a:cs typeface="Arial MT"/>
              </a:rPr>
              <a:t>dW</a:t>
            </a:r>
            <a:r>
              <a:rPr sz="1867" dirty="0">
                <a:latin typeface="Arial MT"/>
                <a:cs typeface="Arial MT"/>
              </a:rPr>
              <a:t>	</a:t>
            </a:r>
            <a:r>
              <a:rPr sz="1867" spc="-33" dirty="0">
                <a:latin typeface="Arial MT"/>
                <a:cs typeface="Arial MT"/>
              </a:rPr>
              <a:t>dW</a:t>
            </a:r>
            <a:endParaRPr sz="1867">
              <a:latin typeface="Arial MT"/>
              <a:cs typeface="Arial MT"/>
            </a:endParaRPr>
          </a:p>
        </p:txBody>
      </p:sp>
      <p:sp>
        <p:nvSpPr>
          <p:cNvPr id="107" name="object 107"/>
          <p:cNvSpPr txBox="1"/>
          <p:nvPr/>
        </p:nvSpPr>
        <p:spPr>
          <a:xfrm>
            <a:off x="7985961" y="4001450"/>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108" name="object 108"/>
          <p:cNvSpPr/>
          <p:nvPr/>
        </p:nvSpPr>
        <p:spPr>
          <a:xfrm>
            <a:off x="8023916" y="44146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9" name="object 109"/>
          <p:cNvSpPr/>
          <p:nvPr/>
        </p:nvSpPr>
        <p:spPr>
          <a:xfrm>
            <a:off x="8975716" y="44251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10" name="object 110"/>
          <p:cNvSpPr/>
          <p:nvPr/>
        </p:nvSpPr>
        <p:spPr>
          <a:xfrm>
            <a:off x="9686916" y="44251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11" name="object 111"/>
          <p:cNvSpPr txBox="1"/>
          <p:nvPr/>
        </p:nvSpPr>
        <p:spPr>
          <a:xfrm>
            <a:off x="9661211" y="44182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112" name="object 112"/>
          <p:cNvSpPr txBox="1"/>
          <p:nvPr/>
        </p:nvSpPr>
        <p:spPr>
          <a:xfrm>
            <a:off x="9937711" y="45861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13" name="object 113"/>
          <p:cNvSpPr txBox="1"/>
          <p:nvPr/>
        </p:nvSpPr>
        <p:spPr>
          <a:xfrm>
            <a:off x="7938237" y="4401667"/>
            <a:ext cx="1426633" cy="304421"/>
          </a:xfrm>
          <a:prstGeom prst="rect">
            <a:avLst/>
          </a:prstGeom>
        </p:spPr>
        <p:txBody>
          <a:bodyPr vert="horz" wrap="square" lIns="0" tIns="16933" rIns="0" bIns="0" rtlCol="0">
            <a:spAutoFit/>
          </a:bodyPr>
          <a:lstStyle/>
          <a:p>
            <a:pPr marL="67732">
              <a:spcBef>
                <a:spcPts val="133"/>
              </a:spcBef>
              <a:tabLst>
                <a:tab pos="1059154" algn="l"/>
              </a:tabLst>
            </a:pPr>
            <a:r>
              <a:rPr sz="1867" spc="-27" dirty="0">
                <a:latin typeface="Arial MT"/>
                <a:cs typeface="Arial MT"/>
              </a:rPr>
              <a:t>dW</a:t>
            </a:r>
            <a:r>
              <a:rPr spc="-40" baseline="-34000" dirty="0">
                <a:latin typeface="Arial MT"/>
                <a:cs typeface="Arial MT"/>
              </a:rPr>
              <a:t>ho</a:t>
            </a:r>
            <a:r>
              <a:rPr baseline="-34000" dirty="0">
                <a:latin typeface="Arial MT"/>
                <a:cs typeface="Arial MT"/>
              </a:rPr>
              <a:t>	</a:t>
            </a:r>
            <a:r>
              <a:rPr sz="2800" spc="-49" baseline="2000" dirty="0">
                <a:latin typeface="Arial MT"/>
                <a:cs typeface="Arial MT"/>
              </a:rPr>
              <a:t>dO</a:t>
            </a:r>
            <a:endParaRPr sz="2800" baseline="2000">
              <a:latin typeface="Arial MT"/>
              <a:cs typeface="Arial MT"/>
            </a:endParaRPr>
          </a:p>
        </p:txBody>
      </p:sp>
      <p:sp>
        <p:nvSpPr>
          <p:cNvPr id="114" name="object 114"/>
          <p:cNvSpPr txBox="1"/>
          <p:nvPr/>
        </p:nvSpPr>
        <p:spPr>
          <a:xfrm>
            <a:off x="8936481" y="4079634"/>
            <a:ext cx="1132840" cy="345393"/>
          </a:xfrm>
          <a:prstGeom prst="rect">
            <a:avLst/>
          </a:prstGeom>
        </p:spPr>
        <p:txBody>
          <a:bodyPr vert="horz" wrap="square" lIns="0" tIns="16933" rIns="0" bIns="0" rtlCol="0">
            <a:spAutoFit/>
          </a:bodyPr>
          <a:lstStyle/>
          <a:p>
            <a:pPr marL="67732">
              <a:spcBef>
                <a:spcPts val="133"/>
              </a:spcBef>
              <a:tabLst>
                <a:tab pos="765368"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115" name="object 115"/>
          <p:cNvSpPr/>
          <p:nvPr/>
        </p:nvSpPr>
        <p:spPr>
          <a:xfrm>
            <a:off x="8870732" y="4032383"/>
            <a:ext cx="115147" cy="799253"/>
          </a:xfrm>
          <a:custGeom>
            <a:avLst/>
            <a:gdLst/>
            <a:ahLst/>
            <a:cxnLst/>
            <a:rect l="l" t="t" r="r" b="b"/>
            <a:pathLst>
              <a:path w="86359"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116" name="object 116"/>
          <p:cNvSpPr/>
          <p:nvPr/>
        </p:nvSpPr>
        <p:spPr>
          <a:xfrm>
            <a:off x="10033733" y="3930806"/>
            <a:ext cx="272627" cy="1076113"/>
          </a:xfrm>
          <a:custGeom>
            <a:avLst/>
            <a:gdLst/>
            <a:ahLst/>
            <a:cxnLst/>
            <a:rect l="l" t="t" r="r" b="b"/>
            <a:pathLst>
              <a:path w="204470" h="807085">
                <a:moveTo>
                  <a:pt x="0" y="76195"/>
                </a:moveTo>
                <a:lnTo>
                  <a:pt x="33513" y="76759"/>
                </a:lnTo>
                <a:lnTo>
                  <a:pt x="60881" y="78296"/>
                </a:lnTo>
                <a:lnTo>
                  <a:pt x="79333" y="80577"/>
                </a:lnTo>
                <a:lnTo>
                  <a:pt x="86099" y="83370"/>
                </a:lnTo>
                <a:lnTo>
                  <a:pt x="86099" y="668420"/>
                </a:lnTo>
                <a:lnTo>
                  <a:pt x="47768" y="674390"/>
                </a:lnTo>
                <a:lnTo>
                  <a:pt x="16875" y="675456"/>
                </a:lnTo>
                <a:lnTo>
                  <a:pt x="0" y="675595"/>
                </a:lnTo>
              </a:path>
              <a:path w="204470" h="807085">
                <a:moveTo>
                  <a:pt x="118349" y="0"/>
                </a:moveTo>
                <a:lnTo>
                  <a:pt x="151863" y="0"/>
                </a:lnTo>
                <a:lnTo>
                  <a:pt x="179231" y="0"/>
                </a:lnTo>
                <a:lnTo>
                  <a:pt x="197683" y="0"/>
                </a:lnTo>
                <a:lnTo>
                  <a:pt x="204449" y="0"/>
                </a:lnTo>
                <a:lnTo>
                  <a:pt x="204449" y="807000"/>
                </a:lnTo>
                <a:lnTo>
                  <a:pt x="195378" y="807000"/>
                </a:lnTo>
                <a:lnTo>
                  <a:pt x="179231" y="807000"/>
                </a:lnTo>
                <a:lnTo>
                  <a:pt x="166118" y="807000"/>
                </a:lnTo>
                <a:lnTo>
                  <a:pt x="151298" y="807000"/>
                </a:lnTo>
                <a:lnTo>
                  <a:pt x="135225" y="807000"/>
                </a:lnTo>
                <a:lnTo>
                  <a:pt x="118349" y="807000"/>
                </a:lnTo>
              </a:path>
            </a:pathLst>
          </a:custGeom>
          <a:ln w="19049">
            <a:solidFill>
              <a:srgbClr val="000000"/>
            </a:solidFill>
          </a:ln>
        </p:spPr>
        <p:txBody>
          <a:bodyPr wrap="square" lIns="0" tIns="0" rIns="0" bIns="0" rtlCol="0"/>
          <a:lstStyle/>
          <a:p>
            <a:endParaRPr sz="2400"/>
          </a:p>
        </p:txBody>
      </p:sp>
      <p:sp>
        <p:nvSpPr>
          <p:cNvPr id="117" name="object 117"/>
          <p:cNvSpPr txBox="1"/>
          <p:nvPr/>
        </p:nvSpPr>
        <p:spPr>
          <a:xfrm>
            <a:off x="10444835" y="37885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118" name="object 118"/>
          <p:cNvSpPr txBox="1"/>
          <p:nvPr/>
        </p:nvSpPr>
        <p:spPr>
          <a:xfrm>
            <a:off x="8513467" y="42391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119" name="object 119"/>
          <p:cNvSpPr/>
          <p:nvPr/>
        </p:nvSpPr>
        <p:spPr>
          <a:xfrm>
            <a:off x="7041933" y="3930805"/>
            <a:ext cx="115147" cy="1076113"/>
          </a:xfrm>
          <a:custGeom>
            <a:avLst/>
            <a:gdLst/>
            <a:ahLst/>
            <a:cxnLst/>
            <a:rect l="l" t="t" r="r" b="b"/>
            <a:pathLst>
              <a:path w="86360" h="807085">
                <a:moveTo>
                  <a:pt x="86099" y="807000"/>
                </a:moveTo>
                <a:lnTo>
                  <a:pt x="52586" y="807000"/>
                </a:lnTo>
                <a:lnTo>
                  <a:pt x="25218" y="807000"/>
                </a:lnTo>
                <a:lnTo>
                  <a:pt x="6766" y="807000"/>
                </a:lnTo>
                <a:lnTo>
                  <a:pt x="0" y="806999"/>
                </a:lnTo>
                <a:lnTo>
                  <a:pt x="0" y="0"/>
                </a:lnTo>
                <a:lnTo>
                  <a:pt x="9070" y="0"/>
                </a:lnTo>
                <a:lnTo>
                  <a:pt x="25217" y="0"/>
                </a:lnTo>
                <a:lnTo>
                  <a:pt x="38331" y="0"/>
                </a:lnTo>
                <a:lnTo>
                  <a:pt x="53150" y="0"/>
                </a:lnTo>
                <a:lnTo>
                  <a:pt x="69224" y="0"/>
                </a:lnTo>
                <a:lnTo>
                  <a:pt x="86099" y="0"/>
                </a:lnTo>
              </a:path>
            </a:pathLst>
          </a:custGeom>
          <a:ln w="19049">
            <a:solidFill>
              <a:srgbClr val="000000"/>
            </a:solidFill>
          </a:ln>
        </p:spPr>
        <p:txBody>
          <a:bodyPr wrap="square" lIns="0" tIns="0" rIns="0" bIns="0" rtlCol="0"/>
          <a:lstStyle/>
          <a:p>
            <a:endParaRPr sz="2400"/>
          </a:p>
        </p:txBody>
      </p:sp>
      <p:sp>
        <p:nvSpPr>
          <p:cNvPr id="120" name="object 120"/>
          <p:cNvSpPr txBox="1"/>
          <p:nvPr/>
        </p:nvSpPr>
        <p:spPr>
          <a:xfrm>
            <a:off x="7178822" y="5270368"/>
            <a:ext cx="4538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dh</a:t>
            </a:r>
            <a:r>
              <a:rPr spc="-49" baseline="-34000" dirty="0">
                <a:latin typeface="Arial MT"/>
                <a:cs typeface="Arial MT"/>
              </a:rPr>
              <a:t>1</a:t>
            </a:r>
            <a:endParaRPr baseline="-34000">
              <a:latin typeface="Arial MT"/>
              <a:cs typeface="Arial MT"/>
            </a:endParaRPr>
          </a:p>
        </p:txBody>
      </p:sp>
      <p:sp>
        <p:nvSpPr>
          <p:cNvPr id="121" name="object 121"/>
          <p:cNvSpPr/>
          <p:nvPr/>
        </p:nvSpPr>
        <p:spPr>
          <a:xfrm>
            <a:off x="7231916" y="5683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22" name="object 122"/>
          <p:cNvSpPr txBox="1"/>
          <p:nvPr/>
        </p:nvSpPr>
        <p:spPr>
          <a:xfrm>
            <a:off x="7206210" y="5676667"/>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123" name="object 123"/>
          <p:cNvSpPr txBox="1"/>
          <p:nvPr/>
        </p:nvSpPr>
        <p:spPr>
          <a:xfrm>
            <a:off x="7482709" y="5844590"/>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1</a:t>
            </a:r>
            <a:endParaRPr sz="1200">
              <a:latin typeface="Arial MT"/>
              <a:cs typeface="Arial MT"/>
            </a:endParaRPr>
          </a:p>
        </p:txBody>
      </p:sp>
      <p:sp>
        <p:nvSpPr>
          <p:cNvPr id="124" name="object 124"/>
          <p:cNvSpPr txBox="1"/>
          <p:nvPr/>
        </p:nvSpPr>
        <p:spPr>
          <a:xfrm>
            <a:off x="7665694" y="5490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25" name="object 125"/>
          <p:cNvSpPr txBox="1"/>
          <p:nvPr/>
        </p:nvSpPr>
        <p:spPr>
          <a:xfrm>
            <a:off x="6177960" y="5270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26" name="object 126"/>
          <p:cNvSpPr/>
          <p:nvPr/>
        </p:nvSpPr>
        <p:spPr>
          <a:xfrm>
            <a:off x="6215916" y="5683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27" name="object 127"/>
          <p:cNvSpPr txBox="1"/>
          <p:nvPr/>
        </p:nvSpPr>
        <p:spPr>
          <a:xfrm>
            <a:off x="6253343" y="5670601"/>
            <a:ext cx="2980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db</a:t>
            </a:r>
            <a:endParaRPr sz="1867">
              <a:latin typeface="Arial MT"/>
              <a:cs typeface="Arial MT"/>
            </a:endParaRPr>
          </a:p>
        </p:txBody>
      </p:sp>
      <p:sp>
        <p:nvSpPr>
          <p:cNvPr id="128" name="object 128"/>
          <p:cNvSpPr txBox="1"/>
          <p:nvPr/>
        </p:nvSpPr>
        <p:spPr>
          <a:xfrm>
            <a:off x="6516885" y="5838523"/>
            <a:ext cx="157480"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ih</a:t>
            </a:r>
            <a:endParaRPr sz="1200">
              <a:latin typeface="Arial MT"/>
              <a:cs typeface="Arial MT"/>
            </a:endParaRPr>
          </a:p>
        </p:txBody>
      </p:sp>
      <p:sp>
        <p:nvSpPr>
          <p:cNvPr id="129" name="object 129"/>
          <p:cNvSpPr txBox="1"/>
          <p:nvPr/>
        </p:nvSpPr>
        <p:spPr>
          <a:xfrm>
            <a:off x="6675467" y="54983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130" name="object 130"/>
          <p:cNvSpPr txBox="1"/>
          <p:nvPr/>
        </p:nvSpPr>
        <p:spPr>
          <a:xfrm>
            <a:off x="7985961" y="5220652"/>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131" name="object 131"/>
          <p:cNvSpPr/>
          <p:nvPr/>
        </p:nvSpPr>
        <p:spPr>
          <a:xfrm>
            <a:off x="8023916" y="5633883"/>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2" name="object 132"/>
          <p:cNvSpPr/>
          <p:nvPr/>
        </p:nvSpPr>
        <p:spPr>
          <a:xfrm>
            <a:off x="8975716" y="56443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3" name="object 133"/>
          <p:cNvSpPr/>
          <p:nvPr/>
        </p:nvSpPr>
        <p:spPr>
          <a:xfrm>
            <a:off x="9686916" y="5644349"/>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4" name="object 134"/>
          <p:cNvSpPr txBox="1"/>
          <p:nvPr/>
        </p:nvSpPr>
        <p:spPr>
          <a:xfrm>
            <a:off x="9661211" y="5637401"/>
            <a:ext cx="310727"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dZ</a:t>
            </a:r>
            <a:endParaRPr sz="1867">
              <a:latin typeface="Arial MT"/>
              <a:cs typeface="Arial MT"/>
            </a:endParaRPr>
          </a:p>
        </p:txBody>
      </p:sp>
      <p:sp>
        <p:nvSpPr>
          <p:cNvPr id="135" name="object 135"/>
          <p:cNvSpPr txBox="1"/>
          <p:nvPr/>
        </p:nvSpPr>
        <p:spPr>
          <a:xfrm>
            <a:off x="9937711" y="5805324"/>
            <a:ext cx="121920" cy="206894"/>
          </a:xfrm>
          <a:prstGeom prst="rect">
            <a:avLst/>
          </a:prstGeom>
        </p:spPr>
        <p:txBody>
          <a:bodyPr vert="horz" wrap="square" lIns="0" tIns="22013" rIns="0" bIns="0" rtlCol="0">
            <a:spAutoFit/>
          </a:bodyPr>
          <a:lstStyle/>
          <a:p>
            <a:pPr marL="16933">
              <a:spcBef>
                <a:spcPts val="173"/>
              </a:spcBef>
            </a:pPr>
            <a:r>
              <a:rPr sz="1200" spc="-67" dirty="0">
                <a:latin typeface="Arial MT"/>
                <a:cs typeface="Arial MT"/>
              </a:rPr>
              <a:t>2</a:t>
            </a:r>
            <a:endParaRPr sz="1200">
              <a:latin typeface="Arial MT"/>
              <a:cs typeface="Arial MT"/>
            </a:endParaRPr>
          </a:p>
        </p:txBody>
      </p:sp>
      <p:sp>
        <p:nvSpPr>
          <p:cNvPr id="136" name="object 136"/>
          <p:cNvSpPr txBox="1"/>
          <p:nvPr/>
        </p:nvSpPr>
        <p:spPr>
          <a:xfrm>
            <a:off x="7938237" y="5620867"/>
            <a:ext cx="1426633" cy="304421"/>
          </a:xfrm>
          <a:prstGeom prst="rect">
            <a:avLst/>
          </a:prstGeom>
        </p:spPr>
        <p:txBody>
          <a:bodyPr vert="horz" wrap="square" lIns="0" tIns="16933" rIns="0" bIns="0" rtlCol="0">
            <a:spAutoFit/>
          </a:bodyPr>
          <a:lstStyle/>
          <a:p>
            <a:pPr marL="67732">
              <a:spcBef>
                <a:spcPts val="133"/>
              </a:spcBef>
              <a:tabLst>
                <a:tab pos="1059154" algn="l"/>
              </a:tabLst>
            </a:pPr>
            <a:r>
              <a:rPr sz="1867" spc="-27" dirty="0">
                <a:latin typeface="Arial MT"/>
                <a:cs typeface="Arial MT"/>
              </a:rPr>
              <a:t>dW</a:t>
            </a:r>
            <a:r>
              <a:rPr spc="-40" baseline="-34000" dirty="0">
                <a:latin typeface="Arial MT"/>
                <a:cs typeface="Arial MT"/>
              </a:rPr>
              <a:t>ho</a:t>
            </a:r>
            <a:r>
              <a:rPr baseline="-34000" dirty="0">
                <a:latin typeface="Arial MT"/>
                <a:cs typeface="Arial MT"/>
              </a:rPr>
              <a:t>	</a:t>
            </a:r>
            <a:r>
              <a:rPr sz="2800" spc="-49" baseline="2000" dirty="0">
                <a:latin typeface="Arial MT"/>
                <a:cs typeface="Arial MT"/>
              </a:rPr>
              <a:t>dO</a:t>
            </a:r>
            <a:endParaRPr sz="2800" baseline="2000">
              <a:latin typeface="Arial MT"/>
              <a:cs typeface="Arial MT"/>
            </a:endParaRPr>
          </a:p>
        </p:txBody>
      </p:sp>
      <p:sp>
        <p:nvSpPr>
          <p:cNvPr id="137" name="object 137"/>
          <p:cNvSpPr txBox="1"/>
          <p:nvPr/>
        </p:nvSpPr>
        <p:spPr>
          <a:xfrm>
            <a:off x="8953415" y="5298834"/>
            <a:ext cx="1115907" cy="345393"/>
          </a:xfrm>
          <a:prstGeom prst="rect">
            <a:avLst/>
          </a:prstGeom>
        </p:spPr>
        <p:txBody>
          <a:bodyPr vert="horz" wrap="square" lIns="0" tIns="16933" rIns="0" bIns="0" rtlCol="0">
            <a:spAutoFit/>
          </a:bodyPr>
          <a:lstStyle/>
          <a:p>
            <a:pPr marL="50799">
              <a:spcBef>
                <a:spcPts val="133"/>
              </a:spcBef>
              <a:tabLst>
                <a:tab pos="748435" algn="l"/>
              </a:tabLst>
            </a:pPr>
            <a:r>
              <a:rPr sz="1867" dirty="0">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spc="-33" dirty="0">
                <a:latin typeface="Arial MT"/>
                <a:cs typeface="Arial MT"/>
              </a:rPr>
              <a:t>dO</a:t>
            </a:r>
            <a:endParaRPr sz="1867">
              <a:latin typeface="Arial MT"/>
              <a:cs typeface="Arial MT"/>
            </a:endParaRPr>
          </a:p>
        </p:txBody>
      </p:sp>
      <p:sp>
        <p:nvSpPr>
          <p:cNvPr id="138" name="object 138"/>
          <p:cNvSpPr/>
          <p:nvPr/>
        </p:nvSpPr>
        <p:spPr>
          <a:xfrm>
            <a:off x="8870732" y="5251583"/>
            <a:ext cx="115147" cy="799253"/>
          </a:xfrm>
          <a:custGeom>
            <a:avLst/>
            <a:gdLst/>
            <a:ahLst/>
            <a:cxnLst/>
            <a:rect l="l" t="t" r="r" b="b"/>
            <a:pathLst>
              <a:path w="86359" h="599439">
                <a:moveTo>
                  <a:pt x="86099" y="599399"/>
                </a:moveTo>
                <a:lnTo>
                  <a:pt x="52586" y="598836"/>
                </a:lnTo>
                <a:lnTo>
                  <a:pt x="25218" y="597298"/>
                </a:lnTo>
                <a:lnTo>
                  <a:pt x="6766" y="595018"/>
                </a:lnTo>
                <a:lnTo>
                  <a:pt x="0" y="592225"/>
                </a:lnTo>
                <a:lnTo>
                  <a:pt x="0" y="7174"/>
                </a:lnTo>
                <a:lnTo>
                  <a:pt x="38331" y="1205"/>
                </a:lnTo>
                <a:lnTo>
                  <a:pt x="69224" y="139"/>
                </a:lnTo>
                <a:lnTo>
                  <a:pt x="86099" y="0"/>
                </a:lnTo>
              </a:path>
            </a:pathLst>
          </a:custGeom>
          <a:ln w="19049">
            <a:solidFill>
              <a:srgbClr val="000000"/>
            </a:solidFill>
          </a:ln>
        </p:spPr>
        <p:txBody>
          <a:bodyPr wrap="square" lIns="0" tIns="0" rIns="0" bIns="0" rtlCol="0"/>
          <a:lstStyle/>
          <a:p>
            <a:endParaRPr sz="2400"/>
          </a:p>
        </p:txBody>
      </p:sp>
      <p:sp>
        <p:nvSpPr>
          <p:cNvPr id="139" name="object 139"/>
          <p:cNvSpPr/>
          <p:nvPr/>
        </p:nvSpPr>
        <p:spPr>
          <a:xfrm>
            <a:off x="10033733" y="5150006"/>
            <a:ext cx="272627" cy="1076113"/>
          </a:xfrm>
          <a:custGeom>
            <a:avLst/>
            <a:gdLst/>
            <a:ahLst/>
            <a:cxnLst/>
            <a:rect l="l" t="t" r="r" b="b"/>
            <a:pathLst>
              <a:path w="204470" h="807085">
                <a:moveTo>
                  <a:pt x="0" y="76195"/>
                </a:moveTo>
                <a:lnTo>
                  <a:pt x="33513" y="76759"/>
                </a:lnTo>
                <a:lnTo>
                  <a:pt x="60881" y="78296"/>
                </a:lnTo>
                <a:lnTo>
                  <a:pt x="79333" y="80577"/>
                </a:lnTo>
                <a:lnTo>
                  <a:pt x="86099" y="83369"/>
                </a:lnTo>
                <a:lnTo>
                  <a:pt x="86099" y="668420"/>
                </a:lnTo>
                <a:lnTo>
                  <a:pt x="47768" y="674389"/>
                </a:lnTo>
                <a:lnTo>
                  <a:pt x="16875" y="675456"/>
                </a:lnTo>
                <a:lnTo>
                  <a:pt x="0" y="675595"/>
                </a:lnTo>
              </a:path>
              <a:path w="204470" h="807085">
                <a:moveTo>
                  <a:pt x="118349" y="0"/>
                </a:moveTo>
                <a:lnTo>
                  <a:pt x="151863" y="0"/>
                </a:lnTo>
                <a:lnTo>
                  <a:pt x="179231" y="0"/>
                </a:lnTo>
                <a:lnTo>
                  <a:pt x="197683" y="0"/>
                </a:lnTo>
                <a:lnTo>
                  <a:pt x="204449" y="0"/>
                </a:lnTo>
                <a:lnTo>
                  <a:pt x="204449" y="806999"/>
                </a:lnTo>
                <a:lnTo>
                  <a:pt x="195378" y="807000"/>
                </a:lnTo>
                <a:lnTo>
                  <a:pt x="179231" y="807000"/>
                </a:lnTo>
                <a:lnTo>
                  <a:pt x="166118" y="807000"/>
                </a:lnTo>
                <a:lnTo>
                  <a:pt x="151298" y="807000"/>
                </a:lnTo>
                <a:lnTo>
                  <a:pt x="135225" y="807000"/>
                </a:lnTo>
                <a:lnTo>
                  <a:pt x="118349" y="807000"/>
                </a:lnTo>
              </a:path>
            </a:pathLst>
          </a:custGeom>
          <a:ln w="19049">
            <a:solidFill>
              <a:srgbClr val="000000"/>
            </a:solidFill>
          </a:ln>
        </p:spPr>
        <p:txBody>
          <a:bodyPr wrap="square" lIns="0" tIns="0" rIns="0" bIns="0" rtlCol="0"/>
          <a:lstStyle/>
          <a:p>
            <a:endParaRPr sz="2400"/>
          </a:p>
        </p:txBody>
      </p:sp>
      <p:sp>
        <p:nvSpPr>
          <p:cNvPr id="140" name="object 140"/>
          <p:cNvSpPr txBox="1"/>
          <p:nvPr/>
        </p:nvSpPr>
        <p:spPr>
          <a:xfrm>
            <a:off x="10444835" y="5007734"/>
            <a:ext cx="179493" cy="304421"/>
          </a:xfrm>
          <a:prstGeom prst="rect">
            <a:avLst/>
          </a:prstGeom>
        </p:spPr>
        <p:txBody>
          <a:bodyPr vert="horz" wrap="square" lIns="0" tIns="16933" rIns="0" bIns="0" rtlCol="0">
            <a:spAutoFit/>
          </a:bodyPr>
          <a:lstStyle/>
          <a:p>
            <a:pPr marL="16933">
              <a:spcBef>
                <a:spcPts val="133"/>
              </a:spcBef>
            </a:pPr>
            <a:r>
              <a:rPr sz="1867" b="1" spc="-67" dirty="0">
                <a:latin typeface="Arial" panose="020B0604020202020204"/>
                <a:cs typeface="Arial" panose="020B0604020202020204"/>
              </a:rPr>
              <a:t>T</a:t>
            </a:r>
            <a:endParaRPr sz="1867">
              <a:latin typeface="Arial" panose="020B0604020202020204"/>
              <a:cs typeface="Arial" panose="020B0604020202020204"/>
            </a:endParaRPr>
          </a:p>
        </p:txBody>
      </p:sp>
      <p:sp>
        <p:nvSpPr>
          <p:cNvPr id="141" name="object 141"/>
          <p:cNvSpPr txBox="1"/>
          <p:nvPr/>
        </p:nvSpPr>
        <p:spPr>
          <a:xfrm>
            <a:off x="8513467" y="5458330"/>
            <a:ext cx="21505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X</a:t>
            </a:r>
            <a:endParaRPr sz="2133">
              <a:latin typeface="Arial MT"/>
              <a:cs typeface="Arial MT"/>
            </a:endParaRPr>
          </a:p>
        </p:txBody>
      </p:sp>
      <p:sp>
        <p:nvSpPr>
          <p:cNvPr id="142" name="object 142"/>
          <p:cNvSpPr/>
          <p:nvPr/>
        </p:nvSpPr>
        <p:spPr>
          <a:xfrm>
            <a:off x="7041933" y="5150006"/>
            <a:ext cx="115147" cy="1076113"/>
          </a:xfrm>
          <a:custGeom>
            <a:avLst/>
            <a:gdLst/>
            <a:ahLst/>
            <a:cxnLst/>
            <a:rect l="l" t="t" r="r" b="b"/>
            <a:pathLst>
              <a:path w="86360" h="807085">
                <a:moveTo>
                  <a:pt x="86099" y="807000"/>
                </a:moveTo>
                <a:lnTo>
                  <a:pt x="52586" y="807000"/>
                </a:lnTo>
                <a:lnTo>
                  <a:pt x="25218" y="807000"/>
                </a:lnTo>
                <a:lnTo>
                  <a:pt x="6766" y="807000"/>
                </a:lnTo>
                <a:lnTo>
                  <a:pt x="0" y="806999"/>
                </a:lnTo>
                <a:lnTo>
                  <a:pt x="0" y="0"/>
                </a:lnTo>
                <a:lnTo>
                  <a:pt x="9070" y="0"/>
                </a:lnTo>
                <a:lnTo>
                  <a:pt x="25217" y="0"/>
                </a:lnTo>
                <a:lnTo>
                  <a:pt x="38331" y="0"/>
                </a:lnTo>
                <a:lnTo>
                  <a:pt x="53150" y="0"/>
                </a:lnTo>
                <a:lnTo>
                  <a:pt x="69224" y="0"/>
                </a:lnTo>
                <a:lnTo>
                  <a:pt x="86099" y="0"/>
                </a:lnTo>
              </a:path>
            </a:pathLst>
          </a:custGeom>
          <a:ln w="19049">
            <a:solidFill>
              <a:srgbClr val="000000"/>
            </a:solidFill>
          </a:ln>
        </p:spPr>
        <p:txBody>
          <a:bodyPr wrap="square" lIns="0" tIns="0" rIns="0" bIns="0" rtlCol="0"/>
          <a:lstStyle/>
          <a:p>
            <a:endParaRPr sz="240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3B158E-6277-45E6-BE91-2054F11CB314}"/>
              </a:ext>
            </a:extLst>
          </p:cNvPr>
          <p:cNvPicPr>
            <a:picLocks noChangeAspect="1"/>
          </p:cNvPicPr>
          <p:nvPr/>
        </p:nvPicPr>
        <p:blipFill>
          <a:blip r:embed="rId2"/>
          <a:stretch>
            <a:fillRect/>
          </a:stretch>
        </p:blipFill>
        <p:spPr>
          <a:xfrm>
            <a:off x="435334" y="269220"/>
            <a:ext cx="2924583" cy="1305107"/>
          </a:xfrm>
          <a:prstGeom prst="rect">
            <a:avLst/>
          </a:prstGeom>
        </p:spPr>
      </p:pic>
      <p:pic>
        <p:nvPicPr>
          <p:cNvPr id="7" name="Picture 6">
            <a:extLst>
              <a:ext uri="{FF2B5EF4-FFF2-40B4-BE49-F238E27FC236}">
                <a16:creationId xmlns:a16="http://schemas.microsoft.com/office/drawing/2014/main" id="{3F107F9E-065B-40B7-A41F-E8A212828EB2}"/>
              </a:ext>
            </a:extLst>
          </p:cNvPr>
          <p:cNvPicPr>
            <a:picLocks noChangeAspect="1"/>
          </p:cNvPicPr>
          <p:nvPr/>
        </p:nvPicPr>
        <p:blipFill>
          <a:blip r:embed="rId3"/>
          <a:stretch>
            <a:fillRect/>
          </a:stretch>
        </p:blipFill>
        <p:spPr>
          <a:xfrm>
            <a:off x="3438893" y="440694"/>
            <a:ext cx="3524742" cy="1133633"/>
          </a:xfrm>
          <a:prstGeom prst="rect">
            <a:avLst/>
          </a:prstGeom>
        </p:spPr>
      </p:pic>
      <p:pic>
        <p:nvPicPr>
          <p:cNvPr id="9" name="Picture 8">
            <a:extLst>
              <a:ext uri="{FF2B5EF4-FFF2-40B4-BE49-F238E27FC236}">
                <a16:creationId xmlns:a16="http://schemas.microsoft.com/office/drawing/2014/main" id="{3B8C5F7B-2D18-4051-8B4F-3A9C9D00BE6E}"/>
              </a:ext>
            </a:extLst>
          </p:cNvPr>
          <p:cNvPicPr>
            <a:picLocks noChangeAspect="1"/>
          </p:cNvPicPr>
          <p:nvPr/>
        </p:nvPicPr>
        <p:blipFill>
          <a:blip r:embed="rId4"/>
          <a:stretch>
            <a:fillRect/>
          </a:stretch>
        </p:blipFill>
        <p:spPr>
          <a:xfrm>
            <a:off x="7675981" y="269220"/>
            <a:ext cx="1343212" cy="1438476"/>
          </a:xfrm>
          <a:prstGeom prst="rect">
            <a:avLst/>
          </a:prstGeom>
        </p:spPr>
      </p:pic>
      <p:pic>
        <p:nvPicPr>
          <p:cNvPr id="11" name="Picture 10">
            <a:extLst>
              <a:ext uri="{FF2B5EF4-FFF2-40B4-BE49-F238E27FC236}">
                <a16:creationId xmlns:a16="http://schemas.microsoft.com/office/drawing/2014/main" id="{00360FC5-6C9A-4A6D-A3F4-144EC1B806BA}"/>
              </a:ext>
            </a:extLst>
          </p:cNvPr>
          <p:cNvPicPr>
            <a:picLocks noChangeAspect="1"/>
          </p:cNvPicPr>
          <p:nvPr/>
        </p:nvPicPr>
        <p:blipFill>
          <a:blip r:embed="rId5"/>
          <a:stretch>
            <a:fillRect/>
          </a:stretch>
        </p:blipFill>
        <p:spPr>
          <a:xfrm>
            <a:off x="4909709" y="1907797"/>
            <a:ext cx="1743318" cy="514422"/>
          </a:xfrm>
          <a:prstGeom prst="rect">
            <a:avLst/>
          </a:prstGeom>
        </p:spPr>
      </p:pic>
      <p:pic>
        <p:nvPicPr>
          <p:cNvPr id="13" name="Picture 12">
            <a:extLst>
              <a:ext uri="{FF2B5EF4-FFF2-40B4-BE49-F238E27FC236}">
                <a16:creationId xmlns:a16="http://schemas.microsoft.com/office/drawing/2014/main" id="{54569A77-4B88-44B3-8748-BCB1A5E6765F}"/>
              </a:ext>
            </a:extLst>
          </p:cNvPr>
          <p:cNvPicPr>
            <a:picLocks noChangeAspect="1"/>
          </p:cNvPicPr>
          <p:nvPr/>
        </p:nvPicPr>
        <p:blipFill>
          <a:blip r:embed="rId6"/>
          <a:stretch>
            <a:fillRect/>
          </a:stretch>
        </p:blipFill>
        <p:spPr>
          <a:xfrm>
            <a:off x="237307" y="2755690"/>
            <a:ext cx="5858693" cy="1543265"/>
          </a:xfrm>
          <a:prstGeom prst="rect">
            <a:avLst/>
          </a:prstGeom>
        </p:spPr>
      </p:pic>
      <p:pic>
        <p:nvPicPr>
          <p:cNvPr id="15" name="Picture 14">
            <a:extLst>
              <a:ext uri="{FF2B5EF4-FFF2-40B4-BE49-F238E27FC236}">
                <a16:creationId xmlns:a16="http://schemas.microsoft.com/office/drawing/2014/main" id="{79046335-C8FC-4A49-B74E-A95BBB1CE0F5}"/>
              </a:ext>
            </a:extLst>
          </p:cNvPr>
          <p:cNvPicPr>
            <a:picLocks noChangeAspect="1"/>
          </p:cNvPicPr>
          <p:nvPr/>
        </p:nvPicPr>
        <p:blipFill>
          <a:blip r:embed="rId7"/>
          <a:stretch>
            <a:fillRect/>
          </a:stretch>
        </p:blipFill>
        <p:spPr>
          <a:xfrm>
            <a:off x="6963635" y="2709762"/>
            <a:ext cx="3562847" cy="1438476"/>
          </a:xfrm>
          <a:prstGeom prst="rect">
            <a:avLst/>
          </a:prstGeom>
        </p:spPr>
      </p:pic>
      <p:pic>
        <p:nvPicPr>
          <p:cNvPr id="17" name="Picture 16">
            <a:extLst>
              <a:ext uri="{FF2B5EF4-FFF2-40B4-BE49-F238E27FC236}">
                <a16:creationId xmlns:a16="http://schemas.microsoft.com/office/drawing/2014/main" id="{2FDF6A16-F042-4B04-A982-937027574234}"/>
              </a:ext>
            </a:extLst>
          </p:cNvPr>
          <p:cNvPicPr>
            <a:picLocks noChangeAspect="1"/>
          </p:cNvPicPr>
          <p:nvPr/>
        </p:nvPicPr>
        <p:blipFill>
          <a:blip r:embed="rId8"/>
          <a:stretch>
            <a:fillRect/>
          </a:stretch>
        </p:blipFill>
        <p:spPr>
          <a:xfrm>
            <a:off x="5266946" y="4298955"/>
            <a:ext cx="1028844" cy="381053"/>
          </a:xfrm>
          <a:prstGeom prst="rect">
            <a:avLst/>
          </a:prstGeom>
        </p:spPr>
      </p:pic>
      <p:pic>
        <p:nvPicPr>
          <p:cNvPr id="19" name="Picture 18">
            <a:extLst>
              <a:ext uri="{FF2B5EF4-FFF2-40B4-BE49-F238E27FC236}">
                <a16:creationId xmlns:a16="http://schemas.microsoft.com/office/drawing/2014/main" id="{5954B26E-566C-409B-845A-62DC44041F39}"/>
              </a:ext>
            </a:extLst>
          </p:cNvPr>
          <p:cNvPicPr>
            <a:picLocks noChangeAspect="1"/>
          </p:cNvPicPr>
          <p:nvPr/>
        </p:nvPicPr>
        <p:blipFill>
          <a:blip r:embed="rId9"/>
          <a:stretch>
            <a:fillRect/>
          </a:stretch>
        </p:blipFill>
        <p:spPr>
          <a:xfrm>
            <a:off x="284939" y="5061110"/>
            <a:ext cx="5811061" cy="1495634"/>
          </a:xfrm>
          <a:prstGeom prst="rect">
            <a:avLst/>
          </a:prstGeom>
        </p:spPr>
      </p:pic>
      <p:pic>
        <p:nvPicPr>
          <p:cNvPr id="21" name="Picture 20">
            <a:extLst>
              <a:ext uri="{FF2B5EF4-FFF2-40B4-BE49-F238E27FC236}">
                <a16:creationId xmlns:a16="http://schemas.microsoft.com/office/drawing/2014/main" id="{4F15713D-55F0-4DAC-9F06-26C7AFEAF469}"/>
              </a:ext>
            </a:extLst>
          </p:cNvPr>
          <p:cNvPicPr>
            <a:picLocks noChangeAspect="1"/>
          </p:cNvPicPr>
          <p:nvPr/>
        </p:nvPicPr>
        <p:blipFill>
          <a:blip r:embed="rId10"/>
          <a:stretch>
            <a:fillRect/>
          </a:stretch>
        </p:blipFill>
        <p:spPr>
          <a:xfrm>
            <a:off x="6449222" y="5007409"/>
            <a:ext cx="1790950" cy="1409897"/>
          </a:xfrm>
          <a:prstGeom prst="rect">
            <a:avLst/>
          </a:prstGeom>
        </p:spPr>
      </p:pic>
      <p:pic>
        <p:nvPicPr>
          <p:cNvPr id="23" name="Picture 22">
            <a:extLst>
              <a:ext uri="{FF2B5EF4-FFF2-40B4-BE49-F238E27FC236}">
                <a16:creationId xmlns:a16="http://schemas.microsoft.com/office/drawing/2014/main" id="{224E6D1D-0DED-41E4-8056-EFB2D24781C1}"/>
              </a:ext>
            </a:extLst>
          </p:cNvPr>
          <p:cNvPicPr>
            <a:picLocks noChangeAspect="1"/>
          </p:cNvPicPr>
          <p:nvPr/>
        </p:nvPicPr>
        <p:blipFill>
          <a:blip r:embed="rId11"/>
          <a:stretch>
            <a:fillRect/>
          </a:stretch>
        </p:blipFill>
        <p:spPr>
          <a:xfrm>
            <a:off x="9093836" y="5445620"/>
            <a:ext cx="1162212" cy="533474"/>
          </a:xfrm>
          <a:prstGeom prst="rect">
            <a:avLst/>
          </a:prstGeom>
        </p:spPr>
      </p:pic>
    </p:spTree>
    <p:extLst>
      <p:ext uri="{BB962C8B-B14F-4D97-AF65-F5344CB8AC3E}">
        <p14:creationId xmlns:p14="http://schemas.microsoft.com/office/powerpoint/2010/main" val="255062588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AFBDCE-507A-4952-84AF-894ADB3D8061}"/>
              </a:ext>
            </a:extLst>
          </p:cNvPr>
          <p:cNvPicPr>
            <a:picLocks noChangeAspect="1"/>
          </p:cNvPicPr>
          <p:nvPr/>
        </p:nvPicPr>
        <p:blipFill>
          <a:blip r:embed="rId2"/>
          <a:stretch>
            <a:fillRect/>
          </a:stretch>
        </p:blipFill>
        <p:spPr>
          <a:xfrm>
            <a:off x="657235" y="350543"/>
            <a:ext cx="2048161" cy="552527"/>
          </a:xfrm>
          <a:prstGeom prst="rect">
            <a:avLst/>
          </a:prstGeom>
        </p:spPr>
      </p:pic>
      <p:pic>
        <p:nvPicPr>
          <p:cNvPr id="7" name="Picture 6">
            <a:extLst>
              <a:ext uri="{FF2B5EF4-FFF2-40B4-BE49-F238E27FC236}">
                <a16:creationId xmlns:a16="http://schemas.microsoft.com/office/drawing/2014/main" id="{EE00DC19-3F0D-45F6-A60D-A512092A699D}"/>
              </a:ext>
            </a:extLst>
          </p:cNvPr>
          <p:cNvPicPr>
            <a:picLocks noChangeAspect="1"/>
          </p:cNvPicPr>
          <p:nvPr/>
        </p:nvPicPr>
        <p:blipFill>
          <a:blip r:embed="rId3"/>
          <a:stretch>
            <a:fillRect/>
          </a:stretch>
        </p:blipFill>
        <p:spPr>
          <a:xfrm>
            <a:off x="511293" y="903070"/>
            <a:ext cx="8573696" cy="1552792"/>
          </a:xfrm>
          <a:prstGeom prst="rect">
            <a:avLst/>
          </a:prstGeom>
        </p:spPr>
      </p:pic>
      <p:pic>
        <p:nvPicPr>
          <p:cNvPr id="9" name="Picture 8">
            <a:extLst>
              <a:ext uri="{FF2B5EF4-FFF2-40B4-BE49-F238E27FC236}">
                <a16:creationId xmlns:a16="http://schemas.microsoft.com/office/drawing/2014/main" id="{594B51AD-DE95-4681-B456-8066297184C9}"/>
              </a:ext>
            </a:extLst>
          </p:cNvPr>
          <p:cNvPicPr>
            <a:picLocks noChangeAspect="1"/>
          </p:cNvPicPr>
          <p:nvPr/>
        </p:nvPicPr>
        <p:blipFill>
          <a:blip r:embed="rId4"/>
          <a:stretch>
            <a:fillRect/>
          </a:stretch>
        </p:blipFill>
        <p:spPr>
          <a:xfrm>
            <a:off x="511293" y="2651291"/>
            <a:ext cx="5372850" cy="552527"/>
          </a:xfrm>
          <a:prstGeom prst="rect">
            <a:avLst/>
          </a:prstGeom>
        </p:spPr>
      </p:pic>
      <p:pic>
        <p:nvPicPr>
          <p:cNvPr id="11" name="Picture 10">
            <a:extLst>
              <a:ext uri="{FF2B5EF4-FFF2-40B4-BE49-F238E27FC236}">
                <a16:creationId xmlns:a16="http://schemas.microsoft.com/office/drawing/2014/main" id="{C96ABE08-66C0-4D87-9279-0C824A312637}"/>
              </a:ext>
            </a:extLst>
          </p:cNvPr>
          <p:cNvPicPr>
            <a:picLocks noChangeAspect="1"/>
          </p:cNvPicPr>
          <p:nvPr/>
        </p:nvPicPr>
        <p:blipFill>
          <a:blip r:embed="rId5"/>
          <a:stretch>
            <a:fillRect/>
          </a:stretch>
        </p:blipFill>
        <p:spPr>
          <a:xfrm>
            <a:off x="1148156" y="3654183"/>
            <a:ext cx="5372850" cy="4667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64B10E0-C8E5-4367-8459-AAFBC31D8359}"/>
                  </a:ext>
                </a:extLst>
              </p:cNvPr>
              <p:cNvSpPr txBox="1"/>
              <p:nvPr/>
            </p:nvSpPr>
            <p:spPr>
              <a:xfrm>
                <a:off x="398189" y="3741176"/>
                <a:ext cx="8588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𝜎</m:t>
                      </m:r>
                      <m:d>
                        <m:dPr>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𝑍</m:t>
                              </m:r>
                            </m:e>
                            <m:sub>
                              <m:r>
                                <a:rPr lang="en-IN" b="0" i="1" smtClean="0">
                                  <a:latin typeface="Cambria Math" panose="02040503050406030204" pitchFamily="18" charset="0"/>
                                </a:rPr>
                                <m:t>2</m:t>
                              </m:r>
                            </m:sub>
                          </m:sSub>
                        </m:e>
                      </m:d>
                      <m:r>
                        <a:rPr lang="en-IN" b="0" i="1" smtClean="0">
                          <a:latin typeface="Cambria Math" panose="02040503050406030204" pitchFamily="18" charset="0"/>
                        </a:rPr>
                        <m:t>=</m:t>
                      </m:r>
                    </m:oMath>
                  </m:oMathPara>
                </a14:m>
                <a:endParaRPr lang="en-IN" dirty="0"/>
              </a:p>
            </p:txBody>
          </p:sp>
        </mc:Choice>
        <mc:Fallback xmlns="">
          <p:sp>
            <p:nvSpPr>
              <p:cNvPr id="12" name="TextBox 11">
                <a:extLst>
                  <a:ext uri="{FF2B5EF4-FFF2-40B4-BE49-F238E27FC236}">
                    <a16:creationId xmlns:a16="http://schemas.microsoft.com/office/drawing/2014/main" id="{164B10E0-C8E5-4367-8459-AAFBC31D8359}"/>
                  </a:ext>
                </a:extLst>
              </p:cNvPr>
              <p:cNvSpPr txBox="1">
                <a:spLocks noRot="1" noChangeAspect="1" noMove="1" noResize="1" noEditPoints="1" noAdjustHandles="1" noChangeArrowheads="1" noChangeShapeType="1" noTextEdit="1"/>
              </p:cNvSpPr>
              <p:nvPr/>
            </p:nvSpPr>
            <p:spPr>
              <a:xfrm>
                <a:off x="398189" y="3741176"/>
                <a:ext cx="858889" cy="276999"/>
              </a:xfrm>
              <a:prstGeom prst="rect">
                <a:avLst/>
              </a:prstGeom>
              <a:blipFill>
                <a:blip r:embed="rId6"/>
                <a:stretch>
                  <a:fillRect l="-3546" r="-2837" b="-15556"/>
                </a:stretch>
              </a:blipFill>
            </p:spPr>
            <p:txBody>
              <a:bodyPr/>
              <a:lstStyle/>
              <a:p>
                <a:r>
                  <a:rPr lang="en-IN">
                    <a:noFill/>
                  </a:rPr>
                  <a:t> </a:t>
                </a:r>
              </a:p>
            </p:txBody>
          </p:sp>
        </mc:Fallback>
      </mc:AlternateContent>
      <p:pic>
        <p:nvPicPr>
          <p:cNvPr id="14" name="Picture 13">
            <a:extLst>
              <a:ext uri="{FF2B5EF4-FFF2-40B4-BE49-F238E27FC236}">
                <a16:creationId xmlns:a16="http://schemas.microsoft.com/office/drawing/2014/main" id="{E6A571DE-09BF-4BFF-84AF-0A597014ED22}"/>
              </a:ext>
            </a:extLst>
          </p:cNvPr>
          <p:cNvPicPr>
            <a:picLocks noChangeAspect="1"/>
          </p:cNvPicPr>
          <p:nvPr/>
        </p:nvPicPr>
        <p:blipFill>
          <a:blip r:embed="rId7"/>
          <a:stretch>
            <a:fillRect/>
          </a:stretch>
        </p:blipFill>
        <p:spPr>
          <a:xfrm>
            <a:off x="1681315" y="4214100"/>
            <a:ext cx="1810003" cy="714475"/>
          </a:xfrm>
          <a:prstGeom prst="rect">
            <a:avLst/>
          </a:prstGeom>
        </p:spPr>
      </p:pic>
      <p:pic>
        <p:nvPicPr>
          <p:cNvPr id="16" name="Picture 15">
            <a:extLst>
              <a:ext uri="{FF2B5EF4-FFF2-40B4-BE49-F238E27FC236}">
                <a16:creationId xmlns:a16="http://schemas.microsoft.com/office/drawing/2014/main" id="{E5D075F6-A508-4FCD-8FA2-943EF17BE803}"/>
              </a:ext>
            </a:extLst>
          </p:cNvPr>
          <p:cNvPicPr>
            <a:picLocks noChangeAspect="1"/>
          </p:cNvPicPr>
          <p:nvPr/>
        </p:nvPicPr>
        <p:blipFill>
          <a:blip r:embed="rId8"/>
          <a:stretch>
            <a:fillRect/>
          </a:stretch>
        </p:blipFill>
        <p:spPr>
          <a:xfrm>
            <a:off x="941067" y="4969683"/>
            <a:ext cx="5334744" cy="495369"/>
          </a:xfrm>
          <a:prstGeom prst="rect">
            <a:avLst/>
          </a:prstGeom>
        </p:spPr>
      </p:pic>
      <p:pic>
        <p:nvPicPr>
          <p:cNvPr id="18" name="Picture 17">
            <a:extLst>
              <a:ext uri="{FF2B5EF4-FFF2-40B4-BE49-F238E27FC236}">
                <a16:creationId xmlns:a16="http://schemas.microsoft.com/office/drawing/2014/main" id="{DF695F81-CDF9-46DE-8A14-DE56350EF479}"/>
              </a:ext>
            </a:extLst>
          </p:cNvPr>
          <p:cNvPicPr>
            <a:picLocks noChangeAspect="1"/>
          </p:cNvPicPr>
          <p:nvPr/>
        </p:nvPicPr>
        <p:blipFill>
          <a:blip r:embed="rId9"/>
          <a:stretch>
            <a:fillRect/>
          </a:stretch>
        </p:blipFill>
        <p:spPr>
          <a:xfrm>
            <a:off x="941067" y="5537135"/>
            <a:ext cx="1428949" cy="685896"/>
          </a:xfrm>
          <a:prstGeom prst="rect">
            <a:avLst/>
          </a:prstGeom>
        </p:spPr>
      </p:pic>
      <p:pic>
        <p:nvPicPr>
          <p:cNvPr id="20" name="Picture 19">
            <a:extLst>
              <a:ext uri="{FF2B5EF4-FFF2-40B4-BE49-F238E27FC236}">
                <a16:creationId xmlns:a16="http://schemas.microsoft.com/office/drawing/2014/main" id="{87FB8BB0-18A1-4A75-9D3F-57CC677ECFE1}"/>
              </a:ext>
            </a:extLst>
          </p:cNvPr>
          <p:cNvPicPr>
            <a:picLocks noChangeAspect="1"/>
          </p:cNvPicPr>
          <p:nvPr/>
        </p:nvPicPr>
        <p:blipFill>
          <a:blip r:embed="rId10"/>
          <a:stretch>
            <a:fillRect/>
          </a:stretch>
        </p:blipFill>
        <p:spPr>
          <a:xfrm>
            <a:off x="2651043" y="5557764"/>
            <a:ext cx="1914792" cy="752580"/>
          </a:xfrm>
          <a:prstGeom prst="rect">
            <a:avLst/>
          </a:prstGeom>
        </p:spPr>
      </p:pic>
      <p:pic>
        <p:nvPicPr>
          <p:cNvPr id="22" name="Picture 21">
            <a:extLst>
              <a:ext uri="{FF2B5EF4-FFF2-40B4-BE49-F238E27FC236}">
                <a16:creationId xmlns:a16="http://schemas.microsoft.com/office/drawing/2014/main" id="{72E7CDC9-C805-4307-9B3F-EA6BAF2EE1C2}"/>
              </a:ext>
            </a:extLst>
          </p:cNvPr>
          <p:cNvPicPr>
            <a:picLocks noChangeAspect="1"/>
          </p:cNvPicPr>
          <p:nvPr/>
        </p:nvPicPr>
        <p:blipFill>
          <a:blip r:embed="rId11"/>
          <a:stretch>
            <a:fillRect/>
          </a:stretch>
        </p:blipFill>
        <p:spPr>
          <a:xfrm>
            <a:off x="5311474" y="5532841"/>
            <a:ext cx="1295581" cy="628738"/>
          </a:xfrm>
          <a:prstGeom prst="rect">
            <a:avLst/>
          </a:prstGeom>
        </p:spPr>
      </p:pic>
    </p:spTree>
    <p:extLst>
      <p:ext uri="{BB962C8B-B14F-4D97-AF65-F5344CB8AC3E}">
        <p14:creationId xmlns:p14="http://schemas.microsoft.com/office/powerpoint/2010/main" val="212144165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F695F81-CDF9-46DE-8A14-DE56350EF479}"/>
              </a:ext>
            </a:extLst>
          </p:cNvPr>
          <p:cNvPicPr>
            <a:picLocks noChangeAspect="1"/>
          </p:cNvPicPr>
          <p:nvPr/>
        </p:nvPicPr>
        <p:blipFill>
          <a:blip r:embed="rId2"/>
          <a:stretch>
            <a:fillRect/>
          </a:stretch>
        </p:blipFill>
        <p:spPr>
          <a:xfrm>
            <a:off x="911570" y="296542"/>
            <a:ext cx="1428949" cy="685896"/>
          </a:xfrm>
          <a:prstGeom prst="rect">
            <a:avLst/>
          </a:prstGeom>
        </p:spPr>
      </p:pic>
      <p:pic>
        <p:nvPicPr>
          <p:cNvPr id="20" name="Picture 19">
            <a:extLst>
              <a:ext uri="{FF2B5EF4-FFF2-40B4-BE49-F238E27FC236}">
                <a16:creationId xmlns:a16="http://schemas.microsoft.com/office/drawing/2014/main" id="{87FB8BB0-18A1-4A75-9D3F-57CC677ECFE1}"/>
              </a:ext>
            </a:extLst>
          </p:cNvPr>
          <p:cNvPicPr>
            <a:picLocks noChangeAspect="1"/>
          </p:cNvPicPr>
          <p:nvPr/>
        </p:nvPicPr>
        <p:blipFill>
          <a:blip r:embed="rId3"/>
          <a:stretch>
            <a:fillRect/>
          </a:stretch>
        </p:blipFill>
        <p:spPr>
          <a:xfrm>
            <a:off x="3240979" y="229858"/>
            <a:ext cx="1914792" cy="752580"/>
          </a:xfrm>
          <a:prstGeom prst="rect">
            <a:avLst/>
          </a:prstGeom>
        </p:spPr>
      </p:pic>
      <p:pic>
        <p:nvPicPr>
          <p:cNvPr id="22" name="Picture 21">
            <a:extLst>
              <a:ext uri="{FF2B5EF4-FFF2-40B4-BE49-F238E27FC236}">
                <a16:creationId xmlns:a16="http://schemas.microsoft.com/office/drawing/2014/main" id="{72E7CDC9-C805-4307-9B3F-EA6BAF2EE1C2}"/>
              </a:ext>
            </a:extLst>
          </p:cNvPr>
          <p:cNvPicPr>
            <a:picLocks noChangeAspect="1"/>
          </p:cNvPicPr>
          <p:nvPr/>
        </p:nvPicPr>
        <p:blipFill>
          <a:blip r:embed="rId4"/>
          <a:stretch>
            <a:fillRect/>
          </a:stretch>
        </p:blipFill>
        <p:spPr>
          <a:xfrm>
            <a:off x="6196377" y="229858"/>
            <a:ext cx="1295581" cy="628738"/>
          </a:xfrm>
          <a:prstGeom prst="rect">
            <a:avLst/>
          </a:prstGeom>
        </p:spPr>
      </p:pic>
      <p:pic>
        <p:nvPicPr>
          <p:cNvPr id="3" name="Picture 2">
            <a:extLst>
              <a:ext uri="{FF2B5EF4-FFF2-40B4-BE49-F238E27FC236}">
                <a16:creationId xmlns:a16="http://schemas.microsoft.com/office/drawing/2014/main" id="{D88E5041-6069-421C-9C26-58B3C2EDE2A3}"/>
              </a:ext>
            </a:extLst>
          </p:cNvPr>
          <p:cNvPicPr>
            <a:picLocks noChangeAspect="1"/>
          </p:cNvPicPr>
          <p:nvPr/>
        </p:nvPicPr>
        <p:blipFill>
          <a:blip r:embed="rId5"/>
          <a:stretch>
            <a:fillRect/>
          </a:stretch>
        </p:blipFill>
        <p:spPr>
          <a:xfrm>
            <a:off x="911570" y="1290339"/>
            <a:ext cx="6992326" cy="4277322"/>
          </a:xfrm>
          <a:prstGeom prst="rect">
            <a:avLst/>
          </a:prstGeom>
        </p:spPr>
      </p:pic>
    </p:spTree>
    <p:extLst>
      <p:ext uri="{BB962C8B-B14F-4D97-AF65-F5344CB8AC3E}">
        <p14:creationId xmlns:p14="http://schemas.microsoft.com/office/powerpoint/2010/main" val="193182240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2E3AA-491F-4810-A05F-FA194806EB06}"/>
              </a:ext>
            </a:extLst>
          </p:cNvPr>
          <p:cNvPicPr>
            <a:picLocks noChangeAspect="1"/>
          </p:cNvPicPr>
          <p:nvPr/>
        </p:nvPicPr>
        <p:blipFill>
          <a:blip r:embed="rId2"/>
          <a:stretch>
            <a:fillRect/>
          </a:stretch>
        </p:blipFill>
        <p:spPr>
          <a:xfrm>
            <a:off x="1769515" y="453374"/>
            <a:ext cx="9068944" cy="5520706"/>
          </a:xfrm>
          <a:prstGeom prst="rect">
            <a:avLst/>
          </a:prstGeom>
        </p:spPr>
      </p:pic>
    </p:spTree>
    <p:extLst>
      <p:ext uri="{BB962C8B-B14F-4D97-AF65-F5344CB8AC3E}">
        <p14:creationId xmlns:p14="http://schemas.microsoft.com/office/powerpoint/2010/main" val="2891958553"/>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935D46-37DD-4E95-B7F6-15981B65CF65}"/>
              </a:ext>
            </a:extLst>
          </p:cNvPr>
          <p:cNvPicPr>
            <a:picLocks noChangeAspect="1"/>
          </p:cNvPicPr>
          <p:nvPr/>
        </p:nvPicPr>
        <p:blipFill>
          <a:blip r:embed="rId2"/>
          <a:stretch>
            <a:fillRect/>
          </a:stretch>
        </p:blipFill>
        <p:spPr>
          <a:xfrm>
            <a:off x="1319219" y="1278996"/>
            <a:ext cx="9553562" cy="3912763"/>
          </a:xfrm>
          <a:prstGeom prst="rect">
            <a:avLst/>
          </a:prstGeom>
        </p:spPr>
      </p:pic>
    </p:spTree>
    <p:extLst>
      <p:ext uri="{BB962C8B-B14F-4D97-AF65-F5344CB8AC3E}">
        <p14:creationId xmlns:p14="http://schemas.microsoft.com/office/powerpoint/2010/main" val="3010754593"/>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644236" y="500766"/>
            <a:ext cx="9871364" cy="768154"/>
          </a:xfrm>
          <a:prstGeom prst="rect">
            <a:avLst/>
          </a:prstGeom>
        </p:spPr>
        <p:txBody>
          <a:bodyPr vert="horz" wrap="square" lIns="0" tIns="90165" rIns="0" bIns="0" rtlCol="0" anchor="ctr">
            <a:spAutoFit/>
          </a:bodyPr>
          <a:lstStyle/>
          <a:p>
            <a:pPr marL="520687">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4" name="object 4"/>
          <p:cNvSpPr txBox="1"/>
          <p:nvPr/>
        </p:nvSpPr>
        <p:spPr>
          <a:xfrm>
            <a:off x="888896" y="1534081"/>
            <a:ext cx="5821680" cy="386430"/>
          </a:xfrm>
          <a:prstGeom prst="rect">
            <a:avLst/>
          </a:prstGeom>
        </p:spPr>
        <p:txBody>
          <a:bodyPr vert="horz" wrap="square" lIns="0" tIns="16933" rIns="0" bIns="0" rtlCol="0">
            <a:spAutoFit/>
          </a:bodyPr>
          <a:lstStyle/>
          <a:p>
            <a:pPr marL="16933">
              <a:spcBef>
                <a:spcPts val="133"/>
              </a:spcBef>
              <a:tabLst>
                <a:tab pos="571486" algn="l"/>
              </a:tabLst>
            </a:pPr>
            <a:r>
              <a:rPr sz="2400" spc="-33" dirty="0">
                <a:latin typeface="Roboto"/>
                <a:cs typeface="Roboto"/>
              </a:rPr>
              <a:t>1.</a:t>
            </a:r>
            <a:r>
              <a:rPr sz="2400" dirty="0">
                <a:latin typeface="Roboto"/>
                <a:cs typeface="Roboto"/>
              </a:rPr>
              <a:t>	</a:t>
            </a: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a:latin typeface="Roboto"/>
              <a:cs typeface="Roboto"/>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852128" y="299137"/>
            <a:ext cx="10932157" cy="884279"/>
          </a:xfrm>
          <a:prstGeom prst="rect">
            <a:avLst/>
          </a:prstGeom>
        </p:spPr>
        <p:txBody>
          <a:bodyPr vert="horz" wrap="square" lIns="0" tIns="205167" rIns="0" bIns="0" rtlCol="0" anchor="ctr">
            <a:spAutoFit/>
          </a:bodyPr>
          <a:lstStyle/>
          <a:p>
            <a:pPr marL="1481630">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5" name="object 5"/>
          <p:cNvSpPr txBox="1"/>
          <p:nvPr/>
        </p:nvSpPr>
        <p:spPr>
          <a:xfrm>
            <a:off x="888896" y="1534082"/>
            <a:ext cx="9003453" cy="1114835"/>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a:latin typeface="Roboto"/>
              <a:cs typeface="Roboto"/>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63638" y="230311"/>
            <a:ext cx="10932157" cy="884279"/>
          </a:xfrm>
          <a:prstGeom prst="rect">
            <a:avLst/>
          </a:prstGeom>
        </p:spPr>
        <p:txBody>
          <a:bodyPr vert="horz" wrap="square" lIns="0" tIns="205167" rIns="0" bIns="0" rtlCol="0" anchor="ctr">
            <a:spAutoFit/>
          </a:bodyPr>
          <a:lstStyle/>
          <a:p>
            <a:pPr marL="1481630">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5" name="object 5"/>
          <p:cNvSpPr txBox="1"/>
          <p:nvPr/>
        </p:nvSpPr>
        <p:spPr>
          <a:xfrm>
            <a:off x="888896" y="1534081"/>
            <a:ext cx="9003453" cy="1853499"/>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dirty="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33" dirty="0">
                <a:latin typeface="Roboto"/>
                <a:cs typeface="Roboto"/>
              </a:rPr>
              <a:t>Initializing</a:t>
            </a:r>
            <a:r>
              <a:rPr sz="2400" spc="-67" dirty="0">
                <a:latin typeface="Roboto"/>
                <a:cs typeface="Roboto"/>
              </a:rPr>
              <a:t> </a:t>
            </a:r>
            <a:r>
              <a:rPr sz="2400" dirty="0">
                <a:latin typeface="Roboto"/>
                <a:cs typeface="Roboto"/>
              </a:rPr>
              <a:t>the</a:t>
            </a:r>
            <a:r>
              <a:rPr sz="2400" spc="-60" dirty="0">
                <a:latin typeface="Roboto"/>
                <a:cs typeface="Roboto"/>
              </a:rPr>
              <a:t> </a:t>
            </a:r>
            <a:r>
              <a:rPr sz="2400" spc="-13" dirty="0">
                <a:latin typeface="Roboto"/>
                <a:cs typeface="Roboto"/>
              </a:rPr>
              <a:t>weights</a:t>
            </a:r>
            <a:r>
              <a:rPr sz="2400" spc="-67" dirty="0">
                <a:latin typeface="Roboto"/>
                <a:cs typeface="Roboto"/>
              </a:rPr>
              <a:t> </a:t>
            </a:r>
            <a:r>
              <a:rPr sz="2400" dirty="0">
                <a:latin typeface="Roboto"/>
                <a:cs typeface="Roboto"/>
              </a:rPr>
              <a:t>for</a:t>
            </a:r>
            <a:r>
              <a:rPr sz="2400" spc="-60" dirty="0">
                <a:latin typeface="Roboto"/>
                <a:cs typeface="Roboto"/>
              </a:rPr>
              <a:t> </a:t>
            </a:r>
            <a:r>
              <a:rPr sz="2400" dirty="0">
                <a:latin typeface="Roboto"/>
                <a:cs typeface="Roboto"/>
              </a:rPr>
              <a:t>all</a:t>
            </a:r>
            <a:r>
              <a:rPr sz="2400" spc="-60"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layers</a:t>
            </a:r>
            <a:endParaRPr sz="2400" dirty="0">
              <a:latin typeface="Roboto"/>
              <a:cs typeface="Roboto"/>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232694" y="299137"/>
            <a:ext cx="11487358" cy="884279"/>
          </a:xfrm>
          <a:prstGeom prst="rect">
            <a:avLst/>
          </a:prstGeom>
        </p:spPr>
        <p:txBody>
          <a:bodyPr vert="horz" wrap="square" lIns="0" tIns="205167" rIns="0" bIns="0" rtlCol="0" anchor="ctr">
            <a:spAutoFit/>
          </a:bodyPr>
          <a:lstStyle/>
          <a:p>
            <a:pPr marL="1481630">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5" name="object 5"/>
          <p:cNvSpPr txBox="1"/>
          <p:nvPr/>
        </p:nvSpPr>
        <p:spPr>
          <a:xfrm>
            <a:off x="977387" y="1534081"/>
            <a:ext cx="9003453" cy="2592162"/>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dirty="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33" dirty="0">
                <a:latin typeface="Roboto"/>
                <a:cs typeface="Roboto"/>
              </a:rPr>
              <a:t>Initializing</a:t>
            </a:r>
            <a:r>
              <a:rPr sz="2400" spc="-67" dirty="0">
                <a:latin typeface="Roboto"/>
                <a:cs typeface="Roboto"/>
              </a:rPr>
              <a:t> </a:t>
            </a:r>
            <a:r>
              <a:rPr sz="2400" dirty="0">
                <a:latin typeface="Roboto"/>
                <a:cs typeface="Roboto"/>
              </a:rPr>
              <a:t>the</a:t>
            </a:r>
            <a:r>
              <a:rPr sz="2400" spc="-60" dirty="0">
                <a:latin typeface="Roboto"/>
                <a:cs typeface="Roboto"/>
              </a:rPr>
              <a:t> </a:t>
            </a:r>
            <a:r>
              <a:rPr sz="2400" spc="-13" dirty="0">
                <a:latin typeface="Roboto"/>
                <a:cs typeface="Roboto"/>
              </a:rPr>
              <a:t>weights</a:t>
            </a:r>
            <a:r>
              <a:rPr sz="2400" spc="-67" dirty="0">
                <a:latin typeface="Roboto"/>
                <a:cs typeface="Roboto"/>
              </a:rPr>
              <a:t> </a:t>
            </a:r>
            <a:r>
              <a:rPr sz="2400" dirty="0">
                <a:latin typeface="Roboto"/>
                <a:cs typeface="Roboto"/>
              </a:rPr>
              <a:t>for</a:t>
            </a:r>
            <a:r>
              <a:rPr sz="2400" spc="-60" dirty="0">
                <a:latin typeface="Roboto"/>
                <a:cs typeface="Roboto"/>
              </a:rPr>
              <a:t> </a:t>
            </a:r>
            <a:r>
              <a:rPr sz="2400" dirty="0">
                <a:latin typeface="Roboto"/>
                <a:cs typeface="Roboto"/>
              </a:rPr>
              <a:t>all</a:t>
            </a:r>
            <a:r>
              <a:rPr sz="2400" spc="-60"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layers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27" dirty="0">
                <a:latin typeface="Roboto"/>
                <a:cs typeface="Roboto"/>
              </a:rPr>
              <a:t>Implementing</a:t>
            </a:r>
            <a:r>
              <a:rPr sz="2400" spc="-87" dirty="0">
                <a:latin typeface="Roboto"/>
                <a:cs typeface="Roboto"/>
              </a:rPr>
              <a:t> </a:t>
            </a:r>
            <a:r>
              <a:rPr sz="2400" dirty="0">
                <a:latin typeface="Roboto"/>
                <a:cs typeface="Roboto"/>
              </a:rPr>
              <a:t>forward</a:t>
            </a:r>
            <a:r>
              <a:rPr sz="2400" spc="-87" dirty="0">
                <a:latin typeface="Roboto"/>
                <a:cs typeface="Roboto"/>
              </a:rPr>
              <a:t> </a:t>
            </a:r>
            <a:r>
              <a:rPr sz="2400" spc="-13" dirty="0">
                <a:latin typeface="Roboto"/>
                <a:cs typeface="Roboto"/>
              </a:rPr>
              <a:t>propagation</a:t>
            </a:r>
            <a:endParaRPr sz="2400" dirty="0">
              <a:latin typeface="Roboto"/>
              <a:cs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741394" y="132491"/>
            <a:ext cx="7014552"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a:gradFill>
            <a:gsLst>
              <a:gs pos="43000">
                <a:schemeClr val="accent1">
                  <a:tint val="44500"/>
                  <a:satMod val="160000"/>
                </a:schemeClr>
              </a:gs>
              <a:gs pos="86000">
                <a:srgbClr val="00B050"/>
              </a:gs>
            </a:gsLst>
            <a:lin ang="13500000" scaled="1"/>
          </a:gradFill>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grp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grpFill/>
            <a:ln w="9524">
              <a:solidFill>
                <a:srgbClr val="A7A7A7"/>
              </a:solidFill>
            </a:ln>
          </p:spPr>
          <p:txBody>
            <a:bodyPr wrap="square" lIns="0" tIns="0" rIns="0" bIns="0" rtlCol="0"/>
            <a:lstStyle/>
            <a:p>
              <a:endParaRPr sz="2400"/>
            </a:p>
          </p:txBody>
        </p:sp>
      </p:grpSp>
      <p:sp>
        <p:nvSpPr>
          <p:cNvPr id="6" name="object 6"/>
          <p:cNvSpPr txBox="1"/>
          <p:nvPr/>
        </p:nvSpPr>
        <p:spPr>
          <a:xfrm>
            <a:off x="5200905" y="3031574"/>
            <a:ext cx="1788160" cy="744349"/>
          </a:xfrm>
          <a:prstGeom prst="rect">
            <a:avLst/>
          </a:prstGeom>
        </p:spPr>
        <p:txBody>
          <a:bodyPr vert="horz" wrap="square" lIns="0" tIns="14393" rIns="0" bIns="0" rtlCol="0">
            <a:spAutoFit/>
          </a:bodyPr>
          <a:lstStyle/>
          <a:p>
            <a:pPr marL="251454" marR="6773" indent="-235367">
              <a:lnSpc>
                <a:spcPct val="101000"/>
              </a:lnSpc>
              <a:spcBef>
                <a:spcPts val="113"/>
              </a:spcBef>
            </a:pPr>
            <a:r>
              <a:rPr sz="2400" spc="-20" dirty="0">
                <a:latin typeface="Roboto"/>
                <a:cs typeface="Roboto"/>
              </a:rPr>
              <a:t>Working</a:t>
            </a:r>
            <a:r>
              <a:rPr sz="2400" spc="-113" dirty="0">
                <a:latin typeface="Roboto"/>
                <a:cs typeface="Roboto"/>
              </a:rPr>
              <a:t> </a:t>
            </a:r>
            <a:r>
              <a:rPr sz="2400" spc="-33" dirty="0">
                <a:latin typeface="Roboto"/>
                <a:cs typeface="Roboto"/>
              </a:rPr>
              <a:t>with </a:t>
            </a:r>
            <a:r>
              <a:rPr sz="2400" spc="-573" dirty="0">
                <a:latin typeface="Roboto"/>
                <a:cs typeface="Roboto"/>
              </a:rPr>
              <a:t> </a:t>
            </a:r>
            <a:r>
              <a:rPr sz="2400" spc="-47" dirty="0">
                <a:latin typeface="Roboto"/>
                <a:cs typeface="Roboto"/>
              </a:rPr>
              <a:t>Text</a:t>
            </a:r>
            <a:r>
              <a:rPr sz="2400" spc="-40" dirty="0">
                <a:latin typeface="Roboto"/>
                <a:cs typeface="Roboto"/>
              </a:rPr>
              <a:t> </a:t>
            </a:r>
            <a:r>
              <a:rPr sz="2400" spc="-33" dirty="0">
                <a:latin typeface="Roboto"/>
                <a:cs typeface="Roboto"/>
              </a:rPr>
              <a:t>Data</a:t>
            </a:r>
            <a:endParaRPr sz="2400">
              <a:latin typeface="Roboto"/>
              <a:cs typeface="Roboto"/>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350682" y="329914"/>
            <a:ext cx="10592619" cy="822724"/>
          </a:xfrm>
          <a:prstGeom prst="rect">
            <a:avLst/>
          </a:prstGeom>
        </p:spPr>
        <p:txBody>
          <a:bodyPr vert="horz" wrap="square" lIns="0" tIns="205167" rIns="0" bIns="0" rtlCol="0" anchor="ctr">
            <a:spAutoFit/>
          </a:bodyPr>
          <a:lstStyle/>
          <a:p>
            <a:pPr marL="1481630">
              <a:lnSpc>
                <a:spcPct val="100000"/>
              </a:lnSpc>
              <a:spcBef>
                <a:spcPts val="133"/>
              </a:spcBef>
            </a:pPr>
            <a:r>
              <a:rPr sz="4000" dirty="0"/>
              <a:t>Steps</a:t>
            </a:r>
            <a:r>
              <a:rPr sz="4000" spc="-152" dirty="0"/>
              <a:t> </a:t>
            </a:r>
            <a:r>
              <a:rPr sz="4000" dirty="0"/>
              <a:t>to</a:t>
            </a:r>
            <a:r>
              <a:rPr sz="4000" spc="-147" dirty="0"/>
              <a:t> </a:t>
            </a:r>
            <a:r>
              <a:rPr sz="4000" dirty="0"/>
              <a:t>build</a:t>
            </a:r>
            <a:r>
              <a:rPr sz="4000" spc="-147" dirty="0"/>
              <a:t> </a:t>
            </a:r>
            <a:r>
              <a:rPr sz="4000" dirty="0"/>
              <a:t>a</a:t>
            </a:r>
            <a:r>
              <a:rPr sz="4000" spc="-147" dirty="0"/>
              <a:t> </a:t>
            </a:r>
            <a:r>
              <a:rPr sz="4000" spc="-13" dirty="0"/>
              <a:t>Neural</a:t>
            </a:r>
            <a:r>
              <a:rPr sz="4000" spc="-152" dirty="0"/>
              <a:t> </a:t>
            </a:r>
            <a:r>
              <a:rPr sz="4000" dirty="0"/>
              <a:t>Network</a:t>
            </a:r>
            <a:r>
              <a:rPr sz="4000" spc="-147" dirty="0"/>
              <a:t> </a:t>
            </a:r>
            <a:r>
              <a:rPr sz="4000" dirty="0"/>
              <a:t>in</a:t>
            </a:r>
            <a:r>
              <a:rPr sz="4000" spc="-147" dirty="0"/>
              <a:t> </a:t>
            </a:r>
            <a:r>
              <a:rPr sz="4000" spc="-13" dirty="0"/>
              <a:t>NumPy</a:t>
            </a:r>
          </a:p>
        </p:txBody>
      </p:sp>
      <p:sp>
        <p:nvSpPr>
          <p:cNvPr id="5" name="object 5"/>
          <p:cNvSpPr txBox="1"/>
          <p:nvPr/>
        </p:nvSpPr>
        <p:spPr>
          <a:xfrm>
            <a:off x="888897" y="1534082"/>
            <a:ext cx="8677890" cy="3700158"/>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dirty="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33" dirty="0">
                <a:latin typeface="Roboto"/>
                <a:cs typeface="Roboto"/>
              </a:rPr>
              <a:t>Initializing</a:t>
            </a:r>
            <a:r>
              <a:rPr sz="2400" spc="-67" dirty="0">
                <a:latin typeface="Roboto"/>
                <a:cs typeface="Roboto"/>
              </a:rPr>
              <a:t> </a:t>
            </a:r>
            <a:r>
              <a:rPr sz="2400" dirty="0">
                <a:latin typeface="Roboto"/>
                <a:cs typeface="Roboto"/>
              </a:rPr>
              <a:t>the</a:t>
            </a:r>
            <a:r>
              <a:rPr sz="2400" spc="-60" dirty="0">
                <a:latin typeface="Roboto"/>
                <a:cs typeface="Roboto"/>
              </a:rPr>
              <a:t> </a:t>
            </a:r>
            <a:r>
              <a:rPr sz="2400" spc="-13" dirty="0">
                <a:latin typeface="Roboto"/>
                <a:cs typeface="Roboto"/>
              </a:rPr>
              <a:t>weights</a:t>
            </a:r>
            <a:r>
              <a:rPr sz="2400" spc="-67" dirty="0">
                <a:latin typeface="Roboto"/>
                <a:cs typeface="Roboto"/>
              </a:rPr>
              <a:t> </a:t>
            </a:r>
            <a:r>
              <a:rPr sz="2400" dirty="0">
                <a:latin typeface="Roboto"/>
                <a:cs typeface="Roboto"/>
              </a:rPr>
              <a:t>for</a:t>
            </a:r>
            <a:r>
              <a:rPr sz="2400" spc="-60" dirty="0">
                <a:latin typeface="Roboto"/>
                <a:cs typeface="Roboto"/>
              </a:rPr>
              <a:t> </a:t>
            </a:r>
            <a:r>
              <a:rPr sz="2400" dirty="0">
                <a:latin typeface="Roboto"/>
                <a:cs typeface="Roboto"/>
              </a:rPr>
              <a:t>all</a:t>
            </a:r>
            <a:r>
              <a:rPr sz="2400" spc="-60"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layers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27" dirty="0">
                <a:latin typeface="Roboto"/>
                <a:cs typeface="Roboto"/>
              </a:rPr>
              <a:t>Implementing</a:t>
            </a:r>
            <a:r>
              <a:rPr sz="2400" spc="-87" dirty="0">
                <a:latin typeface="Roboto"/>
                <a:cs typeface="Roboto"/>
              </a:rPr>
              <a:t> </a:t>
            </a:r>
            <a:r>
              <a:rPr sz="2400" dirty="0">
                <a:latin typeface="Roboto"/>
                <a:cs typeface="Roboto"/>
              </a:rPr>
              <a:t>forward</a:t>
            </a:r>
            <a:r>
              <a:rPr sz="2400" spc="-87" dirty="0">
                <a:latin typeface="Roboto"/>
                <a:cs typeface="Roboto"/>
              </a:rPr>
              <a:t> </a:t>
            </a:r>
            <a:r>
              <a:rPr sz="2400" spc="-13" dirty="0">
                <a:latin typeface="Roboto"/>
                <a:cs typeface="Roboto"/>
              </a:rPr>
              <a:t>propagation</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buAutoNum type="arabicPeriod"/>
              <a:tabLst>
                <a:tab pos="571486" algn="l"/>
              </a:tabLst>
            </a:pPr>
            <a:r>
              <a:rPr sz="2400" spc="-27" dirty="0">
                <a:latin typeface="Roboto"/>
                <a:cs typeface="Roboto"/>
              </a:rPr>
              <a:t>Implementing</a:t>
            </a:r>
            <a:r>
              <a:rPr sz="2400" spc="-67" dirty="0">
                <a:latin typeface="Roboto"/>
                <a:cs typeface="Roboto"/>
              </a:rPr>
              <a:t> </a:t>
            </a:r>
            <a:r>
              <a:rPr sz="2400" spc="-13" dirty="0">
                <a:latin typeface="Roboto"/>
                <a:cs typeface="Roboto"/>
              </a:rPr>
              <a:t>backward</a:t>
            </a:r>
            <a:r>
              <a:rPr sz="2400" spc="-67" dirty="0">
                <a:latin typeface="Roboto"/>
                <a:cs typeface="Roboto"/>
              </a:rPr>
              <a:t> </a:t>
            </a:r>
            <a:r>
              <a:rPr sz="2400" spc="-13" dirty="0">
                <a:latin typeface="Roboto"/>
                <a:cs typeface="Roboto"/>
              </a:rPr>
              <a:t>propagation</a:t>
            </a:r>
            <a:endParaRPr sz="2400" dirty="0">
              <a:latin typeface="Roboto"/>
              <a:cs typeface="Roboto"/>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45882" y="230311"/>
            <a:ext cx="12047795" cy="884279"/>
          </a:xfrm>
          <a:prstGeom prst="rect">
            <a:avLst/>
          </a:prstGeom>
        </p:spPr>
        <p:txBody>
          <a:bodyPr vert="horz" wrap="square" lIns="0" tIns="205167" rIns="0" bIns="0" rtlCol="0" anchor="ctr">
            <a:spAutoFit/>
          </a:bodyPr>
          <a:lstStyle/>
          <a:p>
            <a:pPr marL="1481630">
              <a:lnSpc>
                <a:spcPct val="100000"/>
              </a:lnSpc>
              <a:spcBef>
                <a:spcPts val="133"/>
              </a:spcBef>
            </a:pPr>
            <a:r>
              <a:rPr dirty="0"/>
              <a:t>Steps</a:t>
            </a:r>
            <a:r>
              <a:rPr spc="-152" dirty="0"/>
              <a:t> </a:t>
            </a:r>
            <a:r>
              <a:rPr dirty="0"/>
              <a:t>to</a:t>
            </a:r>
            <a:r>
              <a:rPr spc="-147" dirty="0"/>
              <a:t> </a:t>
            </a:r>
            <a:r>
              <a:rPr dirty="0"/>
              <a:t>build</a:t>
            </a:r>
            <a:r>
              <a:rPr spc="-147" dirty="0"/>
              <a:t> </a:t>
            </a:r>
            <a:r>
              <a:rPr dirty="0"/>
              <a:t>a</a:t>
            </a:r>
            <a:r>
              <a:rPr spc="-147" dirty="0"/>
              <a:t> </a:t>
            </a:r>
            <a:r>
              <a:rPr spc="-13" dirty="0"/>
              <a:t>Neural</a:t>
            </a:r>
            <a:r>
              <a:rPr spc="-152" dirty="0"/>
              <a:t> </a:t>
            </a:r>
            <a:r>
              <a:rPr dirty="0"/>
              <a:t>Network</a:t>
            </a:r>
            <a:r>
              <a:rPr spc="-147" dirty="0"/>
              <a:t> </a:t>
            </a:r>
            <a:r>
              <a:rPr dirty="0"/>
              <a:t>in</a:t>
            </a:r>
            <a:r>
              <a:rPr spc="-147" dirty="0"/>
              <a:t> </a:t>
            </a:r>
            <a:r>
              <a:rPr spc="-13" dirty="0"/>
              <a:t>NumPy</a:t>
            </a:r>
          </a:p>
        </p:txBody>
      </p:sp>
      <p:sp>
        <p:nvSpPr>
          <p:cNvPr id="5" name="object 5"/>
          <p:cNvSpPr txBox="1"/>
          <p:nvPr/>
        </p:nvSpPr>
        <p:spPr>
          <a:xfrm>
            <a:off x="554597" y="1534082"/>
            <a:ext cx="9003453" cy="4069490"/>
          </a:xfrm>
          <a:prstGeom prst="rect">
            <a:avLst/>
          </a:prstGeom>
        </p:spPr>
        <p:txBody>
          <a:bodyPr vert="horz" wrap="square" lIns="0" tIns="16933" rIns="0" bIns="0" rtlCol="0">
            <a:spAutoFit/>
          </a:bodyPr>
          <a:lstStyle/>
          <a:p>
            <a:pPr marL="572332" indent="-555399">
              <a:spcBef>
                <a:spcPts val="133"/>
              </a:spcBef>
              <a:buAutoNum type="arabicPeriod"/>
              <a:tabLst>
                <a:tab pos="571486" algn="l"/>
              </a:tabLst>
            </a:pPr>
            <a:r>
              <a:rPr sz="2400" spc="-13" dirty="0">
                <a:latin typeface="Roboto"/>
                <a:cs typeface="Roboto"/>
              </a:rPr>
              <a:t>Loading</a:t>
            </a:r>
            <a:r>
              <a:rPr sz="2400" spc="-107"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dataset</a:t>
            </a:r>
            <a:r>
              <a:rPr sz="2400" spc="-100" dirty="0">
                <a:latin typeface="Roboto"/>
                <a:cs typeface="Roboto"/>
              </a:rPr>
              <a:t> </a:t>
            </a:r>
            <a:r>
              <a:rPr sz="2400" spc="-27" dirty="0">
                <a:latin typeface="Roboto"/>
                <a:cs typeface="Roboto"/>
              </a:rPr>
              <a:t>(Input</a:t>
            </a:r>
            <a:r>
              <a:rPr sz="2400" spc="-100" dirty="0">
                <a:latin typeface="Roboto"/>
                <a:cs typeface="Roboto"/>
              </a:rPr>
              <a:t> </a:t>
            </a:r>
            <a:r>
              <a:rPr sz="2400" dirty="0">
                <a:latin typeface="Roboto"/>
                <a:cs typeface="Roboto"/>
              </a:rPr>
              <a:t>and</a:t>
            </a:r>
            <a:r>
              <a:rPr sz="2400" spc="-100" dirty="0">
                <a:latin typeface="Roboto"/>
                <a:cs typeface="Roboto"/>
              </a:rPr>
              <a:t> </a:t>
            </a:r>
            <a:r>
              <a:rPr sz="2400" spc="-13" dirty="0">
                <a:latin typeface="Roboto"/>
                <a:cs typeface="Roboto"/>
              </a:rPr>
              <a:t>Output)</a:t>
            </a:r>
            <a:endParaRPr sz="2400" dirty="0">
              <a:latin typeface="Roboto"/>
              <a:cs typeface="Roboto"/>
            </a:endParaRPr>
          </a:p>
          <a:p>
            <a:pPr marL="572332" indent="-555399">
              <a:spcBef>
                <a:spcPts val="2833"/>
              </a:spcBef>
              <a:buAutoNum type="arabicPeriod"/>
              <a:tabLst>
                <a:tab pos="571486" algn="l"/>
              </a:tabLst>
            </a:pPr>
            <a:r>
              <a:rPr sz="2400" spc="-13" dirty="0">
                <a:latin typeface="Roboto"/>
                <a:cs typeface="Roboto"/>
              </a:rPr>
              <a:t>Architecture</a:t>
            </a:r>
            <a:r>
              <a:rPr sz="2400" spc="-80"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model</a:t>
            </a:r>
            <a:r>
              <a:rPr sz="2400" spc="-73" dirty="0">
                <a:latin typeface="Roboto"/>
                <a:cs typeface="Roboto"/>
              </a:rPr>
              <a:t> </a:t>
            </a:r>
            <a:r>
              <a:rPr sz="2400" dirty="0">
                <a:latin typeface="Roboto"/>
                <a:cs typeface="Roboto"/>
              </a:rPr>
              <a:t>(#</a:t>
            </a:r>
            <a:r>
              <a:rPr sz="2400" spc="-73" dirty="0">
                <a:latin typeface="Roboto"/>
                <a:cs typeface="Roboto"/>
              </a:rPr>
              <a:t> </a:t>
            </a:r>
            <a:r>
              <a:rPr sz="2400" spc="-27" dirty="0">
                <a:latin typeface="Roboto"/>
                <a:cs typeface="Roboto"/>
              </a:rPr>
              <a:t>input,</a:t>
            </a:r>
            <a:r>
              <a:rPr sz="2400" spc="-80" dirty="0">
                <a:latin typeface="Roboto"/>
                <a:cs typeface="Roboto"/>
              </a:rPr>
              <a:t> </a:t>
            </a:r>
            <a:r>
              <a:rPr sz="2400" spc="-13" dirty="0">
                <a:latin typeface="Roboto"/>
                <a:cs typeface="Roboto"/>
              </a:rPr>
              <a:t>hidden</a:t>
            </a:r>
            <a:r>
              <a:rPr sz="2400" spc="-73" dirty="0">
                <a:latin typeface="Roboto"/>
                <a:cs typeface="Roboto"/>
              </a:rPr>
              <a:t> </a:t>
            </a:r>
            <a:r>
              <a:rPr sz="2400" dirty="0">
                <a:latin typeface="Roboto"/>
                <a:cs typeface="Roboto"/>
              </a:rPr>
              <a:t>and</a:t>
            </a:r>
            <a:r>
              <a:rPr sz="2400" spc="-73" dirty="0">
                <a:latin typeface="Roboto"/>
                <a:cs typeface="Roboto"/>
              </a:rPr>
              <a:t> </a:t>
            </a:r>
            <a:r>
              <a:rPr sz="2400" spc="-27" dirty="0">
                <a:latin typeface="Roboto"/>
                <a:cs typeface="Roboto"/>
              </a:rPr>
              <a:t>output</a:t>
            </a:r>
            <a:r>
              <a:rPr sz="2400" spc="-73" dirty="0">
                <a:latin typeface="Roboto"/>
                <a:cs typeface="Roboto"/>
              </a:rPr>
              <a:t> </a:t>
            </a:r>
            <a:r>
              <a:rPr sz="2400" spc="-13" dirty="0">
                <a:latin typeface="Roboto"/>
                <a:cs typeface="Roboto"/>
              </a:rPr>
              <a:t>neurons)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33" dirty="0">
                <a:latin typeface="Roboto"/>
                <a:cs typeface="Roboto"/>
              </a:rPr>
              <a:t>Initializing</a:t>
            </a:r>
            <a:r>
              <a:rPr sz="2400" spc="-67" dirty="0">
                <a:latin typeface="Roboto"/>
                <a:cs typeface="Roboto"/>
              </a:rPr>
              <a:t> </a:t>
            </a:r>
            <a:r>
              <a:rPr sz="2400" dirty="0">
                <a:latin typeface="Roboto"/>
                <a:cs typeface="Roboto"/>
              </a:rPr>
              <a:t>the</a:t>
            </a:r>
            <a:r>
              <a:rPr sz="2400" spc="-60" dirty="0">
                <a:latin typeface="Roboto"/>
                <a:cs typeface="Roboto"/>
              </a:rPr>
              <a:t> </a:t>
            </a:r>
            <a:r>
              <a:rPr sz="2400" spc="-13" dirty="0">
                <a:latin typeface="Roboto"/>
                <a:cs typeface="Roboto"/>
              </a:rPr>
              <a:t>weights</a:t>
            </a:r>
            <a:r>
              <a:rPr sz="2400" spc="-67" dirty="0">
                <a:latin typeface="Roboto"/>
                <a:cs typeface="Roboto"/>
              </a:rPr>
              <a:t> </a:t>
            </a:r>
            <a:r>
              <a:rPr sz="2400" dirty="0">
                <a:latin typeface="Roboto"/>
                <a:cs typeface="Roboto"/>
              </a:rPr>
              <a:t>for</a:t>
            </a:r>
            <a:r>
              <a:rPr sz="2400" spc="-60" dirty="0">
                <a:latin typeface="Roboto"/>
                <a:cs typeface="Roboto"/>
              </a:rPr>
              <a:t> </a:t>
            </a:r>
            <a:r>
              <a:rPr sz="2400" dirty="0">
                <a:latin typeface="Roboto"/>
                <a:cs typeface="Roboto"/>
              </a:rPr>
              <a:t>all</a:t>
            </a:r>
            <a:r>
              <a:rPr sz="2400" spc="-60"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layers</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spcBef>
                <a:spcPts val="7"/>
              </a:spcBef>
              <a:buAutoNum type="arabicPeriod"/>
              <a:tabLst>
                <a:tab pos="571486" algn="l"/>
              </a:tabLst>
            </a:pPr>
            <a:r>
              <a:rPr sz="2400" spc="-27" dirty="0">
                <a:latin typeface="Roboto"/>
                <a:cs typeface="Roboto"/>
              </a:rPr>
              <a:t>Implementing</a:t>
            </a:r>
            <a:r>
              <a:rPr sz="2400" spc="-87" dirty="0">
                <a:latin typeface="Roboto"/>
                <a:cs typeface="Roboto"/>
              </a:rPr>
              <a:t> </a:t>
            </a:r>
            <a:r>
              <a:rPr sz="2400" dirty="0">
                <a:latin typeface="Roboto"/>
                <a:cs typeface="Roboto"/>
              </a:rPr>
              <a:t>forward</a:t>
            </a:r>
            <a:r>
              <a:rPr sz="2400" spc="-87" dirty="0">
                <a:latin typeface="Roboto"/>
                <a:cs typeface="Roboto"/>
              </a:rPr>
              <a:t> </a:t>
            </a:r>
            <a:r>
              <a:rPr sz="2400" spc="-13" dirty="0">
                <a:latin typeface="Roboto"/>
                <a:cs typeface="Roboto"/>
              </a:rPr>
              <a:t>propagation</a:t>
            </a:r>
            <a:endParaRPr sz="2400" dirty="0">
              <a:latin typeface="Roboto"/>
              <a:cs typeface="Roboto"/>
            </a:endParaRPr>
          </a:p>
          <a:p>
            <a:pPr>
              <a:spcBef>
                <a:spcPts val="33"/>
              </a:spcBef>
              <a:buFont typeface="Roboto"/>
              <a:buAutoNum type="arabicPeriod"/>
            </a:pPr>
            <a:endParaRPr sz="2400" dirty="0">
              <a:latin typeface="Roboto"/>
              <a:cs typeface="Roboto"/>
            </a:endParaRPr>
          </a:p>
          <a:p>
            <a:pPr marL="572332" indent="-555399">
              <a:buAutoNum type="arabicPeriod"/>
              <a:tabLst>
                <a:tab pos="571486" algn="l"/>
              </a:tabLst>
            </a:pPr>
            <a:r>
              <a:rPr sz="2400" spc="-27" dirty="0">
                <a:latin typeface="Roboto"/>
                <a:cs typeface="Roboto"/>
              </a:rPr>
              <a:t>Implementing</a:t>
            </a:r>
            <a:r>
              <a:rPr sz="2400" spc="-67" dirty="0">
                <a:latin typeface="Roboto"/>
                <a:cs typeface="Roboto"/>
              </a:rPr>
              <a:t> </a:t>
            </a:r>
            <a:r>
              <a:rPr sz="2400" spc="-13" dirty="0">
                <a:latin typeface="Roboto"/>
                <a:cs typeface="Roboto"/>
              </a:rPr>
              <a:t>backward</a:t>
            </a:r>
            <a:r>
              <a:rPr sz="2400" spc="-67" dirty="0">
                <a:latin typeface="Roboto"/>
                <a:cs typeface="Roboto"/>
              </a:rPr>
              <a:t> </a:t>
            </a:r>
            <a:r>
              <a:rPr sz="2400" spc="-13" dirty="0">
                <a:latin typeface="Roboto"/>
                <a:cs typeface="Roboto"/>
              </a:rPr>
              <a:t>propagation</a:t>
            </a:r>
            <a:endParaRPr sz="2400" dirty="0">
              <a:latin typeface="Roboto"/>
              <a:cs typeface="Roboto"/>
            </a:endParaRPr>
          </a:p>
          <a:p>
            <a:pPr>
              <a:spcBef>
                <a:spcPts val="40"/>
              </a:spcBef>
              <a:buFont typeface="Roboto"/>
              <a:buAutoNum type="arabicPeriod"/>
            </a:pPr>
            <a:endParaRPr sz="2400" dirty="0">
              <a:latin typeface="Roboto"/>
              <a:cs typeface="Roboto"/>
            </a:endParaRPr>
          </a:p>
          <a:p>
            <a:pPr marL="572332" indent="-555399">
              <a:buAutoNum type="arabicPeriod"/>
              <a:tabLst>
                <a:tab pos="571486" algn="l"/>
              </a:tabLst>
            </a:pPr>
            <a:r>
              <a:rPr sz="2400" spc="-40" dirty="0">
                <a:latin typeface="Roboto"/>
                <a:cs typeface="Roboto"/>
              </a:rPr>
              <a:t>Train</a:t>
            </a:r>
            <a:r>
              <a:rPr sz="2400" spc="-73" dirty="0">
                <a:latin typeface="Roboto"/>
                <a:cs typeface="Roboto"/>
              </a:rPr>
              <a:t> </a:t>
            </a:r>
            <a:r>
              <a:rPr sz="2400" dirty="0">
                <a:latin typeface="Roboto"/>
                <a:cs typeface="Roboto"/>
              </a:rPr>
              <a:t>the</a:t>
            </a:r>
            <a:r>
              <a:rPr sz="2400" spc="-67" dirty="0">
                <a:latin typeface="Roboto"/>
                <a:cs typeface="Roboto"/>
              </a:rPr>
              <a:t> </a:t>
            </a:r>
            <a:r>
              <a:rPr sz="2400" dirty="0">
                <a:latin typeface="Roboto"/>
                <a:cs typeface="Roboto"/>
              </a:rPr>
              <a:t>model</a:t>
            </a:r>
            <a:r>
              <a:rPr sz="2400" spc="-67" dirty="0">
                <a:latin typeface="Roboto"/>
                <a:cs typeface="Roboto"/>
              </a:rPr>
              <a:t> </a:t>
            </a:r>
            <a:r>
              <a:rPr sz="2400" dirty="0">
                <a:latin typeface="Roboto"/>
                <a:cs typeface="Roboto"/>
              </a:rPr>
              <a:t>for</a:t>
            </a:r>
            <a:r>
              <a:rPr sz="2400" spc="-67" dirty="0">
                <a:latin typeface="Roboto"/>
                <a:cs typeface="Roboto"/>
              </a:rPr>
              <a:t> </a:t>
            </a:r>
            <a:r>
              <a:rPr sz="2400" dirty="0">
                <a:latin typeface="Roboto"/>
                <a:cs typeface="Roboto"/>
              </a:rPr>
              <a:t>n</a:t>
            </a:r>
            <a:r>
              <a:rPr sz="2400" spc="-67" dirty="0">
                <a:latin typeface="Roboto"/>
                <a:cs typeface="Roboto"/>
              </a:rPr>
              <a:t> </a:t>
            </a:r>
            <a:r>
              <a:rPr sz="2400" spc="-13" dirty="0">
                <a:latin typeface="Roboto"/>
                <a:cs typeface="Roboto"/>
              </a:rPr>
              <a:t>epochs</a:t>
            </a:r>
            <a:endParaRPr sz="2400" dirty="0">
              <a:latin typeface="Roboto"/>
              <a:cs typeface="Roboto"/>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8027" y="2840319"/>
            <a:ext cx="8597422" cy="694207"/>
          </a:xfrm>
          <a:prstGeom prst="rect">
            <a:avLst/>
          </a:prstGeom>
        </p:spPr>
        <p:txBody>
          <a:bodyPr vert="horz" wrap="square" lIns="0" tIns="16933" rIns="0" bIns="0" rtlCol="0" anchor="ctr">
            <a:spAutoFit/>
          </a:bodyPr>
          <a:lstStyle/>
          <a:p>
            <a:pPr marL="16933">
              <a:lnSpc>
                <a:spcPct val="100000"/>
              </a:lnSpc>
              <a:spcBef>
                <a:spcPts val="133"/>
              </a:spcBef>
            </a:pPr>
            <a:r>
              <a:rPr spc="-40" dirty="0"/>
              <a:t>Introduction</a:t>
            </a:r>
            <a:r>
              <a:rPr spc="-140" dirty="0"/>
              <a:t> </a:t>
            </a:r>
            <a:r>
              <a:rPr dirty="0"/>
              <a:t>to</a:t>
            </a:r>
            <a:r>
              <a:rPr spc="-140" dirty="0"/>
              <a:t> </a:t>
            </a:r>
            <a:r>
              <a:rPr spc="-13" dirty="0"/>
              <a:t>Activation</a:t>
            </a:r>
            <a:r>
              <a:rPr spc="-140" dirty="0"/>
              <a:t> </a:t>
            </a:r>
            <a:r>
              <a:rPr spc="-13" dirty="0"/>
              <a:t>Functions</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8426" y="965377"/>
            <a:ext cx="11139948"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9633"/>
            <a:ext cx="10497595"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3882458" y="2742990"/>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10" name="object 10"/>
          <p:cNvSpPr txBox="1"/>
          <p:nvPr/>
        </p:nvSpPr>
        <p:spPr>
          <a:xfrm>
            <a:off x="2999426" y="2752867"/>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3164140"/>
            <a:ext cx="410633" cy="469053"/>
            <a:chOff x="1833499" y="2373105"/>
            <a:chExt cx="307975" cy="35179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gr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1457" y="198459"/>
            <a:ext cx="10822230"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3882458" y="2742990"/>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10" name="object 10"/>
          <p:cNvSpPr txBox="1"/>
          <p:nvPr/>
        </p:nvSpPr>
        <p:spPr>
          <a:xfrm>
            <a:off x="2999426" y="2752867"/>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2864279"/>
            <a:ext cx="2737273" cy="768773"/>
            <a:chOff x="1833499" y="2148209"/>
            <a:chExt cx="2052955" cy="57658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grpSp>
      <p:sp>
        <p:nvSpPr>
          <p:cNvPr id="19" name="object 19"/>
          <p:cNvSpPr txBox="1"/>
          <p:nvPr/>
        </p:nvSpPr>
        <p:spPr>
          <a:xfrm>
            <a:off x="6364434" y="1921967"/>
            <a:ext cx="1746673"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sigmoid</a:t>
            </a:r>
            <a:r>
              <a:rPr sz="1867" spc="-47" dirty="0">
                <a:solidFill>
                  <a:srgbClr val="FF0000"/>
                </a:solidFill>
                <a:latin typeface="Arial MT"/>
                <a:cs typeface="Arial MT"/>
              </a:rPr>
              <a:t> </a:t>
            </a:r>
            <a:r>
              <a:rPr sz="1867" spc="-13" dirty="0">
                <a:solidFill>
                  <a:srgbClr val="FF0000"/>
                </a:solidFill>
                <a:latin typeface="Arial MT"/>
                <a:cs typeface="Arial MT"/>
              </a:rPr>
              <a:t>function</a:t>
            </a:r>
            <a:endParaRPr sz="1867">
              <a:latin typeface="Arial MT"/>
              <a:cs typeface="Arial MT"/>
            </a:endParaRPr>
          </a:p>
        </p:txBody>
      </p:sp>
      <p:grpSp>
        <p:nvGrpSpPr>
          <p:cNvPr id="20" name="object 20"/>
          <p:cNvGrpSpPr/>
          <p:nvPr/>
        </p:nvGrpSpPr>
        <p:grpSpPr>
          <a:xfrm>
            <a:off x="6098936" y="2182365"/>
            <a:ext cx="243840" cy="411480"/>
            <a:chOff x="4574202" y="1636774"/>
            <a:chExt cx="182880" cy="308610"/>
          </a:xfrm>
        </p:grpSpPr>
        <p:sp>
          <p:nvSpPr>
            <p:cNvPr id="21" name="object 21"/>
            <p:cNvSpPr/>
            <p:nvPr/>
          </p:nvSpPr>
          <p:spPr>
            <a:xfrm>
              <a:off x="4600585" y="1641537"/>
              <a:ext cx="151130" cy="261620"/>
            </a:xfrm>
            <a:custGeom>
              <a:avLst/>
              <a:gdLst/>
              <a:ahLst/>
              <a:cxnLst/>
              <a:rect l="l" t="t" r="r" b="b"/>
              <a:pathLst>
                <a:path w="151129" h="261619">
                  <a:moveTo>
                    <a:pt x="151114" y="0"/>
                  </a:moveTo>
                  <a:lnTo>
                    <a:pt x="0" y="261612"/>
                  </a:lnTo>
                </a:path>
              </a:pathLst>
            </a:custGeom>
            <a:ln w="9524">
              <a:solidFill>
                <a:srgbClr val="FF0000"/>
              </a:solidFill>
            </a:ln>
          </p:spPr>
          <p:txBody>
            <a:bodyPr wrap="square" lIns="0" tIns="0" rIns="0" bIns="0" rtlCol="0"/>
            <a:lstStyle/>
            <a:p>
              <a:endParaRPr sz="2400"/>
            </a:p>
          </p:txBody>
        </p:sp>
        <p:sp>
          <p:nvSpPr>
            <p:cNvPr id="22" name="object 22"/>
            <p:cNvSpPr/>
            <p:nvPr/>
          </p:nvSpPr>
          <p:spPr>
            <a:xfrm>
              <a:off x="4578965" y="1895280"/>
              <a:ext cx="35560" cy="45720"/>
            </a:xfrm>
            <a:custGeom>
              <a:avLst/>
              <a:gdLst/>
              <a:ahLst/>
              <a:cxnLst/>
              <a:rect l="l" t="t" r="r" b="b"/>
              <a:pathLst>
                <a:path w="35560" h="45719">
                  <a:moveTo>
                    <a:pt x="0" y="45299"/>
                  </a:moveTo>
                  <a:lnTo>
                    <a:pt x="7996" y="0"/>
                  </a:lnTo>
                  <a:lnTo>
                    <a:pt x="35243" y="15738"/>
                  </a:lnTo>
                  <a:lnTo>
                    <a:pt x="0" y="45299"/>
                  </a:lnTo>
                  <a:close/>
                </a:path>
              </a:pathLst>
            </a:custGeom>
            <a:solidFill>
              <a:srgbClr val="FF0000"/>
            </a:solidFill>
          </p:spPr>
          <p:txBody>
            <a:bodyPr wrap="square" lIns="0" tIns="0" rIns="0" bIns="0" rtlCol="0"/>
            <a:lstStyle/>
            <a:p>
              <a:endParaRPr sz="2400"/>
            </a:p>
          </p:txBody>
        </p:sp>
        <p:sp>
          <p:nvSpPr>
            <p:cNvPr id="23" name="object 23"/>
            <p:cNvSpPr/>
            <p:nvPr/>
          </p:nvSpPr>
          <p:spPr>
            <a:xfrm>
              <a:off x="4578965" y="1895280"/>
              <a:ext cx="35560" cy="45720"/>
            </a:xfrm>
            <a:custGeom>
              <a:avLst/>
              <a:gdLst/>
              <a:ahLst/>
              <a:cxnLst/>
              <a:rect l="l" t="t" r="r" b="b"/>
              <a:pathLst>
                <a:path w="35560" h="45719">
                  <a:moveTo>
                    <a:pt x="7996" y="0"/>
                  </a:moveTo>
                  <a:lnTo>
                    <a:pt x="0" y="45299"/>
                  </a:lnTo>
                  <a:lnTo>
                    <a:pt x="35243" y="15738"/>
                  </a:lnTo>
                  <a:lnTo>
                    <a:pt x="7996" y="0"/>
                  </a:lnTo>
                  <a:close/>
                </a:path>
              </a:pathLst>
            </a:custGeom>
            <a:ln w="9524">
              <a:solidFill>
                <a:srgbClr val="FF0000"/>
              </a:solidFill>
            </a:ln>
          </p:spPr>
          <p:txBody>
            <a:bodyPr wrap="square" lIns="0" tIns="0" rIns="0" bIns="0" rtlCol="0"/>
            <a:lstStyle/>
            <a:p>
              <a:endParaRPr sz="2400"/>
            </a:p>
          </p:txBody>
        </p:sp>
      </p:grpSp>
      <p:sp>
        <p:nvSpPr>
          <p:cNvPr id="24" name="object 24"/>
          <p:cNvSpPr txBox="1"/>
          <p:nvPr/>
        </p:nvSpPr>
        <p:spPr>
          <a:xfrm>
            <a:off x="5237601" y="2702199"/>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3638" y="326279"/>
            <a:ext cx="10940047"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3882458" y="2742990"/>
            <a:ext cx="114300"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T</a:t>
            </a:r>
            <a:endParaRPr sz="1200">
              <a:latin typeface="Arial MT"/>
              <a:cs typeface="Arial MT"/>
            </a:endParaRPr>
          </a:p>
        </p:txBody>
      </p:sp>
      <p:sp>
        <p:nvSpPr>
          <p:cNvPr id="10" name="object 10"/>
          <p:cNvSpPr txBox="1"/>
          <p:nvPr/>
        </p:nvSpPr>
        <p:spPr>
          <a:xfrm>
            <a:off x="2999426" y="2752867"/>
            <a:ext cx="1713653" cy="304421"/>
          </a:xfrm>
          <a:prstGeom prst="rect">
            <a:avLst/>
          </a:prstGeom>
        </p:spPr>
        <p:txBody>
          <a:bodyPr vert="horz" wrap="square" lIns="0" tIns="16933" rIns="0" bIns="0" rtlCol="0">
            <a:spAutoFit/>
          </a:bodyPr>
          <a:lstStyle/>
          <a:p>
            <a:pPr marL="33866">
              <a:spcBef>
                <a:spcPts val="133"/>
              </a:spcBef>
            </a:pPr>
            <a:r>
              <a:rPr sz="1867" dirty="0">
                <a:latin typeface="Arial MT"/>
                <a:cs typeface="Arial MT"/>
              </a:rPr>
              <a:t>Z</a:t>
            </a:r>
            <a:r>
              <a:rPr baseline="-34000" dirty="0">
                <a:latin typeface="Arial MT"/>
                <a:cs typeface="Arial MT"/>
              </a:rPr>
              <a:t>1</a:t>
            </a:r>
            <a:r>
              <a:rPr spc="269" baseline="-34000"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W</a:t>
            </a:r>
            <a:r>
              <a:rPr baseline="-34000" dirty="0">
                <a:latin typeface="Arial MT"/>
                <a:cs typeface="Arial MT"/>
              </a:rPr>
              <a:t>ih</a:t>
            </a:r>
            <a:r>
              <a:rPr spc="629" baseline="-34000" dirty="0">
                <a:latin typeface="Arial MT"/>
                <a:cs typeface="Arial MT"/>
              </a:rPr>
              <a:t> </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33" dirty="0">
                <a:latin typeface="Arial MT"/>
                <a:cs typeface="Arial MT"/>
              </a:rPr>
              <a:t>b</a:t>
            </a:r>
            <a:r>
              <a:rPr spc="-49" baseline="-34000" dirty="0">
                <a:latin typeface="Arial MT"/>
                <a:cs typeface="Arial MT"/>
              </a:rPr>
              <a:t>ih</a:t>
            </a:r>
            <a:endParaRPr baseline="-340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2864279"/>
            <a:ext cx="2737273" cy="768773"/>
            <a:chOff x="1833499" y="2148209"/>
            <a:chExt cx="2052955" cy="57658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grpSp>
      <p:sp>
        <p:nvSpPr>
          <p:cNvPr id="19" name="object 19"/>
          <p:cNvSpPr txBox="1"/>
          <p:nvPr/>
        </p:nvSpPr>
        <p:spPr>
          <a:xfrm>
            <a:off x="5237601" y="2702199"/>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pic>
        <p:nvPicPr>
          <p:cNvPr id="20" name="object 20"/>
          <p:cNvPicPr/>
          <p:nvPr/>
        </p:nvPicPr>
        <p:blipFill>
          <a:blip r:embed="rId5" cstate="print"/>
          <a:stretch>
            <a:fillRect/>
          </a:stretch>
        </p:blipFill>
        <p:spPr>
          <a:xfrm>
            <a:off x="6583066" y="2864279"/>
            <a:ext cx="393567" cy="109307"/>
          </a:xfrm>
          <a:prstGeom prst="rect">
            <a:avLst/>
          </a:prstGeom>
        </p:spPr>
      </p:pic>
      <p:sp>
        <p:nvSpPr>
          <p:cNvPr id="21" name="object 21"/>
          <p:cNvSpPr txBox="1"/>
          <p:nvPr/>
        </p:nvSpPr>
        <p:spPr>
          <a:xfrm>
            <a:off x="6088533" y="38577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2" name="object 22"/>
          <p:cNvSpPr txBox="1"/>
          <p:nvPr/>
        </p:nvSpPr>
        <p:spPr>
          <a:xfrm>
            <a:off x="6010871"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23" name="object 23"/>
          <p:cNvPicPr/>
          <p:nvPr/>
        </p:nvPicPr>
        <p:blipFill>
          <a:blip r:embed="rId6" cstate="print"/>
          <a:stretch>
            <a:fillRect/>
          </a:stretch>
        </p:blipFill>
        <p:spPr>
          <a:xfrm>
            <a:off x="6452332" y="2166465"/>
            <a:ext cx="292725" cy="292360"/>
          </a:xfrm>
          <a:prstGeom prst="rect">
            <a:avLst/>
          </a:prstGeom>
        </p:spPr>
      </p:pic>
      <p:pic>
        <p:nvPicPr>
          <p:cNvPr id="24" name="object 24"/>
          <p:cNvPicPr/>
          <p:nvPr/>
        </p:nvPicPr>
        <p:blipFill>
          <a:blip r:embed="rId7" cstate="print"/>
          <a:stretch>
            <a:fillRect/>
          </a:stretch>
        </p:blipFill>
        <p:spPr>
          <a:xfrm>
            <a:off x="6364099" y="3488105"/>
            <a:ext cx="279524" cy="279161"/>
          </a:xfrm>
          <a:prstGeom prst="rect">
            <a:avLst/>
          </a:prstGeom>
        </p:spPr>
      </p:pic>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9633"/>
            <a:ext cx="10907252"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2864279"/>
            <a:ext cx="2737273" cy="768773"/>
            <a:chOff x="1833499" y="2148209"/>
            <a:chExt cx="2052955" cy="57658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grpSp>
      <p:sp>
        <p:nvSpPr>
          <p:cNvPr id="19" name="object 19"/>
          <p:cNvSpPr txBox="1"/>
          <p:nvPr/>
        </p:nvSpPr>
        <p:spPr>
          <a:xfrm>
            <a:off x="5237601" y="2702199"/>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20" name="object 20"/>
          <p:cNvGrpSpPr/>
          <p:nvPr/>
        </p:nvGrpSpPr>
        <p:grpSpPr>
          <a:xfrm>
            <a:off x="6583066" y="2695783"/>
            <a:ext cx="2410460" cy="447040"/>
            <a:chOff x="4937299" y="2021837"/>
            <a:chExt cx="1807845" cy="335280"/>
          </a:xfrm>
        </p:grpSpPr>
        <p:pic>
          <p:nvPicPr>
            <p:cNvPr id="21" name="object 21"/>
            <p:cNvPicPr/>
            <p:nvPr/>
          </p:nvPicPr>
          <p:blipFill>
            <a:blip r:embed="rId5" cstate="print"/>
            <a:stretch>
              <a:fillRect/>
            </a:stretch>
          </p:blipFill>
          <p:spPr>
            <a:xfrm>
              <a:off x="4937299" y="2148209"/>
              <a:ext cx="295175" cy="81980"/>
            </a:xfrm>
            <a:prstGeom prst="rect">
              <a:avLst/>
            </a:prstGeom>
          </p:spPr>
        </p:pic>
        <p:sp>
          <p:nvSpPr>
            <p:cNvPr id="22" name="object 22"/>
            <p:cNvSpPr/>
            <p:nvPr/>
          </p:nvSpPr>
          <p:spPr>
            <a:xfrm>
              <a:off x="5250674" y="2026599"/>
              <a:ext cx="1489710" cy="325755"/>
            </a:xfrm>
            <a:custGeom>
              <a:avLst/>
              <a:gdLst/>
              <a:ahLst/>
              <a:cxnLst/>
              <a:rect l="l" t="t" r="r" b="b"/>
              <a:pathLst>
                <a:path w="1489709"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23" name="object 23"/>
            <p:cNvSpPr/>
            <p:nvPr/>
          </p:nvSpPr>
          <p:spPr>
            <a:xfrm>
              <a:off x="5250674" y="2026599"/>
              <a:ext cx="1489710" cy="325755"/>
            </a:xfrm>
            <a:custGeom>
              <a:avLst/>
              <a:gdLst/>
              <a:ahLst/>
              <a:cxnLst/>
              <a:rect l="l" t="t" r="r" b="b"/>
              <a:pathLst>
                <a:path w="1489709"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6088533" y="38577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5" name="object 25"/>
          <p:cNvSpPr txBox="1"/>
          <p:nvPr/>
        </p:nvSpPr>
        <p:spPr>
          <a:xfrm>
            <a:off x="6010871"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26" name="object 26"/>
          <p:cNvPicPr/>
          <p:nvPr/>
        </p:nvPicPr>
        <p:blipFill>
          <a:blip r:embed="rId6" cstate="print"/>
          <a:stretch>
            <a:fillRect/>
          </a:stretch>
        </p:blipFill>
        <p:spPr>
          <a:xfrm>
            <a:off x="6452332" y="2166465"/>
            <a:ext cx="292725" cy="292360"/>
          </a:xfrm>
          <a:prstGeom prst="rect">
            <a:avLst/>
          </a:prstGeom>
        </p:spPr>
      </p:pic>
      <p:pic>
        <p:nvPicPr>
          <p:cNvPr id="27" name="object 27"/>
          <p:cNvPicPr/>
          <p:nvPr/>
        </p:nvPicPr>
        <p:blipFill>
          <a:blip r:embed="rId7" cstate="print"/>
          <a:stretch>
            <a:fillRect/>
          </a:stretch>
        </p:blipFill>
        <p:spPr>
          <a:xfrm>
            <a:off x="6364099" y="3488105"/>
            <a:ext cx="279524" cy="279161"/>
          </a:xfrm>
          <a:prstGeom prst="rect">
            <a:avLst/>
          </a:prstGeom>
        </p:spPr>
      </p:pic>
      <p:sp>
        <p:nvSpPr>
          <p:cNvPr id="28" name="object 28"/>
          <p:cNvSpPr txBox="1"/>
          <p:nvPr/>
        </p:nvSpPr>
        <p:spPr>
          <a:xfrm>
            <a:off x="7265859"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9" name="object 29"/>
          <p:cNvSpPr txBox="1"/>
          <p:nvPr/>
        </p:nvSpPr>
        <p:spPr>
          <a:xfrm>
            <a:off x="8133911" y="2524216"/>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30" name="object 30"/>
          <p:cNvSpPr txBox="1"/>
          <p:nvPr/>
        </p:nvSpPr>
        <p:spPr>
          <a:xfrm>
            <a:off x="8549549"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1" name="object 31"/>
          <p:cNvSpPr txBox="1"/>
          <p:nvPr/>
        </p:nvSpPr>
        <p:spPr>
          <a:xfrm>
            <a:off x="7410587" y="2781039"/>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32" name="object 32"/>
          <p:cNvSpPr txBox="1"/>
          <p:nvPr/>
        </p:nvSpPr>
        <p:spPr>
          <a:xfrm>
            <a:off x="7955006"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109968"/>
            <a:ext cx="10799097" cy="810330"/>
          </a:xfrm>
          <a:prstGeom prst="rect">
            <a:avLst/>
          </a:prstGeom>
        </p:spPr>
        <p:txBody>
          <a:bodyPr vert="horz" wrap="square" lIns="0" tIns="131933" rIns="0" bIns="0" rtlCol="0" anchor="ctr">
            <a:spAutoFit/>
          </a:bodyPr>
          <a:lstStyle/>
          <a:p>
            <a:pPr marL="2379074">
              <a:lnSpc>
                <a:spcPct val="100000"/>
              </a:lnSpc>
              <a:spcBef>
                <a:spcPts val="133"/>
              </a:spcBef>
            </a:pPr>
            <a:r>
              <a:rPr spc="-13" dirty="0"/>
              <a:t>Recap:</a:t>
            </a:r>
            <a:r>
              <a:rPr spc="-120" dirty="0"/>
              <a:t> </a:t>
            </a:r>
            <a:r>
              <a:rPr spc="-13" dirty="0"/>
              <a:t>Working</a:t>
            </a:r>
            <a:r>
              <a:rPr spc="-113" dirty="0"/>
              <a:t> </a:t>
            </a:r>
            <a:r>
              <a:rPr dirty="0"/>
              <a:t>of</a:t>
            </a:r>
            <a:r>
              <a:rPr spc="-113" dirty="0"/>
              <a:t> </a:t>
            </a:r>
            <a:r>
              <a:rPr spc="-13" dirty="0"/>
              <a:t>Neural</a:t>
            </a:r>
            <a:r>
              <a:rPr spc="-113" dirty="0"/>
              <a:t> </a:t>
            </a:r>
            <a:r>
              <a:rPr spc="-13" dirty="0"/>
              <a:t>Network</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6" y="2864279"/>
            <a:ext cx="2737273" cy="768773"/>
            <a:chOff x="1833499" y="2148209"/>
            <a:chExt cx="2052955" cy="576580"/>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grpSp>
      <p:sp>
        <p:nvSpPr>
          <p:cNvPr id="19" name="object 19"/>
          <p:cNvSpPr txBox="1"/>
          <p:nvPr/>
        </p:nvSpPr>
        <p:spPr>
          <a:xfrm>
            <a:off x="5237601" y="2702199"/>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20" name="object 20"/>
          <p:cNvGrpSpPr/>
          <p:nvPr/>
        </p:nvGrpSpPr>
        <p:grpSpPr>
          <a:xfrm>
            <a:off x="6583066" y="2695783"/>
            <a:ext cx="2410460" cy="447040"/>
            <a:chOff x="4937299" y="2021837"/>
            <a:chExt cx="1807845" cy="335280"/>
          </a:xfrm>
        </p:grpSpPr>
        <p:pic>
          <p:nvPicPr>
            <p:cNvPr id="21" name="object 21"/>
            <p:cNvPicPr/>
            <p:nvPr/>
          </p:nvPicPr>
          <p:blipFill>
            <a:blip r:embed="rId5" cstate="print"/>
            <a:stretch>
              <a:fillRect/>
            </a:stretch>
          </p:blipFill>
          <p:spPr>
            <a:xfrm>
              <a:off x="4937299" y="2148209"/>
              <a:ext cx="295175" cy="81980"/>
            </a:xfrm>
            <a:prstGeom prst="rect">
              <a:avLst/>
            </a:prstGeom>
          </p:spPr>
        </p:pic>
        <p:sp>
          <p:nvSpPr>
            <p:cNvPr id="22" name="object 22"/>
            <p:cNvSpPr/>
            <p:nvPr/>
          </p:nvSpPr>
          <p:spPr>
            <a:xfrm>
              <a:off x="5250674" y="2026599"/>
              <a:ext cx="1489710" cy="325755"/>
            </a:xfrm>
            <a:custGeom>
              <a:avLst/>
              <a:gdLst/>
              <a:ahLst/>
              <a:cxnLst/>
              <a:rect l="l" t="t" r="r" b="b"/>
              <a:pathLst>
                <a:path w="1489709"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23" name="object 23"/>
            <p:cNvSpPr/>
            <p:nvPr/>
          </p:nvSpPr>
          <p:spPr>
            <a:xfrm>
              <a:off x="5250674" y="2026599"/>
              <a:ext cx="1489710" cy="325755"/>
            </a:xfrm>
            <a:custGeom>
              <a:avLst/>
              <a:gdLst/>
              <a:ahLst/>
              <a:cxnLst/>
              <a:rect l="l" t="t" r="r" b="b"/>
              <a:pathLst>
                <a:path w="1489709"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6088533" y="38577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5" name="object 25"/>
          <p:cNvSpPr txBox="1"/>
          <p:nvPr/>
        </p:nvSpPr>
        <p:spPr>
          <a:xfrm>
            <a:off x="6010871"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26" name="object 26"/>
          <p:cNvPicPr/>
          <p:nvPr/>
        </p:nvPicPr>
        <p:blipFill>
          <a:blip r:embed="rId6" cstate="print"/>
          <a:stretch>
            <a:fillRect/>
          </a:stretch>
        </p:blipFill>
        <p:spPr>
          <a:xfrm>
            <a:off x="6452332" y="2166465"/>
            <a:ext cx="292725" cy="292360"/>
          </a:xfrm>
          <a:prstGeom prst="rect">
            <a:avLst/>
          </a:prstGeom>
        </p:spPr>
      </p:pic>
      <p:pic>
        <p:nvPicPr>
          <p:cNvPr id="27" name="object 27"/>
          <p:cNvPicPr/>
          <p:nvPr/>
        </p:nvPicPr>
        <p:blipFill>
          <a:blip r:embed="rId7" cstate="print"/>
          <a:stretch>
            <a:fillRect/>
          </a:stretch>
        </p:blipFill>
        <p:spPr>
          <a:xfrm>
            <a:off x="6364099" y="3488105"/>
            <a:ext cx="279524" cy="279161"/>
          </a:xfrm>
          <a:prstGeom prst="rect">
            <a:avLst/>
          </a:prstGeom>
        </p:spPr>
      </p:pic>
      <p:sp>
        <p:nvSpPr>
          <p:cNvPr id="28" name="object 28"/>
          <p:cNvSpPr txBox="1"/>
          <p:nvPr/>
        </p:nvSpPr>
        <p:spPr>
          <a:xfrm>
            <a:off x="7265859"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9" name="object 29"/>
          <p:cNvSpPr txBox="1"/>
          <p:nvPr/>
        </p:nvSpPr>
        <p:spPr>
          <a:xfrm>
            <a:off x="8133911" y="2524216"/>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30" name="object 30"/>
          <p:cNvSpPr txBox="1"/>
          <p:nvPr/>
        </p:nvSpPr>
        <p:spPr>
          <a:xfrm>
            <a:off x="8549549"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1" name="object 31"/>
          <p:cNvSpPr txBox="1"/>
          <p:nvPr/>
        </p:nvSpPr>
        <p:spPr>
          <a:xfrm>
            <a:off x="7410587" y="2781039"/>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32" name="object 32"/>
          <p:cNvSpPr txBox="1"/>
          <p:nvPr/>
        </p:nvSpPr>
        <p:spPr>
          <a:xfrm>
            <a:off x="7955006"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33" name="object 33"/>
          <p:cNvSpPr txBox="1"/>
          <p:nvPr/>
        </p:nvSpPr>
        <p:spPr>
          <a:xfrm>
            <a:off x="9386148"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pic>
        <p:nvPicPr>
          <p:cNvPr id="34" name="object 34"/>
          <p:cNvPicPr/>
          <p:nvPr/>
        </p:nvPicPr>
        <p:blipFill>
          <a:blip r:embed="rId5" cstate="print"/>
          <a:stretch>
            <a:fillRect/>
          </a:stretch>
        </p:blipFill>
        <p:spPr>
          <a:xfrm>
            <a:off x="8968347" y="2864345"/>
            <a:ext cx="393567" cy="109307"/>
          </a:xfrm>
          <a:prstGeom prst="rect">
            <a:avLst/>
          </a:prstGeom>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26280"/>
            <a:ext cx="10836493"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grpSp>
        <p:nvGrpSpPr>
          <p:cNvPr id="15" name="object 15"/>
          <p:cNvGrpSpPr/>
          <p:nvPr/>
        </p:nvGrpSpPr>
        <p:grpSpPr>
          <a:xfrm>
            <a:off x="2444665" y="2695850"/>
            <a:ext cx="4113107" cy="937260"/>
            <a:chOff x="1833499" y="2021887"/>
            <a:chExt cx="3084830" cy="702945"/>
          </a:xfrm>
        </p:grpSpPr>
        <p:sp>
          <p:nvSpPr>
            <p:cNvPr id="16" name="object 16"/>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2041965" y="2373105"/>
              <a:ext cx="99513" cy="104938"/>
            </a:xfrm>
            <a:prstGeom prst="rect">
              <a:avLst/>
            </a:prstGeom>
          </p:spPr>
        </p:pic>
        <p:pic>
          <p:nvPicPr>
            <p:cNvPr id="18" name="object 18"/>
            <p:cNvPicPr/>
            <p:nvPr/>
          </p:nvPicPr>
          <p:blipFill>
            <a:blip r:embed="rId5" cstate="print"/>
            <a:stretch>
              <a:fillRect/>
            </a:stretch>
          </p:blipFill>
          <p:spPr>
            <a:xfrm>
              <a:off x="3590924" y="2148209"/>
              <a:ext cx="295175" cy="81980"/>
            </a:xfrm>
            <a:prstGeom prst="rect">
              <a:avLst/>
            </a:prstGeom>
          </p:spPr>
        </p:pic>
        <p:sp>
          <p:nvSpPr>
            <p:cNvPr id="19" name="object 19"/>
            <p:cNvSpPr/>
            <p:nvPr/>
          </p:nvSpPr>
          <p:spPr>
            <a:xfrm>
              <a:off x="3928199" y="2026649"/>
              <a:ext cx="985519" cy="325755"/>
            </a:xfrm>
            <a:custGeom>
              <a:avLst/>
              <a:gdLst/>
              <a:ahLst/>
              <a:cxnLst/>
              <a:rect l="l" t="t" r="r" b="b"/>
              <a:pathLst>
                <a:path w="985520" h="325755">
                  <a:moveTo>
                    <a:pt x="985199" y="325199"/>
                  </a:moveTo>
                  <a:lnTo>
                    <a:pt x="0" y="325199"/>
                  </a:lnTo>
                  <a:lnTo>
                    <a:pt x="0" y="0"/>
                  </a:lnTo>
                  <a:lnTo>
                    <a:pt x="985199" y="0"/>
                  </a:lnTo>
                  <a:lnTo>
                    <a:pt x="985199" y="325199"/>
                  </a:lnTo>
                  <a:close/>
                </a:path>
              </a:pathLst>
            </a:custGeom>
            <a:solidFill>
              <a:srgbClr val="EEEEEE"/>
            </a:solidFill>
          </p:spPr>
          <p:txBody>
            <a:bodyPr wrap="square" lIns="0" tIns="0" rIns="0" bIns="0" rtlCol="0"/>
            <a:lstStyle/>
            <a:p>
              <a:endParaRPr sz="2400"/>
            </a:p>
          </p:txBody>
        </p:sp>
        <p:sp>
          <p:nvSpPr>
            <p:cNvPr id="20" name="object 20"/>
            <p:cNvSpPr/>
            <p:nvPr/>
          </p:nvSpPr>
          <p:spPr>
            <a:xfrm>
              <a:off x="3928199" y="2026649"/>
              <a:ext cx="985519" cy="325755"/>
            </a:xfrm>
            <a:custGeom>
              <a:avLst/>
              <a:gdLst/>
              <a:ahLst/>
              <a:cxnLst/>
              <a:rect l="l" t="t" r="r" b="b"/>
              <a:pathLst>
                <a:path w="985520" h="325755">
                  <a:moveTo>
                    <a:pt x="0" y="0"/>
                  </a:moveTo>
                  <a:lnTo>
                    <a:pt x="985199" y="0"/>
                  </a:lnTo>
                  <a:lnTo>
                    <a:pt x="9851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5330475" y="2752883"/>
            <a:ext cx="112860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h</a:t>
            </a:r>
            <a:r>
              <a:rPr baseline="-34000" dirty="0">
                <a:latin typeface="Arial MT"/>
                <a:cs typeface="Arial MT"/>
              </a:rPr>
              <a:t>1</a:t>
            </a:r>
            <a:r>
              <a:rPr spc="279" baseline="-34000" dirty="0">
                <a:latin typeface="Arial MT"/>
                <a:cs typeface="Arial MT"/>
              </a:rPr>
              <a:t> </a:t>
            </a:r>
            <a:r>
              <a:rPr sz="1867" dirty="0">
                <a:latin typeface="Arial MT"/>
                <a:cs typeface="Arial MT"/>
              </a:rPr>
              <a:t>= </a:t>
            </a:r>
            <a:r>
              <a:rPr sz="1867" spc="-60" dirty="0">
                <a:latin typeface="Arial MT"/>
                <a:cs typeface="Arial MT"/>
              </a:rPr>
              <a:t>σ(Z</a:t>
            </a:r>
            <a:r>
              <a:rPr spc="-89" baseline="-34000" dirty="0">
                <a:latin typeface="Arial MT"/>
                <a:cs typeface="Arial MT"/>
              </a:rPr>
              <a:t>1</a:t>
            </a:r>
            <a:r>
              <a:rPr sz="1867" spc="-60" dirty="0">
                <a:latin typeface="Arial MT"/>
                <a:cs typeface="Arial MT"/>
              </a:rPr>
              <a:t>)</a:t>
            </a:r>
            <a:endParaRPr sz="1867">
              <a:latin typeface="Arial MT"/>
              <a:cs typeface="Arial MT"/>
            </a:endParaRPr>
          </a:p>
        </p:txBody>
      </p:sp>
      <p:grpSp>
        <p:nvGrpSpPr>
          <p:cNvPr id="22" name="object 22"/>
          <p:cNvGrpSpPr/>
          <p:nvPr/>
        </p:nvGrpSpPr>
        <p:grpSpPr>
          <a:xfrm>
            <a:off x="6364099" y="2695783"/>
            <a:ext cx="2629747" cy="1071880"/>
            <a:chOff x="4773074" y="2021837"/>
            <a:chExt cx="1972310" cy="803910"/>
          </a:xfrm>
        </p:grpSpPr>
        <p:pic>
          <p:nvPicPr>
            <p:cNvPr id="23" name="object 23"/>
            <p:cNvPicPr/>
            <p:nvPr/>
          </p:nvPicPr>
          <p:blipFill>
            <a:blip r:embed="rId5" cstate="print"/>
            <a:stretch>
              <a:fillRect/>
            </a:stretch>
          </p:blipFill>
          <p:spPr>
            <a:xfrm>
              <a:off x="4937299" y="2148209"/>
              <a:ext cx="295175" cy="81980"/>
            </a:xfrm>
            <a:prstGeom prst="rect">
              <a:avLst/>
            </a:prstGeom>
          </p:spPr>
        </p:pic>
        <p:pic>
          <p:nvPicPr>
            <p:cNvPr id="24" name="object 24"/>
            <p:cNvPicPr/>
            <p:nvPr/>
          </p:nvPicPr>
          <p:blipFill>
            <a:blip r:embed="rId6" cstate="print"/>
            <a:stretch>
              <a:fillRect/>
            </a:stretch>
          </p:blipFill>
          <p:spPr>
            <a:xfrm>
              <a:off x="4773074" y="2616078"/>
              <a:ext cx="209643" cy="209371"/>
            </a:xfrm>
            <a:prstGeom prst="rect">
              <a:avLst/>
            </a:prstGeom>
          </p:spPr>
        </p:pic>
        <p:sp>
          <p:nvSpPr>
            <p:cNvPr id="25" name="object 25"/>
            <p:cNvSpPr/>
            <p:nvPr/>
          </p:nvSpPr>
          <p:spPr>
            <a:xfrm>
              <a:off x="5250674" y="2026599"/>
              <a:ext cx="1489710" cy="325755"/>
            </a:xfrm>
            <a:custGeom>
              <a:avLst/>
              <a:gdLst/>
              <a:ahLst/>
              <a:cxnLst/>
              <a:rect l="l" t="t" r="r" b="b"/>
              <a:pathLst>
                <a:path w="1489709"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26" name="object 26"/>
            <p:cNvSpPr/>
            <p:nvPr/>
          </p:nvSpPr>
          <p:spPr>
            <a:xfrm>
              <a:off x="5250674" y="2026599"/>
              <a:ext cx="1489710" cy="325755"/>
            </a:xfrm>
            <a:custGeom>
              <a:avLst/>
              <a:gdLst/>
              <a:ahLst/>
              <a:cxnLst/>
              <a:rect l="l" t="t" r="r" b="b"/>
              <a:pathLst>
                <a:path w="1489709"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7" name="object 27"/>
          <p:cNvSpPr txBox="1"/>
          <p:nvPr/>
        </p:nvSpPr>
        <p:spPr>
          <a:xfrm>
            <a:off x="6088533" y="3857717"/>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8" name="object 28"/>
          <p:cNvSpPr txBox="1"/>
          <p:nvPr/>
        </p:nvSpPr>
        <p:spPr>
          <a:xfrm>
            <a:off x="6010871"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29" name="object 29"/>
          <p:cNvPicPr/>
          <p:nvPr/>
        </p:nvPicPr>
        <p:blipFill>
          <a:blip r:embed="rId7" cstate="print"/>
          <a:stretch>
            <a:fillRect/>
          </a:stretch>
        </p:blipFill>
        <p:spPr>
          <a:xfrm>
            <a:off x="6452332" y="2166465"/>
            <a:ext cx="292725" cy="292360"/>
          </a:xfrm>
          <a:prstGeom prst="rect">
            <a:avLst/>
          </a:prstGeom>
        </p:spPr>
      </p:pic>
      <p:sp>
        <p:nvSpPr>
          <p:cNvPr id="30" name="object 30"/>
          <p:cNvSpPr txBox="1"/>
          <p:nvPr/>
        </p:nvSpPr>
        <p:spPr>
          <a:xfrm>
            <a:off x="7265859"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31" name="object 31"/>
          <p:cNvSpPr txBox="1"/>
          <p:nvPr/>
        </p:nvSpPr>
        <p:spPr>
          <a:xfrm>
            <a:off x="8133911" y="2524216"/>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32" name="object 32"/>
          <p:cNvSpPr txBox="1"/>
          <p:nvPr/>
        </p:nvSpPr>
        <p:spPr>
          <a:xfrm>
            <a:off x="8549549"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3" name="object 33"/>
          <p:cNvSpPr txBox="1"/>
          <p:nvPr/>
        </p:nvSpPr>
        <p:spPr>
          <a:xfrm>
            <a:off x="7410587" y="2781039"/>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34" name="object 34"/>
          <p:cNvSpPr txBox="1"/>
          <p:nvPr/>
        </p:nvSpPr>
        <p:spPr>
          <a:xfrm>
            <a:off x="7955006"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grpSp>
        <p:nvGrpSpPr>
          <p:cNvPr id="35" name="object 35"/>
          <p:cNvGrpSpPr/>
          <p:nvPr/>
        </p:nvGrpSpPr>
        <p:grpSpPr>
          <a:xfrm>
            <a:off x="9379798" y="2695849"/>
            <a:ext cx="1495213" cy="447040"/>
            <a:chOff x="7034848" y="2021887"/>
            <a:chExt cx="1121410" cy="335280"/>
          </a:xfrm>
        </p:grpSpPr>
        <p:sp>
          <p:nvSpPr>
            <p:cNvPr id="36" name="object 36"/>
            <p:cNvSpPr/>
            <p:nvPr/>
          </p:nvSpPr>
          <p:spPr>
            <a:xfrm>
              <a:off x="7039610" y="2026649"/>
              <a:ext cx="1111885" cy="325755"/>
            </a:xfrm>
            <a:custGeom>
              <a:avLst/>
              <a:gdLst/>
              <a:ahLst/>
              <a:cxnLst/>
              <a:rect l="l" t="t" r="r" b="b"/>
              <a:pathLst>
                <a:path w="1111884" h="325755">
                  <a:moveTo>
                    <a:pt x="1111499" y="325199"/>
                  </a:moveTo>
                  <a:lnTo>
                    <a:pt x="0" y="325199"/>
                  </a:lnTo>
                  <a:lnTo>
                    <a:pt x="0" y="0"/>
                  </a:lnTo>
                  <a:lnTo>
                    <a:pt x="1111499" y="0"/>
                  </a:lnTo>
                  <a:lnTo>
                    <a:pt x="1111499" y="325199"/>
                  </a:lnTo>
                  <a:close/>
                </a:path>
              </a:pathLst>
            </a:custGeom>
            <a:solidFill>
              <a:srgbClr val="EEEEEE"/>
            </a:solidFill>
          </p:spPr>
          <p:txBody>
            <a:bodyPr wrap="square" lIns="0" tIns="0" rIns="0" bIns="0" rtlCol="0"/>
            <a:lstStyle/>
            <a:p>
              <a:endParaRPr sz="2400"/>
            </a:p>
          </p:txBody>
        </p:sp>
        <p:sp>
          <p:nvSpPr>
            <p:cNvPr id="37" name="object 37"/>
            <p:cNvSpPr/>
            <p:nvPr/>
          </p:nvSpPr>
          <p:spPr>
            <a:xfrm>
              <a:off x="7039610" y="2026649"/>
              <a:ext cx="1111885" cy="325755"/>
            </a:xfrm>
            <a:custGeom>
              <a:avLst/>
              <a:gdLst/>
              <a:ahLst/>
              <a:cxnLst/>
              <a:rect l="l" t="t" r="r" b="b"/>
              <a:pathLst>
                <a:path w="1111884" h="325755">
                  <a:moveTo>
                    <a:pt x="0" y="0"/>
                  </a:moveTo>
                  <a:lnTo>
                    <a:pt x="1111499" y="0"/>
                  </a:lnTo>
                  <a:lnTo>
                    <a:pt x="1111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38" name="object 38"/>
          <p:cNvSpPr txBox="1"/>
          <p:nvPr/>
        </p:nvSpPr>
        <p:spPr>
          <a:xfrm>
            <a:off x="9580883" y="2752883"/>
            <a:ext cx="1093047"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73" dirty="0">
                <a:latin typeface="Arial MT"/>
                <a:cs typeface="Arial MT"/>
              </a:rPr>
              <a:t>σ(Z</a:t>
            </a:r>
            <a:r>
              <a:rPr spc="-109" baseline="-34000" dirty="0">
                <a:latin typeface="Arial MT"/>
                <a:cs typeface="Arial MT"/>
              </a:rPr>
              <a:t>2</a:t>
            </a:r>
            <a:r>
              <a:rPr sz="1867" spc="-73" dirty="0">
                <a:latin typeface="Arial MT"/>
                <a:cs typeface="Arial MT"/>
              </a:rPr>
              <a:t>)</a:t>
            </a:r>
            <a:endParaRPr sz="1867">
              <a:latin typeface="Arial MT"/>
              <a:cs typeface="Arial MT"/>
            </a:endParaRPr>
          </a:p>
        </p:txBody>
      </p:sp>
      <p:grpSp>
        <p:nvGrpSpPr>
          <p:cNvPr id="39" name="object 39"/>
          <p:cNvGrpSpPr/>
          <p:nvPr/>
        </p:nvGrpSpPr>
        <p:grpSpPr>
          <a:xfrm>
            <a:off x="5483816" y="2331616"/>
            <a:ext cx="4930139" cy="1098125"/>
            <a:chOff x="4112862" y="1748712"/>
            <a:chExt cx="3697604" cy="823594"/>
          </a:xfrm>
        </p:grpSpPr>
        <p:pic>
          <p:nvPicPr>
            <p:cNvPr id="40" name="object 40"/>
            <p:cNvPicPr/>
            <p:nvPr/>
          </p:nvPicPr>
          <p:blipFill>
            <a:blip r:embed="rId5" cstate="print"/>
            <a:stretch>
              <a:fillRect/>
            </a:stretch>
          </p:blipFill>
          <p:spPr>
            <a:xfrm>
              <a:off x="6726260" y="2148259"/>
              <a:ext cx="295175" cy="81980"/>
            </a:xfrm>
            <a:prstGeom prst="rect">
              <a:avLst/>
            </a:prstGeom>
          </p:spPr>
        </p:pic>
        <p:sp>
          <p:nvSpPr>
            <p:cNvPr id="41" name="object 41"/>
            <p:cNvSpPr/>
            <p:nvPr/>
          </p:nvSpPr>
          <p:spPr>
            <a:xfrm>
              <a:off x="4127150" y="1762999"/>
              <a:ext cx="3669029" cy="795020"/>
            </a:xfrm>
            <a:custGeom>
              <a:avLst/>
              <a:gdLst/>
              <a:ahLst/>
              <a:cxnLst/>
              <a:rect l="l" t="t" r="r" b="b"/>
              <a:pathLst>
                <a:path w="3669029" h="795019">
                  <a:moveTo>
                    <a:pt x="47499" y="0"/>
                  </a:moveTo>
                  <a:lnTo>
                    <a:pt x="475299" y="736499"/>
                  </a:lnTo>
                </a:path>
                <a:path w="3669029" h="795019">
                  <a:moveTo>
                    <a:pt x="498899" y="11899"/>
                  </a:moveTo>
                  <a:lnTo>
                    <a:pt x="0" y="712699"/>
                  </a:lnTo>
                </a:path>
                <a:path w="3669029" h="795019">
                  <a:moveTo>
                    <a:pt x="3217099" y="57949"/>
                  </a:moveTo>
                  <a:lnTo>
                    <a:pt x="3644899" y="794449"/>
                  </a:lnTo>
                </a:path>
                <a:path w="3669029" h="795019">
                  <a:moveTo>
                    <a:pt x="3668499" y="69849"/>
                  </a:moveTo>
                  <a:lnTo>
                    <a:pt x="3169599" y="770649"/>
                  </a:lnTo>
                </a:path>
              </a:pathLst>
            </a:custGeom>
            <a:ln w="28574">
              <a:solidFill>
                <a:srgbClr val="FF0000"/>
              </a:solidFill>
            </a:ln>
          </p:spPr>
          <p:txBody>
            <a:bodyPr wrap="square" lIns="0" tIns="0" rIns="0" bIns="0" rtlCol="0"/>
            <a:lstStyle/>
            <a:p>
              <a:endParaRPr sz="2400"/>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0909" y="178103"/>
            <a:ext cx="5212080" cy="694207"/>
          </a:xfrm>
          <a:prstGeom prst="rect">
            <a:avLst/>
          </a:prstGeom>
        </p:spPr>
        <p:txBody>
          <a:bodyPr vert="horz" wrap="square" lIns="0" tIns="16933" rIns="0" bIns="0" rtlCol="0" anchor="ctr">
            <a:spAutoFit/>
          </a:bodyPr>
          <a:lstStyle/>
          <a:p>
            <a:pPr marL="16933">
              <a:lnSpc>
                <a:spcPct val="100000"/>
              </a:lnSpc>
              <a:spcBef>
                <a:spcPts val="133"/>
              </a:spcBef>
            </a:pPr>
            <a:r>
              <a:rPr spc="-33" dirty="0"/>
              <a:t>Working </a:t>
            </a:r>
            <a:r>
              <a:rPr spc="-53" dirty="0"/>
              <a:t>with</a:t>
            </a:r>
            <a:r>
              <a:rPr spc="-100" dirty="0"/>
              <a:t> </a:t>
            </a:r>
            <a:r>
              <a:rPr spc="-67" dirty="0"/>
              <a:t>Text</a:t>
            </a:r>
            <a:r>
              <a:rPr spc="-33" dirty="0"/>
              <a:t> </a:t>
            </a:r>
            <a:r>
              <a:rPr spc="-53" dirty="0"/>
              <a:t>Data</a:t>
            </a:r>
          </a:p>
        </p:txBody>
      </p:sp>
      <p:sp>
        <p:nvSpPr>
          <p:cNvPr id="3" name="object 3"/>
          <p:cNvSpPr txBox="1"/>
          <p:nvPr/>
        </p:nvSpPr>
        <p:spPr>
          <a:xfrm>
            <a:off x="1291566" y="1841874"/>
            <a:ext cx="285411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7" dirty="0">
                <a:latin typeface="Roboto"/>
                <a:cs typeface="Roboto"/>
              </a:rPr>
              <a:t> </a:t>
            </a:r>
            <a:r>
              <a:rPr sz="2400" b="1" spc="13" dirty="0">
                <a:latin typeface="Roboto"/>
                <a:cs typeface="Roboto"/>
              </a:rPr>
              <a:t>be</a:t>
            </a:r>
            <a:r>
              <a:rPr sz="2400" b="1" spc="-27"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7" dirty="0">
                <a:latin typeface="Roboto"/>
                <a:cs typeface="Roboto"/>
              </a:rPr>
              <a:t>Reading</a:t>
            </a:r>
            <a:r>
              <a:rPr sz="1867" spc="-33" dirty="0">
                <a:latin typeface="Roboto"/>
                <a:cs typeface="Roboto"/>
              </a:rPr>
              <a:t> </a:t>
            </a:r>
            <a:r>
              <a:rPr sz="1867" spc="-20" dirty="0">
                <a:latin typeface="Roboto"/>
                <a:cs typeface="Roboto"/>
              </a:rPr>
              <a:t>text</a:t>
            </a:r>
            <a:r>
              <a:rPr sz="1867" spc="-27" dirty="0">
                <a:latin typeface="Roboto"/>
                <a:cs typeface="Roboto"/>
              </a:rPr>
              <a:t> </a:t>
            </a:r>
            <a:r>
              <a:rPr sz="1867" spc="-20" dirty="0">
                <a:latin typeface="Roboto"/>
                <a:cs typeface="Roboto"/>
              </a:rPr>
              <a:t>data</a:t>
            </a:r>
            <a:endParaRPr sz="1867">
              <a:latin typeface="Roboto"/>
              <a:cs typeface="Roboto"/>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267286"/>
            <a:ext cx="11084234"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5" name="object 5"/>
          <p:cNvGrpSpPr/>
          <p:nvPr/>
        </p:nvGrpSpPr>
        <p:grpSpPr>
          <a:xfrm>
            <a:off x="2900750" y="2695833"/>
            <a:ext cx="1893993" cy="447040"/>
            <a:chOff x="2175562" y="2021875"/>
            <a:chExt cx="1420495" cy="335280"/>
          </a:xfrm>
        </p:grpSpPr>
        <p:sp>
          <p:nvSpPr>
            <p:cNvPr id="6" name="object 6"/>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7" name="object 7"/>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8" name="object 8"/>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9" name="object 9"/>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grpSp>
        <p:nvGrpSpPr>
          <p:cNvPr id="10" name="object 10"/>
          <p:cNvGrpSpPr/>
          <p:nvPr/>
        </p:nvGrpSpPr>
        <p:grpSpPr>
          <a:xfrm>
            <a:off x="2385367" y="2166466"/>
            <a:ext cx="4864947" cy="1601047"/>
            <a:chOff x="1789025" y="1624849"/>
            <a:chExt cx="3648710" cy="1200785"/>
          </a:xfrm>
        </p:grpSpPr>
        <p:pic>
          <p:nvPicPr>
            <p:cNvPr id="11" name="object 11"/>
            <p:cNvPicPr/>
            <p:nvPr/>
          </p:nvPicPr>
          <p:blipFill>
            <a:blip r:embed="rId2" cstate="print"/>
            <a:stretch>
              <a:fillRect/>
            </a:stretch>
          </p:blipFill>
          <p:spPr>
            <a:xfrm>
              <a:off x="1798550" y="2148209"/>
              <a:ext cx="318875" cy="81980"/>
            </a:xfrm>
            <a:prstGeom prst="rect">
              <a:avLst/>
            </a:prstGeom>
          </p:spPr>
        </p:pic>
        <p:sp>
          <p:nvSpPr>
            <p:cNvPr id="12" name="object 12"/>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2025041" y="1913895"/>
              <a:ext cx="100765" cy="103953"/>
            </a:xfrm>
            <a:prstGeom prst="rect">
              <a:avLst/>
            </a:prstGeom>
          </p:spPr>
        </p:pic>
        <p:sp>
          <p:nvSpPr>
            <p:cNvPr id="14" name="object 14"/>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041965" y="2373105"/>
              <a:ext cx="99513" cy="104938"/>
            </a:xfrm>
            <a:prstGeom prst="rect">
              <a:avLst/>
            </a:prstGeom>
          </p:spPr>
        </p:pic>
        <p:pic>
          <p:nvPicPr>
            <p:cNvPr id="16" name="object 16"/>
            <p:cNvPicPr/>
            <p:nvPr/>
          </p:nvPicPr>
          <p:blipFill>
            <a:blip r:embed="rId5" cstate="print"/>
            <a:stretch>
              <a:fillRect/>
            </a:stretch>
          </p:blipFill>
          <p:spPr>
            <a:xfrm>
              <a:off x="3606670" y="2148209"/>
              <a:ext cx="295175" cy="81980"/>
            </a:xfrm>
            <a:prstGeom prst="rect">
              <a:avLst/>
            </a:prstGeom>
          </p:spPr>
        </p:pic>
        <p:pic>
          <p:nvPicPr>
            <p:cNvPr id="17" name="object 17"/>
            <p:cNvPicPr/>
            <p:nvPr/>
          </p:nvPicPr>
          <p:blipFill>
            <a:blip r:embed="rId6" cstate="print"/>
            <a:stretch>
              <a:fillRect/>
            </a:stretch>
          </p:blipFill>
          <p:spPr>
            <a:xfrm>
              <a:off x="3508620" y="1624849"/>
              <a:ext cx="219544" cy="219270"/>
            </a:xfrm>
            <a:prstGeom prst="rect">
              <a:avLst/>
            </a:prstGeom>
          </p:spPr>
        </p:pic>
        <p:pic>
          <p:nvPicPr>
            <p:cNvPr id="18" name="object 18"/>
            <p:cNvPicPr/>
            <p:nvPr/>
          </p:nvPicPr>
          <p:blipFill>
            <a:blip r:embed="rId7" cstate="print"/>
            <a:stretch>
              <a:fillRect/>
            </a:stretch>
          </p:blipFill>
          <p:spPr>
            <a:xfrm>
              <a:off x="3442445" y="2616078"/>
              <a:ext cx="209643" cy="209371"/>
            </a:xfrm>
            <a:prstGeom prst="rect">
              <a:avLst/>
            </a:prstGeom>
          </p:spPr>
        </p:pic>
        <p:sp>
          <p:nvSpPr>
            <p:cNvPr id="19" name="object 19"/>
            <p:cNvSpPr/>
            <p:nvPr/>
          </p:nvSpPr>
          <p:spPr>
            <a:xfrm>
              <a:off x="3920050" y="2026599"/>
              <a:ext cx="1512570" cy="325755"/>
            </a:xfrm>
            <a:custGeom>
              <a:avLst/>
              <a:gdLst/>
              <a:ahLst/>
              <a:cxnLst/>
              <a:rect l="l" t="t" r="r" b="b"/>
              <a:pathLst>
                <a:path w="1512570" h="325755">
                  <a:moveTo>
                    <a:pt x="1512299" y="325199"/>
                  </a:moveTo>
                  <a:lnTo>
                    <a:pt x="0" y="325199"/>
                  </a:lnTo>
                  <a:lnTo>
                    <a:pt x="0" y="0"/>
                  </a:lnTo>
                  <a:lnTo>
                    <a:pt x="1512299" y="0"/>
                  </a:lnTo>
                  <a:lnTo>
                    <a:pt x="1512299" y="325199"/>
                  </a:lnTo>
                  <a:close/>
                </a:path>
              </a:pathLst>
            </a:custGeom>
            <a:solidFill>
              <a:srgbClr val="EEEEEE"/>
            </a:solidFill>
          </p:spPr>
          <p:txBody>
            <a:bodyPr wrap="square" lIns="0" tIns="0" rIns="0" bIns="0" rtlCol="0"/>
            <a:lstStyle/>
            <a:p>
              <a:endParaRPr sz="2400"/>
            </a:p>
          </p:txBody>
        </p:sp>
        <p:sp>
          <p:nvSpPr>
            <p:cNvPr id="20" name="object 20"/>
            <p:cNvSpPr/>
            <p:nvPr/>
          </p:nvSpPr>
          <p:spPr>
            <a:xfrm>
              <a:off x="3920050" y="2026599"/>
              <a:ext cx="1512570" cy="325755"/>
            </a:xfrm>
            <a:custGeom>
              <a:avLst/>
              <a:gdLst/>
              <a:ahLst/>
              <a:cxnLst/>
              <a:rect l="l" t="t" r="r" b="b"/>
              <a:pathLst>
                <a:path w="1512570" h="325755">
                  <a:moveTo>
                    <a:pt x="0" y="0"/>
                  </a:moveTo>
                  <a:lnTo>
                    <a:pt x="1512299" y="0"/>
                  </a:lnTo>
                  <a:lnTo>
                    <a:pt x="15122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4236699"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sp>
        <p:nvSpPr>
          <p:cNvPr id="22" name="object 22"/>
          <p:cNvSpPr txBox="1"/>
          <p:nvPr/>
        </p:nvSpPr>
        <p:spPr>
          <a:xfrm>
            <a:off x="5500413"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3" name="object 23"/>
          <p:cNvSpPr txBox="1"/>
          <p:nvPr/>
        </p:nvSpPr>
        <p:spPr>
          <a:xfrm>
            <a:off x="6368467" y="2524216"/>
            <a:ext cx="3429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Z</a:t>
            </a:r>
            <a:endParaRPr sz="2800" baseline="-22000">
              <a:latin typeface="Arial MT"/>
              <a:cs typeface="Arial MT"/>
            </a:endParaRPr>
          </a:p>
        </p:txBody>
      </p:sp>
      <p:sp>
        <p:nvSpPr>
          <p:cNvPr id="24" name="object 24"/>
          <p:cNvSpPr txBox="1"/>
          <p:nvPr/>
        </p:nvSpPr>
        <p:spPr>
          <a:xfrm>
            <a:off x="6797061"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25" name="object 25"/>
          <p:cNvSpPr txBox="1"/>
          <p:nvPr/>
        </p:nvSpPr>
        <p:spPr>
          <a:xfrm>
            <a:off x="5645143" y="2781039"/>
            <a:ext cx="1120987" cy="406949"/>
          </a:xfrm>
          <a:prstGeom prst="rect">
            <a:avLst/>
          </a:prstGeom>
        </p:spPr>
        <p:txBody>
          <a:bodyPr vert="horz" wrap="square" lIns="0" tIns="22013" rIns="0" bIns="0" rtlCol="0">
            <a:spAutoFit/>
          </a:bodyPr>
          <a:lstStyle/>
          <a:p>
            <a:pPr marL="16933">
              <a:lnSpc>
                <a:spcPts val="1140"/>
              </a:lnSpc>
              <a:spcBef>
                <a:spcPts val="173"/>
              </a:spcBef>
              <a:tabLst>
                <a:tab pos="596885" algn="l"/>
                <a:tab pos="1015128"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26" name="object 26"/>
          <p:cNvSpPr txBox="1"/>
          <p:nvPr/>
        </p:nvSpPr>
        <p:spPr>
          <a:xfrm>
            <a:off x="6196039"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27" name="object 27"/>
          <p:cNvSpPr txBox="1"/>
          <p:nvPr/>
        </p:nvSpPr>
        <p:spPr>
          <a:xfrm>
            <a:off x="7646205"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397077">
              <a:spcBef>
                <a:spcPts val="5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47" dirty="0">
                <a:latin typeface="Arial MT"/>
                <a:cs typeface="Arial MT"/>
              </a:rPr>
              <a:t>Z</a:t>
            </a:r>
            <a:r>
              <a:rPr spc="-69" baseline="-34000" dirty="0">
                <a:latin typeface="Arial MT"/>
                <a:cs typeface="Arial MT"/>
              </a:rPr>
              <a:t>2</a:t>
            </a:r>
            <a:endParaRPr baseline="-34000">
              <a:latin typeface="Arial MT"/>
              <a:cs typeface="Arial MT"/>
            </a:endParaRPr>
          </a:p>
        </p:txBody>
      </p:sp>
      <p:grpSp>
        <p:nvGrpSpPr>
          <p:cNvPr id="28" name="object 28"/>
          <p:cNvGrpSpPr/>
          <p:nvPr/>
        </p:nvGrpSpPr>
        <p:grpSpPr>
          <a:xfrm>
            <a:off x="2726332" y="2415634"/>
            <a:ext cx="4896272" cy="1027007"/>
            <a:chOff x="2044749" y="1811725"/>
            <a:chExt cx="3672204" cy="770255"/>
          </a:xfrm>
        </p:grpSpPr>
        <p:pic>
          <p:nvPicPr>
            <p:cNvPr id="29" name="object 29"/>
            <p:cNvPicPr/>
            <p:nvPr/>
          </p:nvPicPr>
          <p:blipFill>
            <a:blip r:embed="rId5" cstate="print"/>
            <a:stretch>
              <a:fillRect/>
            </a:stretch>
          </p:blipFill>
          <p:spPr>
            <a:xfrm>
              <a:off x="5421303" y="2148259"/>
              <a:ext cx="295175" cy="81980"/>
            </a:xfrm>
            <a:prstGeom prst="rect">
              <a:avLst/>
            </a:prstGeom>
          </p:spPr>
        </p:pic>
        <p:sp>
          <p:nvSpPr>
            <p:cNvPr id="30" name="object 30"/>
            <p:cNvSpPr/>
            <p:nvPr/>
          </p:nvSpPr>
          <p:spPr>
            <a:xfrm>
              <a:off x="2054274" y="1821250"/>
              <a:ext cx="1684655" cy="751205"/>
            </a:xfrm>
            <a:custGeom>
              <a:avLst/>
              <a:gdLst/>
              <a:ahLst/>
              <a:cxnLst/>
              <a:rect l="l" t="t" r="r" b="b"/>
              <a:pathLst>
                <a:path w="1684654" h="751205">
                  <a:moveTo>
                    <a:pt x="0" y="0"/>
                  </a:moveTo>
                  <a:lnTo>
                    <a:pt x="1684199" y="0"/>
                  </a:lnTo>
                  <a:lnTo>
                    <a:pt x="1684199" y="750599"/>
                  </a:lnTo>
                  <a:lnTo>
                    <a:pt x="0" y="750599"/>
                  </a:lnTo>
                  <a:lnTo>
                    <a:pt x="0" y="0"/>
                  </a:lnTo>
                  <a:close/>
                </a:path>
              </a:pathLst>
            </a:custGeom>
            <a:ln w="19049">
              <a:solidFill>
                <a:srgbClr val="FF0000"/>
              </a:solidFill>
            </a:ln>
          </p:spPr>
          <p:txBody>
            <a:bodyPr wrap="square" lIns="0" tIns="0" rIns="0" bIns="0" rtlCol="0"/>
            <a:lstStyle/>
            <a:p>
              <a:endParaRPr sz="2400"/>
            </a:p>
          </p:txBody>
        </p:sp>
      </p:grpSp>
      <p:sp>
        <p:nvSpPr>
          <p:cNvPr id="31" name="object 31"/>
          <p:cNvSpPr txBox="1"/>
          <p:nvPr/>
        </p:nvSpPr>
        <p:spPr>
          <a:xfrm>
            <a:off x="1972277" y="3512363"/>
            <a:ext cx="2768600" cy="1291806"/>
          </a:xfrm>
          <a:prstGeom prst="rect">
            <a:avLst/>
          </a:prstGeom>
        </p:spPr>
        <p:txBody>
          <a:bodyPr vert="horz" wrap="square" lIns="0" tIns="47413" rIns="0" bIns="0" rtlCol="0">
            <a:spAutoFit/>
          </a:bodyPr>
          <a:lstStyle/>
          <a:p>
            <a:pPr marL="67732">
              <a:spcBef>
                <a:spcPts val="37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a:p>
            <a:pPr marL="2392620">
              <a:spcBef>
                <a:spcPts val="24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a:p>
            <a:pPr>
              <a:spcBef>
                <a:spcPts val="700"/>
              </a:spcBef>
            </a:pPr>
            <a:endParaRPr sz="1200">
              <a:latin typeface="Arial MT"/>
              <a:cs typeface="Arial MT"/>
            </a:endParaRPr>
          </a:p>
          <a:p>
            <a:pPr marL="546086"/>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ih</a:t>
            </a:r>
            <a:endParaRPr sz="2400" baseline="-32000">
              <a:latin typeface="Roboto"/>
              <a:cs typeface="Roboto"/>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5378"/>
            <a:ext cx="14020800"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5" name="object 5"/>
          <p:cNvGrpSpPr/>
          <p:nvPr/>
        </p:nvGrpSpPr>
        <p:grpSpPr>
          <a:xfrm>
            <a:off x="2900750" y="2695833"/>
            <a:ext cx="1893993" cy="447040"/>
            <a:chOff x="2175562" y="2021875"/>
            <a:chExt cx="1420495" cy="335280"/>
          </a:xfrm>
        </p:grpSpPr>
        <p:sp>
          <p:nvSpPr>
            <p:cNvPr id="6" name="object 6"/>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7" name="object 7"/>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8" name="object 8"/>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9" name="object 9"/>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0" name="object 10"/>
          <p:cNvPicPr/>
          <p:nvPr/>
        </p:nvPicPr>
        <p:blipFill>
          <a:blip r:embed="rId2" cstate="print"/>
          <a:stretch>
            <a:fillRect/>
          </a:stretch>
        </p:blipFill>
        <p:spPr>
          <a:xfrm>
            <a:off x="2398067" y="2864279"/>
            <a:ext cx="425167" cy="109307"/>
          </a:xfrm>
          <a:prstGeom prst="rect">
            <a:avLst/>
          </a:prstGeom>
        </p:spPr>
      </p:pic>
      <p:grpSp>
        <p:nvGrpSpPr>
          <p:cNvPr id="11" name="object 11"/>
          <p:cNvGrpSpPr/>
          <p:nvPr/>
        </p:nvGrpSpPr>
        <p:grpSpPr>
          <a:xfrm>
            <a:off x="2385367" y="2205175"/>
            <a:ext cx="449580" cy="485987"/>
            <a:chOff x="1789025" y="1653881"/>
            <a:chExt cx="337185" cy="364490"/>
          </a:xfrm>
        </p:grpSpPr>
        <p:sp>
          <p:nvSpPr>
            <p:cNvPr id="12" name="object 12"/>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2025041" y="1913895"/>
              <a:ext cx="100765" cy="103953"/>
            </a:xfrm>
            <a:prstGeom prst="rect">
              <a:avLst/>
            </a:prstGeom>
          </p:spPr>
        </p:pic>
      </p:grpSp>
      <p:sp>
        <p:nvSpPr>
          <p:cNvPr id="14" name="object 14"/>
          <p:cNvSpPr txBox="1"/>
          <p:nvPr/>
        </p:nvSpPr>
        <p:spPr>
          <a:xfrm>
            <a:off x="4236699"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15" name="object 15"/>
          <p:cNvPicPr/>
          <p:nvPr/>
        </p:nvPicPr>
        <p:blipFill>
          <a:blip r:embed="rId4" cstate="print"/>
          <a:stretch>
            <a:fillRect/>
          </a:stretch>
        </p:blipFill>
        <p:spPr>
          <a:xfrm>
            <a:off x="4678160" y="2166465"/>
            <a:ext cx="292725" cy="292360"/>
          </a:xfrm>
          <a:prstGeom prst="rect">
            <a:avLst/>
          </a:prstGeom>
        </p:spPr>
      </p:pic>
      <p:grpSp>
        <p:nvGrpSpPr>
          <p:cNvPr id="16" name="object 16"/>
          <p:cNvGrpSpPr/>
          <p:nvPr/>
        </p:nvGrpSpPr>
        <p:grpSpPr>
          <a:xfrm>
            <a:off x="2444666" y="2695783"/>
            <a:ext cx="4804833" cy="1071880"/>
            <a:chOff x="1833499" y="2021837"/>
            <a:chExt cx="3603625" cy="803910"/>
          </a:xfrm>
        </p:grpSpPr>
        <p:sp>
          <p:nvSpPr>
            <p:cNvPr id="17" name="object 17"/>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5" cstate="print"/>
            <a:stretch>
              <a:fillRect/>
            </a:stretch>
          </p:blipFill>
          <p:spPr>
            <a:xfrm>
              <a:off x="2041965" y="2373105"/>
              <a:ext cx="99513" cy="104938"/>
            </a:xfrm>
            <a:prstGeom prst="rect">
              <a:avLst/>
            </a:prstGeom>
          </p:spPr>
        </p:pic>
        <p:pic>
          <p:nvPicPr>
            <p:cNvPr id="19" name="object 19"/>
            <p:cNvPicPr/>
            <p:nvPr/>
          </p:nvPicPr>
          <p:blipFill>
            <a:blip r:embed="rId6" cstate="print"/>
            <a:stretch>
              <a:fillRect/>
            </a:stretch>
          </p:blipFill>
          <p:spPr>
            <a:xfrm>
              <a:off x="3606670" y="2148209"/>
              <a:ext cx="295175" cy="81980"/>
            </a:xfrm>
            <a:prstGeom prst="rect">
              <a:avLst/>
            </a:prstGeom>
          </p:spPr>
        </p:pic>
        <p:pic>
          <p:nvPicPr>
            <p:cNvPr id="20" name="object 20"/>
            <p:cNvPicPr/>
            <p:nvPr/>
          </p:nvPicPr>
          <p:blipFill>
            <a:blip r:embed="rId7" cstate="print"/>
            <a:stretch>
              <a:fillRect/>
            </a:stretch>
          </p:blipFill>
          <p:spPr>
            <a:xfrm>
              <a:off x="3442445" y="2616078"/>
              <a:ext cx="209643" cy="209371"/>
            </a:xfrm>
            <a:prstGeom prst="rect">
              <a:avLst/>
            </a:prstGeom>
          </p:spPr>
        </p:pic>
        <p:sp>
          <p:nvSpPr>
            <p:cNvPr id="21" name="object 21"/>
            <p:cNvSpPr/>
            <p:nvPr/>
          </p:nvSpPr>
          <p:spPr>
            <a:xfrm>
              <a:off x="3920049" y="2026599"/>
              <a:ext cx="1512570" cy="325755"/>
            </a:xfrm>
            <a:custGeom>
              <a:avLst/>
              <a:gdLst/>
              <a:ahLst/>
              <a:cxnLst/>
              <a:rect l="l" t="t" r="r" b="b"/>
              <a:pathLst>
                <a:path w="1512570" h="325755">
                  <a:moveTo>
                    <a:pt x="1512299" y="325199"/>
                  </a:moveTo>
                  <a:lnTo>
                    <a:pt x="0" y="325199"/>
                  </a:lnTo>
                  <a:lnTo>
                    <a:pt x="0" y="0"/>
                  </a:lnTo>
                  <a:lnTo>
                    <a:pt x="1512299" y="0"/>
                  </a:lnTo>
                  <a:lnTo>
                    <a:pt x="1512299" y="325199"/>
                  </a:lnTo>
                  <a:close/>
                </a:path>
              </a:pathLst>
            </a:custGeom>
            <a:solidFill>
              <a:srgbClr val="EEEEEE"/>
            </a:solidFill>
          </p:spPr>
          <p:txBody>
            <a:bodyPr wrap="square" lIns="0" tIns="0" rIns="0" bIns="0" rtlCol="0"/>
            <a:lstStyle/>
            <a:p>
              <a:endParaRPr sz="2400"/>
            </a:p>
          </p:txBody>
        </p:sp>
        <p:sp>
          <p:nvSpPr>
            <p:cNvPr id="22" name="object 22"/>
            <p:cNvSpPr/>
            <p:nvPr/>
          </p:nvSpPr>
          <p:spPr>
            <a:xfrm>
              <a:off x="3920049" y="2026599"/>
              <a:ext cx="1512570" cy="325755"/>
            </a:xfrm>
            <a:custGeom>
              <a:avLst/>
              <a:gdLst/>
              <a:ahLst/>
              <a:cxnLst/>
              <a:rect l="l" t="t" r="r" b="b"/>
              <a:pathLst>
                <a:path w="1512570" h="325755">
                  <a:moveTo>
                    <a:pt x="0" y="0"/>
                  </a:moveTo>
                  <a:lnTo>
                    <a:pt x="1512299" y="0"/>
                  </a:lnTo>
                  <a:lnTo>
                    <a:pt x="15122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3" name="object 23"/>
          <p:cNvSpPr txBox="1"/>
          <p:nvPr/>
        </p:nvSpPr>
        <p:spPr>
          <a:xfrm>
            <a:off x="5662076" y="2781040"/>
            <a:ext cx="104987" cy="206894"/>
          </a:xfrm>
          <a:prstGeom prst="rect">
            <a:avLst/>
          </a:prstGeom>
        </p:spPr>
        <p:txBody>
          <a:bodyPr vert="horz" wrap="square" lIns="0" tIns="22013" rIns="0" bIns="0" rtlCol="0">
            <a:spAutoFit/>
          </a:bodyPr>
          <a:lstStyle/>
          <a:p>
            <a:pPr>
              <a:spcBef>
                <a:spcPts val="173"/>
              </a:spcBef>
            </a:pPr>
            <a:r>
              <a:rPr sz="1200" spc="-67" dirty="0">
                <a:latin typeface="Arial MT"/>
                <a:cs typeface="Arial MT"/>
              </a:rPr>
              <a:t>2</a:t>
            </a:r>
            <a:endParaRPr sz="1200">
              <a:latin typeface="Arial MT"/>
              <a:cs typeface="Arial MT"/>
            </a:endParaRPr>
          </a:p>
        </p:txBody>
      </p:sp>
      <p:sp>
        <p:nvSpPr>
          <p:cNvPr id="24" name="object 24"/>
          <p:cNvSpPr txBox="1"/>
          <p:nvPr/>
        </p:nvSpPr>
        <p:spPr>
          <a:xfrm>
            <a:off x="5517347" y="2613117"/>
            <a:ext cx="743373" cy="304421"/>
          </a:xfrm>
          <a:prstGeom prst="rect">
            <a:avLst/>
          </a:prstGeom>
        </p:spPr>
        <p:txBody>
          <a:bodyPr vert="horz" wrap="square" lIns="0" tIns="16933" rIns="0" bIns="0" rtlCol="0">
            <a:spAutoFit/>
          </a:bodyPr>
          <a:lstStyle/>
          <a:p>
            <a:pPr>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5" name="object 25"/>
          <p:cNvSpPr txBox="1"/>
          <p:nvPr/>
        </p:nvSpPr>
        <p:spPr>
          <a:xfrm>
            <a:off x="6385401" y="2524216"/>
            <a:ext cx="325967" cy="304356"/>
          </a:xfrm>
          <a:prstGeom prst="rect">
            <a:avLst/>
          </a:prstGeom>
        </p:spPr>
        <p:txBody>
          <a:bodyPr vert="horz" wrap="square" lIns="0" tIns="16933" rIns="0" bIns="0" rtlCol="0">
            <a:spAutoFit/>
          </a:bodyPr>
          <a:lstStyle/>
          <a:p>
            <a:pPr marL="33866">
              <a:spcBef>
                <a:spcPts val="133"/>
              </a:spcBef>
            </a:pPr>
            <a:r>
              <a:rPr sz="1200" spc="-33" dirty="0">
                <a:latin typeface="Arial MT"/>
                <a:cs typeface="Arial MT"/>
              </a:rPr>
              <a:t>T</a:t>
            </a:r>
            <a:r>
              <a:rPr sz="2800" spc="-49" baseline="-22000" dirty="0">
                <a:latin typeface="Arial MT"/>
                <a:cs typeface="Arial MT"/>
              </a:rPr>
              <a:t>Z</a:t>
            </a:r>
            <a:endParaRPr sz="2800" baseline="-22000">
              <a:latin typeface="Arial MT"/>
              <a:cs typeface="Arial MT"/>
            </a:endParaRPr>
          </a:p>
        </p:txBody>
      </p:sp>
      <p:sp>
        <p:nvSpPr>
          <p:cNvPr id="26" name="object 26"/>
          <p:cNvSpPr txBox="1"/>
          <p:nvPr/>
        </p:nvSpPr>
        <p:spPr>
          <a:xfrm>
            <a:off x="6243574" y="2781039"/>
            <a:ext cx="522393" cy="206894"/>
          </a:xfrm>
          <a:prstGeom prst="rect">
            <a:avLst/>
          </a:prstGeom>
        </p:spPr>
        <p:txBody>
          <a:bodyPr vert="horz" wrap="square" lIns="0" tIns="22013" rIns="0" bIns="0" rtlCol="0">
            <a:spAutoFit/>
          </a:bodyPr>
          <a:lstStyle/>
          <a:p>
            <a:pPr>
              <a:spcBef>
                <a:spcPts val="173"/>
              </a:spcBef>
              <a:tabLst>
                <a:tab pos="416550" algn="l"/>
              </a:tabLst>
            </a:pP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p:txBody>
      </p:sp>
      <p:sp>
        <p:nvSpPr>
          <p:cNvPr id="27" name="object 27"/>
          <p:cNvSpPr txBox="1"/>
          <p:nvPr/>
        </p:nvSpPr>
        <p:spPr>
          <a:xfrm>
            <a:off x="6813994" y="2613117"/>
            <a:ext cx="155785" cy="304421"/>
          </a:xfrm>
          <a:prstGeom prst="rect">
            <a:avLst/>
          </a:prstGeom>
        </p:spPr>
        <p:txBody>
          <a:bodyPr vert="horz" wrap="square" lIns="0" tIns="16933" rIns="0" bIns="0" rtlCol="0">
            <a:spAutoFit/>
          </a:bodyPr>
          <a:lstStyle/>
          <a:p>
            <a:pPr>
              <a:spcBef>
                <a:spcPts val="133"/>
              </a:spcBef>
            </a:pPr>
            <a:r>
              <a:rPr sz="1867" spc="-67" dirty="0">
                <a:latin typeface="Arial MT"/>
                <a:cs typeface="Arial MT"/>
              </a:rPr>
              <a:t>+</a:t>
            </a:r>
            <a:endParaRPr sz="1867">
              <a:latin typeface="Arial MT"/>
              <a:cs typeface="Arial MT"/>
            </a:endParaRPr>
          </a:p>
        </p:txBody>
      </p:sp>
      <p:sp>
        <p:nvSpPr>
          <p:cNvPr id="28" name="object 28"/>
          <p:cNvSpPr txBox="1"/>
          <p:nvPr/>
        </p:nvSpPr>
        <p:spPr>
          <a:xfrm>
            <a:off x="6047335" y="2981416"/>
            <a:ext cx="392853" cy="304356"/>
          </a:xfrm>
          <a:prstGeom prst="rect">
            <a:avLst/>
          </a:prstGeom>
        </p:spPr>
        <p:txBody>
          <a:bodyPr vert="horz" wrap="square" lIns="0" tIns="16933" rIns="0" bIns="0" rtlCol="0">
            <a:spAutoFit/>
          </a:bodyPr>
          <a:lstStyle/>
          <a:p>
            <a:pPr marL="33866">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29" name="object 29"/>
          <p:cNvSpPr txBox="1"/>
          <p:nvPr/>
        </p:nvSpPr>
        <p:spPr>
          <a:xfrm>
            <a:off x="7646205"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397077">
              <a:spcBef>
                <a:spcPts val="5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47" dirty="0">
                <a:latin typeface="Arial MT"/>
                <a:cs typeface="Arial MT"/>
              </a:rPr>
              <a:t>Z</a:t>
            </a:r>
            <a:r>
              <a:rPr spc="-69" baseline="-34000" dirty="0">
                <a:latin typeface="Arial MT"/>
                <a:cs typeface="Arial MT"/>
              </a:rPr>
              <a:t>2</a:t>
            </a:r>
            <a:endParaRPr baseline="-34000">
              <a:latin typeface="Arial MT"/>
              <a:cs typeface="Arial MT"/>
            </a:endParaRPr>
          </a:p>
        </p:txBody>
      </p:sp>
      <p:grpSp>
        <p:nvGrpSpPr>
          <p:cNvPr id="30" name="object 30"/>
          <p:cNvGrpSpPr/>
          <p:nvPr/>
        </p:nvGrpSpPr>
        <p:grpSpPr>
          <a:xfrm>
            <a:off x="5081550" y="2405899"/>
            <a:ext cx="2540847" cy="1027007"/>
            <a:chOff x="3811162" y="1804424"/>
            <a:chExt cx="1905635" cy="770255"/>
          </a:xfrm>
        </p:grpSpPr>
        <p:pic>
          <p:nvPicPr>
            <p:cNvPr id="31" name="object 31"/>
            <p:cNvPicPr/>
            <p:nvPr/>
          </p:nvPicPr>
          <p:blipFill>
            <a:blip r:embed="rId6" cstate="print"/>
            <a:stretch>
              <a:fillRect/>
            </a:stretch>
          </p:blipFill>
          <p:spPr>
            <a:xfrm>
              <a:off x="5421303" y="2148259"/>
              <a:ext cx="295175" cy="81980"/>
            </a:xfrm>
            <a:prstGeom prst="rect">
              <a:avLst/>
            </a:prstGeom>
          </p:spPr>
        </p:pic>
        <p:sp>
          <p:nvSpPr>
            <p:cNvPr id="32" name="object 32"/>
            <p:cNvSpPr/>
            <p:nvPr/>
          </p:nvSpPr>
          <p:spPr>
            <a:xfrm>
              <a:off x="3820687" y="1813949"/>
              <a:ext cx="1684655" cy="751205"/>
            </a:xfrm>
            <a:custGeom>
              <a:avLst/>
              <a:gdLst/>
              <a:ahLst/>
              <a:cxnLst/>
              <a:rect l="l" t="t" r="r" b="b"/>
              <a:pathLst>
                <a:path w="1684654" h="751205">
                  <a:moveTo>
                    <a:pt x="0" y="0"/>
                  </a:moveTo>
                  <a:lnTo>
                    <a:pt x="1684199" y="0"/>
                  </a:lnTo>
                  <a:lnTo>
                    <a:pt x="1684199" y="750599"/>
                  </a:lnTo>
                  <a:lnTo>
                    <a:pt x="0" y="750599"/>
                  </a:lnTo>
                  <a:lnTo>
                    <a:pt x="0" y="0"/>
                  </a:lnTo>
                  <a:close/>
                </a:path>
              </a:pathLst>
            </a:custGeom>
            <a:ln w="19049">
              <a:solidFill>
                <a:srgbClr val="FF0000"/>
              </a:solidFill>
            </a:ln>
          </p:spPr>
          <p:txBody>
            <a:bodyPr wrap="square" lIns="0" tIns="0" rIns="0" bIns="0" rtlCol="0"/>
            <a:lstStyle/>
            <a:p>
              <a:endParaRPr sz="2400"/>
            </a:p>
          </p:txBody>
        </p:sp>
      </p:grpSp>
      <p:sp>
        <p:nvSpPr>
          <p:cNvPr id="33" name="object 33"/>
          <p:cNvSpPr txBox="1"/>
          <p:nvPr/>
        </p:nvSpPr>
        <p:spPr>
          <a:xfrm>
            <a:off x="1972278" y="3512363"/>
            <a:ext cx="2867660" cy="2035600"/>
          </a:xfrm>
          <a:prstGeom prst="rect">
            <a:avLst/>
          </a:prstGeom>
        </p:spPr>
        <p:txBody>
          <a:bodyPr vert="horz" wrap="square" lIns="0" tIns="47413" rIns="0" bIns="0" rtlCol="0">
            <a:spAutoFit/>
          </a:bodyPr>
          <a:lstStyle/>
          <a:p>
            <a:pPr marL="67732">
              <a:spcBef>
                <a:spcPts val="37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a:p>
            <a:pPr marL="2392620">
              <a:spcBef>
                <a:spcPts val="240"/>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a:p>
            <a:pPr>
              <a:spcBef>
                <a:spcPts val="700"/>
              </a:spcBef>
            </a:pPr>
            <a:endParaRPr sz="1200">
              <a:latin typeface="Arial MT"/>
              <a:cs typeface="Arial MT"/>
            </a:endParaRPr>
          </a:p>
          <a:p>
            <a:pPr marL="546086"/>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ih</a:t>
            </a:r>
            <a:endParaRPr sz="2400" baseline="-32000">
              <a:latin typeface="Roboto"/>
              <a:cs typeface="Roboto"/>
            </a:endParaRPr>
          </a:p>
          <a:p>
            <a:pPr>
              <a:spcBef>
                <a:spcPts val="1000"/>
              </a:spcBef>
            </a:pPr>
            <a:endParaRPr sz="1600">
              <a:latin typeface="Roboto"/>
              <a:cs typeface="Roboto"/>
            </a:endParaRPr>
          </a:p>
          <a:p>
            <a:pPr marL="546086"/>
            <a:r>
              <a:rPr sz="2400" dirty="0">
                <a:latin typeface="Roboto"/>
                <a:cs typeface="Roboto"/>
              </a:rPr>
              <a:t>Z</a:t>
            </a:r>
            <a:r>
              <a:rPr sz="2400" baseline="-32000" dirty="0">
                <a:latin typeface="Roboto"/>
                <a:cs typeface="Roboto"/>
              </a:rPr>
              <a:t>2</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0"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198460"/>
            <a:ext cx="11012182"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sp>
        <p:nvSpPr>
          <p:cNvPr id="15" name="object 15"/>
          <p:cNvSpPr txBox="1"/>
          <p:nvPr/>
        </p:nvSpPr>
        <p:spPr>
          <a:xfrm>
            <a:off x="4236699"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16" name="object 16"/>
          <p:cNvPicPr/>
          <p:nvPr/>
        </p:nvPicPr>
        <p:blipFill>
          <a:blip r:embed="rId4" cstate="print"/>
          <a:stretch>
            <a:fillRect/>
          </a:stretch>
        </p:blipFill>
        <p:spPr>
          <a:xfrm>
            <a:off x="4678160" y="2166465"/>
            <a:ext cx="292725" cy="292360"/>
          </a:xfrm>
          <a:prstGeom prst="rect">
            <a:avLst/>
          </a:prstGeom>
        </p:spPr>
      </p:pic>
      <p:grpSp>
        <p:nvGrpSpPr>
          <p:cNvPr id="17" name="object 17"/>
          <p:cNvGrpSpPr/>
          <p:nvPr/>
        </p:nvGrpSpPr>
        <p:grpSpPr>
          <a:xfrm>
            <a:off x="2444666" y="2695783"/>
            <a:ext cx="4804833" cy="1071880"/>
            <a:chOff x="1833499" y="2021837"/>
            <a:chExt cx="3603625" cy="803910"/>
          </a:xfrm>
        </p:grpSpPr>
        <p:sp>
          <p:nvSpPr>
            <p:cNvPr id="18" name="object 18"/>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041965" y="2373105"/>
              <a:ext cx="99513" cy="104938"/>
            </a:xfrm>
            <a:prstGeom prst="rect">
              <a:avLst/>
            </a:prstGeom>
          </p:spPr>
        </p:pic>
        <p:pic>
          <p:nvPicPr>
            <p:cNvPr id="20" name="object 20"/>
            <p:cNvPicPr/>
            <p:nvPr/>
          </p:nvPicPr>
          <p:blipFill>
            <a:blip r:embed="rId6" cstate="print"/>
            <a:stretch>
              <a:fillRect/>
            </a:stretch>
          </p:blipFill>
          <p:spPr>
            <a:xfrm>
              <a:off x="3606670" y="2148209"/>
              <a:ext cx="295175" cy="81980"/>
            </a:xfrm>
            <a:prstGeom prst="rect">
              <a:avLst/>
            </a:prstGeom>
          </p:spPr>
        </p:pic>
        <p:pic>
          <p:nvPicPr>
            <p:cNvPr id="21" name="object 21"/>
            <p:cNvPicPr/>
            <p:nvPr/>
          </p:nvPicPr>
          <p:blipFill>
            <a:blip r:embed="rId7" cstate="print"/>
            <a:stretch>
              <a:fillRect/>
            </a:stretch>
          </p:blipFill>
          <p:spPr>
            <a:xfrm>
              <a:off x="3442445" y="2616078"/>
              <a:ext cx="209643" cy="209371"/>
            </a:xfrm>
            <a:prstGeom prst="rect">
              <a:avLst/>
            </a:prstGeom>
          </p:spPr>
        </p:pic>
        <p:sp>
          <p:nvSpPr>
            <p:cNvPr id="22" name="object 22"/>
            <p:cNvSpPr/>
            <p:nvPr/>
          </p:nvSpPr>
          <p:spPr>
            <a:xfrm>
              <a:off x="3920049" y="2026599"/>
              <a:ext cx="1512570" cy="325755"/>
            </a:xfrm>
            <a:custGeom>
              <a:avLst/>
              <a:gdLst/>
              <a:ahLst/>
              <a:cxnLst/>
              <a:rect l="l" t="t" r="r" b="b"/>
              <a:pathLst>
                <a:path w="1512570" h="325755">
                  <a:moveTo>
                    <a:pt x="1512299" y="325199"/>
                  </a:moveTo>
                  <a:lnTo>
                    <a:pt x="0" y="325199"/>
                  </a:lnTo>
                  <a:lnTo>
                    <a:pt x="0" y="0"/>
                  </a:lnTo>
                  <a:lnTo>
                    <a:pt x="1512299" y="0"/>
                  </a:lnTo>
                  <a:lnTo>
                    <a:pt x="1512299" y="325199"/>
                  </a:lnTo>
                  <a:close/>
                </a:path>
              </a:pathLst>
            </a:custGeom>
            <a:solidFill>
              <a:srgbClr val="EEEEEE"/>
            </a:solidFill>
          </p:spPr>
          <p:txBody>
            <a:bodyPr wrap="square" lIns="0" tIns="0" rIns="0" bIns="0" rtlCol="0"/>
            <a:lstStyle/>
            <a:p>
              <a:endParaRPr sz="2400"/>
            </a:p>
          </p:txBody>
        </p:sp>
        <p:sp>
          <p:nvSpPr>
            <p:cNvPr id="23" name="object 23"/>
            <p:cNvSpPr/>
            <p:nvPr/>
          </p:nvSpPr>
          <p:spPr>
            <a:xfrm>
              <a:off x="3920049" y="2026599"/>
              <a:ext cx="1512570" cy="325755"/>
            </a:xfrm>
            <a:custGeom>
              <a:avLst/>
              <a:gdLst/>
              <a:ahLst/>
              <a:cxnLst/>
              <a:rect l="l" t="t" r="r" b="b"/>
              <a:pathLst>
                <a:path w="1512570" h="325755">
                  <a:moveTo>
                    <a:pt x="0" y="0"/>
                  </a:moveTo>
                  <a:lnTo>
                    <a:pt x="1512299" y="0"/>
                  </a:lnTo>
                  <a:lnTo>
                    <a:pt x="15122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5500413"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5" name="object 25"/>
          <p:cNvSpPr txBox="1"/>
          <p:nvPr/>
        </p:nvSpPr>
        <p:spPr>
          <a:xfrm>
            <a:off x="6368467" y="2524216"/>
            <a:ext cx="3429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Z</a:t>
            </a:r>
            <a:endParaRPr sz="2800" baseline="-22000">
              <a:latin typeface="Arial MT"/>
              <a:cs typeface="Arial MT"/>
            </a:endParaRPr>
          </a:p>
        </p:txBody>
      </p:sp>
      <p:sp>
        <p:nvSpPr>
          <p:cNvPr id="26" name="object 26"/>
          <p:cNvSpPr txBox="1"/>
          <p:nvPr/>
        </p:nvSpPr>
        <p:spPr>
          <a:xfrm>
            <a:off x="6797061"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27" name="object 27"/>
          <p:cNvSpPr txBox="1"/>
          <p:nvPr/>
        </p:nvSpPr>
        <p:spPr>
          <a:xfrm>
            <a:off x="5645143" y="2781039"/>
            <a:ext cx="1120987" cy="406949"/>
          </a:xfrm>
          <a:prstGeom prst="rect">
            <a:avLst/>
          </a:prstGeom>
        </p:spPr>
        <p:txBody>
          <a:bodyPr vert="horz" wrap="square" lIns="0" tIns="22013" rIns="0" bIns="0" rtlCol="0">
            <a:spAutoFit/>
          </a:bodyPr>
          <a:lstStyle/>
          <a:p>
            <a:pPr marL="16933">
              <a:lnSpc>
                <a:spcPts val="1140"/>
              </a:lnSpc>
              <a:spcBef>
                <a:spcPts val="173"/>
              </a:spcBef>
              <a:tabLst>
                <a:tab pos="596885" algn="l"/>
                <a:tab pos="1015128"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28" name="object 28"/>
          <p:cNvSpPr txBox="1"/>
          <p:nvPr/>
        </p:nvSpPr>
        <p:spPr>
          <a:xfrm>
            <a:off x="6196039"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29" name="object 29"/>
          <p:cNvSpPr txBox="1"/>
          <p:nvPr/>
        </p:nvSpPr>
        <p:spPr>
          <a:xfrm>
            <a:off x="7646205"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397077">
              <a:spcBef>
                <a:spcPts val="5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47" dirty="0">
                <a:latin typeface="Arial MT"/>
                <a:cs typeface="Arial MT"/>
              </a:rPr>
              <a:t>Z</a:t>
            </a:r>
            <a:r>
              <a:rPr spc="-69" baseline="-34000" dirty="0">
                <a:latin typeface="Arial MT"/>
                <a:cs typeface="Arial MT"/>
              </a:rPr>
              <a:t>2</a:t>
            </a:r>
            <a:endParaRPr baseline="-34000">
              <a:latin typeface="Arial MT"/>
              <a:cs typeface="Arial MT"/>
            </a:endParaRPr>
          </a:p>
        </p:txBody>
      </p:sp>
      <p:grpSp>
        <p:nvGrpSpPr>
          <p:cNvPr id="30" name="object 30"/>
          <p:cNvGrpSpPr/>
          <p:nvPr/>
        </p:nvGrpSpPr>
        <p:grpSpPr>
          <a:xfrm>
            <a:off x="7228404" y="2405899"/>
            <a:ext cx="2396067" cy="1027007"/>
            <a:chOff x="5421303" y="1804424"/>
            <a:chExt cx="1797050" cy="770255"/>
          </a:xfrm>
        </p:grpSpPr>
        <p:pic>
          <p:nvPicPr>
            <p:cNvPr id="31" name="object 31"/>
            <p:cNvPicPr/>
            <p:nvPr/>
          </p:nvPicPr>
          <p:blipFill>
            <a:blip r:embed="rId6" cstate="print"/>
            <a:stretch>
              <a:fillRect/>
            </a:stretch>
          </p:blipFill>
          <p:spPr>
            <a:xfrm>
              <a:off x="5421303" y="2148259"/>
              <a:ext cx="295175" cy="81980"/>
            </a:xfrm>
            <a:prstGeom prst="rect">
              <a:avLst/>
            </a:prstGeom>
          </p:spPr>
        </p:pic>
        <p:sp>
          <p:nvSpPr>
            <p:cNvPr id="32" name="object 32"/>
            <p:cNvSpPr/>
            <p:nvPr/>
          </p:nvSpPr>
          <p:spPr>
            <a:xfrm>
              <a:off x="5524499" y="1813949"/>
              <a:ext cx="1684655" cy="751205"/>
            </a:xfrm>
            <a:custGeom>
              <a:avLst/>
              <a:gdLst/>
              <a:ahLst/>
              <a:cxnLst/>
              <a:rect l="l" t="t" r="r" b="b"/>
              <a:pathLst>
                <a:path w="1684654" h="751205">
                  <a:moveTo>
                    <a:pt x="0" y="0"/>
                  </a:moveTo>
                  <a:lnTo>
                    <a:pt x="1684199" y="0"/>
                  </a:lnTo>
                  <a:lnTo>
                    <a:pt x="1684199" y="750599"/>
                  </a:lnTo>
                  <a:lnTo>
                    <a:pt x="0" y="750599"/>
                  </a:lnTo>
                  <a:lnTo>
                    <a:pt x="0" y="0"/>
                  </a:lnTo>
                  <a:close/>
                </a:path>
              </a:pathLst>
            </a:custGeom>
            <a:ln w="19049">
              <a:solidFill>
                <a:srgbClr val="FF0000"/>
              </a:solidFill>
            </a:ln>
          </p:spPr>
          <p:txBody>
            <a:bodyPr wrap="square" lIns="0" tIns="0" rIns="0" bIns="0" rtlCol="0"/>
            <a:lstStyle/>
            <a:p>
              <a:endParaRPr sz="2400"/>
            </a:p>
          </p:txBody>
        </p:sp>
      </p:grpSp>
      <p:sp>
        <p:nvSpPr>
          <p:cNvPr id="33" name="object 33"/>
          <p:cNvSpPr txBox="1"/>
          <p:nvPr/>
        </p:nvSpPr>
        <p:spPr>
          <a:xfrm>
            <a:off x="2467967" y="3857718"/>
            <a:ext cx="2355427" cy="1691916"/>
          </a:xfrm>
          <a:prstGeom prst="rect">
            <a:avLst/>
          </a:prstGeom>
        </p:spPr>
        <p:txBody>
          <a:bodyPr vert="horz" wrap="square" lIns="0" tIns="16933" rIns="0" bIns="0" rtlCol="0">
            <a:spAutoFit/>
          </a:bodyPr>
          <a:lstStyle/>
          <a:p>
            <a:pPr marR="139697" algn="r">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a:p>
            <a:pPr>
              <a:spcBef>
                <a:spcPts val="700"/>
              </a:spcBef>
            </a:pPr>
            <a:endParaRPr sz="1200">
              <a:latin typeface="Arial MT"/>
              <a:cs typeface="Arial MT"/>
            </a:endParaRPr>
          </a:p>
          <a:p>
            <a:pPr marL="50799">
              <a:spcBef>
                <a:spcPts val="7"/>
              </a:spcBef>
            </a:pP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ih</a:t>
            </a:r>
            <a:endParaRPr sz="2400" baseline="-32000">
              <a:latin typeface="Roboto"/>
              <a:cs typeface="Roboto"/>
            </a:endParaRPr>
          </a:p>
          <a:p>
            <a:pPr>
              <a:spcBef>
                <a:spcPts val="993"/>
              </a:spcBef>
            </a:pPr>
            <a:endParaRPr sz="1600">
              <a:latin typeface="Roboto"/>
              <a:cs typeface="Roboto"/>
            </a:endParaRPr>
          </a:p>
          <a:p>
            <a:pPr marL="50799"/>
            <a:r>
              <a:rPr sz="2400" dirty="0">
                <a:latin typeface="Roboto"/>
                <a:cs typeface="Roboto"/>
              </a:rPr>
              <a:t>Z</a:t>
            </a:r>
            <a:r>
              <a:rPr sz="2400" baseline="-32000" dirty="0">
                <a:latin typeface="Roboto"/>
                <a:cs typeface="Roboto"/>
              </a:rPr>
              <a:t>2</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0"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
        <p:nvSpPr>
          <p:cNvPr id="34" name="object 34"/>
          <p:cNvSpPr txBox="1"/>
          <p:nvPr/>
        </p:nvSpPr>
        <p:spPr>
          <a:xfrm>
            <a:off x="4946533" y="5175241"/>
            <a:ext cx="3299460" cy="386430"/>
          </a:xfrm>
          <a:prstGeom prst="rect">
            <a:avLst/>
          </a:prstGeom>
        </p:spPr>
        <p:txBody>
          <a:bodyPr vert="horz" wrap="square" lIns="0" tIns="16933" rIns="0" bIns="0" rtlCol="0">
            <a:spAutoFit/>
          </a:bodyPr>
          <a:lstStyle/>
          <a:p>
            <a:pPr marL="50799">
              <a:spcBef>
                <a:spcPts val="133"/>
              </a:spcBef>
            </a:pP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b</a:t>
            </a:r>
            <a:r>
              <a:rPr sz="2400" baseline="-32000" dirty="0">
                <a:latin typeface="Roboto"/>
                <a:cs typeface="Roboto"/>
              </a:rPr>
              <a:t>ih</a:t>
            </a:r>
            <a:r>
              <a:rPr sz="2400" dirty="0">
                <a:latin typeface="Roboto"/>
                <a:cs typeface="Roboto"/>
              </a:rPr>
              <a:t>)</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84" y="267286"/>
            <a:ext cx="11772493" cy="810330"/>
          </a:xfrm>
          <a:prstGeom prst="rect">
            <a:avLst/>
          </a:prstGeom>
        </p:spPr>
        <p:txBody>
          <a:bodyPr vert="horz" wrap="square" lIns="0" tIns="131933" rIns="0" bIns="0" rtlCol="0" anchor="ctr">
            <a:spAutoFit/>
          </a:bodyPr>
          <a:lstStyle/>
          <a:p>
            <a:pPr marL="1942205">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3" name="object 3"/>
          <p:cNvSpPr txBox="1"/>
          <p:nvPr/>
        </p:nvSpPr>
        <p:spPr>
          <a:xfrm>
            <a:off x="2071450" y="2052667"/>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4" name="object 4"/>
          <p:cNvSpPr txBox="1"/>
          <p:nvPr/>
        </p:nvSpPr>
        <p:spPr>
          <a:xfrm>
            <a:off x="1989211" y="3542800"/>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sp>
        <p:nvSpPr>
          <p:cNvPr id="5" name="object 5"/>
          <p:cNvSpPr txBox="1"/>
          <p:nvPr/>
        </p:nvSpPr>
        <p:spPr>
          <a:xfrm>
            <a:off x="1943315" y="2841767"/>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grpSp>
        <p:nvGrpSpPr>
          <p:cNvPr id="6" name="object 6"/>
          <p:cNvGrpSpPr/>
          <p:nvPr/>
        </p:nvGrpSpPr>
        <p:grpSpPr>
          <a:xfrm>
            <a:off x="2900750" y="2695833"/>
            <a:ext cx="1893993" cy="447040"/>
            <a:chOff x="2175562" y="2021875"/>
            <a:chExt cx="1420495" cy="335280"/>
          </a:xfrm>
        </p:grpSpPr>
        <p:sp>
          <p:nvSpPr>
            <p:cNvPr id="7" name="object 7"/>
            <p:cNvSpPr/>
            <p:nvPr/>
          </p:nvSpPr>
          <p:spPr>
            <a:xfrm>
              <a:off x="2180325" y="2026637"/>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8" name="object 8"/>
            <p:cNvSpPr/>
            <p:nvPr/>
          </p:nvSpPr>
          <p:spPr>
            <a:xfrm>
              <a:off x="2180325" y="2026637"/>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2982492" y="2752868"/>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10" name="object 10"/>
          <p:cNvSpPr txBox="1"/>
          <p:nvPr/>
        </p:nvSpPr>
        <p:spPr>
          <a:xfrm>
            <a:off x="4538769" y="2920790"/>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pic>
        <p:nvPicPr>
          <p:cNvPr id="11" name="object 11"/>
          <p:cNvPicPr/>
          <p:nvPr/>
        </p:nvPicPr>
        <p:blipFill>
          <a:blip r:embed="rId2" cstate="print"/>
          <a:stretch>
            <a:fillRect/>
          </a:stretch>
        </p:blipFill>
        <p:spPr>
          <a:xfrm>
            <a:off x="2398067" y="2864279"/>
            <a:ext cx="425167" cy="109307"/>
          </a:xfrm>
          <a:prstGeom prst="rect">
            <a:avLst/>
          </a:prstGeom>
        </p:spPr>
      </p:pic>
      <p:grpSp>
        <p:nvGrpSpPr>
          <p:cNvPr id="12" name="object 12"/>
          <p:cNvGrpSpPr/>
          <p:nvPr/>
        </p:nvGrpSpPr>
        <p:grpSpPr>
          <a:xfrm>
            <a:off x="2385367" y="2205175"/>
            <a:ext cx="449580" cy="485987"/>
            <a:chOff x="1789025" y="1653881"/>
            <a:chExt cx="337185" cy="364490"/>
          </a:xfrm>
        </p:grpSpPr>
        <p:sp>
          <p:nvSpPr>
            <p:cNvPr id="13" name="object 13"/>
            <p:cNvSpPr/>
            <p:nvPr/>
          </p:nvSpPr>
          <p:spPr>
            <a:xfrm>
              <a:off x="1798550" y="1663406"/>
              <a:ext cx="259715" cy="281940"/>
            </a:xfrm>
            <a:custGeom>
              <a:avLst/>
              <a:gdLst/>
              <a:ahLst/>
              <a:cxnLst/>
              <a:rect l="l" t="t" r="r" b="b"/>
              <a:pathLst>
                <a:path w="259714"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2025041" y="1913895"/>
              <a:ext cx="100765" cy="103953"/>
            </a:xfrm>
            <a:prstGeom prst="rect">
              <a:avLst/>
            </a:prstGeom>
          </p:spPr>
        </p:pic>
      </p:grpSp>
      <p:sp>
        <p:nvSpPr>
          <p:cNvPr id="15" name="object 15"/>
          <p:cNvSpPr txBox="1"/>
          <p:nvPr/>
        </p:nvSpPr>
        <p:spPr>
          <a:xfrm>
            <a:off x="4236699" y="1825717"/>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16" name="object 16"/>
          <p:cNvPicPr/>
          <p:nvPr/>
        </p:nvPicPr>
        <p:blipFill>
          <a:blip r:embed="rId4" cstate="print"/>
          <a:stretch>
            <a:fillRect/>
          </a:stretch>
        </p:blipFill>
        <p:spPr>
          <a:xfrm>
            <a:off x="4678160" y="2166465"/>
            <a:ext cx="292725" cy="292360"/>
          </a:xfrm>
          <a:prstGeom prst="rect">
            <a:avLst/>
          </a:prstGeom>
        </p:spPr>
      </p:pic>
      <p:grpSp>
        <p:nvGrpSpPr>
          <p:cNvPr id="17" name="object 17"/>
          <p:cNvGrpSpPr/>
          <p:nvPr/>
        </p:nvGrpSpPr>
        <p:grpSpPr>
          <a:xfrm>
            <a:off x="2444666" y="2695783"/>
            <a:ext cx="4804833" cy="1071880"/>
            <a:chOff x="1833499" y="2021837"/>
            <a:chExt cx="3603625" cy="803910"/>
          </a:xfrm>
        </p:grpSpPr>
        <p:sp>
          <p:nvSpPr>
            <p:cNvPr id="18" name="object 18"/>
            <p:cNvSpPr/>
            <p:nvPr/>
          </p:nvSpPr>
          <p:spPr>
            <a:xfrm>
              <a:off x="1843024" y="2447876"/>
              <a:ext cx="232410" cy="267335"/>
            </a:xfrm>
            <a:custGeom>
              <a:avLst/>
              <a:gdLst/>
              <a:ahLst/>
              <a:cxnLst/>
              <a:rect l="l" t="t" r="r" b="b"/>
              <a:pathLst>
                <a:path w="232410"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2041965" y="2373105"/>
              <a:ext cx="99513" cy="104938"/>
            </a:xfrm>
            <a:prstGeom prst="rect">
              <a:avLst/>
            </a:prstGeom>
          </p:spPr>
        </p:pic>
        <p:pic>
          <p:nvPicPr>
            <p:cNvPr id="20" name="object 20"/>
            <p:cNvPicPr/>
            <p:nvPr/>
          </p:nvPicPr>
          <p:blipFill>
            <a:blip r:embed="rId6" cstate="print"/>
            <a:stretch>
              <a:fillRect/>
            </a:stretch>
          </p:blipFill>
          <p:spPr>
            <a:xfrm>
              <a:off x="3606670" y="2148209"/>
              <a:ext cx="295175" cy="81980"/>
            </a:xfrm>
            <a:prstGeom prst="rect">
              <a:avLst/>
            </a:prstGeom>
          </p:spPr>
        </p:pic>
        <p:pic>
          <p:nvPicPr>
            <p:cNvPr id="21" name="object 21"/>
            <p:cNvPicPr/>
            <p:nvPr/>
          </p:nvPicPr>
          <p:blipFill>
            <a:blip r:embed="rId7" cstate="print"/>
            <a:stretch>
              <a:fillRect/>
            </a:stretch>
          </p:blipFill>
          <p:spPr>
            <a:xfrm>
              <a:off x="3442445" y="2616078"/>
              <a:ext cx="209643" cy="209371"/>
            </a:xfrm>
            <a:prstGeom prst="rect">
              <a:avLst/>
            </a:prstGeom>
          </p:spPr>
        </p:pic>
        <p:sp>
          <p:nvSpPr>
            <p:cNvPr id="22" name="object 22"/>
            <p:cNvSpPr/>
            <p:nvPr/>
          </p:nvSpPr>
          <p:spPr>
            <a:xfrm>
              <a:off x="3920049" y="2026599"/>
              <a:ext cx="1512570" cy="325755"/>
            </a:xfrm>
            <a:custGeom>
              <a:avLst/>
              <a:gdLst/>
              <a:ahLst/>
              <a:cxnLst/>
              <a:rect l="l" t="t" r="r" b="b"/>
              <a:pathLst>
                <a:path w="1512570" h="325755">
                  <a:moveTo>
                    <a:pt x="1512299" y="325199"/>
                  </a:moveTo>
                  <a:lnTo>
                    <a:pt x="0" y="325199"/>
                  </a:lnTo>
                  <a:lnTo>
                    <a:pt x="0" y="0"/>
                  </a:lnTo>
                  <a:lnTo>
                    <a:pt x="1512299" y="0"/>
                  </a:lnTo>
                  <a:lnTo>
                    <a:pt x="1512299" y="325199"/>
                  </a:lnTo>
                  <a:close/>
                </a:path>
              </a:pathLst>
            </a:custGeom>
            <a:solidFill>
              <a:srgbClr val="EEEEEE"/>
            </a:solidFill>
          </p:spPr>
          <p:txBody>
            <a:bodyPr wrap="square" lIns="0" tIns="0" rIns="0" bIns="0" rtlCol="0"/>
            <a:lstStyle/>
            <a:p>
              <a:endParaRPr sz="2400"/>
            </a:p>
          </p:txBody>
        </p:sp>
        <p:sp>
          <p:nvSpPr>
            <p:cNvPr id="23" name="object 23"/>
            <p:cNvSpPr/>
            <p:nvPr/>
          </p:nvSpPr>
          <p:spPr>
            <a:xfrm>
              <a:off x="3920049" y="2026599"/>
              <a:ext cx="1512570" cy="325755"/>
            </a:xfrm>
            <a:custGeom>
              <a:avLst/>
              <a:gdLst/>
              <a:ahLst/>
              <a:cxnLst/>
              <a:rect l="l" t="t" r="r" b="b"/>
              <a:pathLst>
                <a:path w="1512570" h="325755">
                  <a:moveTo>
                    <a:pt x="0" y="0"/>
                  </a:moveTo>
                  <a:lnTo>
                    <a:pt x="1512299" y="0"/>
                  </a:lnTo>
                  <a:lnTo>
                    <a:pt x="15122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5500413" y="2613117"/>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25" name="object 25"/>
          <p:cNvSpPr txBox="1"/>
          <p:nvPr/>
        </p:nvSpPr>
        <p:spPr>
          <a:xfrm>
            <a:off x="6368467" y="2524216"/>
            <a:ext cx="3429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Z</a:t>
            </a:r>
            <a:endParaRPr sz="2800" baseline="-22000">
              <a:latin typeface="Arial MT"/>
              <a:cs typeface="Arial MT"/>
            </a:endParaRPr>
          </a:p>
        </p:txBody>
      </p:sp>
      <p:sp>
        <p:nvSpPr>
          <p:cNvPr id="26" name="object 26"/>
          <p:cNvSpPr txBox="1"/>
          <p:nvPr/>
        </p:nvSpPr>
        <p:spPr>
          <a:xfrm>
            <a:off x="6797061" y="2613117"/>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27" name="object 27"/>
          <p:cNvSpPr txBox="1"/>
          <p:nvPr/>
        </p:nvSpPr>
        <p:spPr>
          <a:xfrm>
            <a:off x="5645143" y="2781039"/>
            <a:ext cx="1120987" cy="406949"/>
          </a:xfrm>
          <a:prstGeom prst="rect">
            <a:avLst/>
          </a:prstGeom>
        </p:spPr>
        <p:txBody>
          <a:bodyPr vert="horz" wrap="square" lIns="0" tIns="22013" rIns="0" bIns="0" rtlCol="0">
            <a:spAutoFit/>
          </a:bodyPr>
          <a:lstStyle/>
          <a:p>
            <a:pPr marL="16933">
              <a:lnSpc>
                <a:spcPts val="1140"/>
              </a:lnSpc>
              <a:spcBef>
                <a:spcPts val="173"/>
              </a:spcBef>
              <a:tabLst>
                <a:tab pos="596885" algn="l"/>
                <a:tab pos="1015128"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28" name="object 28"/>
          <p:cNvSpPr txBox="1"/>
          <p:nvPr/>
        </p:nvSpPr>
        <p:spPr>
          <a:xfrm>
            <a:off x="6196039" y="3060439"/>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sp>
        <p:nvSpPr>
          <p:cNvPr id="29" name="object 29"/>
          <p:cNvSpPr txBox="1"/>
          <p:nvPr/>
        </p:nvSpPr>
        <p:spPr>
          <a:xfrm>
            <a:off x="7646205" y="2702199"/>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397077">
              <a:spcBef>
                <a:spcPts val="533"/>
              </a:spcBef>
            </a:pPr>
            <a:r>
              <a:rPr sz="1867" dirty="0">
                <a:latin typeface="Arial MT"/>
                <a:cs typeface="Arial MT"/>
              </a:rPr>
              <a:t>O</a:t>
            </a:r>
            <a:r>
              <a:rPr sz="1867" spc="-7" dirty="0">
                <a:latin typeface="Arial MT"/>
                <a:cs typeface="Arial MT"/>
              </a:rPr>
              <a:t> </a:t>
            </a:r>
            <a:r>
              <a:rPr sz="1867" dirty="0">
                <a:latin typeface="Arial MT"/>
                <a:cs typeface="Arial MT"/>
              </a:rPr>
              <a:t>=</a:t>
            </a:r>
            <a:r>
              <a:rPr sz="1867" spc="-7" dirty="0">
                <a:latin typeface="Arial MT"/>
                <a:cs typeface="Arial MT"/>
              </a:rPr>
              <a:t> </a:t>
            </a:r>
            <a:r>
              <a:rPr sz="1867" spc="-47" dirty="0">
                <a:latin typeface="Arial MT"/>
                <a:cs typeface="Arial MT"/>
              </a:rPr>
              <a:t>Z</a:t>
            </a:r>
            <a:r>
              <a:rPr spc="-69" baseline="-34000" dirty="0">
                <a:latin typeface="Arial MT"/>
                <a:cs typeface="Arial MT"/>
              </a:rPr>
              <a:t>2</a:t>
            </a:r>
            <a:endParaRPr baseline="-34000">
              <a:latin typeface="Arial MT"/>
              <a:cs typeface="Arial MT"/>
            </a:endParaRPr>
          </a:p>
        </p:txBody>
      </p:sp>
      <p:grpSp>
        <p:nvGrpSpPr>
          <p:cNvPr id="30" name="object 30"/>
          <p:cNvGrpSpPr/>
          <p:nvPr/>
        </p:nvGrpSpPr>
        <p:grpSpPr>
          <a:xfrm>
            <a:off x="7228404" y="2405899"/>
            <a:ext cx="2396067" cy="1027007"/>
            <a:chOff x="5421303" y="1804424"/>
            <a:chExt cx="1797050" cy="770255"/>
          </a:xfrm>
        </p:grpSpPr>
        <p:pic>
          <p:nvPicPr>
            <p:cNvPr id="31" name="object 31"/>
            <p:cNvPicPr/>
            <p:nvPr/>
          </p:nvPicPr>
          <p:blipFill>
            <a:blip r:embed="rId6" cstate="print"/>
            <a:stretch>
              <a:fillRect/>
            </a:stretch>
          </p:blipFill>
          <p:spPr>
            <a:xfrm>
              <a:off x="5421303" y="2148259"/>
              <a:ext cx="295175" cy="81980"/>
            </a:xfrm>
            <a:prstGeom prst="rect">
              <a:avLst/>
            </a:prstGeom>
          </p:spPr>
        </p:pic>
        <p:sp>
          <p:nvSpPr>
            <p:cNvPr id="32" name="object 32"/>
            <p:cNvSpPr/>
            <p:nvPr/>
          </p:nvSpPr>
          <p:spPr>
            <a:xfrm>
              <a:off x="5524499" y="1813949"/>
              <a:ext cx="1684655" cy="751205"/>
            </a:xfrm>
            <a:custGeom>
              <a:avLst/>
              <a:gdLst/>
              <a:ahLst/>
              <a:cxnLst/>
              <a:rect l="l" t="t" r="r" b="b"/>
              <a:pathLst>
                <a:path w="1684654" h="751205">
                  <a:moveTo>
                    <a:pt x="0" y="0"/>
                  </a:moveTo>
                  <a:lnTo>
                    <a:pt x="1684199" y="0"/>
                  </a:lnTo>
                  <a:lnTo>
                    <a:pt x="1684199" y="750599"/>
                  </a:lnTo>
                  <a:lnTo>
                    <a:pt x="0" y="750599"/>
                  </a:lnTo>
                  <a:lnTo>
                    <a:pt x="0" y="0"/>
                  </a:lnTo>
                  <a:close/>
                </a:path>
              </a:pathLst>
            </a:custGeom>
            <a:ln w="19049">
              <a:solidFill>
                <a:srgbClr val="FF0000"/>
              </a:solidFill>
            </a:ln>
          </p:spPr>
          <p:txBody>
            <a:bodyPr wrap="square" lIns="0" tIns="0" rIns="0" bIns="0" rtlCol="0"/>
            <a:lstStyle/>
            <a:p>
              <a:endParaRPr sz="2400"/>
            </a:p>
          </p:txBody>
        </p:sp>
      </p:grpSp>
      <p:sp>
        <p:nvSpPr>
          <p:cNvPr id="33" name="object 33"/>
          <p:cNvSpPr txBox="1"/>
          <p:nvPr/>
        </p:nvSpPr>
        <p:spPr>
          <a:xfrm>
            <a:off x="2467967" y="3857718"/>
            <a:ext cx="2355427" cy="1691916"/>
          </a:xfrm>
          <a:prstGeom prst="rect">
            <a:avLst/>
          </a:prstGeom>
        </p:spPr>
        <p:txBody>
          <a:bodyPr vert="horz" wrap="square" lIns="0" tIns="16933" rIns="0" bIns="0" rtlCol="0">
            <a:spAutoFit/>
          </a:bodyPr>
          <a:lstStyle/>
          <a:p>
            <a:pPr marR="139697" algn="r">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a:p>
            <a:pPr>
              <a:spcBef>
                <a:spcPts val="700"/>
              </a:spcBef>
            </a:pPr>
            <a:endParaRPr sz="1200">
              <a:latin typeface="Arial MT"/>
              <a:cs typeface="Arial MT"/>
            </a:endParaRPr>
          </a:p>
          <a:p>
            <a:pPr marL="50799">
              <a:spcBef>
                <a:spcPts val="7"/>
              </a:spcBef>
            </a:pP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ih</a:t>
            </a:r>
            <a:endParaRPr sz="2400" baseline="-32000">
              <a:latin typeface="Roboto"/>
              <a:cs typeface="Roboto"/>
            </a:endParaRPr>
          </a:p>
          <a:p>
            <a:pPr>
              <a:spcBef>
                <a:spcPts val="993"/>
              </a:spcBef>
            </a:pPr>
            <a:endParaRPr sz="1600">
              <a:latin typeface="Roboto"/>
              <a:cs typeface="Roboto"/>
            </a:endParaRPr>
          </a:p>
          <a:p>
            <a:pPr marL="50799"/>
            <a:r>
              <a:rPr sz="2400" dirty="0">
                <a:latin typeface="Roboto"/>
                <a:cs typeface="Roboto"/>
              </a:rPr>
              <a:t>Z</a:t>
            </a:r>
            <a:r>
              <a:rPr sz="2400" baseline="-32000" dirty="0">
                <a:latin typeface="Roboto"/>
                <a:cs typeface="Roboto"/>
              </a:rPr>
              <a:t>2</a:t>
            </a:r>
            <a:r>
              <a:rPr sz="2400" spc="260" baseline="-32000"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Z</a:t>
            </a:r>
            <a:r>
              <a:rPr sz="2400" baseline="-32000" dirty="0">
                <a:latin typeface="Roboto"/>
                <a:cs typeface="Roboto"/>
              </a:rPr>
              <a:t>1</a:t>
            </a:r>
            <a:r>
              <a:rPr sz="2400" spc="260" baseline="-32000" dirty="0">
                <a:latin typeface="Roboto"/>
                <a:cs typeface="Roboto"/>
              </a:rPr>
              <a:t> </a:t>
            </a:r>
            <a:r>
              <a:rPr sz="2400" dirty="0">
                <a:latin typeface="Roboto"/>
                <a:cs typeface="Roboto"/>
              </a:rPr>
              <a:t>+</a:t>
            </a:r>
            <a:r>
              <a:rPr sz="2400" spc="-20"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
        <p:nvSpPr>
          <p:cNvPr id="34" name="object 34"/>
          <p:cNvSpPr txBox="1"/>
          <p:nvPr/>
        </p:nvSpPr>
        <p:spPr>
          <a:xfrm>
            <a:off x="4756133" y="6028440"/>
            <a:ext cx="267716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Linear</a:t>
            </a:r>
            <a:r>
              <a:rPr sz="2400" u="heavy" spc="-10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Combination</a:t>
            </a:r>
            <a:endParaRPr sz="2400">
              <a:latin typeface="Roboto"/>
              <a:cs typeface="Roboto"/>
            </a:endParaRPr>
          </a:p>
        </p:txBody>
      </p:sp>
      <p:sp>
        <p:nvSpPr>
          <p:cNvPr id="35" name="object 35"/>
          <p:cNvSpPr txBox="1"/>
          <p:nvPr/>
        </p:nvSpPr>
        <p:spPr>
          <a:xfrm>
            <a:off x="4946533" y="5175241"/>
            <a:ext cx="3299460" cy="386430"/>
          </a:xfrm>
          <a:prstGeom prst="rect">
            <a:avLst/>
          </a:prstGeom>
        </p:spPr>
        <p:txBody>
          <a:bodyPr vert="horz" wrap="square" lIns="0" tIns="16933" rIns="0" bIns="0" rtlCol="0">
            <a:spAutoFit/>
          </a:bodyPr>
          <a:lstStyle/>
          <a:p>
            <a:pPr marL="50799">
              <a:spcBef>
                <a:spcPts val="133"/>
              </a:spcBef>
            </a:pPr>
            <a:r>
              <a:rPr sz="2400" dirty="0">
                <a:latin typeface="Roboto"/>
                <a:cs typeface="Roboto"/>
              </a:rPr>
              <a:t>=</a:t>
            </a:r>
            <a:r>
              <a:rPr sz="2400" spc="-27" dirty="0">
                <a:latin typeface="Roboto"/>
                <a:cs typeface="Roboto"/>
              </a:rPr>
              <a:t> </a:t>
            </a:r>
            <a:r>
              <a:rPr sz="2400" dirty="0">
                <a:latin typeface="Roboto"/>
                <a:cs typeface="Roboto"/>
              </a:rPr>
              <a:t>W</a:t>
            </a:r>
            <a:r>
              <a:rPr sz="2400" baseline="-32000" dirty="0">
                <a:latin typeface="Roboto"/>
                <a:cs typeface="Roboto"/>
              </a:rPr>
              <a:t>ho</a:t>
            </a:r>
            <a:r>
              <a:rPr sz="2400" baseline="30000" dirty="0">
                <a:latin typeface="Roboto"/>
                <a:cs typeface="Roboto"/>
              </a:rPr>
              <a:t>T</a:t>
            </a:r>
            <a:r>
              <a:rPr sz="2400" dirty="0">
                <a:latin typeface="Roboto"/>
                <a:cs typeface="Roboto"/>
              </a:rPr>
              <a:t>(W</a:t>
            </a:r>
            <a:r>
              <a:rPr sz="2400" baseline="-32000" dirty="0">
                <a:latin typeface="Roboto"/>
                <a:cs typeface="Roboto"/>
              </a:rPr>
              <a:t>ih</a:t>
            </a:r>
            <a:r>
              <a:rPr sz="2400" baseline="30000" dirty="0">
                <a:latin typeface="Roboto"/>
                <a:cs typeface="Roboto"/>
              </a:rPr>
              <a:t>T</a:t>
            </a:r>
            <a:r>
              <a:rPr sz="2400" dirty="0">
                <a:latin typeface="Roboto"/>
                <a:cs typeface="Roboto"/>
              </a:rPr>
              <a:t>X</a:t>
            </a:r>
            <a:r>
              <a:rPr sz="2400" spc="-27" dirty="0">
                <a:latin typeface="Roboto"/>
                <a:cs typeface="Roboto"/>
              </a:rPr>
              <a:t> </a:t>
            </a:r>
            <a:r>
              <a:rPr sz="2400" dirty="0">
                <a:latin typeface="Roboto"/>
                <a:cs typeface="Roboto"/>
              </a:rPr>
              <a:t>+</a:t>
            </a:r>
            <a:r>
              <a:rPr sz="2400" spc="-27" dirty="0">
                <a:latin typeface="Roboto"/>
                <a:cs typeface="Roboto"/>
              </a:rPr>
              <a:t> </a:t>
            </a:r>
            <a:r>
              <a:rPr sz="2400" dirty="0">
                <a:latin typeface="Roboto"/>
                <a:cs typeface="Roboto"/>
              </a:rPr>
              <a:t>b</a:t>
            </a:r>
            <a:r>
              <a:rPr sz="2400" baseline="-32000" dirty="0">
                <a:latin typeface="Roboto"/>
                <a:cs typeface="Roboto"/>
              </a:rPr>
              <a:t>ih</a:t>
            </a:r>
            <a:r>
              <a:rPr sz="2400" dirty="0">
                <a:latin typeface="Roboto"/>
                <a:cs typeface="Roboto"/>
              </a:rPr>
              <a:t>)</a:t>
            </a:r>
            <a:r>
              <a:rPr sz="2400" spc="-27" dirty="0">
                <a:latin typeface="Roboto"/>
                <a:cs typeface="Roboto"/>
              </a:rPr>
              <a:t> </a:t>
            </a:r>
            <a:r>
              <a:rPr sz="2400" dirty="0">
                <a:latin typeface="Roboto"/>
                <a:cs typeface="Roboto"/>
              </a:rPr>
              <a:t>+</a:t>
            </a:r>
            <a:r>
              <a:rPr sz="2400" spc="-27" dirty="0">
                <a:latin typeface="Roboto"/>
                <a:cs typeface="Roboto"/>
              </a:rPr>
              <a:t> </a:t>
            </a:r>
            <a:r>
              <a:rPr sz="2400" spc="-33" dirty="0">
                <a:latin typeface="Roboto"/>
                <a:cs typeface="Roboto"/>
              </a:rPr>
              <a:t>b</a:t>
            </a:r>
            <a:r>
              <a:rPr sz="2400" spc="-49" baseline="-32000" dirty="0">
                <a:latin typeface="Roboto"/>
                <a:cs typeface="Roboto"/>
              </a:rPr>
              <a:t>ho</a:t>
            </a:r>
            <a:endParaRPr sz="2400" baseline="-32000">
              <a:latin typeface="Roboto"/>
              <a:cs typeface="Roboto"/>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047898" y="568517"/>
            <a:ext cx="9256307" cy="632651"/>
          </a:xfrm>
          <a:prstGeom prst="rect">
            <a:avLst/>
          </a:prstGeom>
        </p:spPr>
        <p:txBody>
          <a:bodyPr vert="horz" wrap="square" lIns="0" tIns="16933" rIns="0" bIns="0" rtlCol="0" anchor="ctr">
            <a:spAutoFit/>
          </a:bodyPr>
          <a:lstStyle/>
          <a:p>
            <a:pPr marL="981262">
              <a:lnSpc>
                <a:spcPct val="100000"/>
              </a:lnSpc>
              <a:spcBef>
                <a:spcPts val="133"/>
              </a:spcBef>
            </a:pPr>
            <a:r>
              <a:rPr sz="4000" dirty="0"/>
              <a:t>Why</a:t>
            </a:r>
            <a:r>
              <a:rPr sz="4000" spc="-107" dirty="0"/>
              <a:t> </a:t>
            </a:r>
            <a:r>
              <a:rPr sz="4000" dirty="0"/>
              <a:t>do</a:t>
            </a:r>
            <a:r>
              <a:rPr sz="4000" spc="-107" dirty="0"/>
              <a:t> </a:t>
            </a:r>
            <a:r>
              <a:rPr sz="4000" dirty="0"/>
              <a:t>we</a:t>
            </a:r>
            <a:r>
              <a:rPr sz="4000" spc="-113" dirty="0"/>
              <a:t> </a:t>
            </a:r>
            <a:r>
              <a:rPr sz="4000" dirty="0"/>
              <a:t>need</a:t>
            </a:r>
            <a:r>
              <a:rPr sz="4000" spc="-107" dirty="0"/>
              <a:t> </a:t>
            </a:r>
            <a:r>
              <a:rPr sz="4000" spc="-13" dirty="0"/>
              <a:t>Activation</a:t>
            </a:r>
            <a:r>
              <a:rPr sz="4000" spc="-107" dirty="0"/>
              <a:t> </a:t>
            </a:r>
            <a:r>
              <a:rPr sz="4000" spc="-13" dirty="0"/>
              <a:t>Functions?</a:t>
            </a:r>
          </a:p>
        </p:txBody>
      </p:sp>
      <p:sp>
        <p:nvSpPr>
          <p:cNvPr id="4" name="object 4"/>
          <p:cNvSpPr txBox="1"/>
          <p:nvPr/>
        </p:nvSpPr>
        <p:spPr>
          <a:xfrm>
            <a:off x="5332073" y="1901175"/>
            <a:ext cx="779780" cy="386430"/>
          </a:xfrm>
          <a:prstGeom prst="rect">
            <a:avLst/>
          </a:prstGeom>
        </p:spPr>
        <p:txBody>
          <a:bodyPr vert="horz" wrap="square" lIns="0" tIns="16933" rIns="0" bIns="0" rtlCol="0">
            <a:spAutoFit/>
          </a:bodyPr>
          <a:lstStyle/>
          <a:p>
            <a:pPr marL="16933">
              <a:spcBef>
                <a:spcPts val="133"/>
              </a:spcBef>
            </a:pPr>
            <a:r>
              <a:rPr sz="2400" spc="-13" dirty="0">
                <a:latin typeface="Roboto"/>
                <a:cs typeface="Roboto"/>
              </a:rPr>
              <a:t>linear</a:t>
            </a:r>
            <a:endParaRPr sz="2400">
              <a:latin typeface="Roboto"/>
              <a:cs typeface="Roboto"/>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23822" y="134616"/>
            <a:ext cx="11662805" cy="694207"/>
          </a:xfrm>
          <a:prstGeom prst="rect">
            <a:avLst/>
          </a:prstGeom>
        </p:spPr>
        <p:txBody>
          <a:bodyPr vert="horz" wrap="square" lIns="0" tIns="16933" rIns="0" bIns="0" rtlCol="0" anchor="ctr">
            <a:spAutoFit/>
          </a:bodyPr>
          <a:lstStyle/>
          <a:p>
            <a:pPr marL="981262">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4" name="object 4"/>
          <p:cNvSpPr txBox="1"/>
          <p:nvPr/>
        </p:nvSpPr>
        <p:spPr>
          <a:xfrm>
            <a:off x="3921032" y="1901175"/>
            <a:ext cx="3598333" cy="386430"/>
          </a:xfrm>
          <a:prstGeom prst="rect">
            <a:avLst/>
          </a:prstGeom>
        </p:spPr>
        <p:txBody>
          <a:bodyPr vert="horz" wrap="square" lIns="0" tIns="16933" rIns="0" bIns="0" rtlCol="0">
            <a:spAutoFit/>
          </a:bodyPr>
          <a:lstStyle/>
          <a:p>
            <a:pPr marL="16933">
              <a:spcBef>
                <a:spcPts val="133"/>
              </a:spcBef>
            </a:pPr>
            <a:r>
              <a:rPr sz="2400" spc="-13" dirty="0">
                <a:latin typeface="Roboto"/>
                <a:cs typeface="Roboto"/>
              </a:rPr>
              <a:t>Linear</a:t>
            </a:r>
            <a:r>
              <a:rPr sz="2400" spc="-113" dirty="0">
                <a:latin typeface="Roboto"/>
                <a:cs typeface="Roboto"/>
              </a:rPr>
              <a:t> </a:t>
            </a:r>
            <a:r>
              <a:rPr sz="2400" spc="-13" dirty="0">
                <a:latin typeface="Roboto"/>
                <a:cs typeface="Roboto"/>
              </a:rPr>
              <a:t>with</a:t>
            </a:r>
            <a:r>
              <a:rPr sz="2400" spc="-107" dirty="0">
                <a:latin typeface="Roboto"/>
                <a:cs typeface="Roboto"/>
              </a:rPr>
              <a:t> </a:t>
            </a:r>
            <a:r>
              <a:rPr sz="2400" dirty="0">
                <a:latin typeface="Roboto"/>
                <a:cs typeface="Roboto"/>
              </a:rPr>
              <a:t>non</a:t>
            </a:r>
            <a:r>
              <a:rPr sz="2400" spc="-107" dirty="0">
                <a:latin typeface="Roboto"/>
                <a:cs typeface="Roboto"/>
              </a:rPr>
              <a:t> </a:t>
            </a:r>
            <a:r>
              <a:rPr sz="2400" spc="-13" dirty="0">
                <a:latin typeface="Roboto"/>
                <a:cs typeface="Roboto"/>
              </a:rPr>
              <a:t>linear</a:t>
            </a:r>
            <a:r>
              <a:rPr sz="2400" spc="-107" dirty="0">
                <a:latin typeface="Roboto"/>
                <a:cs typeface="Roboto"/>
              </a:rPr>
              <a:t> </a:t>
            </a:r>
            <a:r>
              <a:rPr sz="2400" spc="-27" dirty="0">
                <a:latin typeface="Roboto"/>
                <a:cs typeface="Roboto"/>
              </a:rPr>
              <a:t>data</a:t>
            </a:r>
            <a:endParaRPr sz="2400">
              <a:latin typeface="Roboto"/>
              <a:cs typeface="Roboto"/>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2296596" y="537739"/>
            <a:ext cx="11662805" cy="694207"/>
          </a:xfrm>
          <a:prstGeom prst="rect">
            <a:avLst/>
          </a:prstGeom>
        </p:spPr>
        <p:txBody>
          <a:bodyPr vert="horz" wrap="square" lIns="0" tIns="16933" rIns="0" bIns="0" rtlCol="0" anchor="ctr">
            <a:spAutoFit/>
          </a:bodyPr>
          <a:lstStyle/>
          <a:p>
            <a:pPr marL="981262">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4" name="object 4"/>
          <p:cNvSpPr txBox="1"/>
          <p:nvPr/>
        </p:nvSpPr>
        <p:spPr>
          <a:xfrm>
            <a:off x="3668471" y="1901175"/>
            <a:ext cx="4101253" cy="386430"/>
          </a:xfrm>
          <a:prstGeom prst="rect">
            <a:avLst/>
          </a:prstGeom>
        </p:spPr>
        <p:txBody>
          <a:bodyPr vert="horz" wrap="square" lIns="0" tIns="16933" rIns="0" bIns="0" rtlCol="0">
            <a:spAutoFit/>
          </a:bodyPr>
          <a:lstStyle/>
          <a:p>
            <a:pPr marL="16933">
              <a:spcBef>
                <a:spcPts val="133"/>
              </a:spcBef>
            </a:pPr>
            <a:r>
              <a:rPr sz="2400" spc="-13" dirty="0">
                <a:latin typeface="Roboto"/>
                <a:cs typeface="Roboto"/>
              </a:rPr>
              <a:t>Sigmoid</a:t>
            </a:r>
            <a:r>
              <a:rPr sz="2400" spc="-127" dirty="0">
                <a:latin typeface="Roboto"/>
                <a:cs typeface="Roboto"/>
              </a:rPr>
              <a:t> </a:t>
            </a:r>
            <a:r>
              <a:rPr sz="2400" spc="-13" dirty="0">
                <a:latin typeface="Roboto"/>
                <a:cs typeface="Roboto"/>
              </a:rPr>
              <a:t>with</a:t>
            </a:r>
            <a:r>
              <a:rPr sz="2400" spc="-127" dirty="0">
                <a:latin typeface="Roboto"/>
                <a:cs typeface="Roboto"/>
              </a:rPr>
              <a:t> </a:t>
            </a:r>
            <a:r>
              <a:rPr sz="2400" dirty="0">
                <a:latin typeface="Roboto"/>
                <a:cs typeface="Roboto"/>
              </a:rPr>
              <a:t>non</a:t>
            </a:r>
            <a:r>
              <a:rPr sz="2400" spc="-120" dirty="0">
                <a:latin typeface="Roboto"/>
                <a:cs typeface="Roboto"/>
              </a:rPr>
              <a:t> </a:t>
            </a:r>
            <a:r>
              <a:rPr sz="2400" spc="-13" dirty="0">
                <a:latin typeface="Roboto"/>
                <a:cs typeface="Roboto"/>
              </a:rPr>
              <a:t>linear</a:t>
            </a:r>
            <a:r>
              <a:rPr sz="2400" spc="-127" dirty="0">
                <a:latin typeface="Roboto"/>
                <a:cs typeface="Roboto"/>
              </a:rPr>
              <a:t> </a:t>
            </a:r>
            <a:r>
              <a:rPr sz="2400" spc="-27" dirty="0">
                <a:latin typeface="Roboto"/>
                <a:cs typeface="Roboto"/>
              </a:rPr>
              <a:t>data</a:t>
            </a:r>
            <a:endParaRPr sz="2400" dirty="0">
              <a:latin typeface="Roboto"/>
              <a:cs typeface="Roboto"/>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2296596" y="537739"/>
            <a:ext cx="11662805" cy="694207"/>
          </a:xfrm>
          <a:prstGeom prst="rect">
            <a:avLst/>
          </a:prstGeom>
        </p:spPr>
        <p:txBody>
          <a:bodyPr vert="horz" wrap="square" lIns="0" tIns="16933" rIns="0" bIns="0" rtlCol="0" anchor="ctr">
            <a:spAutoFit/>
          </a:bodyPr>
          <a:lstStyle/>
          <a:p>
            <a:pPr marL="981262">
              <a:lnSpc>
                <a:spcPct val="100000"/>
              </a:lnSpc>
              <a:spcBef>
                <a:spcPts val="133"/>
              </a:spcBef>
            </a:pPr>
            <a:r>
              <a:rPr dirty="0"/>
              <a:t>Why</a:t>
            </a:r>
            <a:r>
              <a:rPr spc="-107" dirty="0"/>
              <a:t> </a:t>
            </a:r>
            <a:r>
              <a:rPr dirty="0"/>
              <a:t>do</a:t>
            </a:r>
            <a:r>
              <a:rPr spc="-107" dirty="0"/>
              <a:t> </a:t>
            </a:r>
            <a:r>
              <a:rPr dirty="0"/>
              <a:t>we</a:t>
            </a:r>
            <a:r>
              <a:rPr spc="-113" dirty="0"/>
              <a:t> </a:t>
            </a:r>
            <a:r>
              <a:rPr dirty="0"/>
              <a:t>need</a:t>
            </a:r>
            <a:r>
              <a:rPr spc="-107" dirty="0"/>
              <a:t> </a:t>
            </a:r>
            <a:r>
              <a:rPr spc="-13" dirty="0"/>
              <a:t>Activation</a:t>
            </a:r>
            <a:r>
              <a:rPr spc="-107" dirty="0"/>
              <a:t> </a:t>
            </a:r>
            <a:r>
              <a:rPr spc="-13" dirty="0"/>
              <a:t>Functions?</a:t>
            </a:r>
          </a:p>
        </p:txBody>
      </p:sp>
      <p:sp>
        <p:nvSpPr>
          <p:cNvPr id="4" name="object 4"/>
          <p:cNvSpPr txBox="1"/>
          <p:nvPr/>
        </p:nvSpPr>
        <p:spPr>
          <a:xfrm>
            <a:off x="3123388" y="1901175"/>
            <a:ext cx="5192605" cy="386430"/>
          </a:xfrm>
          <a:prstGeom prst="rect">
            <a:avLst/>
          </a:prstGeom>
        </p:spPr>
        <p:txBody>
          <a:bodyPr vert="horz" wrap="square" lIns="0" tIns="16933" rIns="0" bIns="0" rtlCol="0">
            <a:spAutoFit/>
          </a:bodyPr>
          <a:lstStyle/>
          <a:p>
            <a:pPr marL="16933">
              <a:spcBef>
                <a:spcPts val="133"/>
              </a:spcBef>
            </a:pPr>
            <a:r>
              <a:rPr sz="2400" spc="-27" dirty="0">
                <a:latin typeface="Roboto"/>
                <a:cs typeface="Roboto"/>
              </a:rPr>
              <a:t>Introduces</a:t>
            </a:r>
            <a:r>
              <a:rPr sz="2400" spc="-60" dirty="0">
                <a:latin typeface="Roboto"/>
                <a:cs typeface="Roboto"/>
              </a:rPr>
              <a:t> </a:t>
            </a:r>
            <a:r>
              <a:rPr sz="2400" spc="-93" dirty="0">
                <a:latin typeface="Roboto"/>
                <a:cs typeface="Roboto"/>
              </a:rPr>
              <a:t>non-</a:t>
            </a:r>
            <a:r>
              <a:rPr sz="2400" spc="-60" dirty="0">
                <a:latin typeface="Roboto"/>
                <a:cs typeface="Roboto"/>
              </a:rPr>
              <a:t>linearity</a:t>
            </a:r>
            <a:r>
              <a:rPr sz="2400" spc="-53" dirty="0">
                <a:latin typeface="Roboto"/>
                <a:cs typeface="Roboto"/>
              </a:rPr>
              <a:t> </a:t>
            </a:r>
            <a:r>
              <a:rPr sz="2400" dirty="0">
                <a:latin typeface="Roboto"/>
                <a:cs typeface="Roboto"/>
              </a:rPr>
              <a:t>in</a:t>
            </a:r>
            <a:r>
              <a:rPr sz="2400" spc="-60" dirty="0">
                <a:latin typeface="Roboto"/>
                <a:cs typeface="Roboto"/>
              </a:rPr>
              <a:t> </a:t>
            </a:r>
            <a:r>
              <a:rPr sz="2400" dirty="0">
                <a:latin typeface="Roboto"/>
                <a:cs typeface="Roboto"/>
              </a:rPr>
              <a:t>the</a:t>
            </a:r>
            <a:r>
              <a:rPr sz="2400" spc="-53" dirty="0">
                <a:latin typeface="Roboto"/>
                <a:cs typeface="Roboto"/>
              </a:rPr>
              <a:t> </a:t>
            </a:r>
            <a:r>
              <a:rPr sz="2400" spc="-13" dirty="0">
                <a:latin typeface="Roboto"/>
                <a:cs typeface="Roboto"/>
              </a:rPr>
              <a:t>network</a:t>
            </a:r>
            <a:endParaRPr sz="2400">
              <a:latin typeface="Roboto"/>
              <a:cs typeface="Roboto"/>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64147" y="2840319"/>
            <a:ext cx="6615595" cy="694207"/>
          </a:xfrm>
          <a:prstGeom prst="rect">
            <a:avLst/>
          </a:prstGeom>
        </p:spPr>
        <p:txBody>
          <a:bodyPr vert="horz" wrap="square" lIns="0" tIns="16933" rIns="0" bIns="0" rtlCol="0" anchor="ctr">
            <a:spAutoFit/>
          </a:bodyPr>
          <a:lstStyle/>
          <a:p>
            <a:pPr marL="16933">
              <a:lnSpc>
                <a:spcPct val="100000"/>
              </a:lnSpc>
              <a:spcBef>
                <a:spcPts val="133"/>
              </a:spcBef>
            </a:pPr>
            <a:r>
              <a:rPr spc="-13" dirty="0"/>
              <a:t>Linear</a:t>
            </a:r>
            <a:r>
              <a:rPr spc="-200" dirty="0"/>
              <a:t> </a:t>
            </a:r>
            <a:r>
              <a:rPr spc="-13" dirty="0"/>
              <a:t>Activation</a:t>
            </a:r>
            <a:r>
              <a:rPr spc="-200" dirty="0"/>
              <a:t> </a:t>
            </a:r>
            <a:r>
              <a:rPr spc="-13" dirty="0"/>
              <a:t>Function</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3" name="object 3"/>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
        <p:nvSpPr>
          <p:cNvPr id="4" name="object 4"/>
          <p:cNvSpPr txBox="1">
            <a:spLocks noGrp="1"/>
          </p:cNvSpPr>
          <p:nvPr>
            <p:ph type="title"/>
          </p:nvPr>
        </p:nvSpPr>
        <p:spPr>
          <a:xfrm>
            <a:off x="124540" y="198459"/>
            <a:ext cx="10504131"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0909" y="128942"/>
            <a:ext cx="5212080" cy="694207"/>
          </a:xfrm>
          <a:prstGeom prst="rect">
            <a:avLst/>
          </a:prstGeom>
        </p:spPr>
        <p:txBody>
          <a:bodyPr vert="horz" wrap="square" lIns="0" tIns="16933" rIns="0" bIns="0" rtlCol="0" anchor="ctr">
            <a:spAutoFit/>
          </a:bodyPr>
          <a:lstStyle/>
          <a:p>
            <a:pPr marL="16933">
              <a:lnSpc>
                <a:spcPct val="100000"/>
              </a:lnSpc>
              <a:spcBef>
                <a:spcPts val="133"/>
              </a:spcBef>
            </a:pPr>
            <a:r>
              <a:rPr spc="-33" dirty="0"/>
              <a:t>Working </a:t>
            </a:r>
            <a:r>
              <a:rPr spc="-53" dirty="0"/>
              <a:t>with</a:t>
            </a:r>
            <a:r>
              <a:rPr spc="-100" dirty="0"/>
              <a:t> </a:t>
            </a:r>
            <a:r>
              <a:rPr spc="-67" dirty="0"/>
              <a:t>Text</a:t>
            </a:r>
            <a:r>
              <a:rPr spc="-33" dirty="0"/>
              <a:t> </a:t>
            </a:r>
            <a:r>
              <a:rPr spc="-53" dirty="0"/>
              <a:t>Data</a:t>
            </a:r>
          </a:p>
        </p:txBody>
      </p:sp>
      <p:sp>
        <p:nvSpPr>
          <p:cNvPr id="3" name="object 3"/>
          <p:cNvSpPr txBox="1"/>
          <p:nvPr/>
        </p:nvSpPr>
        <p:spPr>
          <a:xfrm>
            <a:off x="1291565" y="1841874"/>
            <a:ext cx="3256280"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7" dirty="0">
                <a:latin typeface="Roboto"/>
                <a:cs typeface="Roboto"/>
              </a:rPr>
              <a:t>Reading</a:t>
            </a:r>
            <a:r>
              <a:rPr sz="1867" spc="-33" dirty="0">
                <a:latin typeface="Roboto"/>
                <a:cs typeface="Roboto"/>
              </a:rPr>
              <a:t> </a:t>
            </a:r>
            <a:r>
              <a:rPr sz="1867" spc="-20" dirty="0">
                <a:latin typeface="Roboto"/>
                <a:cs typeface="Roboto"/>
              </a:rPr>
              <a:t>text</a:t>
            </a:r>
            <a:r>
              <a:rPr sz="1867" spc="-27" dirty="0">
                <a:latin typeface="Roboto"/>
                <a:cs typeface="Roboto"/>
              </a:rPr>
              <a:t> </a:t>
            </a:r>
            <a:r>
              <a:rPr sz="1867" spc="-20" dirty="0">
                <a:latin typeface="Roboto"/>
                <a:cs typeface="Roboto"/>
              </a:rPr>
              <a:t>data</a:t>
            </a:r>
            <a:endParaRPr sz="1867">
              <a:latin typeface="Roboto"/>
              <a:cs typeface="Roboto"/>
            </a:endParaRPr>
          </a:p>
          <a:p>
            <a:pPr marL="626518" indent="-448722">
              <a:lnSpc>
                <a:spcPts val="2220"/>
              </a:lnSpc>
              <a:buFont typeface="Arial MT"/>
              <a:buChar char="●"/>
              <a:tabLst>
                <a:tab pos="625671" algn="l"/>
                <a:tab pos="626518" algn="l"/>
              </a:tabLst>
            </a:pPr>
            <a:r>
              <a:rPr sz="1867" spc="-33" dirty="0">
                <a:latin typeface="Roboto"/>
                <a:cs typeface="Roboto"/>
              </a:rPr>
              <a:t>Text</a:t>
            </a:r>
            <a:r>
              <a:rPr sz="1867" spc="-27" dirty="0">
                <a:latin typeface="Roboto"/>
                <a:cs typeface="Roboto"/>
              </a:rPr>
              <a:t> </a:t>
            </a:r>
            <a:r>
              <a:rPr sz="1867" spc="-20" dirty="0">
                <a:latin typeface="Roboto"/>
                <a:cs typeface="Roboto"/>
              </a:rPr>
              <a:t>data </a:t>
            </a:r>
            <a:r>
              <a:rPr sz="1867" spc="-47" dirty="0">
                <a:latin typeface="Roboto"/>
                <a:cs typeface="Roboto"/>
              </a:rPr>
              <a:t>Pre-processing</a:t>
            </a:r>
            <a:endParaRPr sz="1867">
              <a:latin typeface="Roboto"/>
              <a:cs typeface="Roboto"/>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95105"/>
            <a:ext cx="10936748"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sp>
        <p:nvSpPr>
          <p:cNvPr id="3" name="object 3"/>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4" name="object 4"/>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
        <p:nvSpPr>
          <p:cNvPr id="5" name="object 5"/>
          <p:cNvSpPr txBox="1"/>
          <p:nvPr/>
        </p:nvSpPr>
        <p:spPr>
          <a:xfrm>
            <a:off x="1386466" y="2740641"/>
            <a:ext cx="39226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Graph</a:t>
            </a:r>
            <a:r>
              <a:rPr sz="2400" spc="-60" dirty="0">
                <a:latin typeface="Roboto"/>
                <a:cs typeface="Roboto"/>
              </a:rPr>
              <a:t> </a:t>
            </a:r>
            <a:r>
              <a:rPr sz="2400" dirty="0">
                <a:latin typeface="Roboto"/>
                <a:cs typeface="Roboto"/>
              </a:rPr>
              <a:t>of</a:t>
            </a:r>
            <a:r>
              <a:rPr sz="2400" spc="-60" dirty="0">
                <a:latin typeface="Roboto"/>
                <a:cs typeface="Roboto"/>
              </a:rPr>
              <a:t> </a:t>
            </a:r>
            <a:r>
              <a:rPr sz="2400" spc="-13" dirty="0">
                <a:latin typeface="Roboto"/>
                <a:cs typeface="Roboto"/>
              </a:rPr>
              <a:t>Linear</a:t>
            </a:r>
            <a:r>
              <a:rPr sz="2400" spc="-60" dirty="0">
                <a:latin typeface="Roboto"/>
                <a:cs typeface="Roboto"/>
              </a:rPr>
              <a:t> </a:t>
            </a:r>
            <a:r>
              <a:rPr sz="2400" spc="-13" dirty="0">
                <a:latin typeface="Roboto"/>
                <a:cs typeface="Roboto"/>
              </a:rPr>
              <a:t>Function:</a:t>
            </a:r>
            <a:endParaRPr sz="2400">
              <a:latin typeface="Roboto"/>
              <a:cs typeface="Roboto"/>
            </a:endParaRPr>
          </a:p>
        </p:txBody>
      </p:sp>
      <p:pic>
        <p:nvPicPr>
          <p:cNvPr id="6" name="object 6"/>
          <p:cNvPicPr/>
          <p:nvPr/>
        </p:nvPicPr>
        <p:blipFill>
          <a:blip r:embed="rId2" cstate="print"/>
          <a:stretch>
            <a:fillRect/>
          </a:stretch>
        </p:blipFill>
        <p:spPr>
          <a:xfrm>
            <a:off x="6474667" y="2655467"/>
            <a:ext cx="4861933" cy="3162799"/>
          </a:xfrm>
          <a:prstGeom prst="rect">
            <a:avLst/>
          </a:prstGeom>
        </p:spPr>
      </p:pic>
      <p:sp>
        <p:nvSpPr>
          <p:cNvPr id="7" name="object 7"/>
          <p:cNvSpPr txBox="1"/>
          <p:nvPr/>
        </p:nvSpPr>
        <p:spPr>
          <a:xfrm>
            <a:off x="4658300" y="4120178"/>
            <a:ext cx="851747" cy="509541"/>
          </a:xfrm>
          <a:prstGeom prst="rect">
            <a:avLst/>
          </a:prstGeom>
        </p:spPr>
        <p:txBody>
          <a:bodyPr vert="horz" wrap="square" lIns="0" tIns="16933" rIns="0" bIns="0" rtlCol="0">
            <a:spAutoFit/>
          </a:bodyPr>
          <a:lstStyle/>
          <a:p>
            <a:pPr marL="16933">
              <a:spcBef>
                <a:spcPts val="133"/>
              </a:spcBef>
            </a:pPr>
            <a:r>
              <a:rPr sz="3200" dirty="0">
                <a:latin typeface="Roboto"/>
                <a:cs typeface="Roboto"/>
              </a:rPr>
              <a:t>y</a:t>
            </a:r>
            <a:r>
              <a:rPr sz="3200" spc="-93" dirty="0">
                <a:latin typeface="Roboto"/>
                <a:cs typeface="Roboto"/>
              </a:rPr>
              <a:t> </a:t>
            </a:r>
            <a:r>
              <a:rPr sz="3200" dirty="0">
                <a:latin typeface="Roboto"/>
                <a:cs typeface="Roboto"/>
              </a:rPr>
              <a:t>=</a:t>
            </a:r>
            <a:r>
              <a:rPr sz="3200" spc="-100" dirty="0">
                <a:latin typeface="Roboto"/>
                <a:cs typeface="Roboto"/>
              </a:rPr>
              <a:t> </a:t>
            </a:r>
            <a:r>
              <a:rPr sz="3200" spc="-67" dirty="0">
                <a:latin typeface="Roboto"/>
                <a:cs typeface="Roboto"/>
              </a:rPr>
              <a:t>x</a:t>
            </a:r>
            <a:endParaRPr sz="3200">
              <a:latin typeface="Roboto"/>
              <a:cs typeface="Roboto"/>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178794"/>
            <a:ext cx="10818761"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grpSp>
        <p:nvGrpSpPr>
          <p:cNvPr id="3" name="object 3"/>
          <p:cNvGrpSpPr/>
          <p:nvPr/>
        </p:nvGrpSpPr>
        <p:grpSpPr>
          <a:xfrm>
            <a:off x="6474667" y="2655467"/>
            <a:ext cx="4862405" cy="3163147"/>
            <a:chOff x="4856000" y="1991600"/>
            <a:chExt cx="3646804" cy="2372360"/>
          </a:xfrm>
        </p:grpSpPr>
        <p:pic>
          <p:nvPicPr>
            <p:cNvPr id="4" name="object 4"/>
            <p:cNvPicPr/>
            <p:nvPr/>
          </p:nvPicPr>
          <p:blipFill>
            <a:blip r:embed="rId2" cstate="print"/>
            <a:stretch>
              <a:fillRect/>
            </a:stretch>
          </p:blipFill>
          <p:spPr>
            <a:xfrm>
              <a:off x="4856000" y="1991600"/>
              <a:ext cx="3646450" cy="2372099"/>
            </a:xfrm>
            <a:prstGeom prst="rect">
              <a:avLst/>
            </a:prstGeom>
          </p:spPr>
        </p:pic>
        <p:sp>
          <p:nvSpPr>
            <p:cNvPr id="5" name="object 5"/>
            <p:cNvSpPr/>
            <p:nvPr/>
          </p:nvSpPr>
          <p:spPr>
            <a:xfrm>
              <a:off x="6376649" y="2167725"/>
              <a:ext cx="852169" cy="1917064"/>
            </a:xfrm>
            <a:custGeom>
              <a:avLst/>
              <a:gdLst/>
              <a:ahLst/>
              <a:cxnLst/>
              <a:rect l="l" t="t" r="r" b="b"/>
              <a:pathLst>
                <a:path w="852170" h="1917064">
                  <a:moveTo>
                    <a:pt x="0" y="1916699"/>
                  </a:moveTo>
                  <a:lnTo>
                    <a:pt x="851999" y="0"/>
                  </a:lnTo>
                </a:path>
              </a:pathLst>
            </a:custGeom>
            <a:ln w="19049">
              <a:solidFill>
                <a:srgbClr val="37761C"/>
              </a:solidFill>
            </a:ln>
          </p:spPr>
          <p:txBody>
            <a:bodyPr wrap="square" lIns="0" tIns="0" rIns="0" bIns="0" rtlCol="0"/>
            <a:lstStyle/>
            <a:p>
              <a:endParaRPr sz="2400"/>
            </a:p>
          </p:txBody>
        </p:sp>
      </p:grpSp>
      <p:sp>
        <p:nvSpPr>
          <p:cNvPr id="6" name="object 6"/>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7" name="object 7"/>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
        <p:nvSpPr>
          <p:cNvPr id="8" name="object 8"/>
          <p:cNvSpPr txBox="1"/>
          <p:nvPr/>
        </p:nvSpPr>
        <p:spPr>
          <a:xfrm>
            <a:off x="1386466" y="2740641"/>
            <a:ext cx="39226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Graph</a:t>
            </a:r>
            <a:r>
              <a:rPr sz="2400" spc="-60" dirty="0">
                <a:latin typeface="Roboto"/>
                <a:cs typeface="Roboto"/>
              </a:rPr>
              <a:t> </a:t>
            </a:r>
            <a:r>
              <a:rPr sz="2400" dirty="0">
                <a:latin typeface="Roboto"/>
                <a:cs typeface="Roboto"/>
              </a:rPr>
              <a:t>of</a:t>
            </a:r>
            <a:r>
              <a:rPr sz="2400" spc="-60" dirty="0">
                <a:latin typeface="Roboto"/>
                <a:cs typeface="Roboto"/>
              </a:rPr>
              <a:t> </a:t>
            </a:r>
            <a:r>
              <a:rPr sz="2400" spc="-13" dirty="0">
                <a:latin typeface="Roboto"/>
                <a:cs typeface="Roboto"/>
              </a:rPr>
              <a:t>Linear</a:t>
            </a:r>
            <a:r>
              <a:rPr sz="2400" spc="-60" dirty="0">
                <a:latin typeface="Roboto"/>
                <a:cs typeface="Roboto"/>
              </a:rPr>
              <a:t> </a:t>
            </a:r>
            <a:r>
              <a:rPr sz="2400" spc="-13" dirty="0">
                <a:latin typeface="Roboto"/>
                <a:cs typeface="Roboto"/>
              </a:rPr>
              <a:t>Function:</a:t>
            </a:r>
            <a:endParaRPr sz="2400">
              <a:latin typeface="Roboto"/>
              <a:cs typeface="Roboto"/>
            </a:endParaRPr>
          </a:p>
        </p:txBody>
      </p:sp>
      <p:sp>
        <p:nvSpPr>
          <p:cNvPr id="9" name="object 9"/>
          <p:cNvSpPr txBox="1"/>
          <p:nvPr/>
        </p:nvSpPr>
        <p:spPr>
          <a:xfrm>
            <a:off x="4658301" y="4120178"/>
            <a:ext cx="1079500" cy="509541"/>
          </a:xfrm>
          <a:prstGeom prst="rect">
            <a:avLst/>
          </a:prstGeom>
        </p:spPr>
        <p:txBody>
          <a:bodyPr vert="horz" wrap="square" lIns="0" tIns="16933" rIns="0" bIns="0" rtlCol="0">
            <a:spAutoFit/>
          </a:bodyPr>
          <a:lstStyle/>
          <a:p>
            <a:pPr marL="16933">
              <a:spcBef>
                <a:spcPts val="133"/>
              </a:spcBef>
            </a:pPr>
            <a:r>
              <a:rPr sz="3200" dirty="0">
                <a:latin typeface="Roboto"/>
                <a:cs typeface="Roboto"/>
              </a:rPr>
              <a:t>y</a:t>
            </a:r>
            <a:r>
              <a:rPr sz="3200" spc="-93" dirty="0">
                <a:latin typeface="Roboto"/>
                <a:cs typeface="Roboto"/>
              </a:rPr>
              <a:t> </a:t>
            </a:r>
            <a:r>
              <a:rPr sz="3200" dirty="0">
                <a:latin typeface="Roboto"/>
                <a:cs typeface="Roboto"/>
              </a:rPr>
              <a:t>=</a:t>
            </a:r>
            <a:r>
              <a:rPr sz="3200" spc="-100" dirty="0">
                <a:latin typeface="Roboto"/>
                <a:cs typeface="Roboto"/>
              </a:rPr>
              <a:t> </a:t>
            </a:r>
            <a:r>
              <a:rPr sz="3200" spc="-33" dirty="0">
                <a:latin typeface="Roboto"/>
                <a:cs typeface="Roboto"/>
              </a:rPr>
              <a:t>4x</a:t>
            </a:r>
            <a:endParaRPr sz="3200">
              <a:latin typeface="Roboto"/>
              <a:cs typeface="Roboto"/>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7285"/>
            <a:ext cx="10799097"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grpSp>
        <p:nvGrpSpPr>
          <p:cNvPr id="3" name="object 3"/>
          <p:cNvGrpSpPr/>
          <p:nvPr/>
        </p:nvGrpSpPr>
        <p:grpSpPr>
          <a:xfrm>
            <a:off x="6474667" y="2655467"/>
            <a:ext cx="4862405" cy="3163147"/>
            <a:chOff x="4856000" y="1991600"/>
            <a:chExt cx="3646804" cy="2372360"/>
          </a:xfrm>
        </p:grpSpPr>
        <p:pic>
          <p:nvPicPr>
            <p:cNvPr id="4" name="object 4"/>
            <p:cNvPicPr/>
            <p:nvPr/>
          </p:nvPicPr>
          <p:blipFill>
            <a:blip r:embed="rId2" cstate="print"/>
            <a:stretch>
              <a:fillRect/>
            </a:stretch>
          </p:blipFill>
          <p:spPr>
            <a:xfrm>
              <a:off x="4856000" y="1991600"/>
              <a:ext cx="3646450" cy="2372099"/>
            </a:xfrm>
            <a:prstGeom prst="rect">
              <a:avLst/>
            </a:prstGeom>
          </p:spPr>
        </p:pic>
        <p:sp>
          <p:nvSpPr>
            <p:cNvPr id="5" name="object 5"/>
            <p:cNvSpPr/>
            <p:nvPr/>
          </p:nvSpPr>
          <p:spPr>
            <a:xfrm>
              <a:off x="6376649" y="2167725"/>
              <a:ext cx="852169" cy="1917064"/>
            </a:xfrm>
            <a:custGeom>
              <a:avLst/>
              <a:gdLst/>
              <a:ahLst/>
              <a:cxnLst/>
              <a:rect l="l" t="t" r="r" b="b"/>
              <a:pathLst>
                <a:path w="852170" h="1917064">
                  <a:moveTo>
                    <a:pt x="0" y="1916699"/>
                  </a:moveTo>
                  <a:lnTo>
                    <a:pt x="851999" y="0"/>
                  </a:lnTo>
                </a:path>
              </a:pathLst>
            </a:custGeom>
            <a:ln w="19049">
              <a:solidFill>
                <a:srgbClr val="37761C"/>
              </a:solidFill>
            </a:ln>
          </p:spPr>
          <p:txBody>
            <a:bodyPr wrap="square" lIns="0" tIns="0" rIns="0" bIns="0" rtlCol="0"/>
            <a:lstStyle/>
            <a:p>
              <a:endParaRPr sz="2400"/>
            </a:p>
          </p:txBody>
        </p:sp>
      </p:grpSp>
      <p:sp>
        <p:nvSpPr>
          <p:cNvPr id="6" name="object 6"/>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7" name="object 7"/>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
        <p:nvSpPr>
          <p:cNvPr id="8" name="object 8"/>
          <p:cNvSpPr txBox="1"/>
          <p:nvPr/>
        </p:nvSpPr>
        <p:spPr>
          <a:xfrm>
            <a:off x="1386466" y="2740641"/>
            <a:ext cx="39226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Graph</a:t>
            </a:r>
            <a:r>
              <a:rPr sz="2400" spc="-60" dirty="0">
                <a:latin typeface="Roboto"/>
                <a:cs typeface="Roboto"/>
              </a:rPr>
              <a:t> </a:t>
            </a:r>
            <a:r>
              <a:rPr sz="2400" dirty="0">
                <a:latin typeface="Roboto"/>
                <a:cs typeface="Roboto"/>
              </a:rPr>
              <a:t>of</a:t>
            </a:r>
            <a:r>
              <a:rPr sz="2400" spc="-60" dirty="0">
                <a:latin typeface="Roboto"/>
                <a:cs typeface="Roboto"/>
              </a:rPr>
              <a:t> </a:t>
            </a:r>
            <a:r>
              <a:rPr sz="2400" spc="-13" dirty="0">
                <a:latin typeface="Roboto"/>
                <a:cs typeface="Roboto"/>
              </a:rPr>
              <a:t>Linear</a:t>
            </a:r>
            <a:r>
              <a:rPr sz="2400" spc="-60" dirty="0">
                <a:latin typeface="Roboto"/>
                <a:cs typeface="Roboto"/>
              </a:rPr>
              <a:t> </a:t>
            </a:r>
            <a:r>
              <a:rPr sz="2400" spc="-13" dirty="0">
                <a:latin typeface="Roboto"/>
                <a:cs typeface="Roboto"/>
              </a:rPr>
              <a:t>Function:</a:t>
            </a:r>
            <a:endParaRPr sz="2400">
              <a:latin typeface="Roboto"/>
              <a:cs typeface="Roboto"/>
            </a:endParaRPr>
          </a:p>
        </p:txBody>
      </p:sp>
      <p:sp>
        <p:nvSpPr>
          <p:cNvPr id="9" name="object 9"/>
          <p:cNvSpPr txBox="1"/>
          <p:nvPr/>
        </p:nvSpPr>
        <p:spPr>
          <a:xfrm>
            <a:off x="9265367" y="2975475"/>
            <a:ext cx="81788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y</a:t>
            </a:r>
            <a:r>
              <a:rPr sz="2400" spc="-67" dirty="0">
                <a:latin typeface="Roboto"/>
                <a:cs typeface="Roboto"/>
              </a:rPr>
              <a:t> </a:t>
            </a:r>
            <a:r>
              <a:rPr sz="2400" dirty="0">
                <a:latin typeface="Roboto"/>
                <a:cs typeface="Roboto"/>
              </a:rPr>
              <a:t>=</a:t>
            </a:r>
            <a:r>
              <a:rPr sz="2400" spc="-60" dirty="0">
                <a:latin typeface="Roboto"/>
                <a:cs typeface="Roboto"/>
              </a:rPr>
              <a:t> </a:t>
            </a:r>
            <a:r>
              <a:rPr sz="2400" spc="-33" dirty="0">
                <a:latin typeface="Roboto"/>
                <a:cs typeface="Roboto"/>
              </a:rPr>
              <a:t>4x</a:t>
            </a:r>
            <a:endParaRPr sz="2400">
              <a:latin typeface="Roboto"/>
              <a:cs typeface="Roboto"/>
            </a:endParaRPr>
          </a:p>
        </p:txBody>
      </p:sp>
      <p:sp>
        <p:nvSpPr>
          <p:cNvPr id="10" name="object 10"/>
          <p:cNvSpPr txBox="1"/>
          <p:nvPr/>
        </p:nvSpPr>
        <p:spPr>
          <a:xfrm>
            <a:off x="10516799" y="3179175"/>
            <a:ext cx="6468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y</a:t>
            </a:r>
            <a:r>
              <a:rPr sz="2400" spc="-67" dirty="0">
                <a:latin typeface="Roboto"/>
                <a:cs typeface="Roboto"/>
              </a:rPr>
              <a:t> </a:t>
            </a:r>
            <a:r>
              <a:rPr sz="2400" dirty="0">
                <a:latin typeface="Roboto"/>
                <a:cs typeface="Roboto"/>
              </a:rPr>
              <a:t>=</a:t>
            </a:r>
            <a:r>
              <a:rPr sz="2400" spc="-60" dirty="0">
                <a:latin typeface="Roboto"/>
                <a:cs typeface="Roboto"/>
              </a:rPr>
              <a:t> </a:t>
            </a:r>
            <a:r>
              <a:rPr sz="2400" spc="-67" dirty="0">
                <a:latin typeface="Roboto"/>
                <a:cs typeface="Roboto"/>
              </a:rPr>
              <a:t>x</a:t>
            </a:r>
            <a:endParaRPr sz="2400">
              <a:latin typeface="Roboto"/>
              <a:cs typeface="Roboto"/>
            </a:endParaRPr>
          </a:p>
        </p:txBody>
      </p:sp>
      <p:sp>
        <p:nvSpPr>
          <p:cNvPr id="11" name="object 11"/>
          <p:cNvSpPr txBox="1"/>
          <p:nvPr/>
        </p:nvSpPr>
        <p:spPr>
          <a:xfrm>
            <a:off x="1386466" y="3807441"/>
            <a:ext cx="4007273" cy="1407223"/>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a:p>
            <a:pPr>
              <a:spcBef>
                <a:spcPts val="22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27" dirty="0">
                <a:latin typeface="Roboto"/>
                <a:cs typeface="Roboto"/>
              </a:rPr>
              <a:t>Output</a:t>
            </a:r>
            <a:r>
              <a:rPr sz="2400" spc="-93" dirty="0">
                <a:latin typeface="Roboto"/>
                <a:cs typeface="Roboto"/>
              </a:rPr>
              <a:t> </a:t>
            </a:r>
            <a:r>
              <a:rPr sz="2400" spc="-13" dirty="0">
                <a:latin typeface="Roboto"/>
                <a:cs typeface="Roboto"/>
              </a:rPr>
              <a:t>Range:</a:t>
            </a:r>
            <a:r>
              <a:rPr sz="2400" spc="-47" dirty="0">
                <a:latin typeface="Roboto"/>
                <a:cs typeface="Roboto"/>
              </a:rPr>
              <a:t> </a:t>
            </a:r>
            <a:r>
              <a:rPr sz="2400" dirty="0">
                <a:latin typeface="Roboto"/>
                <a:cs typeface="Roboto"/>
              </a:rPr>
              <a:t>(</a:t>
            </a:r>
            <a:r>
              <a:rPr sz="2400" spc="-47" dirty="0">
                <a:latin typeface="Roboto"/>
                <a:cs typeface="Roboto"/>
              </a:rPr>
              <a:t> </a:t>
            </a:r>
            <a:r>
              <a:rPr sz="2400" spc="-427" dirty="0">
                <a:latin typeface="Roboto"/>
                <a:cs typeface="Roboto"/>
              </a:rPr>
              <a:t>-</a:t>
            </a:r>
            <a:r>
              <a:rPr sz="2400" spc="-7" dirty="0">
                <a:latin typeface="Roboto"/>
                <a:cs typeface="Roboto"/>
              </a:rPr>
              <a:t> </a:t>
            </a:r>
            <a:r>
              <a:rPr sz="2400" dirty="0">
                <a:latin typeface="Roboto"/>
                <a:cs typeface="Roboto"/>
              </a:rPr>
              <a:t>∞</a:t>
            </a:r>
            <a:r>
              <a:rPr sz="2400" spc="-47" dirty="0">
                <a:latin typeface="Roboto"/>
                <a:cs typeface="Roboto"/>
              </a:rPr>
              <a:t> </a:t>
            </a:r>
            <a:r>
              <a:rPr sz="2400" dirty="0">
                <a:latin typeface="Roboto"/>
                <a:cs typeface="Roboto"/>
              </a:rPr>
              <a:t>to</a:t>
            </a:r>
            <a:r>
              <a:rPr sz="2400" spc="-47" dirty="0">
                <a:latin typeface="Roboto"/>
                <a:cs typeface="Roboto"/>
              </a:rPr>
              <a:t> </a:t>
            </a:r>
            <a:r>
              <a:rPr sz="2400" spc="-33" dirty="0">
                <a:latin typeface="Roboto"/>
                <a:cs typeface="Roboto"/>
              </a:rPr>
              <a:t>∞)</a:t>
            </a:r>
            <a:endParaRPr sz="2400">
              <a:latin typeface="Roboto"/>
              <a:cs typeface="Roboto"/>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88627"/>
            <a:ext cx="10793717" cy="810330"/>
          </a:xfrm>
          <a:prstGeom prst="rect">
            <a:avLst/>
          </a:prstGeom>
        </p:spPr>
        <p:txBody>
          <a:bodyPr vert="horz" wrap="square" lIns="0" tIns="131933" rIns="0" bIns="0" rtlCol="0" anchor="ctr">
            <a:spAutoFit/>
          </a:bodyPr>
          <a:lstStyle/>
          <a:p>
            <a:pPr marL="2178419">
              <a:lnSpc>
                <a:spcPct val="100000"/>
              </a:lnSpc>
              <a:spcBef>
                <a:spcPts val="133"/>
              </a:spcBef>
            </a:pPr>
            <a:r>
              <a:rPr dirty="0"/>
              <a:t>Back</a:t>
            </a:r>
            <a:r>
              <a:rPr spc="-140" dirty="0"/>
              <a:t> </a:t>
            </a:r>
            <a:r>
              <a:rPr spc="-33" dirty="0"/>
              <a:t>Propagation</a:t>
            </a:r>
            <a:r>
              <a:rPr spc="-140" dirty="0"/>
              <a:t> </a:t>
            </a:r>
            <a:r>
              <a:rPr dirty="0"/>
              <a:t>in</a:t>
            </a:r>
            <a:r>
              <a:rPr spc="-140" dirty="0"/>
              <a:t> </a:t>
            </a:r>
            <a:r>
              <a:rPr spc="-13" dirty="0"/>
              <a:t>Neural</a:t>
            </a:r>
            <a:r>
              <a:rPr spc="-140" dirty="0"/>
              <a:t> </a:t>
            </a:r>
            <a:r>
              <a:rPr spc="-13" dirty="0"/>
              <a:t>Network</a:t>
            </a:r>
          </a:p>
        </p:txBody>
      </p:sp>
      <p:sp>
        <p:nvSpPr>
          <p:cNvPr id="3" name="object 3"/>
          <p:cNvSpPr txBox="1"/>
          <p:nvPr/>
        </p:nvSpPr>
        <p:spPr>
          <a:xfrm>
            <a:off x="3791213" y="1721583"/>
            <a:ext cx="579967" cy="585032"/>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4" name="object 4"/>
          <p:cNvSpPr txBox="1"/>
          <p:nvPr/>
        </p:nvSpPr>
        <p:spPr>
          <a:xfrm>
            <a:off x="4426976" y="18441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 name="object 5"/>
          <p:cNvSpPr txBox="1"/>
          <p:nvPr/>
        </p:nvSpPr>
        <p:spPr>
          <a:xfrm>
            <a:off x="4939216" y="2002185"/>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 name="object 6"/>
          <p:cNvSpPr txBox="1"/>
          <p:nvPr/>
        </p:nvSpPr>
        <p:spPr>
          <a:xfrm>
            <a:off x="4894747" y="16915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7" name="object 7"/>
          <p:cNvSpPr/>
          <p:nvPr/>
        </p:nvSpPr>
        <p:spPr>
          <a:xfrm>
            <a:off x="6356383" y="2037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68677" y="2030067"/>
            <a:ext cx="1279313" cy="304421"/>
          </a:xfrm>
          <a:prstGeom prst="rect">
            <a:avLst/>
          </a:prstGeom>
        </p:spPr>
        <p:txBody>
          <a:bodyPr vert="horz" wrap="square" lIns="0" tIns="16933" rIns="0" bIns="0" rtlCol="0">
            <a:spAutoFit/>
          </a:bodyPr>
          <a:lstStyle/>
          <a:p>
            <a:pPr marL="67732">
              <a:spcBef>
                <a:spcPts val="133"/>
              </a:spcBef>
              <a:tabLst>
                <a:tab pos="859345"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endParaRPr baseline="-31000">
              <a:latin typeface="Arial MT"/>
              <a:cs typeface="Arial MT"/>
            </a:endParaRPr>
          </a:p>
        </p:txBody>
      </p:sp>
      <p:sp>
        <p:nvSpPr>
          <p:cNvPr id="9" name="object 9"/>
          <p:cNvSpPr/>
          <p:nvPr/>
        </p:nvSpPr>
        <p:spPr>
          <a:xfrm>
            <a:off x="7169183" y="2037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6891761" y="18441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1" name="object 11"/>
          <p:cNvSpPr txBox="1"/>
          <p:nvPr/>
        </p:nvSpPr>
        <p:spPr>
          <a:xfrm>
            <a:off x="6301494" y="15899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2" name="object 12"/>
          <p:cNvSpPr/>
          <p:nvPr/>
        </p:nvSpPr>
        <p:spPr>
          <a:xfrm>
            <a:off x="7880383" y="2037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 name="object 13"/>
          <p:cNvSpPr txBox="1"/>
          <p:nvPr/>
        </p:nvSpPr>
        <p:spPr>
          <a:xfrm>
            <a:off x="7092676" y="2030068"/>
            <a:ext cx="1342813" cy="304421"/>
          </a:xfrm>
          <a:prstGeom prst="rect">
            <a:avLst/>
          </a:prstGeom>
        </p:spPr>
        <p:txBody>
          <a:bodyPr vert="horz" wrap="square" lIns="0" tIns="16933" rIns="0" bIns="0" rtlCol="0">
            <a:spAutoFit/>
          </a:bodyPr>
          <a:lstStyle/>
          <a:p>
            <a:pPr marL="67732">
              <a:spcBef>
                <a:spcPts val="133"/>
              </a:spcBef>
              <a:tabLst>
                <a:tab pos="795847" algn="l"/>
              </a:tabLst>
            </a:pP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ih</a:t>
            </a:r>
            <a:endParaRPr baseline="-31000">
              <a:latin typeface="Arial MT"/>
              <a:cs typeface="Arial MT"/>
            </a:endParaRPr>
          </a:p>
        </p:txBody>
      </p:sp>
      <p:sp>
        <p:nvSpPr>
          <p:cNvPr id="14" name="object 14"/>
          <p:cNvSpPr txBox="1"/>
          <p:nvPr/>
        </p:nvSpPr>
        <p:spPr>
          <a:xfrm>
            <a:off x="3794080" y="3350967"/>
            <a:ext cx="514773" cy="585032"/>
          </a:xfrm>
          <a:prstGeom prst="rect">
            <a:avLst/>
          </a:prstGeom>
        </p:spPr>
        <p:txBody>
          <a:bodyPr vert="horz" wrap="square" lIns="0" tIns="2540" rIns="0" bIns="0" rtlCol="0">
            <a:spAutoFit/>
          </a:bodyPr>
          <a:lstStyle/>
          <a:p>
            <a:pPr marL="76198" marR="40639" indent="-2624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15" name="object 15"/>
          <p:cNvSpPr txBox="1"/>
          <p:nvPr/>
        </p:nvSpPr>
        <p:spPr>
          <a:xfrm>
            <a:off x="4426976" y="34697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6" name="object 16"/>
          <p:cNvSpPr txBox="1"/>
          <p:nvPr/>
        </p:nvSpPr>
        <p:spPr>
          <a:xfrm>
            <a:off x="4939216" y="3627783"/>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17" name="object 17"/>
          <p:cNvSpPr txBox="1"/>
          <p:nvPr/>
        </p:nvSpPr>
        <p:spPr>
          <a:xfrm>
            <a:off x="4894747" y="33171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18" name="object 18"/>
          <p:cNvSpPr txBox="1"/>
          <p:nvPr/>
        </p:nvSpPr>
        <p:spPr>
          <a:xfrm>
            <a:off x="6318428" y="32493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19" name="object 19"/>
          <p:cNvSpPr/>
          <p:nvPr/>
        </p:nvSpPr>
        <p:spPr>
          <a:xfrm>
            <a:off x="6356383" y="3662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0" name="object 20"/>
          <p:cNvSpPr txBox="1"/>
          <p:nvPr/>
        </p:nvSpPr>
        <p:spPr>
          <a:xfrm>
            <a:off x="5568677" y="3655667"/>
            <a:ext cx="1279313" cy="304421"/>
          </a:xfrm>
          <a:prstGeom prst="rect">
            <a:avLst/>
          </a:prstGeom>
        </p:spPr>
        <p:txBody>
          <a:bodyPr vert="horz" wrap="square" lIns="0" tIns="16933" rIns="0" bIns="0" rtlCol="0">
            <a:spAutoFit/>
          </a:bodyPr>
          <a:lstStyle/>
          <a:p>
            <a:pPr marL="67732">
              <a:spcBef>
                <a:spcPts val="133"/>
              </a:spcBef>
              <a:tabLst>
                <a:tab pos="859345"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endParaRPr baseline="-31000">
              <a:latin typeface="Arial MT"/>
              <a:cs typeface="Arial MT"/>
            </a:endParaRPr>
          </a:p>
        </p:txBody>
      </p:sp>
      <p:sp>
        <p:nvSpPr>
          <p:cNvPr id="21" name="object 21"/>
          <p:cNvSpPr/>
          <p:nvPr/>
        </p:nvSpPr>
        <p:spPr>
          <a:xfrm>
            <a:off x="7169183" y="3662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2" name="object 22"/>
          <p:cNvSpPr txBox="1"/>
          <p:nvPr/>
        </p:nvSpPr>
        <p:spPr>
          <a:xfrm>
            <a:off x="7012599" y="3162234"/>
            <a:ext cx="601979" cy="788892"/>
          </a:xfrm>
          <a:prstGeom prst="rect">
            <a:avLst/>
          </a:prstGeom>
          <a:ln w="19049">
            <a:solidFill>
              <a:srgbClr val="FF0000"/>
            </a:solidFill>
          </a:ln>
        </p:spPr>
        <p:txBody>
          <a:bodyPr vert="horz" wrap="square" lIns="0" tIns="16087" rIns="0" bIns="0" rtlCol="0">
            <a:spAutoFit/>
          </a:bodyPr>
          <a:lstStyle/>
          <a:p>
            <a:pPr marL="147316" marR="78738" indent="5927">
              <a:lnSpc>
                <a:spcPts val="3200"/>
              </a:lnSpc>
              <a:spcBef>
                <a:spcPts val="127"/>
              </a:spcBef>
            </a:pPr>
            <a:r>
              <a:rPr sz="1867" spc="-33" dirty="0">
                <a:latin typeface="Arial MT"/>
                <a:cs typeface="Arial MT"/>
              </a:rPr>
              <a:t>dh</a:t>
            </a:r>
            <a:r>
              <a:rPr spc="-49" baseline="-34000" dirty="0">
                <a:latin typeface="Arial MT"/>
                <a:cs typeface="Arial MT"/>
              </a:rPr>
              <a:t>1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23" name="object 23"/>
          <p:cNvSpPr txBox="1"/>
          <p:nvPr/>
        </p:nvSpPr>
        <p:spPr>
          <a:xfrm>
            <a:off x="6891761" y="34697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24" name="object 24"/>
          <p:cNvSpPr txBox="1"/>
          <p:nvPr/>
        </p:nvSpPr>
        <p:spPr>
          <a:xfrm>
            <a:off x="7602961" y="34697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25" name="object 25"/>
          <p:cNvSpPr txBox="1"/>
          <p:nvPr/>
        </p:nvSpPr>
        <p:spPr>
          <a:xfrm>
            <a:off x="7842428" y="3249384"/>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26" name="object 26"/>
          <p:cNvSpPr/>
          <p:nvPr/>
        </p:nvSpPr>
        <p:spPr>
          <a:xfrm>
            <a:off x="7880383" y="3662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7" name="object 27"/>
          <p:cNvSpPr txBox="1"/>
          <p:nvPr/>
        </p:nvSpPr>
        <p:spPr>
          <a:xfrm>
            <a:off x="7883942" y="3649601"/>
            <a:ext cx="48852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28" name="object 28"/>
          <p:cNvSpPr/>
          <p:nvPr/>
        </p:nvSpPr>
        <p:spPr>
          <a:xfrm>
            <a:off x="7037599" y="1495366"/>
            <a:ext cx="601979" cy="1001607"/>
          </a:xfrm>
          <a:custGeom>
            <a:avLst/>
            <a:gdLst/>
            <a:ahLst/>
            <a:cxnLst/>
            <a:rect l="l" t="t" r="r" b="b"/>
            <a:pathLst>
              <a:path w="451485" h="751205">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29" name="object 29"/>
          <p:cNvSpPr/>
          <p:nvPr/>
        </p:nvSpPr>
        <p:spPr>
          <a:xfrm>
            <a:off x="5563064" y="1495366"/>
            <a:ext cx="601979" cy="1001607"/>
          </a:xfrm>
          <a:custGeom>
            <a:avLst/>
            <a:gdLst/>
            <a:ahLst/>
            <a:cxnLst/>
            <a:rect l="l" t="t" r="r" b="b"/>
            <a:pathLst>
              <a:path w="451485" h="751205">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30" name="object 30"/>
          <p:cNvSpPr/>
          <p:nvPr/>
        </p:nvSpPr>
        <p:spPr>
          <a:xfrm>
            <a:off x="5538064" y="3162234"/>
            <a:ext cx="601979" cy="1001607"/>
          </a:xfrm>
          <a:custGeom>
            <a:avLst/>
            <a:gdLst/>
            <a:ahLst/>
            <a:cxnLst/>
            <a:rect l="l" t="t" r="r" b="b"/>
            <a:pathLst>
              <a:path w="451485" h="751205">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513093"/>
            <a:ext cx="10445135" cy="810330"/>
          </a:xfrm>
          <a:prstGeom prst="rect">
            <a:avLst/>
          </a:prstGeom>
        </p:spPr>
        <p:txBody>
          <a:bodyPr vert="horz" wrap="square" lIns="0" tIns="131933" rIns="0" bIns="0" rtlCol="0" anchor="ctr">
            <a:spAutoFit/>
          </a:bodyPr>
          <a:lstStyle/>
          <a:p>
            <a:pPr marL="2149633">
              <a:lnSpc>
                <a:spcPct val="100000"/>
              </a:lnSpc>
              <a:spcBef>
                <a:spcPts val="133"/>
              </a:spcBef>
            </a:pPr>
            <a:r>
              <a:rPr spc="-13" dirty="0"/>
              <a:t>Linear</a:t>
            </a:r>
            <a:r>
              <a:rPr spc="-187" dirty="0"/>
              <a:t> </a:t>
            </a:r>
            <a:r>
              <a:rPr spc="-13" dirty="0"/>
              <a:t>Activation</a:t>
            </a:r>
            <a:r>
              <a:rPr spc="-187" dirty="0"/>
              <a:t> </a:t>
            </a:r>
            <a:r>
              <a:rPr spc="-27" dirty="0"/>
              <a:t>Function</a:t>
            </a:r>
            <a:r>
              <a:rPr spc="-187" dirty="0"/>
              <a:t> </a:t>
            </a:r>
            <a:r>
              <a:rPr spc="-13" dirty="0"/>
              <a:t>Derivative</a:t>
            </a:r>
          </a:p>
        </p:txBody>
      </p:sp>
      <p:sp>
        <p:nvSpPr>
          <p:cNvPr id="3" name="object 3"/>
          <p:cNvSpPr txBox="1"/>
          <p:nvPr/>
        </p:nvSpPr>
        <p:spPr>
          <a:xfrm>
            <a:off x="1386466" y="1878591"/>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4" name="object 4"/>
          <p:cNvSpPr txBox="1"/>
          <p:nvPr/>
        </p:nvSpPr>
        <p:spPr>
          <a:xfrm>
            <a:off x="2124287" y="2848363"/>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336111"/>
            <a:ext cx="11005574" cy="810330"/>
          </a:xfrm>
          <a:prstGeom prst="rect">
            <a:avLst/>
          </a:prstGeom>
        </p:spPr>
        <p:txBody>
          <a:bodyPr vert="horz" wrap="square" lIns="0" tIns="131933" rIns="0" bIns="0" rtlCol="0" anchor="ctr">
            <a:spAutoFit/>
          </a:bodyPr>
          <a:lstStyle/>
          <a:p>
            <a:pPr marL="2149633">
              <a:lnSpc>
                <a:spcPct val="100000"/>
              </a:lnSpc>
              <a:spcBef>
                <a:spcPts val="133"/>
              </a:spcBef>
            </a:pPr>
            <a:r>
              <a:rPr spc="-13" dirty="0"/>
              <a:t>Linear</a:t>
            </a:r>
            <a:r>
              <a:rPr spc="-187" dirty="0"/>
              <a:t> </a:t>
            </a:r>
            <a:r>
              <a:rPr spc="-13" dirty="0"/>
              <a:t>Activation</a:t>
            </a:r>
            <a:r>
              <a:rPr spc="-187" dirty="0"/>
              <a:t> </a:t>
            </a:r>
            <a:r>
              <a:rPr spc="-27" dirty="0"/>
              <a:t>Function</a:t>
            </a:r>
            <a:r>
              <a:rPr spc="-187" dirty="0"/>
              <a:t> </a:t>
            </a:r>
            <a:r>
              <a:rPr spc="-13" dirty="0"/>
              <a:t>Derivative</a:t>
            </a:r>
          </a:p>
        </p:txBody>
      </p:sp>
      <mc:AlternateContent xmlns:mc="http://schemas.openxmlformats.org/markup-compatibility/2006" xmlns:a14="http://schemas.microsoft.com/office/drawing/2010/main">
        <mc:Choice Requires="a14">
          <p:sp>
            <p:nvSpPr>
              <p:cNvPr id="3" name="object 3"/>
              <p:cNvSpPr txBox="1"/>
              <p:nvPr/>
            </p:nvSpPr>
            <p:spPr>
              <a:xfrm>
                <a:off x="1386466" y="1878591"/>
                <a:ext cx="5492327" cy="2445968"/>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dirty="0">
                  <a:latin typeface="Roboto"/>
                  <a:cs typeface="Roboto"/>
                </a:endParaRPr>
              </a:p>
              <a:p>
                <a:pPr>
                  <a:spcBef>
                    <a:spcPts val="1873"/>
                  </a:spcBef>
                  <a:buFont typeface="Arial MT"/>
                  <a:buChar char="●"/>
                </a:pPr>
                <a:endParaRPr sz="2400" dirty="0">
                  <a:latin typeface="Roboto"/>
                  <a:cs typeface="Roboto"/>
                </a:endParaRPr>
              </a:p>
              <a:p>
                <a:pPr marL="754361"/>
                <a14:m>
                  <m:oMathPara xmlns:m="http://schemas.openxmlformats.org/officeDocument/2006/math">
                    <m:oMathParaPr>
                      <m:jc m:val="centerGroup"/>
                    </m:oMathParaPr>
                    <m:oMath xmlns:m="http://schemas.openxmlformats.org/officeDocument/2006/math">
                      <m:r>
                        <a:rPr lang="en-IN" sz="4000" i="1" dirty="0" smtClean="0">
                          <a:latin typeface="Cambria Math" panose="02040503050406030204" pitchFamily="18" charset="0"/>
                          <a:cs typeface="Roboto"/>
                        </a:rPr>
                        <m:t>𝑦</m:t>
                      </m:r>
                      <m:r>
                        <a:rPr lang="en-IN" sz="4000" i="1" spc="-160" dirty="0">
                          <a:latin typeface="Cambria Math" panose="02040503050406030204" pitchFamily="18" charset="0"/>
                          <a:cs typeface="Roboto"/>
                        </a:rPr>
                        <m:t> </m:t>
                      </m:r>
                      <m:r>
                        <a:rPr lang="en-IN" sz="4000" i="1" dirty="0">
                          <a:latin typeface="Cambria Math" panose="02040503050406030204" pitchFamily="18" charset="0"/>
                          <a:cs typeface="Roboto"/>
                        </a:rPr>
                        <m:t>=</m:t>
                      </m:r>
                      <m:r>
                        <a:rPr lang="en-IN" sz="4000" i="1" spc="-160" dirty="0">
                          <a:latin typeface="Cambria Math" panose="02040503050406030204" pitchFamily="18" charset="0"/>
                          <a:cs typeface="Roboto"/>
                        </a:rPr>
                        <m:t> </m:t>
                      </m:r>
                      <m:r>
                        <a:rPr lang="en-IN" sz="4000" i="1" spc="-33" dirty="0">
                          <a:latin typeface="Cambria Math" panose="02040503050406030204" pitchFamily="18" charset="0"/>
                          <a:cs typeface="Roboto"/>
                        </a:rPr>
                        <m:t>𝑎𝑥</m:t>
                      </m:r>
                    </m:oMath>
                  </m:oMathPara>
                </a14:m>
                <a:endParaRPr sz="4000" dirty="0">
                  <a:latin typeface="Roboto"/>
                  <a:cs typeface="Roboto"/>
                </a:endParaRPr>
              </a:p>
              <a:p>
                <a:pPr marL="505447" indent="-488514">
                  <a:spcBef>
                    <a:spcPts val="3607"/>
                  </a:spcBef>
                  <a:buFont typeface="Arial MT"/>
                  <a:buChar char="●"/>
                  <a:tabLst>
                    <a:tab pos="505447" algn="l"/>
                  </a:tabLst>
                </a:pPr>
                <a:r>
                  <a:rPr sz="2400" spc="-13" dirty="0">
                    <a:latin typeface="Roboto"/>
                    <a:cs typeface="Roboto"/>
                  </a:rPr>
                  <a:t>Linear</a:t>
                </a:r>
                <a:r>
                  <a:rPr sz="2400" spc="-87" dirty="0">
                    <a:latin typeface="Roboto"/>
                    <a:cs typeface="Roboto"/>
                  </a:rPr>
                  <a:t> </a:t>
                </a:r>
                <a:r>
                  <a:rPr sz="2400" spc="-13" dirty="0">
                    <a:latin typeface="Roboto"/>
                    <a:cs typeface="Roboto"/>
                  </a:rPr>
                  <a:t>Activation</a:t>
                </a:r>
                <a:r>
                  <a:rPr sz="2400" spc="-87" dirty="0">
                    <a:latin typeface="Roboto"/>
                    <a:cs typeface="Roboto"/>
                  </a:rPr>
                  <a:t> </a:t>
                </a:r>
                <a:r>
                  <a:rPr sz="2400" spc="-33" dirty="0">
                    <a:latin typeface="Roboto"/>
                    <a:cs typeface="Roboto"/>
                  </a:rPr>
                  <a:t>Function</a:t>
                </a:r>
                <a:r>
                  <a:rPr sz="2400" spc="-87" dirty="0">
                    <a:latin typeface="Roboto"/>
                    <a:cs typeface="Roboto"/>
                  </a:rPr>
                  <a:t> </a:t>
                </a:r>
                <a:r>
                  <a:rPr sz="2400" spc="-13" dirty="0">
                    <a:latin typeface="Roboto"/>
                    <a:cs typeface="Roboto"/>
                  </a:rPr>
                  <a:t>derivative:</a:t>
                </a:r>
                <a:endParaRPr sz="2400" dirty="0">
                  <a:latin typeface="Roboto"/>
                  <a:cs typeface="Roboto"/>
                </a:endParaRPr>
              </a:p>
            </p:txBody>
          </p:sp>
        </mc:Choice>
        <mc:Fallback xmlns="">
          <p:sp>
            <p:nvSpPr>
              <p:cNvPr id="3" name="object 3"/>
              <p:cNvSpPr txBox="1">
                <a:spLocks noRot="1" noChangeAspect="1" noMove="1" noResize="1" noEditPoints="1" noAdjustHandles="1" noChangeArrowheads="1" noChangeShapeType="1" noTextEdit="1"/>
              </p:cNvSpPr>
              <p:nvPr/>
            </p:nvSpPr>
            <p:spPr>
              <a:xfrm>
                <a:off x="1386466" y="1878591"/>
                <a:ext cx="5492327" cy="2445968"/>
              </a:xfrm>
              <a:prstGeom prst="rect">
                <a:avLst/>
              </a:prstGeom>
              <a:blipFill>
                <a:blip r:embed="rId2"/>
                <a:stretch>
                  <a:fillRect l="-2775" t="-2993" r="-1776" b="-673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object 5"/>
              <p:cNvSpPr txBox="1"/>
              <p:nvPr/>
            </p:nvSpPr>
            <p:spPr>
              <a:xfrm>
                <a:off x="2977661" y="4945696"/>
                <a:ext cx="1456687" cy="903688"/>
              </a:xfrm>
              <a:prstGeom prst="rect">
                <a:avLst/>
              </a:prstGeom>
            </p:spPr>
            <p:txBody>
              <a:bodyPr vert="horz" wrap="square" lIns="0" tIns="16933" rIns="0" bIns="0" rtlCol="0">
                <a:spAutoFit/>
              </a:bodyPr>
              <a:lstStyle/>
              <a:p>
                <a:pPr marL="16933">
                  <a:spcBef>
                    <a:spcPts val="133"/>
                  </a:spcBef>
                </a:pPr>
                <a14:m>
                  <m:oMath xmlns:m="http://schemas.openxmlformats.org/officeDocument/2006/math">
                    <m:f>
                      <m:fPr>
                        <m:ctrlPr>
                          <a:rPr lang="en-IN" sz="4000" b="0" i="1" smtClean="0">
                            <a:latin typeface="Cambria Math" panose="02040503050406030204" pitchFamily="18" charset="0"/>
                            <a:cs typeface="Roboto"/>
                          </a:rPr>
                        </m:ctrlPr>
                      </m:fPr>
                      <m:num>
                        <m:r>
                          <a:rPr lang="en-IN" sz="4000" b="0" i="1" smtClean="0">
                            <a:latin typeface="Cambria Math" panose="02040503050406030204" pitchFamily="18" charset="0"/>
                            <a:cs typeface="Roboto"/>
                          </a:rPr>
                          <m:t>𝑑𝑦</m:t>
                        </m:r>
                      </m:num>
                      <m:den>
                        <m:r>
                          <a:rPr lang="en-IN" sz="4000" b="0" i="1" smtClean="0">
                            <a:latin typeface="Cambria Math" panose="02040503050406030204" pitchFamily="18" charset="0"/>
                            <a:cs typeface="Roboto"/>
                          </a:rPr>
                          <m:t>𝑑𝑥</m:t>
                        </m:r>
                      </m:den>
                    </m:f>
                  </m:oMath>
                </a14:m>
                <a:r>
                  <a:rPr lang="en-IN" sz="4000" i="1" dirty="0">
                    <a:latin typeface="Roboto"/>
                    <a:cs typeface="Roboto"/>
                  </a:rPr>
                  <a:t>=</a:t>
                </a:r>
                <a:r>
                  <a:rPr lang="en-IN" sz="4000" i="1" spc="-133" dirty="0">
                    <a:latin typeface="Roboto"/>
                    <a:cs typeface="Roboto"/>
                  </a:rPr>
                  <a:t> </a:t>
                </a:r>
                <a:r>
                  <a:rPr lang="en-IN" sz="4000" i="1" spc="-67" dirty="0">
                    <a:latin typeface="Roboto"/>
                    <a:cs typeface="Roboto"/>
                  </a:rPr>
                  <a:t>a</a:t>
                </a:r>
                <a:endParaRPr sz="4000" dirty="0">
                  <a:latin typeface="Roboto"/>
                  <a:cs typeface="Roboto"/>
                </a:endParaRPr>
              </a:p>
            </p:txBody>
          </p:sp>
        </mc:Choice>
        <mc:Fallback xmlns="">
          <p:sp>
            <p:nvSpPr>
              <p:cNvPr id="5" name="object 5"/>
              <p:cNvSpPr txBox="1">
                <a:spLocks noRot="1" noChangeAspect="1" noMove="1" noResize="1" noEditPoints="1" noAdjustHandles="1" noChangeArrowheads="1" noChangeShapeType="1" noTextEdit="1"/>
              </p:cNvSpPr>
              <p:nvPr/>
            </p:nvSpPr>
            <p:spPr>
              <a:xfrm>
                <a:off x="2977661" y="4945696"/>
                <a:ext cx="1456687" cy="903688"/>
              </a:xfrm>
              <a:prstGeom prst="rect">
                <a:avLst/>
              </a:prstGeom>
              <a:blipFill>
                <a:blip r:embed="rId3"/>
                <a:stretch>
                  <a:fillRect b="-18792"/>
                </a:stretch>
              </a:blipFill>
            </p:spPr>
            <p:txBody>
              <a:bodyPr/>
              <a:lstStyle/>
              <a:p>
                <a:r>
                  <a:rPr lang="en-IN">
                    <a:noFill/>
                  </a:rPr>
                  <a:t> </a:t>
                </a:r>
              </a:p>
            </p:txBody>
          </p:sp>
        </mc:Fallback>
      </mc:AlternateContent>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45943"/>
            <a:ext cx="10218994" cy="810330"/>
          </a:xfrm>
          <a:prstGeom prst="rect">
            <a:avLst/>
          </a:prstGeom>
        </p:spPr>
        <p:txBody>
          <a:bodyPr vert="horz" wrap="square" lIns="0" tIns="131933" rIns="0" bIns="0" rtlCol="0" anchor="ctr">
            <a:spAutoFit/>
          </a:bodyPr>
          <a:lstStyle/>
          <a:p>
            <a:pPr marL="3242652">
              <a:lnSpc>
                <a:spcPct val="100000"/>
              </a:lnSpc>
              <a:spcBef>
                <a:spcPts val="133"/>
              </a:spcBef>
            </a:pPr>
            <a:r>
              <a:rPr spc="-13" dirty="0"/>
              <a:t>Linear</a:t>
            </a:r>
            <a:r>
              <a:rPr spc="-200" dirty="0"/>
              <a:t> </a:t>
            </a:r>
            <a:r>
              <a:rPr spc="-13" dirty="0"/>
              <a:t>Activation</a:t>
            </a:r>
            <a:r>
              <a:rPr spc="-200" dirty="0"/>
              <a:t> </a:t>
            </a:r>
            <a:r>
              <a:rPr spc="-13" dirty="0"/>
              <a:t>Function</a:t>
            </a:r>
          </a:p>
        </p:txBody>
      </p:sp>
      <p:sp>
        <p:nvSpPr>
          <p:cNvPr id="3" name="object 3"/>
          <p:cNvSpPr txBox="1"/>
          <p:nvPr/>
        </p:nvSpPr>
        <p:spPr>
          <a:xfrm>
            <a:off x="1386466" y="1804813"/>
            <a:ext cx="411649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sp>
        <p:nvSpPr>
          <p:cNvPr id="4" name="object 4"/>
          <p:cNvSpPr txBox="1"/>
          <p:nvPr/>
        </p:nvSpPr>
        <p:spPr>
          <a:xfrm>
            <a:off x="6830003" y="1601614"/>
            <a:ext cx="1308100" cy="632651"/>
          </a:xfrm>
          <a:prstGeom prst="rect">
            <a:avLst/>
          </a:prstGeom>
        </p:spPr>
        <p:txBody>
          <a:bodyPr vert="horz" wrap="square" lIns="0" tIns="16933" rIns="0" bIns="0" rtlCol="0">
            <a:spAutoFit/>
          </a:bodyPr>
          <a:lstStyle/>
          <a:p>
            <a:pPr marL="16933">
              <a:spcBef>
                <a:spcPts val="133"/>
              </a:spcBef>
            </a:pPr>
            <a:r>
              <a:rPr sz="4000" i="1" dirty="0">
                <a:latin typeface="Roboto"/>
                <a:cs typeface="Roboto"/>
              </a:rPr>
              <a:t>y</a:t>
            </a:r>
            <a:r>
              <a:rPr sz="4000" i="1" spc="-160" dirty="0">
                <a:latin typeface="Roboto"/>
                <a:cs typeface="Roboto"/>
              </a:rPr>
              <a:t> </a:t>
            </a:r>
            <a:r>
              <a:rPr sz="4000" i="1" dirty="0">
                <a:latin typeface="Roboto"/>
                <a:cs typeface="Roboto"/>
              </a:rPr>
              <a:t>=</a:t>
            </a:r>
            <a:r>
              <a:rPr sz="4000" i="1" spc="-160" dirty="0">
                <a:latin typeface="Roboto"/>
                <a:cs typeface="Roboto"/>
              </a:rPr>
              <a:t> </a:t>
            </a:r>
            <a:r>
              <a:rPr sz="4000" i="1" spc="-47" dirty="0">
                <a:latin typeface="Roboto"/>
                <a:cs typeface="Roboto"/>
              </a:rPr>
              <a:t>ax</a:t>
            </a:r>
            <a:endParaRPr sz="4000">
              <a:latin typeface="Roboto"/>
              <a:cs typeface="Roboto"/>
            </a:endParaRPr>
          </a:p>
        </p:txBody>
      </p:sp>
      <p:grpSp>
        <p:nvGrpSpPr>
          <p:cNvPr id="5" name="object 5"/>
          <p:cNvGrpSpPr/>
          <p:nvPr/>
        </p:nvGrpSpPr>
        <p:grpSpPr>
          <a:xfrm>
            <a:off x="5931023" y="3757490"/>
            <a:ext cx="2223347" cy="1843193"/>
            <a:chOff x="4448267" y="2818117"/>
            <a:chExt cx="1667510" cy="1382395"/>
          </a:xfrm>
        </p:grpSpPr>
        <p:sp>
          <p:nvSpPr>
            <p:cNvPr id="6" name="object 6"/>
            <p:cNvSpPr/>
            <p:nvPr/>
          </p:nvSpPr>
          <p:spPr>
            <a:xfrm>
              <a:off x="4457792" y="2827642"/>
              <a:ext cx="1075690" cy="297815"/>
            </a:xfrm>
            <a:custGeom>
              <a:avLst/>
              <a:gdLst/>
              <a:ahLst/>
              <a:cxnLst/>
              <a:rect l="l" t="t" r="r" b="b"/>
              <a:pathLst>
                <a:path w="1075689" h="297814">
                  <a:moveTo>
                    <a:pt x="0" y="0"/>
                  </a:moveTo>
                  <a:lnTo>
                    <a:pt x="1075442" y="297705"/>
                  </a:lnTo>
                </a:path>
              </a:pathLst>
            </a:custGeom>
            <a:ln w="19049">
              <a:solidFill>
                <a:srgbClr val="000000"/>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515315" y="3085498"/>
              <a:ext cx="110762" cy="79699"/>
            </a:xfrm>
            <a:prstGeom prst="rect">
              <a:avLst/>
            </a:prstGeom>
          </p:spPr>
        </p:pic>
        <p:sp>
          <p:nvSpPr>
            <p:cNvPr id="8" name="object 8"/>
            <p:cNvSpPr/>
            <p:nvPr/>
          </p:nvSpPr>
          <p:spPr>
            <a:xfrm>
              <a:off x="4458092" y="3647883"/>
              <a:ext cx="1083310" cy="543560"/>
            </a:xfrm>
            <a:custGeom>
              <a:avLst/>
              <a:gdLst/>
              <a:ahLst/>
              <a:cxnLst/>
              <a:rect l="l" t="t" r="r" b="b"/>
              <a:pathLst>
                <a:path w="1083310" h="543560">
                  <a:moveTo>
                    <a:pt x="0" y="543069"/>
                  </a:moveTo>
                  <a:lnTo>
                    <a:pt x="1083123" y="0"/>
                  </a:lnTo>
                </a:path>
              </a:pathLst>
            </a:custGeom>
            <a:ln w="19049">
              <a:solidFill>
                <a:srgbClr val="000000"/>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5517588" y="3599610"/>
              <a:ext cx="110433" cy="85925"/>
            </a:xfrm>
            <a:prstGeom prst="rect">
              <a:avLst/>
            </a:prstGeom>
          </p:spPr>
        </p:pic>
        <p:sp>
          <p:nvSpPr>
            <p:cNvPr id="10" name="object 10"/>
            <p:cNvSpPr/>
            <p:nvPr/>
          </p:nvSpPr>
          <p:spPr>
            <a:xfrm>
              <a:off x="5564047" y="30645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1" y="495785"/>
                  </a:lnTo>
                  <a:lnTo>
                    <a:pt x="462455" y="532104"/>
                  </a:lnTo>
                  <a:lnTo>
                    <a:pt x="430889"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5564047" y="30645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8" y="23726"/>
                  </a:lnTo>
                  <a:lnTo>
                    <a:pt x="421195" y="52369"/>
                  </a:lnTo>
                  <a:lnTo>
                    <a:pt x="462455" y="91294"/>
                  </a:lnTo>
                  <a:lnTo>
                    <a:pt x="490215" y="128727"/>
                  </a:lnTo>
                  <a:lnTo>
                    <a:pt x="512331" y="170321"/>
                  </a:lnTo>
                  <a:lnTo>
                    <a:pt x="528502" y="215239"/>
                  </a:lnTo>
                  <a:lnTo>
                    <a:pt x="538425" y="262644"/>
                  </a:lnTo>
                  <a:lnTo>
                    <a:pt x="541799" y="311699"/>
                  </a:lnTo>
                  <a:lnTo>
                    <a:pt x="538254" y="362259"/>
                  </a:lnTo>
                  <a:lnTo>
                    <a:pt x="527989" y="410221"/>
                  </a:lnTo>
                  <a:lnTo>
                    <a:pt x="511562" y="454943"/>
                  </a:lnTo>
                  <a:lnTo>
                    <a:pt x="489531" y="495785"/>
                  </a:lnTo>
                  <a:lnTo>
                    <a:pt x="462455" y="532104"/>
                  </a:lnTo>
                  <a:lnTo>
                    <a:pt x="430889"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19049">
              <a:solidFill>
                <a:srgbClr val="595959"/>
              </a:solidFill>
            </a:ln>
          </p:spPr>
          <p:txBody>
            <a:bodyPr wrap="square" lIns="0" tIns="0" rIns="0" bIns="0" rtlCol="0"/>
            <a:lstStyle/>
            <a:p>
              <a:endParaRPr sz="2400"/>
            </a:p>
          </p:txBody>
        </p:sp>
      </p:grpSp>
      <p:grpSp>
        <p:nvGrpSpPr>
          <p:cNvPr id="12" name="object 12"/>
          <p:cNvGrpSpPr/>
          <p:nvPr/>
        </p:nvGrpSpPr>
        <p:grpSpPr>
          <a:xfrm>
            <a:off x="8245497" y="4442012"/>
            <a:ext cx="842433" cy="110067"/>
            <a:chOff x="6184122" y="3331509"/>
            <a:chExt cx="631825" cy="82550"/>
          </a:xfrm>
        </p:grpSpPr>
        <p:sp>
          <p:nvSpPr>
            <p:cNvPr id="13" name="object 13"/>
            <p:cNvSpPr/>
            <p:nvPr/>
          </p:nvSpPr>
          <p:spPr>
            <a:xfrm>
              <a:off x="6193647" y="3372499"/>
              <a:ext cx="526415" cy="3810"/>
            </a:xfrm>
            <a:custGeom>
              <a:avLst/>
              <a:gdLst/>
              <a:ahLst/>
              <a:cxnLst/>
              <a:rect l="l" t="t" r="r" b="b"/>
              <a:pathLst>
                <a:path w="526415" h="3810">
                  <a:moveTo>
                    <a:pt x="0" y="3450"/>
                  </a:moveTo>
                  <a:lnTo>
                    <a:pt x="526201"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4" cstate="print"/>
            <a:stretch>
              <a:fillRect/>
            </a:stretch>
          </p:blipFill>
          <p:spPr>
            <a:xfrm>
              <a:off x="6710118" y="3331509"/>
              <a:ext cx="105705" cy="81979"/>
            </a:xfrm>
            <a:prstGeom prst="rect">
              <a:avLst/>
            </a:prstGeom>
          </p:spPr>
        </p:pic>
      </p:grpSp>
      <p:sp>
        <p:nvSpPr>
          <p:cNvPr id="15" name="object 15"/>
          <p:cNvSpPr txBox="1"/>
          <p:nvPr/>
        </p:nvSpPr>
        <p:spPr>
          <a:xfrm>
            <a:off x="8141435" y="3959918"/>
            <a:ext cx="1114213"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Linear</a:t>
            </a:r>
            <a:r>
              <a:rPr sz="1867" b="1" spc="-40" dirty="0">
                <a:latin typeface="Arial" panose="020B0604020202020204"/>
                <a:cs typeface="Arial" panose="020B0604020202020204"/>
              </a:rPr>
              <a:t> </a:t>
            </a:r>
            <a:r>
              <a:rPr sz="1867" b="1" spc="-33" dirty="0">
                <a:latin typeface="Arial" panose="020B0604020202020204"/>
                <a:cs typeface="Arial" panose="020B0604020202020204"/>
              </a:rPr>
              <a:t>(Z)</a:t>
            </a:r>
            <a:endParaRPr sz="1867">
              <a:latin typeface="Arial" panose="020B0604020202020204"/>
              <a:cs typeface="Arial" panose="020B0604020202020204"/>
            </a:endParaRPr>
          </a:p>
        </p:txBody>
      </p:sp>
      <p:sp>
        <p:nvSpPr>
          <p:cNvPr id="16" name="object 16"/>
          <p:cNvSpPr txBox="1"/>
          <p:nvPr/>
        </p:nvSpPr>
        <p:spPr>
          <a:xfrm>
            <a:off x="9725643" y="4170765"/>
            <a:ext cx="821267" cy="595035"/>
          </a:xfrm>
          <a:prstGeom prst="rect">
            <a:avLst/>
          </a:prstGeom>
        </p:spPr>
        <p:txBody>
          <a:bodyPr vert="horz" wrap="square" lIns="0" tIns="30480" rIns="0" bIns="0" rtlCol="0">
            <a:spAutoFit/>
          </a:bodyPr>
          <a:lstStyle/>
          <a:p>
            <a:pPr marL="254840" marR="6773" indent="-238754">
              <a:lnSpc>
                <a:spcPts val="2200"/>
              </a:lnSpc>
              <a:spcBef>
                <a:spcPts val="240"/>
              </a:spcBef>
            </a:pPr>
            <a:r>
              <a:rPr sz="1867" spc="-27" dirty="0">
                <a:latin typeface="Roboto"/>
                <a:cs typeface="Roboto"/>
              </a:rPr>
              <a:t>Income </a:t>
            </a:r>
            <a:r>
              <a:rPr sz="1867" spc="-33" dirty="0">
                <a:latin typeface="Roboto"/>
                <a:cs typeface="Roboto"/>
              </a:rPr>
              <a:t>(Y)</a:t>
            </a:r>
            <a:endParaRPr sz="1867">
              <a:latin typeface="Roboto"/>
              <a:cs typeface="Roboto"/>
            </a:endParaRPr>
          </a:p>
        </p:txBody>
      </p:sp>
      <p:grpSp>
        <p:nvGrpSpPr>
          <p:cNvPr id="17" name="object 17"/>
          <p:cNvGrpSpPr/>
          <p:nvPr/>
        </p:nvGrpSpPr>
        <p:grpSpPr>
          <a:xfrm>
            <a:off x="3539266" y="3137333"/>
            <a:ext cx="2358813" cy="2872740"/>
            <a:chOff x="2654449" y="2352999"/>
            <a:chExt cx="1769110" cy="2154555"/>
          </a:xfrm>
        </p:grpSpPr>
        <p:sp>
          <p:nvSpPr>
            <p:cNvPr id="18" name="object 18"/>
            <p:cNvSpPr/>
            <p:nvPr/>
          </p:nvSpPr>
          <p:spPr>
            <a:xfrm>
              <a:off x="3876599" y="25326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876599" y="25326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2692399" y="2857417"/>
              <a:ext cx="1073785" cy="292735"/>
            </a:xfrm>
            <a:custGeom>
              <a:avLst/>
              <a:gdLst/>
              <a:ahLst/>
              <a:cxnLst/>
              <a:rect l="l" t="t" r="r" b="b"/>
              <a:pathLst>
                <a:path w="1073785" h="292735">
                  <a:moveTo>
                    <a:pt x="0" y="292182"/>
                  </a:moveTo>
                  <a:lnTo>
                    <a:pt x="1073511" y="0"/>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3748123" y="2817531"/>
              <a:ext cx="110729" cy="79771"/>
            </a:xfrm>
            <a:prstGeom prst="rect">
              <a:avLst/>
            </a:prstGeom>
          </p:spPr>
        </p:pic>
        <p:sp>
          <p:nvSpPr>
            <p:cNvPr id="22" name="object 22"/>
            <p:cNvSpPr/>
            <p:nvPr/>
          </p:nvSpPr>
          <p:spPr>
            <a:xfrm>
              <a:off x="2716498" y="2362524"/>
              <a:ext cx="1085850" cy="261620"/>
            </a:xfrm>
            <a:custGeom>
              <a:avLst/>
              <a:gdLst/>
              <a:ahLst/>
              <a:cxnLst/>
              <a:rect l="l" t="t" r="r" b="b"/>
              <a:pathLst>
                <a:path w="1085850" h="261619">
                  <a:moveTo>
                    <a:pt x="0" y="0"/>
                  </a:moveTo>
                  <a:lnTo>
                    <a:pt x="1085280" y="261523"/>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6" cstate="print"/>
            <a:stretch>
              <a:fillRect/>
            </a:stretch>
          </p:blipFill>
          <p:spPr>
            <a:xfrm>
              <a:off x="3784882" y="2583933"/>
              <a:ext cx="110466" cy="80229"/>
            </a:xfrm>
            <a:prstGeom prst="rect">
              <a:avLst/>
            </a:prstGeom>
          </p:spPr>
        </p:pic>
        <p:sp>
          <p:nvSpPr>
            <p:cNvPr id="24" name="object 24"/>
            <p:cNvSpPr/>
            <p:nvPr/>
          </p:nvSpPr>
          <p:spPr>
            <a:xfrm>
              <a:off x="2663974" y="3101952"/>
              <a:ext cx="1194435" cy="1315085"/>
            </a:xfrm>
            <a:custGeom>
              <a:avLst/>
              <a:gdLst/>
              <a:ahLst/>
              <a:cxnLst/>
              <a:rect l="l" t="t" r="r" b="b"/>
              <a:pathLst>
                <a:path w="1194435" h="1315085">
                  <a:moveTo>
                    <a:pt x="0" y="1314597"/>
                  </a:moveTo>
                  <a:lnTo>
                    <a:pt x="1194243" y="0"/>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7" cstate="print"/>
            <a:stretch>
              <a:fillRect/>
            </a:stretch>
          </p:blipFill>
          <p:spPr>
            <a:xfrm>
              <a:off x="3825403" y="3028438"/>
              <a:ext cx="100470" cy="104196"/>
            </a:xfrm>
            <a:prstGeom prst="rect">
              <a:avLst/>
            </a:prstGeom>
          </p:spPr>
        </p:pic>
        <p:sp>
          <p:nvSpPr>
            <p:cNvPr id="26" name="object 26"/>
            <p:cNvSpPr/>
            <p:nvPr/>
          </p:nvSpPr>
          <p:spPr>
            <a:xfrm>
              <a:off x="3876599" y="3879173"/>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7" name="object 27"/>
            <p:cNvSpPr/>
            <p:nvPr/>
          </p:nvSpPr>
          <p:spPr>
            <a:xfrm>
              <a:off x="3876599" y="3879173"/>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8" name="object 28"/>
            <p:cNvSpPr/>
            <p:nvPr/>
          </p:nvSpPr>
          <p:spPr>
            <a:xfrm>
              <a:off x="2666999" y="3225773"/>
              <a:ext cx="1120775" cy="894080"/>
            </a:xfrm>
            <a:custGeom>
              <a:avLst/>
              <a:gdLst/>
              <a:ahLst/>
              <a:cxnLst/>
              <a:rect l="l" t="t" r="r" b="b"/>
              <a:pathLst>
                <a:path w="1120775" h="894079">
                  <a:moveTo>
                    <a:pt x="0" y="0"/>
                  </a:moveTo>
                  <a:lnTo>
                    <a:pt x="1120253" y="893813"/>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8" cstate="print"/>
            <a:stretch>
              <a:fillRect/>
            </a:stretch>
          </p:blipFill>
          <p:spPr>
            <a:xfrm>
              <a:off x="3758103" y="4085465"/>
              <a:ext cx="106251" cy="97563"/>
            </a:xfrm>
            <a:prstGeom prst="rect">
              <a:avLst/>
            </a:prstGeom>
          </p:spPr>
        </p:pic>
        <p:sp>
          <p:nvSpPr>
            <p:cNvPr id="30" name="object 30"/>
            <p:cNvSpPr/>
            <p:nvPr/>
          </p:nvSpPr>
          <p:spPr>
            <a:xfrm>
              <a:off x="2716498" y="2362524"/>
              <a:ext cx="1121410" cy="1542415"/>
            </a:xfrm>
            <a:custGeom>
              <a:avLst/>
              <a:gdLst/>
              <a:ahLst/>
              <a:cxnLst/>
              <a:rect l="l" t="t" r="r" b="b"/>
              <a:pathLst>
                <a:path w="1121410" h="1542414">
                  <a:moveTo>
                    <a:pt x="0" y="0"/>
                  </a:moveTo>
                  <a:lnTo>
                    <a:pt x="1120795" y="1541943"/>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9" cstate="print"/>
            <a:stretch>
              <a:fillRect/>
            </a:stretch>
          </p:blipFill>
          <p:spPr>
            <a:xfrm>
              <a:off x="3802317" y="3876443"/>
              <a:ext cx="95331" cy="107479"/>
            </a:xfrm>
            <a:prstGeom prst="rect">
              <a:avLst/>
            </a:prstGeom>
          </p:spPr>
        </p:pic>
      </p:grpSp>
      <p:sp>
        <p:nvSpPr>
          <p:cNvPr id="32" name="object 32"/>
          <p:cNvSpPr txBox="1"/>
          <p:nvPr/>
        </p:nvSpPr>
        <p:spPr>
          <a:xfrm>
            <a:off x="1811817" y="2874118"/>
            <a:ext cx="1574800" cy="595035"/>
          </a:xfrm>
          <a:prstGeom prst="rect">
            <a:avLst/>
          </a:prstGeom>
        </p:spPr>
        <p:txBody>
          <a:bodyPr vert="horz" wrap="square" lIns="0" tIns="30480" rIns="0" bIns="0" rtlCol="0">
            <a:spAutoFit/>
          </a:bodyPr>
          <a:lstStyle/>
          <a:p>
            <a:pPr marL="587572" marR="40639" indent="-537620">
              <a:lnSpc>
                <a:spcPts val="2200"/>
              </a:lnSpc>
              <a:spcBef>
                <a:spcPts val="240"/>
              </a:spcBef>
            </a:pPr>
            <a:r>
              <a:rPr sz="1867" dirty="0">
                <a:latin typeface="Roboto"/>
                <a:cs typeface="Roboto"/>
              </a:rPr>
              <a:t>Age</a:t>
            </a:r>
            <a:r>
              <a:rPr sz="1867" spc="-13" dirty="0">
                <a:latin typeface="Roboto"/>
                <a:cs typeface="Roboto"/>
              </a:rPr>
              <a:t> </a:t>
            </a:r>
            <a:r>
              <a:rPr sz="1867" dirty="0">
                <a:latin typeface="Roboto"/>
                <a:cs typeface="Roboto"/>
              </a:rPr>
              <a:t>of</a:t>
            </a:r>
            <a:r>
              <a:rPr sz="1867" spc="-7" dirty="0">
                <a:latin typeface="Roboto"/>
                <a:cs typeface="Roboto"/>
              </a:rPr>
              <a:t> </a:t>
            </a:r>
            <a:r>
              <a:rPr sz="1867" spc="-27" dirty="0">
                <a:latin typeface="Roboto"/>
                <a:cs typeface="Roboto"/>
              </a:rPr>
              <a:t>person (X</a:t>
            </a:r>
            <a:r>
              <a:rPr spc="-40" baseline="-34000" dirty="0">
                <a:latin typeface="Roboto"/>
                <a:cs typeface="Roboto"/>
              </a:rPr>
              <a:t>1</a:t>
            </a:r>
            <a:r>
              <a:rPr sz="1867" spc="-27" dirty="0">
                <a:latin typeface="Roboto"/>
                <a:cs typeface="Roboto"/>
              </a:rPr>
              <a:t>)</a:t>
            </a:r>
            <a:endParaRPr sz="1867">
              <a:latin typeface="Roboto"/>
              <a:cs typeface="Roboto"/>
            </a:endParaRPr>
          </a:p>
        </p:txBody>
      </p:sp>
      <p:sp>
        <p:nvSpPr>
          <p:cNvPr id="33" name="object 33"/>
          <p:cNvSpPr txBox="1"/>
          <p:nvPr/>
        </p:nvSpPr>
        <p:spPr>
          <a:xfrm>
            <a:off x="1893653" y="5525017"/>
            <a:ext cx="1423247" cy="595035"/>
          </a:xfrm>
          <a:prstGeom prst="rect">
            <a:avLst/>
          </a:prstGeom>
        </p:spPr>
        <p:txBody>
          <a:bodyPr vert="horz" wrap="square" lIns="0" tIns="30480" rIns="0" bIns="0" rtlCol="0">
            <a:spAutoFit/>
          </a:bodyPr>
          <a:lstStyle/>
          <a:p>
            <a:pPr marL="511374" marR="40639" indent="-461422">
              <a:lnSpc>
                <a:spcPts val="2200"/>
              </a:lnSpc>
              <a:spcBef>
                <a:spcPts val="240"/>
              </a:spcBef>
            </a:pPr>
            <a:r>
              <a:rPr sz="1867" spc="-33" dirty="0">
                <a:latin typeface="Roboto"/>
                <a:cs typeface="Roboto"/>
              </a:rPr>
              <a:t>Qualification </a:t>
            </a:r>
            <a:r>
              <a:rPr sz="1867" spc="-27" dirty="0">
                <a:latin typeface="Roboto"/>
                <a:cs typeface="Roboto"/>
              </a:rPr>
              <a:t>(X</a:t>
            </a:r>
            <a:r>
              <a:rPr spc="-40" baseline="-34000" dirty="0">
                <a:latin typeface="Roboto"/>
                <a:cs typeface="Roboto"/>
              </a:rPr>
              <a:t>3</a:t>
            </a:r>
            <a:r>
              <a:rPr sz="1867" spc="-27" dirty="0">
                <a:latin typeface="Roboto"/>
                <a:cs typeface="Roboto"/>
              </a:rPr>
              <a:t>)</a:t>
            </a:r>
            <a:endParaRPr sz="1867">
              <a:latin typeface="Roboto"/>
              <a:cs typeface="Roboto"/>
            </a:endParaRPr>
          </a:p>
        </p:txBody>
      </p:sp>
      <p:sp>
        <p:nvSpPr>
          <p:cNvPr id="34" name="object 34"/>
          <p:cNvSpPr txBox="1"/>
          <p:nvPr/>
        </p:nvSpPr>
        <p:spPr>
          <a:xfrm>
            <a:off x="1303612" y="4182235"/>
            <a:ext cx="2181013" cy="595035"/>
          </a:xfrm>
          <a:prstGeom prst="rect">
            <a:avLst/>
          </a:prstGeom>
        </p:spPr>
        <p:txBody>
          <a:bodyPr vert="horz" wrap="square" lIns="0" tIns="30480" rIns="0" bIns="0" rtlCol="0">
            <a:spAutoFit/>
          </a:bodyPr>
          <a:lstStyle/>
          <a:p>
            <a:pPr marL="889824" marR="40639" indent="-839872">
              <a:lnSpc>
                <a:spcPts val="2200"/>
              </a:lnSpc>
              <a:spcBef>
                <a:spcPts val="240"/>
              </a:spcBef>
            </a:pPr>
            <a:r>
              <a:rPr sz="1867" spc="-33" dirty="0">
                <a:latin typeface="Roboto"/>
                <a:cs typeface="Roboto"/>
              </a:rPr>
              <a:t>Years </a:t>
            </a:r>
            <a:r>
              <a:rPr sz="1867" dirty="0">
                <a:latin typeface="Roboto"/>
                <a:cs typeface="Roboto"/>
              </a:rPr>
              <a:t>of</a:t>
            </a:r>
            <a:r>
              <a:rPr sz="1867" spc="-33" dirty="0">
                <a:latin typeface="Roboto"/>
                <a:cs typeface="Roboto"/>
              </a:rPr>
              <a:t> </a:t>
            </a:r>
            <a:r>
              <a:rPr sz="1867" spc="-13" dirty="0">
                <a:latin typeface="Roboto"/>
                <a:cs typeface="Roboto"/>
              </a:rPr>
              <a:t>Experience </a:t>
            </a:r>
            <a:r>
              <a:rPr sz="1867" spc="-27" dirty="0">
                <a:latin typeface="Roboto"/>
                <a:cs typeface="Roboto"/>
              </a:rPr>
              <a:t>(X</a:t>
            </a:r>
            <a:r>
              <a:rPr spc="-40" baseline="-34000" dirty="0">
                <a:latin typeface="Roboto"/>
                <a:cs typeface="Roboto"/>
              </a:rPr>
              <a:t>2</a:t>
            </a:r>
            <a:r>
              <a:rPr sz="1867" spc="-27" dirty="0">
                <a:latin typeface="Roboto"/>
                <a:cs typeface="Roboto"/>
              </a:rPr>
              <a:t>)</a:t>
            </a:r>
            <a:endParaRPr sz="1867">
              <a:latin typeface="Roboto"/>
              <a:cs typeface="Roboto"/>
            </a:endParaRPr>
          </a:p>
        </p:txBody>
      </p:sp>
      <p:sp>
        <p:nvSpPr>
          <p:cNvPr id="35" name="object 35"/>
          <p:cNvSpPr txBox="1"/>
          <p:nvPr/>
        </p:nvSpPr>
        <p:spPr>
          <a:xfrm>
            <a:off x="5929834" y="34071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20" dirty="0">
                <a:latin typeface="Arial" panose="020B0604020202020204"/>
                <a:cs typeface="Arial" panose="020B0604020202020204"/>
              </a:rPr>
              <a:t> </a:t>
            </a:r>
            <a:r>
              <a:rPr sz="1867" b="1" spc="-27" dirty="0">
                <a:latin typeface="Arial" panose="020B0604020202020204"/>
                <a:cs typeface="Arial" panose="020B0604020202020204"/>
              </a:rPr>
              <a:t>(F1)</a:t>
            </a:r>
            <a:endParaRPr sz="1867">
              <a:latin typeface="Arial" panose="020B0604020202020204"/>
              <a:cs typeface="Arial" panose="020B0604020202020204"/>
            </a:endParaRPr>
          </a:p>
        </p:txBody>
      </p:sp>
      <p:sp>
        <p:nvSpPr>
          <p:cNvPr id="36" name="object 36"/>
          <p:cNvSpPr txBox="1"/>
          <p:nvPr/>
        </p:nvSpPr>
        <p:spPr>
          <a:xfrm>
            <a:off x="6074734" y="5667318"/>
            <a:ext cx="6968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20" dirty="0">
                <a:latin typeface="Arial" panose="020B0604020202020204"/>
                <a:cs typeface="Arial" panose="020B0604020202020204"/>
              </a:rPr>
              <a:t> </a:t>
            </a:r>
            <a:r>
              <a:rPr sz="1867" b="1" spc="-27" dirty="0">
                <a:latin typeface="Arial" panose="020B0604020202020204"/>
                <a:cs typeface="Arial" panose="020B0604020202020204"/>
              </a:rPr>
              <a:t>(F2)</a:t>
            </a:r>
            <a:endParaRPr sz="1867">
              <a:latin typeface="Arial" panose="020B0604020202020204"/>
              <a:cs typeface="Arial" panose="020B0604020202020204"/>
            </a:endParaRPr>
          </a:p>
        </p:txBody>
      </p:sp>
      <p:sp>
        <p:nvSpPr>
          <p:cNvPr id="37" name="object 37"/>
          <p:cNvSpPr txBox="1"/>
          <p:nvPr/>
        </p:nvSpPr>
        <p:spPr>
          <a:xfrm>
            <a:off x="5381063" y="4845518"/>
            <a:ext cx="298027" cy="304421"/>
          </a:xfrm>
          <a:prstGeom prst="rect">
            <a:avLst/>
          </a:prstGeom>
        </p:spPr>
        <p:txBody>
          <a:bodyPr vert="horz" wrap="square" lIns="0" tIns="16933" rIns="0" bIns="0" rtlCol="0">
            <a:spAutoFit/>
          </a:bodyPr>
          <a:lstStyle/>
          <a:p>
            <a:pPr marL="16933">
              <a:spcBef>
                <a:spcPts val="133"/>
              </a:spcBef>
            </a:pPr>
            <a:r>
              <a:rPr sz="1867" spc="-33" dirty="0">
                <a:solidFill>
                  <a:srgbClr val="37761C"/>
                </a:solidFill>
                <a:latin typeface="Roboto"/>
                <a:cs typeface="Roboto"/>
              </a:rPr>
              <a:t>F2</a:t>
            </a:r>
            <a:endParaRPr sz="1867">
              <a:latin typeface="Roboto"/>
              <a:cs typeface="Roboto"/>
            </a:endParaRPr>
          </a:p>
        </p:txBody>
      </p:sp>
      <p:sp>
        <p:nvSpPr>
          <p:cNvPr id="38" name="object 38"/>
          <p:cNvSpPr txBox="1"/>
          <p:nvPr/>
        </p:nvSpPr>
        <p:spPr>
          <a:xfrm>
            <a:off x="5274929" y="3000801"/>
            <a:ext cx="298027" cy="304421"/>
          </a:xfrm>
          <a:prstGeom prst="rect">
            <a:avLst/>
          </a:prstGeom>
        </p:spPr>
        <p:txBody>
          <a:bodyPr vert="horz" wrap="square" lIns="0" tIns="16933" rIns="0" bIns="0" rtlCol="0">
            <a:spAutoFit/>
          </a:bodyPr>
          <a:lstStyle/>
          <a:p>
            <a:pPr marL="16933">
              <a:spcBef>
                <a:spcPts val="133"/>
              </a:spcBef>
            </a:pPr>
            <a:r>
              <a:rPr sz="1867" spc="-33" dirty="0">
                <a:solidFill>
                  <a:srgbClr val="0000FF"/>
                </a:solidFill>
                <a:latin typeface="Roboto"/>
                <a:cs typeface="Roboto"/>
              </a:rPr>
              <a:t>F1</a:t>
            </a:r>
            <a:endParaRPr sz="1867">
              <a:latin typeface="Roboto"/>
              <a:cs typeface="Roboto"/>
            </a:endParaRPr>
          </a:p>
        </p:txBody>
      </p:sp>
      <p:grpSp>
        <p:nvGrpSpPr>
          <p:cNvPr id="39" name="object 39"/>
          <p:cNvGrpSpPr/>
          <p:nvPr/>
        </p:nvGrpSpPr>
        <p:grpSpPr>
          <a:xfrm>
            <a:off x="3488300" y="5761216"/>
            <a:ext cx="1711113" cy="110067"/>
            <a:chOff x="2616224" y="4320912"/>
            <a:chExt cx="1283335" cy="82550"/>
          </a:xfrm>
        </p:grpSpPr>
        <p:sp>
          <p:nvSpPr>
            <p:cNvPr id="40" name="object 40"/>
            <p:cNvSpPr/>
            <p:nvPr/>
          </p:nvSpPr>
          <p:spPr>
            <a:xfrm>
              <a:off x="2625749" y="4361902"/>
              <a:ext cx="1177925" cy="5080"/>
            </a:xfrm>
            <a:custGeom>
              <a:avLst/>
              <a:gdLst/>
              <a:ahLst/>
              <a:cxnLst/>
              <a:rect l="l" t="t" r="r" b="b"/>
              <a:pathLst>
                <a:path w="1177925" h="5079">
                  <a:moveTo>
                    <a:pt x="0" y="4922"/>
                  </a:moveTo>
                  <a:lnTo>
                    <a:pt x="1177801" y="0"/>
                  </a:lnTo>
                </a:path>
              </a:pathLst>
            </a:custGeom>
            <a:ln w="19049">
              <a:solidFill>
                <a:srgbClr val="595959"/>
              </a:solidFill>
            </a:ln>
          </p:spPr>
          <p:txBody>
            <a:bodyPr wrap="square" lIns="0" tIns="0" rIns="0" bIns="0" rtlCol="0"/>
            <a:lstStyle/>
            <a:p>
              <a:endParaRPr sz="2400"/>
            </a:p>
          </p:txBody>
        </p:sp>
        <p:pic>
          <p:nvPicPr>
            <p:cNvPr id="41" name="object 41"/>
            <p:cNvPicPr/>
            <p:nvPr/>
          </p:nvPicPr>
          <p:blipFill>
            <a:blip r:embed="rId10" cstate="print"/>
            <a:stretch>
              <a:fillRect/>
            </a:stretch>
          </p:blipFill>
          <p:spPr>
            <a:xfrm>
              <a:off x="3793894" y="4320912"/>
              <a:ext cx="105631" cy="81980"/>
            </a:xfrm>
            <a:prstGeom prst="rect">
              <a:avLst/>
            </a:prstGeom>
          </p:spPr>
        </p:pic>
      </p:gr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02479" y="2840319"/>
            <a:ext cx="8734347" cy="694207"/>
          </a:xfrm>
          <a:prstGeom prst="rect">
            <a:avLst/>
          </a:prstGeom>
        </p:spPr>
        <p:txBody>
          <a:bodyPr vert="horz" wrap="square" lIns="0" tIns="16933" rIns="0" bIns="0" rtlCol="0" anchor="ctr">
            <a:spAutoFit/>
          </a:bodyPr>
          <a:lstStyle/>
          <a:p>
            <a:pPr marL="16933">
              <a:lnSpc>
                <a:spcPct val="100000"/>
              </a:lnSpc>
              <a:spcBef>
                <a:spcPts val="133"/>
              </a:spcBef>
            </a:pPr>
            <a:r>
              <a:rPr spc="-27" dirty="0"/>
              <a:t>Sigmoid</a:t>
            </a:r>
            <a:r>
              <a:rPr spc="-180" dirty="0"/>
              <a:t> </a:t>
            </a:r>
            <a:r>
              <a:rPr dirty="0"/>
              <a:t>and</a:t>
            </a:r>
            <a:r>
              <a:rPr spc="-227" dirty="0"/>
              <a:t> </a:t>
            </a:r>
            <a:r>
              <a:rPr spc="-80" dirty="0"/>
              <a:t>Tanh</a:t>
            </a:r>
            <a:r>
              <a:rPr spc="-152" dirty="0"/>
              <a:t> </a:t>
            </a:r>
            <a:r>
              <a:rPr spc="-13" dirty="0"/>
              <a:t>Activation</a:t>
            </a:r>
            <a:r>
              <a:rPr spc="-160" dirty="0"/>
              <a:t> </a:t>
            </a:r>
            <a:r>
              <a:rPr spc="-13" dirty="0"/>
              <a:t>Functions</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5377"/>
            <a:ext cx="10051845"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247732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sp>
        <p:nvSpPr>
          <p:cNvPr id="5" name="object 5"/>
          <p:cNvSpPr txBox="1"/>
          <p:nvPr/>
        </p:nvSpPr>
        <p:spPr>
          <a:xfrm>
            <a:off x="1386466" y="3031028"/>
            <a:ext cx="41495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dirty="0">
              <a:latin typeface="Roboto"/>
              <a:cs typeface="Roboto"/>
            </a:endParaRPr>
          </a:p>
        </p:txBody>
      </p:sp>
      <p:sp>
        <p:nvSpPr>
          <p:cNvPr id="6" name="object 6"/>
          <p:cNvSpPr txBox="1">
            <a:spLocks noGrp="1"/>
          </p:cNvSpPr>
          <p:nvPr>
            <p:ph type="title"/>
          </p:nvPr>
        </p:nvSpPr>
        <p:spPr>
          <a:xfrm>
            <a:off x="124539" y="267285"/>
            <a:ext cx="11742996"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0909" y="128942"/>
            <a:ext cx="5212080" cy="694207"/>
          </a:xfrm>
          <a:prstGeom prst="rect">
            <a:avLst/>
          </a:prstGeom>
        </p:spPr>
        <p:txBody>
          <a:bodyPr vert="horz" wrap="square" lIns="0" tIns="16933" rIns="0" bIns="0" rtlCol="0" anchor="ctr">
            <a:spAutoFit/>
          </a:bodyPr>
          <a:lstStyle/>
          <a:p>
            <a:pPr marL="16933">
              <a:lnSpc>
                <a:spcPct val="100000"/>
              </a:lnSpc>
              <a:spcBef>
                <a:spcPts val="133"/>
              </a:spcBef>
            </a:pPr>
            <a:r>
              <a:rPr spc="-33" dirty="0"/>
              <a:t>Working </a:t>
            </a:r>
            <a:r>
              <a:rPr spc="-53" dirty="0"/>
              <a:t>with</a:t>
            </a:r>
            <a:r>
              <a:rPr spc="-100" dirty="0"/>
              <a:t> </a:t>
            </a:r>
            <a:r>
              <a:rPr spc="-67" dirty="0"/>
              <a:t>Text</a:t>
            </a:r>
            <a:r>
              <a:rPr spc="-33" dirty="0"/>
              <a:t> </a:t>
            </a:r>
            <a:r>
              <a:rPr spc="-53" dirty="0"/>
              <a:t>Data</a:t>
            </a:r>
          </a:p>
        </p:txBody>
      </p:sp>
      <p:sp>
        <p:nvSpPr>
          <p:cNvPr id="3" name="object 3"/>
          <p:cNvSpPr txBox="1"/>
          <p:nvPr/>
        </p:nvSpPr>
        <p:spPr>
          <a:xfrm>
            <a:off x="1291566" y="1841874"/>
            <a:ext cx="3268980"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7" dirty="0">
                <a:latin typeface="Roboto"/>
                <a:cs typeface="Roboto"/>
              </a:rPr>
              <a:t>Reading</a:t>
            </a:r>
            <a:r>
              <a:rPr sz="1867" spc="-33" dirty="0">
                <a:latin typeface="Roboto"/>
                <a:cs typeface="Roboto"/>
              </a:rPr>
              <a:t> </a:t>
            </a:r>
            <a:r>
              <a:rPr sz="1867" spc="-20" dirty="0">
                <a:latin typeface="Roboto"/>
                <a:cs typeface="Roboto"/>
              </a:rPr>
              <a:t>text</a:t>
            </a:r>
            <a:r>
              <a:rPr sz="1867" spc="-27" dirty="0">
                <a:latin typeface="Roboto"/>
                <a:cs typeface="Roboto"/>
              </a:rPr>
              <a:t> </a:t>
            </a:r>
            <a:r>
              <a:rPr sz="1867" spc="-20" dirty="0">
                <a:latin typeface="Roboto"/>
                <a:cs typeface="Roboto"/>
              </a:rPr>
              <a:t>data</a:t>
            </a:r>
            <a:endParaRPr sz="1867">
              <a:latin typeface="Roboto"/>
              <a:cs typeface="Roboto"/>
            </a:endParaRPr>
          </a:p>
          <a:p>
            <a:pPr marL="626518" indent="-448722">
              <a:lnSpc>
                <a:spcPts val="2200"/>
              </a:lnSpc>
              <a:buFont typeface="Arial MT"/>
              <a:buChar char="●"/>
              <a:tabLst>
                <a:tab pos="625671" algn="l"/>
                <a:tab pos="626518" algn="l"/>
              </a:tabLst>
            </a:pPr>
            <a:r>
              <a:rPr sz="1867" spc="-33" dirty="0">
                <a:latin typeface="Roboto"/>
                <a:cs typeface="Roboto"/>
              </a:rPr>
              <a:t>Text </a:t>
            </a:r>
            <a:r>
              <a:rPr sz="1867" spc="-20" dirty="0">
                <a:latin typeface="Roboto"/>
                <a:cs typeface="Roboto"/>
              </a:rPr>
              <a:t>data</a:t>
            </a:r>
            <a:r>
              <a:rPr sz="1867" spc="-27" dirty="0">
                <a:latin typeface="Roboto"/>
                <a:cs typeface="Roboto"/>
              </a:rPr>
              <a:t> </a:t>
            </a:r>
            <a:r>
              <a:rPr sz="1867" spc="-47" dirty="0">
                <a:latin typeface="Roboto"/>
                <a:cs typeface="Roboto"/>
              </a:rPr>
              <a:t>Pre-processing</a:t>
            </a:r>
            <a:endParaRPr sz="1867">
              <a:latin typeface="Roboto"/>
              <a:cs typeface="Roboto"/>
            </a:endParaRPr>
          </a:p>
          <a:p>
            <a:pPr marL="626518" indent="-448722">
              <a:lnSpc>
                <a:spcPts val="2220"/>
              </a:lnSpc>
              <a:buFont typeface="Arial MT"/>
              <a:buChar char="●"/>
              <a:tabLst>
                <a:tab pos="625671" algn="l"/>
                <a:tab pos="626518" algn="l"/>
              </a:tabLst>
            </a:pPr>
            <a:r>
              <a:rPr sz="1867" spc="-33" dirty="0">
                <a:latin typeface="Roboto"/>
                <a:cs typeface="Roboto"/>
              </a:rPr>
              <a:t>Text</a:t>
            </a:r>
            <a:r>
              <a:rPr sz="1867" spc="-27" dirty="0">
                <a:latin typeface="Roboto"/>
                <a:cs typeface="Roboto"/>
              </a:rPr>
              <a:t> </a:t>
            </a:r>
            <a:r>
              <a:rPr sz="1867" spc="-20" dirty="0">
                <a:latin typeface="Roboto"/>
                <a:cs typeface="Roboto"/>
              </a:rPr>
              <a:t>data </a:t>
            </a:r>
            <a:r>
              <a:rPr sz="1867" spc="-27" dirty="0">
                <a:latin typeface="Roboto"/>
                <a:cs typeface="Roboto"/>
              </a:rPr>
              <a:t>Representation</a:t>
            </a:r>
            <a:endParaRPr sz="1867">
              <a:latin typeface="Roboto"/>
              <a:cs typeface="Roboto"/>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113030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pic>
        <p:nvPicPr>
          <p:cNvPr id="5" name="object 5"/>
          <p:cNvPicPr/>
          <p:nvPr/>
        </p:nvPicPr>
        <p:blipFill>
          <a:blip r:embed="rId4" cstate="print"/>
          <a:stretch>
            <a:fillRect/>
          </a:stretch>
        </p:blipFill>
        <p:spPr>
          <a:xfrm>
            <a:off x="6197600" y="2717801"/>
            <a:ext cx="3746467" cy="2497665"/>
          </a:xfrm>
          <a:prstGeom prst="rect">
            <a:avLst/>
          </a:prstGeom>
        </p:spPr>
      </p:pic>
      <p:sp>
        <p:nvSpPr>
          <p:cNvPr id="6" name="object 6"/>
          <p:cNvSpPr txBox="1"/>
          <p:nvPr/>
        </p:nvSpPr>
        <p:spPr>
          <a:xfrm>
            <a:off x="1386466" y="1693840"/>
            <a:ext cx="4149513" cy="1445695"/>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a:latin typeface="Roboto"/>
              <a:cs typeface="Roboto"/>
            </a:endParaRPr>
          </a:p>
          <a:p>
            <a:pPr>
              <a:spcBef>
                <a:spcPts val="2480"/>
              </a:spcBef>
              <a:buFont typeface="Arial MT"/>
              <a:buChar char="●"/>
            </a:pPr>
            <a:endParaRPr sz="2400">
              <a:latin typeface="Roboto"/>
              <a:cs typeface="Roboto"/>
            </a:endParaRPr>
          </a:p>
          <a:p>
            <a:pPr marL="505447" indent="-488514">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Graph:</a:t>
            </a:r>
            <a:endParaRPr sz="2400">
              <a:latin typeface="Roboto"/>
              <a:cs typeface="Roboto"/>
            </a:endParaRPr>
          </a:p>
        </p:txBody>
      </p:sp>
      <p:sp>
        <p:nvSpPr>
          <p:cNvPr id="7" name="object 7"/>
          <p:cNvSpPr txBox="1">
            <a:spLocks noGrp="1"/>
          </p:cNvSpPr>
          <p:nvPr>
            <p:ph type="title"/>
          </p:nvPr>
        </p:nvSpPr>
        <p:spPr>
          <a:xfrm>
            <a:off x="763638" y="70638"/>
            <a:ext cx="11241549"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8" name="object 8"/>
          <p:cNvSpPr/>
          <p:nvPr/>
        </p:nvSpPr>
        <p:spPr>
          <a:xfrm>
            <a:off x="6302716" y="4943620"/>
            <a:ext cx="237067" cy="18288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sp>
        <p:nvSpPr>
          <p:cNvPr id="9" name="object 9"/>
          <p:cNvSpPr txBox="1"/>
          <p:nvPr/>
        </p:nvSpPr>
        <p:spPr>
          <a:xfrm>
            <a:off x="6285783" y="492059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0" name="object 10"/>
          <p:cNvSpPr/>
          <p:nvPr/>
        </p:nvSpPr>
        <p:spPr>
          <a:xfrm>
            <a:off x="9553917" y="4943620"/>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1" name="object 11"/>
          <p:cNvSpPr txBox="1"/>
          <p:nvPr/>
        </p:nvSpPr>
        <p:spPr>
          <a:xfrm>
            <a:off x="9612439" y="4920591"/>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113030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grpSp>
        <p:nvGrpSpPr>
          <p:cNvPr id="5" name="object 5"/>
          <p:cNvGrpSpPr/>
          <p:nvPr/>
        </p:nvGrpSpPr>
        <p:grpSpPr>
          <a:xfrm>
            <a:off x="6197601" y="2717800"/>
            <a:ext cx="3746500" cy="2919307"/>
            <a:chOff x="4648200" y="2038350"/>
            <a:chExt cx="2809875" cy="2189480"/>
          </a:xfrm>
        </p:grpSpPr>
        <p:pic>
          <p:nvPicPr>
            <p:cNvPr id="6" name="object 6"/>
            <p:cNvPicPr/>
            <p:nvPr/>
          </p:nvPicPr>
          <p:blipFill>
            <a:blip r:embed="rId4" cstate="print"/>
            <a:stretch>
              <a:fillRect/>
            </a:stretch>
          </p:blipFill>
          <p:spPr>
            <a:xfrm>
              <a:off x="4648200" y="2038350"/>
              <a:ext cx="2809850" cy="1873249"/>
            </a:xfrm>
            <a:prstGeom prst="rect">
              <a:avLst/>
            </a:prstGeom>
          </p:spPr>
        </p:pic>
        <p:sp>
          <p:nvSpPr>
            <p:cNvPr id="7" name="object 7"/>
            <p:cNvSpPr/>
            <p:nvPr/>
          </p:nvSpPr>
          <p:spPr>
            <a:xfrm>
              <a:off x="4764884" y="3873500"/>
              <a:ext cx="2602230" cy="344805"/>
            </a:xfrm>
            <a:custGeom>
              <a:avLst/>
              <a:gdLst/>
              <a:ahLst/>
              <a:cxnLst/>
              <a:rect l="l" t="t" r="r" b="b"/>
              <a:pathLst>
                <a:path w="2602229" h="344804">
                  <a:moveTo>
                    <a:pt x="2601899" y="0"/>
                  </a:moveTo>
                  <a:lnTo>
                    <a:pt x="2595743" y="45817"/>
                  </a:lnTo>
                  <a:lnTo>
                    <a:pt x="2578369" y="86988"/>
                  </a:lnTo>
                  <a:lnTo>
                    <a:pt x="2551420" y="121869"/>
                  </a:lnTo>
                  <a:lnTo>
                    <a:pt x="2516538" y="148819"/>
                  </a:lnTo>
                  <a:lnTo>
                    <a:pt x="2475367" y="166193"/>
                  </a:lnTo>
                  <a:lnTo>
                    <a:pt x="2429549" y="172349"/>
                  </a:lnTo>
                  <a:lnTo>
                    <a:pt x="1473299" y="172349"/>
                  </a:lnTo>
                  <a:lnTo>
                    <a:pt x="1427482" y="178506"/>
                  </a:lnTo>
                  <a:lnTo>
                    <a:pt x="1386311" y="195880"/>
                  </a:lnTo>
                  <a:lnTo>
                    <a:pt x="1351430" y="222830"/>
                  </a:lnTo>
                  <a:lnTo>
                    <a:pt x="1324480" y="257711"/>
                  </a:lnTo>
                  <a:lnTo>
                    <a:pt x="1307106" y="298882"/>
                  </a:lnTo>
                  <a:lnTo>
                    <a:pt x="1300949" y="344699"/>
                  </a:lnTo>
                  <a:lnTo>
                    <a:pt x="1294793" y="298882"/>
                  </a:lnTo>
                  <a:lnTo>
                    <a:pt x="1277419" y="257711"/>
                  </a:lnTo>
                  <a:lnTo>
                    <a:pt x="1250469" y="222830"/>
                  </a:lnTo>
                  <a:lnTo>
                    <a:pt x="1215588" y="195880"/>
                  </a:lnTo>
                  <a:lnTo>
                    <a:pt x="1174417" y="178506"/>
                  </a:lnTo>
                  <a:lnTo>
                    <a:pt x="1128599" y="172349"/>
                  </a:lnTo>
                  <a:lnTo>
                    <a:pt x="172349" y="172349"/>
                  </a:lnTo>
                  <a:lnTo>
                    <a:pt x="126532" y="166193"/>
                  </a:lnTo>
                  <a:lnTo>
                    <a:pt x="85361" y="148819"/>
                  </a:lnTo>
                  <a:lnTo>
                    <a:pt x="50480" y="121869"/>
                  </a:lnTo>
                  <a:lnTo>
                    <a:pt x="23530" y="86988"/>
                  </a:lnTo>
                  <a:lnTo>
                    <a:pt x="6156" y="45817"/>
                  </a:lnTo>
                  <a:lnTo>
                    <a:pt x="0" y="0"/>
                  </a:lnTo>
                </a:path>
              </a:pathLst>
            </a:custGeom>
            <a:ln w="19049">
              <a:solidFill>
                <a:srgbClr val="FF0000"/>
              </a:solidFill>
            </a:ln>
          </p:spPr>
          <p:txBody>
            <a:bodyPr wrap="square" lIns="0" tIns="0" rIns="0" bIns="0" rtlCol="0"/>
            <a:lstStyle/>
            <a:p>
              <a:endParaRPr sz="2400"/>
            </a:p>
          </p:txBody>
        </p:sp>
      </p:grpSp>
      <p:sp>
        <p:nvSpPr>
          <p:cNvPr id="8" name="object 8"/>
          <p:cNvSpPr txBox="1"/>
          <p:nvPr/>
        </p:nvSpPr>
        <p:spPr>
          <a:xfrm>
            <a:off x="1386466" y="1693840"/>
            <a:ext cx="4149513" cy="2517783"/>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a:latin typeface="Roboto"/>
              <a:cs typeface="Roboto"/>
            </a:endParaRPr>
          </a:p>
          <a:p>
            <a:pPr>
              <a:spcBef>
                <a:spcPts val="2480"/>
              </a:spcBef>
              <a:buFont typeface="Arial MT"/>
              <a:buChar char="●"/>
            </a:pPr>
            <a:endParaRPr sz="2400">
              <a:latin typeface="Roboto"/>
              <a:cs typeface="Roboto"/>
            </a:endParaRPr>
          </a:p>
          <a:p>
            <a:pPr marL="505447" indent="-488514">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Graph:</a:t>
            </a:r>
            <a:endParaRPr sz="2400">
              <a:latin typeface="Roboto"/>
              <a:cs typeface="Roboto"/>
            </a:endParaRPr>
          </a:p>
          <a:p>
            <a:pPr>
              <a:spcBef>
                <a:spcPts val="2640"/>
              </a:spcBef>
              <a:buFont typeface="Arial MT"/>
              <a:buChar char="●"/>
            </a:pPr>
            <a:endParaRPr sz="2400">
              <a:latin typeface="Roboto"/>
              <a:cs typeface="Roboto"/>
            </a:endParaRPr>
          </a:p>
          <a:p>
            <a:pPr marL="505447" indent="-488514">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9" name="object 9"/>
          <p:cNvSpPr txBox="1">
            <a:spLocks noGrp="1"/>
          </p:cNvSpPr>
          <p:nvPr>
            <p:ph type="title"/>
          </p:nvPr>
        </p:nvSpPr>
        <p:spPr>
          <a:xfrm>
            <a:off x="124540" y="198459"/>
            <a:ext cx="11526686"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10" name="object 10"/>
          <p:cNvSpPr/>
          <p:nvPr/>
        </p:nvSpPr>
        <p:spPr>
          <a:xfrm>
            <a:off x="6302716" y="4943620"/>
            <a:ext cx="237067" cy="18288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sp>
        <p:nvSpPr>
          <p:cNvPr id="11" name="object 11"/>
          <p:cNvSpPr txBox="1"/>
          <p:nvPr/>
        </p:nvSpPr>
        <p:spPr>
          <a:xfrm>
            <a:off x="6285783" y="492059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2" name="object 12"/>
          <p:cNvSpPr/>
          <p:nvPr/>
        </p:nvSpPr>
        <p:spPr>
          <a:xfrm>
            <a:off x="9553917" y="4943620"/>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3" name="object 13"/>
          <p:cNvSpPr txBox="1"/>
          <p:nvPr/>
        </p:nvSpPr>
        <p:spPr>
          <a:xfrm>
            <a:off x="9612439" y="4920591"/>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113030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grpSp>
        <p:nvGrpSpPr>
          <p:cNvPr id="5" name="object 5"/>
          <p:cNvGrpSpPr/>
          <p:nvPr/>
        </p:nvGrpSpPr>
        <p:grpSpPr>
          <a:xfrm>
            <a:off x="6197601" y="2717800"/>
            <a:ext cx="4071620" cy="2497667"/>
            <a:chOff x="4648200" y="2038350"/>
            <a:chExt cx="3053715" cy="1873250"/>
          </a:xfrm>
        </p:grpSpPr>
        <p:pic>
          <p:nvPicPr>
            <p:cNvPr id="6" name="object 6"/>
            <p:cNvPicPr/>
            <p:nvPr/>
          </p:nvPicPr>
          <p:blipFill>
            <a:blip r:embed="rId4" cstate="print"/>
            <a:stretch>
              <a:fillRect/>
            </a:stretch>
          </p:blipFill>
          <p:spPr>
            <a:xfrm>
              <a:off x="4648200" y="2038350"/>
              <a:ext cx="2809850" cy="1873249"/>
            </a:xfrm>
            <a:prstGeom prst="rect">
              <a:avLst/>
            </a:prstGeom>
          </p:spPr>
        </p:pic>
        <p:sp>
          <p:nvSpPr>
            <p:cNvPr id="7" name="object 7"/>
            <p:cNvSpPr/>
            <p:nvPr/>
          </p:nvSpPr>
          <p:spPr>
            <a:xfrm>
              <a:off x="7347474" y="2129774"/>
              <a:ext cx="344805" cy="1555750"/>
            </a:xfrm>
            <a:custGeom>
              <a:avLst/>
              <a:gdLst/>
              <a:ahLst/>
              <a:cxnLst/>
              <a:rect l="l" t="t" r="r" b="b"/>
              <a:pathLst>
                <a:path w="344804" h="1555750">
                  <a:moveTo>
                    <a:pt x="0" y="0"/>
                  </a:moveTo>
                  <a:lnTo>
                    <a:pt x="45817" y="6156"/>
                  </a:lnTo>
                  <a:lnTo>
                    <a:pt x="86988" y="23530"/>
                  </a:lnTo>
                  <a:lnTo>
                    <a:pt x="121869" y="50480"/>
                  </a:lnTo>
                  <a:lnTo>
                    <a:pt x="148819" y="85361"/>
                  </a:lnTo>
                  <a:lnTo>
                    <a:pt x="166193" y="126532"/>
                  </a:lnTo>
                  <a:lnTo>
                    <a:pt x="172349" y="172349"/>
                  </a:lnTo>
                  <a:lnTo>
                    <a:pt x="172349" y="605399"/>
                  </a:lnTo>
                  <a:lnTo>
                    <a:pt x="178506" y="651217"/>
                  </a:lnTo>
                  <a:lnTo>
                    <a:pt x="195880" y="692388"/>
                  </a:lnTo>
                  <a:lnTo>
                    <a:pt x="222830" y="727269"/>
                  </a:lnTo>
                  <a:lnTo>
                    <a:pt x="257711" y="754219"/>
                  </a:lnTo>
                  <a:lnTo>
                    <a:pt x="298882" y="771593"/>
                  </a:lnTo>
                  <a:lnTo>
                    <a:pt x="344699" y="777749"/>
                  </a:lnTo>
                  <a:lnTo>
                    <a:pt x="298882" y="783906"/>
                  </a:lnTo>
                  <a:lnTo>
                    <a:pt x="257711" y="801280"/>
                  </a:lnTo>
                  <a:lnTo>
                    <a:pt x="222830" y="828230"/>
                  </a:lnTo>
                  <a:lnTo>
                    <a:pt x="195880" y="863111"/>
                  </a:lnTo>
                  <a:lnTo>
                    <a:pt x="178506" y="904282"/>
                  </a:lnTo>
                  <a:lnTo>
                    <a:pt x="172349" y="950099"/>
                  </a:lnTo>
                  <a:lnTo>
                    <a:pt x="172349" y="1383149"/>
                  </a:lnTo>
                  <a:lnTo>
                    <a:pt x="166193" y="1428967"/>
                  </a:lnTo>
                  <a:lnTo>
                    <a:pt x="148819" y="1470138"/>
                  </a:lnTo>
                  <a:lnTo>
                    <a:pt x="121869" y="1505019"/>
                  </a:lnTo>
                  <a:lnTo>
                    <a:pt x="86988" y="1531969"/>
                  </a:lnTo>
                  <a:lnTo>
                    <a:pt x="45817" y="1549343"/>
                  </a:lnTo>
                  <a:lnTo>
                    <a:pt x="0" y="1555499"/>
                  </a:lnTo>
                </a:path>
              </a:pathLst>
            </a:custGeom>
            <a:ln w="19049">
              <a:solidFill>
                <a:srgbClr val="FF0000"/>
              </a:solidFill>
            </a:ln>
          </p:spPr>
          <p:txBody>
            <a:bodyPr wrap="square" lIns="0" tIns="0" rIns="0" bIns="0" rtlCol="0"/>
            <a:lstStyle/>
            <a:p>
              <a:endParaRPr sz="2400"/>
            </a:p>
          </p:txBody>
        </p:sp>
      </p:grpSp>
      <p:sp>
        <p:nvSpPr>
          <p:cNvPr id="8" name="object 8"/>
          <p:cNvSpPr txBox="1"/>
          <p:nvPr/>
        </p:nvSpPr>
        <p:spPr>
          <a:xfrm>
            <a:off x="1386466" y="1693840"/>
            <a:ext cx="4149513" cy="2517783"/>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a:latin typeface="Roboto"/>
              <a:cs typeface="Roboto"/>
            </a:endParaRPr>
          </a:p>
          <a:p>
            <a:pPr>
              <a:spcBef>
                <a:spcPts val="2480"/>
              </a:spcBef>
              <a:buFont typeface="Arial MT"/>
              <a:buChar char="●"/>
            </a:pPr>
            <a:endParaRPr sz="2400">
              <a:latin typeface="Roboto"/>
              <a:cs typeface="Roboto"/>
            </a:endParaRPr>
          </a:p>
          <a:p>
            <a:pPr marL="505447" indent="-488514">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Graph:</a:t>
            </a:r>
            <a:endParaRPr sz="2400">
              <a:latin typeface="Roboto"/>
              <a:cs typeface="Roboto"/>
            </a:endParaRPr>
          </a:p>
          <a:p>
            <a:pPr>
              <a:spcBef>
                <a:spcPts val="2640"/>
              </a:spcBef>
              <a:buFont typeface="Arial MT"/>
              <a:buChar char="●"/>
            </a:pPr>
            <a:endParaRPr sz="2400">
              <a:latin typeface="Roboto"/>
              <a:cs typeface="Roboto"/>
            </a:endParaRPr>
          </a:p>
          <a:p>
            <a:pPr marL="505447" indent="-488514">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9" name="object 9"/>
          <p:cNvSpPr txBox="1"/>
          <p:nvPr/>
        </p:nvSpPr>
        <p:spPr>
          <a:xfrm>
            <a:off x="1386466" y="4823441"/>
            <a:ext cx="356362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60" dirty="0">
                <a:latin typeface="Roboto"/>
                <a:cs typeface="Roboto"/>
              </a:rPr>
              <a:t> </a:t>
            </a:r>
            <a:r>
              <a:rPr sz="2400" spc="-13" dirty="0">
                <a:latin typeface="Roboto"/>
                <a:cs typeface="Roboto"/>
              </a:rPr>
              <a:t>Range:</a:t>
            </a:r>
            <a:r>
              <a:rPr sz="2400" spc="-60" dirty="0">
                <a:latin typeface="Roboto"/>
                <a:cs typeface="Roboto"/>
              </a:rPr>
              <a:t> </a:t>
            </a:r>
            <a:r>
              <a:rPr sz="2400" dirty="0">
                <a:latin typeface="Roboto"/>
                <a:cs typeface="Roboto"/>
              </a:rPr>
              <a:t>(</a:t>
            </a:r>
            <a:r>
              <a:rPr sz="2400" spc="-60" dirty="0">
                <a:latin typeface="Roboto"/>
                <a:cs typeface="Roboto"/>
              </a:rPr>
              <a:t> </a:t>
            </a:r>
            <a:r>
              <a:rPr sz="2400" dirty="0">
                <a:latin typeface="Roboto"/>
                <a:cs typeface="Roboto"/>
              </a:rPr>
              <a:t>0</a:t>
            </a:r>
            <a:r>
              <a:rPr sz="2400" spc="-60"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1)</a:t>
            </a:r>
            <a:endParaRPr sz="2400">
              <a:latin typeface="Roboto"/>
              <a:cs typeface="Roboto"/>
            </a:endParaRPr>
          </a:p>
        </p:txBody>
      </p:sp>
      <p:sp>
        <p:nvSpPr>
          <p:cNvPr id="10" name="object 10"/>
          <p:cNvSpPr txBox="1">
            <a:spLocks noGrp="1"/>
          </p:cNvSpPr>
          <p:nvPr>
            <p:ph type="title"/>
          </p:nvPr>
        </p:nvSpPr>
        <p:spPr>
          <a:xfrm>
            <a:off x="1117600" y="267285"/>
            <a:ext cx="10936748"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11" name="object 11"/>
          <p:cNvSpPr/>
          <p:nvPr/>
        </p:nvSpPr>
        <p:spPr>
          <a:xfrm>
            <a:off x="6302716" y="4943620"/>
            <a:ext cx="237067" cy="18288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sp>
        <p:nvSpPr>
          <p:cNvPr id="12" name="object 12"/>
          <p:cNvSpPr txBox="1"/>
          <p:nvPr/>
        </p:nvSpPr>
        <p:spPr>
          <a:xfrm>
            <a:off x="6285783" y="492059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3" name="object 13"/>
          <p:cNvSpPr/>
          <p:nvPr/>
        </p:nvSpPr>
        <p:spPr>
          <a:xfrm>
            <a:off x="9553917" y="4943620"/>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4" name="object 14"/>
          <p:cNvSpPr txBox="1"/>
          <p:nvPr/>
        </p:nvSpPr>
        <p:spPr>
          <a:xfrm>
            <a:off x="9612439" y="4920591"/>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83512" y="1130301"/>
            <a:ext cx="3199553" cy="1333500"/>
            <a:chOff x="4412633" y="847725"/>
            <a:chExt cx="2399665" cy="1000125"/>
          </a:xfrm>
        </p:grpSpPr>
        <p:pic>
          <p:nvPicPr>
            <p:cNvPr id="3" name="object 3"/>
            <p:cNvPicPr/>
            <p:nvPr/>
          </p:nvPicPr>
          <p:blipFill>
            <a:blip r:embed="rId2" cstate="print"/>
            <a:stretch>
              <a:fillRect/>
            </a:stretch>
          </p:blipFill>
          <p:spPr>
            <a:xfrm>
              <a:off x="4571999" y="847725"/>
              <a:ext cx="2239948" cy="1000124"/>
            </a:xfrm>
            <a:prstGeom prst="rect">
              <a:avLst/>
            </a:prstGeom>
          </p:spPr>
        </p:pic>
        <p:pic>
          <p:nvPicPr>
            <p:cNvPr id="4" name="object 4"/>
            <p:cNvPicPr/>
            <p:nvPr/>
          </p:nvPicPr>
          <p:blipFill>
            <a:blip r:embed="rId3" cstate="print"/>
            <a:stretch>
              <a:fillRect/>
            </a:stretch>
          </p:blipFill>
          <p:spPr>
            <a:xfrm>
              <a:off x="4412633" y="991149"/>
              <a:ext cx="945175" cy="665475"/>
            </a:xfrm>
            <a:prstGeom prst="rect">
              <a:avLst/>
            </a:prstGeom>
          </p:spPr>
        </p:pic>
      </p:grpSp>
      <p:pic>
        <p:nvPicPr>
          <p:cNvPr id="5" name="object 5"/>
          <p:cNvPicPr/>
          <p:nvPr/>
        </p:nvPicPr>
        <p:blipFill>
          <a:blip r:embed="rId4" cstate="print"/>
          <a:stretch>
            <a:fillRect/>
          </a:stretch>
        </p:blipFill>
        <p:spPr>
          <a:xfrm>
            <a:off x="6197600" y="2717801"/>
            <a:ext cx="3746467" cy="2497665"/>
          </a:xfrm>
          <a:prstGeom prst="rect">
            <a:avLst/>
          </a:prstGeom>
        </p:spPr>
      </p:pic>
      <p:sp>
        <p:nvSpPr>
          <p:cNvPr id="6" name="object 6"/>
          <p:cNvSpPr txBox="1"/>
          <p:nvPr/>
        </p:nvSpPr>
        <p:spPr>
          <a:xfrm>
            <a:off x="1386466" y="1693840"/>
            <a:ext cx="4149513" cy="2517783"/>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Formula:</a:t>
            </a:r>
            <a:endParaRPr sz="2400">
              <a:latin typeface="Roboto"/>
              <a:cs typeface="Roboto"/>
            </a:endParaRPr>
          </a:p>
          <a:p>
            <a:pPr>
              <a:spcBef>
                <a:spcPts val="2480"/>
              </a:spcBef>
              <a:buFont typeface="Arial MT"/>
              <a:buChar char="●"/>
            </a:pPr>
            <a:endParaRPr sz="2400">
              <a:latin typeface="Roboto"/>
              <a:cs typeface="Roboto"/>
            </a:endParaRPr>
          </a:p>
          <a:p>
            <a:pPr marL="505447" indent="-488514">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Graph:</a:t>
            </a:r>
            <a:endParaRPr sz="2400">
              <a:latin typeface="Roboto"/>
              <a:cs typeface="Roboto"/>
            </a:endParaRPr>
          </a:p>
          <a:p>
            <a:pPr>
              <a:spcBef>
                <a:spcPts val="2640"/>
              </a:spcBef>
              <a:buFont typeface="Arial MT"/>
              <a:buChar char="●"/>
            </a:pPr>
            <a:endParaRPr sz="2400">
              <a:latin typeface="Roboto"/>
              <a:cs typeface="Roboto"/>
            </a:endParaRPr>
          </a:p>
          <a:p>
            <a:pPr marL="505447" indent="-488514">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7" name="object 7"/>
          <p:cNvSpPr txBox="1"/>
          <p:nvPr/>
        </p:nvSpPr>
        <p:spPr>
          <a:xfrm>
            <a:off x="1386466" y="4823441"/>
            <a:ext cx="356362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60" dirty="0">
                <a:latin typeface="Roboto"/>
                <a:cs typeface="Roboto"/>
              </a:rPr>
              <a:t> </a:t>
            </a:r>
            <a:r>
              <a:rPr sz="2400" spc="-13" dirty="0">
                <a:latin typeface="Roboto"/>
                <a:cs typeface="Roboto"/>
              </a:rPr>
              <a:t>Range:</a:t>
            </a:r>
            <a:r>
              <a:rPr sz="2400" spc="-60" dirty="0">
                <a:latin typeface="Roboto"/>
                <a:cs typeface="Roboto"/>
              </a:rPr>
              <a:t> </a:t>
            </a:r>
            <a:r>
              <a:rPr sz="2400" dirty="0">
                <a:latin typeface="Roboto"/>
                <a:cs typeface="Roboto"/>
              </a:rPr>
              <a:t>(</a:t>
            </a:r>
            <a:r>
              <a:rPr sz="2400" spc="-60" dirty="0">
                <a:latin typeface="Roboto"/>
                <a:cs typeface="Roboto"/>
              </a:rPr>
              <a:t> </a:t>
            </a:r>
            <a:r>
              <a:rPr sz="2400" dirty="0">
                <a:latin typeface="Roboto"/>
                <a:cs typeface="Roboto"/>
              </a:rPr>
              <a:t>0</a:t>
            </a:r>
            <a:r>
              <a:rPr sz="2400" spc="-60"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1)</a:t>
            </a:r>
            <a:endParaRPr sz="2400">
              <a:latin typeface="Roboto"/>
              <a:cs typeface="Roboto"/>
            </a:endParaRPr>
          </a:p>
        </p:txBody>
      </p:sp>
      <p:sp>
        <p:nvSpPr>
          <p:cNvPr id="8" name="object 8"/>
          <p:cNvSpPr txBox="1">
            <a:spLocks noGrp="1"/>
          </p:cNvSpPr>
          <p:nvPr>
            <p:ph type="title"/>
          </p:nvPr>
        </p:nvSpPr>
        <p:spPr>
          <a:xfrm>
            <a:off x="1117600" y="267285"/>
            <a:ext cx="10563123"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9" name="object 9"/>
          <p:cNvSpPr/>
          <p:nvPr/>
        </p:nvSpPr>
        <p:spPr>
          <a:xfrm>
            <a:off x="6302716" y="4943620"/>
            <a:ext cx="237067" cy="18288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sp>
        <p:nvSpPr>
          <p:cNvPr id="10" name="object 10"/>
          <p:cNvSpPr txBox="1"/>
          <p:nvPr/>
        </p:nvSpPr>
        <p:spPr>
          <a:xfrm>
            <a:off x="6285783" y="492059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1" name="object 11"/>
          <p:cNvSpPr/>
          <p:nvPr/>
        </p:nvSpPr>
        <p:spPr>
          <a:xfrm>
            <a:off x="9553917" y="4943620"/>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2" name="object 12"/>
          <p:cNvSpPr txBox="1"/>
          <p:nvPr/>
        </p:nvSpPr>
        <p:spPr>
          <a:xfrm>
            <a:off x="9612439" y="4920591"/>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
        <p:nvSpPr>
          <p:cNvPr id="13" name="object 13"/>
          <p:cNvSpPr txBox="1"/>
          <p:nvPr/>
        </p:nvSpPr>
        <p:spPr>
          <a:xfrm>
            <a:off x="1386466" y="5788828"/>
            <a:ext cx="45432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Continuous</a:t>
            </a:r>
            <a:r>
              <a:rPr sz="2400" spc="-80" dirty="0">
                <a:latin typeface="Roboto"/>
                <a:cs typeface="Roboto"/>
              </a:rPr>
              <a:t> </a:t>
            </a:r>
            <a:r>
              <a:rPr sz="2400" dirty="0">
                <a:latin typeface="Roboto"/>
                <a:cs typeface="Roboto"/>
              </a:rPr>
              <a:t>and</a:t>
            </a:r>
            <a:r>
              <a:rPr sz="2400" spc="-73" dirty="0">
                <a:latin typeface="Roboto"/>
                <a:cs typeface="Roboto"/>
              </a:rPr>
              <a:t> </a:t>
            </a:r>
            <a:r>
              <a:rPr sz="2400" spc="-13" dirty="0">
                <a:latin typeface="Roboto"/>
                <a:cs typeface="Roboto"/>
              </a:rPr>
              <a:t>Differentiable</a:t>
            </a:r>
            <a:endParaRPr sz="2400">
              <a:latin typeface="Roboto"/>
              <a:cs typeface="Roboto"/>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1592240"/>
            <a:ext cx="295910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133" dirty="0">
                <a:latin typeface="Roboto"/>
                <a:cs typeface="Roboto"/>
              </a:rPr>
              <a:t> </a:t>
            </a:r>
            <a:r>
              <a:rPr sz="2400" spc="-13" dirty="0">
                <a:latin typeface="Roboto"/>
                <a:cs typeface="Roboto"/>
              </a:rPr>
              <a:t>Function:</a:t>
            </a:r>
            <a:endParaRPr sz="2400">
              <a:latin typeface="Roboto"/>
              <a:cs typeface="Roboto"/>
            </a:endParaRPr>
          </a:p>
        </p:txBody>
      </p:sp>
      <p:grpSp>
        <p:nvGrpSpPr>
          <p:cNvPr id="3" name="object 3"/>
          <p:cNvGrpSpPr/>
          <p:nvPr/>
        </p:nvGrpSpPr>
        <p:grpSpPr>
          <a:xfrm>
            <a:off x="1441145" y="2099601"/>
            <a:ext cx="3199553" cy="1333500"/>
            <a:chOff x="1080858" y="1574700"/>
            <a:chExt cx="2399665" cy="1000125"/>
          </a:xfrm>
        </p:grpSpPr>
        <p:pic>
          <p:nvPicPr>
            <p:cNvPr id="4" name="object 4"/>
            <p:cNvPicPr/>
            <p:nvPr/>
          </p:nvPicPr>
          <p:blipFill>
            <a:blip r:embed="rId2" cstate="print"/>
            <a:stretch>
              <a:fillRect/>
            </a:stretch>
          </p:blipFill>
          <p:spPr>
            <a:xfrm>
              <a:off x="1240223" y="1574700"/>
              <a:ext cx="2239949" cy="1000124"/>
            </a:xfrm>
            <a:prstGeom prst="rect">
              <a:avLst/>
            </a:prstGeom>
          </p:spPr>
        </p:pic>
        <p:pic>
          <p:nvPicPr>
            <p:cNvPr id="5" name="object 5"/>
            <p:cNvPicPr/>
            <p:nvPr/>
          </p:nvPicPr>
          <p:blipFill>
            <a:blip r:embed="rId3" cstate="print"/>
            <a:stretch>
              <a:fillRect/>
            </a:stretch>
          </p:blipFill>
          <p:spPr>
            <a:xfrm>
              <a:off x="1080858" y="1718125"/>
              <a:ext cx="945175" cy="665474"/>
            </a:xfrm>
            <a:prstGeom prst="rect">
              <a:avLst/>
            </a:prstGeom>
          </p:spPr>
        </p:pic>
      </p:grpSp>
      <p:sp>
        <p:nvSpPr>
          <p:cNvPr id="6" name="object 6"/>
          <p:cNvSpPr txBox="1"/>
          <p:nvPr/>
        </p:nvSpPr>
        <p:spPr>
          <a:xfrm>
            <a:off x="1386466" y="3858241"/>
            <a:ext cx="433408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Sigmoid</a:t>
            </a:r>
            <a:r>
              <a:rPr sz="2400" spc="-93" dirty="0">
                <a:latin typeface="Roboto"/>
                <a:cs typeface="Roboto"/>
              </a:rPr>
              <a:t> </a:t>
            </a:r>
            <a:r>
              <a:rPr sz="2400" spc="-33" dirty="0">
                <a:latin typeface="Roboto"/>
                <a:cs typeface="Roboto"/>
              </a:rPr>
              <a:t>Function</a:t>
            </a:r>
            <a:r>
              <a:rPr sz="2400" spc="-93" dirty="0">
                <a:latin typeface="Roboto"/>
                <a:cs typeface="Roboto"/>
              </a:rPr>
              <a:t> </a:t>
            </a:r>
            <a:r>
              <a:rPr sz="2400" spc="-13" dirty="0">
                <a:latin typeface="Roboto"/>
                <a:cs typeface="Roboto"/>
              </a:rPr>
              <a:t>derivative:</a:t>
            </a:r>
            <a:endParaRPr sz="2400">
              <a:latin typeface="Roboto"/>
              <a:cs typeface="Roboto"/>
            </a:endParaRPr>
          </a:p>
        </p:txBody>
      </p:sp>
      <p:sp>
        <p:nvSpPr>
          <p:cNvPr id="7" name="object 7"/>
          <p:cNvSpPr txBox="1">
            <a:spLocks noGrp="1"/>
          </p:cNvSpPr>
          <p:nvPr>
            <p:ph type="title"/>
          </p:nvPr>
        </p:nvSpPr>
        <p:spPr>
          <a:xfrm>
            <a:off x="734140" y="168962"/>
            <a:ext cx="10926916" cy="810330"/>
          </a:xfrm>
          <a:prstGeom prst="rect">
            <a:avLst/>
          </a:prstGeom>
        </p:spPr>
        <p:txBody>
          <a:bodyPr vert="horz" wrap="square" lIns="0" tIns="131933" rIns="0" bIns="0" rtlCol="0" anchor="ctr">
            <a:spAutoFit/>
          </a:bodyPr>
          <a:lstStyle/>
          <a:p>
            <a:pPr marL="1934585">
              <a:lnSpc>
                <a:spcPct val="100000"/>
              </a:lnSpc>
              <a:spcBef>
                <a:spcPts val="133"/>
              </a:spcBef>
            </a:pPr>
            <a:r>
              <a:rPr spc="-27" dirty="0"/>
              <a:t>Sigmoid</a:t>
            </a:r>
            <a:r>
              <a:rPr spc="-180" dirty="0"/>
              <a:t> </a:t>
            </a:r>
            <a:r>
              <a:rPr spc="-13" dirty="0"/>
              <a:t>Activation</a:t>
            </a:r>
            <a:r>
              <a:rPr spc="-173" dirty="0"/>
              <a:t> </a:t>
            </a:r>
            <a:r>
              <a:rPr spc="-27" dirty="0"/>
              <a:t>Function</a:t>
            </a:r>
            <a:r>
              <a:rPr spc="-173" dirty="0"/>
              <a:t> </a:t>
            </a:r>
            <a:r>
              <a:rPr spc="-13" dirty="0"/>
              <a:t>Derivative</a:t>
            </a:r>
          </a:p>
        </p:txBody>
      </p:sp>
      <p:grpSp>
        <p:nvGrpSpPr>
          <p:cNvPr id="8" name="object 8"/>
          <p:cNvGrpSpPr/>
          <p:nvPr/>
        </p:nvGrpSpPr>
        <p:grpSpPr>
          <a:xfrm>
            <a:off x="7648037" y="1590667"/>
            <a:ext cx="3810000" cy="3810000"/>
            <a:chOff x="5736028" y="1193000"/>
            <a:chExt cx="2857500" cy="2857500"/>
          </a:xfrm>
        </p:grpSpPr>
        <p:pic>
          <p:nvPicPr>
            <p:cNvPr id="9" name="object 9"/>
            <p:cNvPicPr/>
            <p:nvPr/>
          </p:nvPicPr>
          <p:blipFill>
            <a:blip r:embed="rId4" cstate="print"/>
            <a:stretch>
              <a:fillRect/>
            </a:stretch>
          </p:blipFill>
          <p:spPr>
            <a:xfrm>
              <a:off x="5736028" y="1193000"/>
              <a:ext cx="2857499" cy="2857499"/>
            </a:xfrm>
            <a:prstGeom prst="rect">
              <a:avLst/>
            </a:prstGeom>
          </p:spPr>
        </p:pic>
        <p:sp>
          <p:nvSpPr>
            <p:cNvPr id="10" name="object 10"/>
            <p:cNvSpPr/>
            <p:nvPr/>
          </p:nvSpPr>
          <p:spPr>
            <a:xfrm>
              <a:off x="5844074" y="1282700"/>
              <a:ext cx="1152525" cy="389890"/>
            </a:xfrm>
            <a:custGeom>
              <a:avLst/>
              <a:gdLst/>
              <a:ahLst/>
              <a:cxnLst/>
              <a:rect l="l" t="t" r="r" b="b"/>
              <a:pathLst>
                <a:path w="1152525" h="389889">
                  <a:moveTo>
                    <a:pt x="1151999" y="389399"/>
                  </a:moveTo>
                  <a:lnTo>
                    <a:pt x="0" y="389399"/>
                  </a:lnTo>
                  <a:lnTo>
                    <a:pt x="0" y="0"/>
                  </a:lnTo>
                  <a:lnTo>
                    <a:pt x="1151999" y="0"/>
                  </a:lnTo>
                  <a:lnTo>
                    <a:pt x="1151999" y="389399"/>
                  </a:lnTo>
                  <a:close/>
                </a:path>
              </a:pathLst>
            </a:custGeom>
            <a:solidFill>
              <a:srgbClr val="FFFFFF"/>
            </a:solidFill>
          </p:spPr>
          <p:txBody>
            <a:bodyPr wrap="square" lIns="0" tIns="0" rIns="0" bIns="0" rtlCol="0"/>
            <a:lstStyle/>
            <a:p>
              <a:endParaRPr sz="2400"/>
            </a:p>
          </p:txBody>
        </p:sp>
      </p:grpSp>
      <p:pic>
        <p:nvPicPr>
          <p:cNvPr id="11" name="object 11"/>
          <p:cNvPicPr/>
          <p:nvPr/>
        </p:nvPicPr>
        <p:blipFill>
          <a:blip r:embed="rId5" cstate="print"/>
          <a:stretch>
            <a:fillRect/>
          </a:stretch>
        </p:blipFill>
        <p:spPr>
          <a:xfrm>
            <a:off x="2795848" y="4847613"/>
            <a:ext cx="1008187" cy="586644"/>
          </a:xfrm>
          <a:prstGeom prst="rect">
            <a:avLst/>
          </a:prstGeom>
        </p:spPr>
      </p:pic>
      <p:pic>
        <p:nvPicPr>
          <p:cNvPr id="12" name="object 12"/>
          <p:cNvPicPr/>
          <p:nvPr/>
        </p:nvPicPr>
        <p:blipFill>
          <a:blip r:embed="rId5" cstate="print"/>
          <a:stretch>
            <a:fillRect/>
          </a:stretch>
        </p:blipFill>
        <p:spPr>
          <a:xfrm>
            <a:off x="4642332" y="4847613"/>
            <a:ext cx="1008187" cy="586644"/>
          </a:xfrm>
          <a:prstGeom prst="rect">
            <a:avLst/>
          </a:prstGeom>
        </p:spPr>
      </p:pic>
      <p:sp>
        <p:nvSpPr>
          <p:cNvPr id="13" name="object 13"/>
          <p:cNvSpPr txBox="1"/>
          <p:nvPr/>
        </p:nvSpPr>
        <p:spPr>
          <a:xfrm>
            <a:off x="1499166" y="5129247"/>
            <a:ext cx="615527" cy="632651"/>
          </a:xfrm>
          <a:prstGeom prst="rect">
            <a:avLst/>
          </a:prstGeom>
        </p:spPr>
        <p:txBody>
          <a:bodyPr vert="horz" wrap="square" lIns="0" tIns="16933" rIns="0" bIns="0" rtlCol="0">
            <a:spAutoFit/>
          </a:bodyPr>
          <a:lstStyle/>
          <a:p>
            <a:pPr marL="16933">
              <a:spcBef>
                <a:spcPts val="133"/>
              </a:spcBef>
            </a:pPr>
            <a:r>
              <a:rPr sz="4000" spc="-47" dirty="0">
                <a:latin typeface="Roboto"/>
                <a:cs typeface="Roboto"/>
              </a:rPr>
              <a:t>d</a:t>
            </a:r>
            <a:r>
              <a:rPr sz="4000" spc="-4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pic>
        <p:nvPicPr>
          <p:cNvPr id="14" name="object 14"/>
          <p:cNvPicPr/>
          <p:nvPr/>
        </p:nvPicPr>
        <p:blipFill>
          <a:blip r:embed="rId6" cstate="print"/>
          <a:stretch>
            <a:fillRect/>
          </a:stretch>
        </p:blipFill>
        <p:spPr>
          <a:xfrm>
            <a:off x="1836592" y="4732819"/>
            <a:ext cx="351873" cy="292719"/>
          </a:xfrm>
          <a:prstGeom prst="rect">
            <a:avLst/>
          </a:prstGeom>
        </p:spPr>
      </p:pic>
      <p:sp>
        <p:nvSpPr>
          <p:cNvPr id="15" name="object 15"/>
          <p:cNvSpPr txBox="1"/>
          <p:nvPr/>
        </p:nvSpPr>
        <p:spPr>
          <a:xfrm>
            <a:off x="1465299" y="4519647"/>
            <a:ext cx="1252220" cy="632651"/>
          </a:xfrm>
          <a:prstGeom prst="rect">
            <a:avLst/>
          </a:prstGeom>
        </p:spPr>
        <p:txBody>
          <a:bodyPr vert="horz" wrap="square" lIns="0" tIns="16933" rIns="0" bIns="0" rtlCol="0">
            <a:spAutoFit/>
          </a:bodyPr>
          <a:lstStyle/>
          <a:p>
            <a:pPr marL="50799">
              <a:spcBef>
                <a:spcPts val="133"/>
              </a:spcBef>
              <a:tabLst>
                <a:tab pos="673083" algn="l"/>
                <a:tab pos="921150" algn="l"/>
              </a:tabLst>
            </a:pPr>
            <a:r>
              <a:rPr sz="4000" u="heavy" spc="-67" dirty="0">
                <a:uFill>
                  <a:solidFill>
                    <a:srgbClr val="000000"/>
                  </a:solidFill>
                </a:uFill>
                <a:latin typeface="Roboto"/>
                <a:cs typeface="Roboto"/>
              </a:rPr>
              <a:t>d</a:t>
            </a:r>
            <a:r>
              <a:rPr sz="4000" u="heavy" dirty="0">
                <a:uFill>
                  <a:solidFill>
                    <a:srgbClr val="000000"/>
                  </a:solidFill>
                </a:uFill>
                <a:latin typeface="Roboto"/>
                <a:cs typeface="Roboto"/>
              </a:rPr>
              <a:t>	</a:t>
            </a:r>
            <a:r>
              <a:rPr sz="4000" dirty="0">
                <a:latin typeface="Roboto"/>
                <a:cs typeface="Roboto"/>
              </a:rPr>
              <a:t>	</a:t>
            </a:r>
            <a:r>
              <a:rPr sz="6000" spc="-100" baseline="-28000" dirty="0">
                <a:latin typeface="Roboto"/>
                <a:cs typeface="Roboto"/>
              </a:rPr>
              <a:t>=</a:t>
            </a:r>
            <a:endParaRPr sz="6000" baseline="-28000">
              <a:latin typeface="Roboto"/>
              <a:cs typeface="Roboto"/>
            </a:endParaRPr>
          </a:p>
        </p:txBody>
      </p:sp>
      <p:sp>
        <p:nvSpPr>
          <p:cNvPr id="16" name="object 16"/>
          <p:cNvSpPr txBox="1"/>
          <p:nvPr/>
        </p:nvSpPr>
        <p:spPr>
          <a:xfrm>
            <a:off x="3903345" y="4772479"/>
            <a:ext cx="1938020" cy="632651"/>
          </a:xfrm>
          <a:prstGeom prst="rect">
            <a:avLst/>
          </a:prstGeom>
        </p:spPr>
        <p:txBody>
          <a:bodyPr vert="horz" wrap="square" lIns="0" tIns="16933" rIns="0" bIns="0" rtlCol="0">
            <a:spAutoFit/>
          </a:bodyPr>
          <a:lstStyle/>
          <a:p>
            <a:pPr marL="16933">
              <a:spcBef>
                <a:spcPts val="133"/>
              </a:spcBef>
              <a:tabLst>
                <a:tab pos="1743243" algn="l"/>
              </a:tabLst>
            </a:pPr>
            <a:r>
              <a:rPr sz="4000" spc="-33" dirty="0">
                <a:latin typeface="Roboto"/>
                <a:cs typeface="Roboto"/>
              </a:rPr>
              <a:t>(1-</a:t>
            </a:r>
            <a:r>
              <a:rPr sz="4000" dirty="0">
                <a:latin typeface="Roboto"/>
                <a:cs typeface="Roboto"/>
              </a:rPr>
              <a:t>	</a:t>
            </a:r>
            <a:r>
              <a:rPr sz="4000" spc="-67" dirty="0">
                <a:latin typeface="Roboto"/>
                <a:cs typeface="Roboto"/>
              </a:rPr>
              <a:t>)</a:t>
            </a:r>
            <a:endParaRPr sz="4000">
              <a:latin typeface="Roboto"/>
              <a:cs typeface="Roboto"/>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29633"/>
            <a:ext cx="10494297"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DA4ADF7-0455-4588-9B2C-53673BE3646C}"/>
                  </a:ext>
                </a:extLst>
              </p:cNvPr>
              <p:cNvSpPr txBox="1"/>
              <p:nvPr/>
            </p:nvSpPr>
            <p:spPr>
              <a:xfrm>
                <a:off x="1027458" y="1489584"/>
                <a:ext cx="3563411" cy="9562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IN" sz="3200" b="0" i="1" smtClean="0">
                              <a:latin typeface="Cambria Math" panose="02040503050406030204" pitchFamily="18" charset="0"/>
                            </a:rPr>
                          </m:ctrlPr>
                        </m:funcPr>
                        <m:fName>
                          <m:r>
                            <m:rPr>
                              <m:sty m:val="p"/>
                            </m:rPr>
                            <a:rPr lang="en-IN" sz="3200" b="0" i="0" smtClean="0">
                              <a:latin typeface="Cambria Math" panose="02040503050406030204" pitchFamily="18" charset="0"/>
                            </a:rPr>
                            <m:t>tanh</m:t>
                          </m:r>
                        </m:fName>
                        <m:e>
                          <m:d>
                            <m:dPr>
                              <m:ctrlPr>
                                <a:rPr lang="en-IN" sz="3200" b="0" i="1" smtClean="0">
                                  <a:latin typeface="Cambria Math" panose="02040503050406030204" pitchFamily="18" charset="0"/>
                                </a:rPr>
                              </m:ctrlPr>
                            </m:dPr>
                            <m:e>
                              <m:r>
                                <a:rPr lang="en-IN" sz="3200" b="0" i="1" smtClean="0">
                                  <a:latin typeface="Cambria Math" panose="02040503050406030204" pitchFamily="18" charset="0"/>
                                </a:rPr>
                                <m:t>𝑥</m:t>
                              </m:r>
                            </m:e>
                          </m:d>
                        </m:e>
                      </m:func>
                      <m:r>
                        <a:rPr lang="en-IN" sz="3200" b="0" i="1" smtClean="0">
                          <a:latin typeface="Cambria Math" panose="02040503050406030204" pitchFamily="18" charset="0"/>
                        </a:rPr>
                        <m:t>=</m:t>
                      </m:r>
                      <m:f>
                        <m:fPr>
                          <m:ctrlPr>
                            <a:rPr lang="en-IN" sz="3200" b="0" i="1" smtClean="0">
                              <a:latin typeface="Cambria Math" panose="02040503050406030204" pitchFamily="18" charset="0"/>
                            </a:rPr>
                          </m:ctrlPr>
                        </m:fPr>
                        <m:num>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𝑒</m:t>
                              </m:r>
                            </m:e>
                            <m:sup>
                              <m:r>
                                <a:rPr lang="en-IN" sz="3200" b="0" i="1" smtClean="0">
                                  <a:latin typeface="Cambria Math" panose="02040503050406030204" pitchFamily="18" charset="0"/>
                                </a:rPr>
                                <m:t>𝑥</m:t>
                              </m:r>
                            </m:sup>
                          </m:sSup>
                          <m:r>
                            <a:rPr lang="en-IN" sz="3200" b="0" i="1" smtClean="0">
                              <a:latin typeface="Cambria Math" panose="02040503050406030204" pitchFamily="18" charset="0"/>
                            </a:rPr>
                            <m:t>−</m:t>
                          </m:r>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𝑒</m:t>
                              </m:r>
                            </m:e>
                            <m:sup>
                              <m:r>
                                <a:rPr lang="en-IN" sz="3200" b="0" i="1" smtClean="0">
                                  <a:latin typeface="Cambria Math" panose="02040503050406030204" pitchFamily="18" charset="0"/>
                                </a:rPr>
                                <m:t>−</m:t>
                              </m:r>
                              <m:r>
                                <a:rPr lang="en-IN" sz="3200" b="0" i="1" smtClean="0">
                                  <a:latin typeface="Cambria Math" panose="02040503050406030204" pitchFamily="18" charset="0"/>
                                </a:rPr>
                                <m:t>𝑥</m:t>
                              </m:r>
                            </m:sup>
                          </m:sSup>
                        </m:num>
                        <m:den>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𝑒</m:t>
                              </m:r>
                            </m:e>
                            <m:sup>
                              <m:r>
                                <a:rPr lang="en-IN" sz="3200" b="0" i="1" smtClean="0">
                                  <a:latin typeface="Cambria Math" panose="02040503050406030204" pitchFamily="18" charset="0"/>
                                </a:rPr>
                                <m:t>𝑥</m:t>
                              </m:r>
                            </m:sup>
                          </m:sSup>
                          <m:r>
                            <a:rPr lang="en-IN" sz="3200" b="0" i="1" smtClean="0">
                              <a:latin typeface="Cambria Math" panose="02040503050406030204" pitchFamily="18" charset="0"/>
                            </a:rPr>
                            <m:t>+</m:t>
                          </m:r>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𝑒</m:t>
                              </m:r>
                            </m:e>
                            <m:sup>
                              <m:r>
                                <a:rPr lang="en-IN" sz="3200" b="0" i="1" smtClean="0">
                                  <a:latin typeface="Cambria Math" panose="02040503050406030204" pitchFamily="18" charset="0"/>
                                </a:rPr>
                                <m:t>−</m:t>
                              </m:r>
                              <m:r>
                                <a:rPr lang="en-IN" sz="3200" b="0" i="1" smtClean="0">
                                  <a:latin typeface="Cambria Math" panose="02040503050406030204" pitchFamily="18" charset="0"/>
                                </a:rPr>
                                <m:t>𝑥</m:t>
                              </m:r>
                            </m:sup>
                          </m:sSup>
                        </m:den>
                      </m:f>
                    </m:oMath>
                  </m:oMathPara>
                </a14:m>
                <a:endParaRPr lang="en-IN" dirty="0"/>
              </a:p>
            </p:txBody>
          </p:sp>
        </mc:Choice>
        <mc:Fallback xmlns="">
          <p:sp>
            <p:nvSpPr>
              <p:cNvPr id="3" name="TextBox 2">
                <a:extLst>
                  <a:ext uri="{FF2B5EF4-FFF2-40B4-BE49-F238E27FC236}">
                    <a16:creationId xmlns:a16="http://schemas.microsoft.com/office/drawing/2014/main" id="{EDA4ADF7-0455-4588-9B2C-53673BE3646C}"/>
                  </a:ext>
                </a:extLst>
              </p:cNvPr>
              <p:cNvSpPr txBox="1">
                <a:spLocks noRot="1" noChangeAspect="1" noMove="1" noResize="1" noEditPoints="1" noAdjustHandles="1" noChangeArrowheads="1" noChangeShapeType="1" noTextEdit="1"/>
              </p:cNvSpPr>
              <p:nvPr/>
            </p:nvSpPr>
            <p:spPr>
              <a:xfrm>
                <a:off x="1027458" y="1489584"/>
                <a:ext cx="3563411" cy="956287"/>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40271F-CB9A-477B-AA7B-A37F66F88548}"/>
                  </a:ext>
                </a:extLst>
              </p:cNvPr>
              <p:cNvSpPr txBox="1"/>
              <p:nvPr/>
            </p:nvSpPr>
            <p:spPr>
              <a:xfrm>
                <a:off x="235967" y="3116372"/>
                <a:ext cx="4857143" cy="13258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tanh</m:t>
                          </m:r>
                        </m:fName>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e>
                      </m:fun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den>
                          </m:f>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1</m:t>
                              </m:r>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den>
                          </m:f>
                        </m:den>
                      </m:f>
                    </m:oMath>
                  </m:oMathPara>
                </a14:m>
                <a:endParaRPr lang="en-IN" dirty="0"/>
              </a:p>
            </p:txBody>
          </p:sp>
        </mc:Choice>
        <mc:Fallback xmlns="">
          <p:sp>
            <p:nvSpPr>
              <p:cNvPr id="5" name="TextBox 4">
                <a:extLst>
                  <a:ext uri="{FF2B5EF4-FFF2-40B4-BE49-F238E27FC236}">
                    <a16:creationId xmlns:a16="http://schemas.microsoft.com/office/drawing/2014/main" id="{AF40271F-CB9A-477B-AA7B-A37F66F88548}"/>
                  </a:ext>
                </a:extLst>
              </p:cNvPr>
              <p:cNvSpPr txBox="1">
                <a:spLocks noRot="1" noChangeAspect="1" noMove="1" noResize="1" noEditPoints="1" noAdjustHandles="1" noChangeArrowheads="1" noChangeShapeType="1" noTextEdit="1"/>
              </p:cNvSpPr>
              <p:nvPr/>
            </p:nvSpPr>
            <p:spPr>
              <a:xfrm>
                <a:off x="235967" y="3116372"/>
                <a:ext cx="4857143" cy="1325812"/>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4E4DCF-9AAC-4118-AE6D-98CEA72C28D4}"/>
                  </a:ext>
                </a:extLst>
              </p:cNvPr>
              <p:cNvSpPr txBox="1"/>
              <p:nvPr/>
            </p:nvSpPr>
            <p:spPr>
              <a:xfrm>
                <a:off x="88486" y="4653241"/>
                <a:ext cx="4857143" cy="1399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tanh</m:t>
                          </m:r>
                        </m:fName>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e>
                      </m:fun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f>
                            <m:fPr>
                              <m:ctrlPr>
                                <a:rPr lang="en-IN" sz="2400" b="0" i="1" smtClean="0">
                                  <a:latin typeface="Cambria Math" panose="02040503050406030204" pitchFamily="18" charset="0"/>
                                </a:rPr>
                              </m:ctrlPr>
                            </m:fPr>
                            <m:num>
                              <m:sSup>
                                <m:sSupPr>
                                  <m:ctrlPr>
                                    <a:rPr lang="en-IN" sz="2400" i="1">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2</m:t>
                                  </m:r>
                                  <m:r>
                                    <a:rPr lang="en-IN" sz="2400" i="1">
                                      <a:latin typeface="Cambria Math" panose="02040503050406030204" pitchFamily="18" charset="0"/>
                                    </a:rPr>
                                    <m:t>𝑥</m:t>
                                  </m:r>
                                </m:sup>
                              </m:sSup>
                              <m:r>
                                <a:rPr lang="en-IN" sz="2400" i="1">
                                  <a:latin typeface="Cambria Math" panose="02040503050406030204" pitchFamily="18" charset="0"/>
                                </a:rPr>
                                <m:t>−</m:t>
                              </m:r>
                              <m:r>
                                <a:rPr lang="en-IN" sz="2400" i="1">
                                  <a:latin typeface="Cambria Math" panose="02040503050406030204" pitchFamily="18" charset="0"/>
                                </a:rPr>
                                <m:t>1</m:t>
                              </m:r>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den>
                          </m:f>
                          <m:r>
                            <a:rPr lang="en-IN" sz="2400" b="0" i="1" smtClean="0">
                              <a:latin typeface="Cambria Math" panose="02040503050406030204" pitchFamily="18" charset="0"/>
                            </a:rPr>
                            <m:t> </m:t>
                          </m:r>
                        </m:num>
                        <m:den>
                          <m:f>
                            <m:fPr>
                              <m:ctrlPr>
                                <a:rPr lang="en-IN" sz="2400" b="0" i="1" smtClean="0">
                                  <a:latin typeface="Cambria Math" panose="02040503050406030204" pitchFamily="18" charset="0"/>
                                </a:rPr>
                              </m:ctrlPr>
                            </m:fPr>
                            <m:num>
                              <m:sSup>
                                <m:sSupPr>
                                  <m:ctrlPr>
                                    <a:rPr lang="en-IN" sz="2400" i="1">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2</m:t>
                                  </m:r>
                                  <m:r>
                                    <a:rPr lang="en-IN" sz="2400" i="1">
                                      <a:latin typeface="Cambria Math" panose="02040503050406030204" pitchFamily="18" charset="0"/>
                                    </a:rPr>
                                    <m:t>𝑥</m:t>
                                  </m:r>
                                </m:sup>
                              </m:sSup>
                              <m:r>
                                <a:rPr lang="en-IN" sz="2400" i="1">
                                  <a:latin typeface="Cambria Math" panose="02040503050406030204" pitchFamily="18" charset="0"/>
                                </a:rPr>
                                <m:t>+</m:t>
                              </m:r>
                              <m:r>
                                <a:rPr lang="en-IN" sz="2400" i="1">
                                  <a:latin typeface="Cambria Math" panose="02040503050406030204" pitchFamily="18" charset="0"/>
                                </a:rPr>
                                <m:t>1</m:t>
                              </m:r>
                            </m:num>
                            <m:den>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𝑥</m:t>
                                  </m:r>
                                </m:sup>
                              </m:sSup>
                            </m:den>
                          </m:f>
                        </m:den>
                      </m:f>
                    </m:oMath>
                  </m:oMathPara>
                </a14:m>
                <a:endParaRPr lang="en-IN" dirty="0"/>
              </a:p>
            </p:txBody>
          </p:sp>
        </mc:Choice>
        <mc:Fallback xmlns="">
          <p:sp>
            <p:nvSpPr>
              <p:cNvPr id="7" name="TextBox 6">
                <a:extLst>
                  <a:ext uri="{FF2B5EF4-FFF2-40B4-BE49-F238E27FC236}">
                    <a16:creationId xmlns:a16="http://schemas.microsoft.com/office/drawing/2014/main" id="{8B4E4DCF-9AAC-4118-AE6D-98CEA72C28D4}"/>
                  </a:ext>
                </a:extLst>
              </p:cNvPr>
              <p:cNvSpPr txBox="1">
                <a:spLocks noRot="1" noChangeAspect="1" noMove="1" noResize="1" noEditPoints="1" noAdjustHandles="1" noChangeArrowheads="1" noChangeShapeType="1" noTextEdit="1"/>
              </p:cNvSpPr>
              <p:nvPr/>
            </p:nvSpPr>
            <p:spPr>
              <a:xfrm>
                <a:off x="88486" y="4653241"/>
                <a:ext cx="4857143" cy="1399999"/>
              </a:xfrm>
              <a:prstGeom prst="rect">
                <a:avLst/>
              </a:prstGeom>
              <a:blipFill>
                <a:blip r:embed="rId4"/>
                <a:stretch>
                  <a:fillRect/>
                </a:stretch>
              </a:blipFill>
            </p:spPr>
            <p:txBody>
              <a:bodyPr/>
              <a:lstStyle/>
              <a:p>
                <a:r>
                  <a:rPr lang="en-IN">
                    <a:noFill/>
                  </a:rPr>
                  <a:t> </a:t>
                </a:r>
              </a:p>
            </p:txBody>
          </p:sp>
        </mc:Fallback>
      </mc:AlternateContent>
      <p:pic>
        <p:nvPicPr>
          <p:cNvPr id="9" name="Picture 8">
            <a:extLst>
              <a:ext uri="{FF2B5EF4-FFF2-40B4-BE49-F238E27FC236}">
                <a16:creationId xmlns:a16="http://schemas.microsoft.com/office/drawing/2014/main" id="{9CBFFBA1-0D2C-4408-BC9A-B175F2778186}"/>
              </a:ext>
            </a:extLst>
          </p:cNvPr>
          <p:cNvPicPr>
            <a:picLocks noChangeAspect="1"/>
          </p:cNvPicPr>
          <p:nvPr/>
        </p:nvPicPr>
        <p:blipFill>
          <a:blip r:embed="rId5"/>
          <a:stretch>
            <a:fillRect/>
          </a:stretch>
        </p:blipFill>
        <p:spPr>
          <a:xfrm>
            <a:off x="5534474" y="1655186"/>
            <a:ext cx="3217920" cy="1068349"/>
          </a:xfrm>
          <a:prstGeom prst="rect">
            <a:avLst/>
          </a:prstGeom>
        </p:spPr>
      </p:pic>
      <p:pic>
        <p:nvPicPr>
          <p:cNvPr id="13" name="Picture 12">
            <a:extLst>
              <a:ext uri="{FF2B5EF4-FFF2-40B4-BE49-F238E27FC236}">
                <a16:creationId xmlns:a16="http://schemas.microsoft.com/office/drawing/2014/main" id="{75303C7D-E60C-4D53-BFBF-144E309AAA46}"/>
              </a:ext>
            </a:extLst>
          </p:cNvPr>
          <p:cNvPicPr>
            <a:picLocks noChangeAspect="1"/>
          </p:cNvPicPr>
          <p:nvPr/>
        </p:nvPicPr>
        <p:blipFill>
          <a:blip r:embed="rId6"/>
          <a:stretch>
            <a:fillRect/>
          </a:stretch>
        </p:blipFill>
        <p:spPr>
          <a:xfrm>
            <a:off x="5534474" y="2759793"/>
            <a:ext cx="2972545" cy="983226"/>
          </a:xfrm>
          <a:prstGeom prst="rect">
            <a:avLst/>
          </a:prstGeom>
        </p:spPr>
      </p:pic>
      <p:pic>
        <p:nvPicPr>
          <p:cNvPr id="15" name="Picture 14">
            <a:extLst>
              <a:ext uri="{FF2B5EF4-FFF2-40B4-BE49-F238E27FC236}">
                <a16:creationId xmlns:a16="http://schemas.microsoft.com/office/drawing/2014/main" id="{7F89EBC0-A7A8-41B2-9033-434A58FB5E19}"/>
              </a:ext>
            </a:extLst>
          </p:cNvPr>
          <p:cNvPicPr>
            <a:picLocks noChangeAspect="1"/>
          </p:cNvPicPr>
          <p:nvPr/>
        </p:nvPicPr>
        <p:blipFill>
          <a:blip r:embed="rId7"/>
          <a:stretch>
            <a:fillRect/>
          </a:stretch>
        </p:blipFill>
        <p:spPr>
          <a:xfrm>
            <a:off x="5684232" y="3882306"/>
            <a:ext cx="2829320" cy="924054"/>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A7D530E-1654-414E-A014-D4A66F0D14C4}"/>
                  </a:ext>
                </a:extLst>
              </p:cNvPr>
              <p:cNvSpPr txBox="1"/>
              <p:nvPr/>
            </p:nvSpPr>
            <p:spPr>
              <a:xfrm>
                <a:off x="4119718" y="5043498"/>
                <a:ext cx="5034114" cy="652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tanh</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func>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1</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𝑒</m:t>
                              </m:r>
                            </m:e>
                            <m:sup>
                              <m:r>
                                <a:rPr lang="en-IN" sz="1800" b="0" i="1" smtClean="0">
                                  <a:latin typeface="Cambria Math" panose="02040503050406030204" pitchFamily="18" charset="0"/>
                                </a:rPr>
                                <m:t>−</m:t>
                              </m:r>
                              <m:r>
                                <a:rPr lang="en-IN" sz="1800" b="0" i="1" smtClean="0">
                                  <a:latin typeface="Cambria Math" panose="02040503050406030204" pitchFamily="18" charset="0"/>
                                </a:rPr>
                                <m:t>2</m:t>
                              </m:r>
                              <m:r>
                                <a:rPr lang="en-IN" sz="1800" b="0" i="1" smtClean="0">
                                  <a:latin typeface="Cambria Math" panose="02040503050406030204" pitchFamily="18" charset="0"/>
                                </a:rPr>
                                <m:t>𝑥</m:t>
                              </m:r>
                            </m:sup>
                          </m:sSup>
                        </m:num>
                        <m:den>
                          <m:r>
                            <a:rPr lang="en-IN" sz="1800" b="0" i="1" smtClean="0">
                              <a:latin typeface="Cambria Math" panose="02040503050406030204" pitchFamily="18" charset="0"/>
                            </a:rPr>
                            <m:t>1</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𝑒</m:t>
                              </m:r>
                            </m:e>
                            <m:sup>
                              <m:r>
                                <a:rPr lang="en-IN" sz="1800" b="0" i="1" smtClean="0">
                                  <a:latin typeface="Cambria Math" panose="02040503050406030204" pitchFamily="18" charset="0"/>
                                </a:rPr>
                                <m:t>−</m:t>
                              </m:r>
                              <m:r>
                                <a:rPr lang="en-IN" sz="1800" b="0" i="1" smtClean="0">
                                  <a:latin typeface="Cambria Math" panose="02040503050406030204" pitchFamily="18" charset="0"/>
                                </a:rPr>
                                <m:t>2</m:t>
                              </m:r>
                              <m:r>
                                <a:rPr lang="en-IN" sz="1800" b="0" i="1" smtClean="0">
                                  <a:latin typeface="Cambria Math" panose="02040503050406030204" pitchFamily="18" charset="0"/>
                                </a:rPr>
                                <m:t>𝑥</m:t>
                              </m:r>
                            </m:sup>
                          </m:sSup>
                        </m:den>
                      </m:f>
                    </m:oMath>
                  </m:oMathPara>
                </a14:m>
                <a:endParaRPr lang="en-IN" dirty="0"/>
              </a:p>
            </p:txBody>
          </p:sp>
        </mc:Choice>
        <mc:Fallback xmlns="">
          <p:sp>
            <p:nvSpPr>
              <p:cNvPr id="17" name="TextBox 16">
                <a:extLst>
                  <a:ext uri="{FF2B5EF4-FFF2-40B4-BE49-F238E27FC236}">
                    <a16:creationId xmlns:a16="http://schemas.microsoft.com/office/drawing/2014/main" id="{4A7D530E-1654-414E-A014-D4A66F0D14C4}"/>
                  </a:ext>
                </a:extLst>
              </p:cNvPr>
              <p:cNvSpPr txBox="1">
                <a:spLocks noRot="1" noChangeAspect="1" noMove="1" noResize="1" noEditPoints="1" noAdjustHandles="1" noChangeArrowheads="1" noChangeShapeType="1" noTextEdit="1"/>
              </p:cNvSpPr>
              <p:nvPr/>
            </p:nvSpPr>
            <p:spPr>
              <a:xfrm>
                <a:off x="4119718" y="5043498"/>
                <a:ext cx="5034114" cy="652743"/>
              </a:xfrm>
              <a:prstGeom prst="rect">
                <a:avLst/>
              </a:prstGeom>
              <a:blipFill>
                <a:blip r:embed="rId8"/>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2F22EBE-8C68-4D65-A7E3-2F170527D0DC}"/>
                  </a:ext>
                </a:extLst>
              </p:cNvPr>
              <p:cNvSpPr txBox="1"/>
              <p:nvPr/>
            </p:nvSpPr>
            <p:spPr>
              <a:xfrm>
                <a:off x="4306532" y="5917120"/>
                <a:ext cx="5034114" cy="6527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1800" b="0" i="1" smtClean="0">
                              <a:latin typeface="Cambria Math" panose="02040503050406030204" pitchFamily="18" charset="0"/>
                            </a:rPr>
                          </m:ctrlPr>
                        </m:funcPr>
                        <m:fName>
                          <m:r>
                            <m:rPr>
                              <m:sty m:val="p"/>
                            </m:rPr>
                            <a:rPr lang="en-IN" sz="1800" b="0" i="0" smtClean="0">
                              <a:latin typeface="Cambria Math" panose="02040503050406030204" pitchFamily="18" charset="0"/>
                            </a:rPr>
                            <m:t>tanh</m:t>
                          </m:r>
                        </m:fName>
                        <m:e>
                          <m:d>
                            <m:dPr>
                              <m:ctrlPr>
                                <a:rPr lang="en-IN" sz="1800" b="0" i="1" smtClean="0">
                                  <a:latin typeface="Cambria Math" panose="02040503050406030204" pitchFamily="18" charset="0"/>
                                </a:rPr>
                              </m:ctrlPr>
                            </m:dPr>
                            <m:e>
                              <m:r>
                                <a:rPr lang="en-IN" sz="1800" b="0" i="1" smtClean="0">
                                  <a:latin typeface="Cambria Math" panose="02040503050406030204" pitchFamily="18" charset="0"/>
                                </a:rPr>
                                <m:t>𝑥</m:t>
                              </m:r>
                            </m:e>
                          </m:d>
                        </m:e>
                      </m:func>
                      <m:r>
                        <a:rPr lang="en-IN" sz="1800" b="0" i="1" smtClean="0">
                          <a:latin typeface="Cambria Math" panose="02040503050406030204" pitchFamily="18" charset="0"/>
                        </a:rPr>
                        <m:t>=</m:t>
                      </m:r>
                      <m:f>
                        <m:fPr>
                          <m:ctrlPr>
                            <a:rPr lang="en-IN" sz="1800" b="0" i="1" smtClean="0">
                              <a:latin typeface="Cambria Math" panose="02040503050406030204" pitchFamily="18" charset="0"/>
                            </a:rPr>
                          </m:ctrlPr>
                        </m:fPr>
                        <m:num>
                          <m:r>
                            <a:rPr lang="en-IN" sz="1800" b="0" i="1" smtClean="0">
                              <a:latin typeface="Cambria Math" panose="02040503050406030204" pitchFamily="18" charset="0"/>
                            </a:rPr>
                            <m:t>2</m:t>
                          </m:r>
                          <m:r>
                            <a:rPr lang="en-IN" sz="1800" b="0" i="1" smtClean="0">
                              <a:latin typeface="Cambria Math" panose="02040503050406030204" pitchFamily="18" charset="0"/>
                            </a:rPr>
                            <m:t>−(</m:t>
                          </m:r>
                          <m:r>
                            <a:rPr lang="en-IN" sz="1800" b="0" i="1" smtClean="0">
                              <a:latin typeface="Cambria Math" panose="02040503050406030204" pitchFamily="18" charset="0"/>
                            </a:rPr>
                            <m:t>1</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𝑒</m:t>
                              </m:r>
                            </m:e>
                            <m:sup>
                              <m:r>
                                <a:rPr lang="en-IN" sz="1800" b="0" i="1" smtClean="0">
                                  <a:latin typeface="Cambria Math" panose="02040503050406030204" pitchFamily="18" charset="0"/>
                                </a:rPr>
                                <m:t>−</m:t>
                              </m:r>
                              <m:r>
                                <a:rPr lang="en-IN" sz="1800" b="0" i="1" smtClean="0">
                                  <a:latin typeface="Cambria Math" panose="02040503050406030204" pitchFamily="18" charset="0"/>
                                </a:rPr>
                                <m:t>2</m:t>
                              </m:r>
                              <m:r>
                                <a:rPr lang="en-IN" sz="1800" b="0" i="1" smtClean="0">
                                  <a:latin typeface="Cambria Math" panose="02040503050406030204" pitchFamily="18" charset="0"/>
                                </a:rPr>
                                <m:t>𝑥</m:t>
                              </m:r>
                            </m:sup>
                          </m:sSup>
                          <m:r>
                            <a:rPr lang="en-IN" sz="1800" b="0" i="1" smtClean="0">
                              <a:latin typeface="Cambria Math" panose="02040503050406030204" pitchFamily="18" charset="0"/>
                            </a:rPr>
                            <m:t>)</m:t>
                          </m:r>
                        </m:num>
                        <m:den>
                          <m:r>
                            <a:rPr lang="en-IN" sz="1800" b="0" i="1" smtClean="0">
                              <a:latin typeface="Cambria Math" panose="02040503050406030204" pitchFamily="18" charset="0"/>
                            </a:rPr>
                            <m:t>1</m:t>
                          </m:r>
                          <m:r>
                            <a:rPr lang="en-IN" sz="1800" b="0" i="1" smtClean="0">
                              <a:latin typeface="Cambria Math" panose="02040503050406030204" pitchFamily="18" charset="0"/>
                            </a:rPr>
                            <m:t>+</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rPr>
                                <m:t>𝑒</m:t>
                              </m:r>
                            </m:e>
                            <m:sup>
                              <m:r>
                                <a:rPr lang="en-IN" sz="1800" b="0" i="1" smtClean="0">
                                  <a:latin typeface="Cambria Math" panose="02040503050406030204" pitchFamily="18" charset="0"/>
                                </a:rPr>
                                <m:t>−</m:t>
                              </m:r>
                              <m:r>
                                <a:rPr lang="en-IN" sz="1800" b="0" i="1" smtClean="0">
                                  <a:latin typeface="Cambria Math" panose="02040503050406030204" pitchFamily="18" charset="0"/>
                                </a:rPr>
                                <m:t>2</m:t>
                              </m:r>
                              <m:r>
                                <a:rPr lang="en-IN" sz="1800" b="0" i="1" smtClean="0">
                                  <a:latin typeface="Cambria Math" panose="02040503050406030204" pitchFamily="18" charset="0"/>
                                </a:rPr>
                                <m:t>𝑥</m:t>
                              </m:r>
                            </m:sup>
                          </m:sSup>
                        </m:den>
                      </m:f>
                    </m:oMath>
                  </m:oMathPara>
                </a14:m>
                <a:endParaRPr lang="en-IN" dirty="0"/>
              </a:p>
            </p:txBody>
          </p:sp>
        </mc:Choice>
        <mc:Fallback xmlns="">
          <p:sp>
            <p:nvSpPr>
              <p:cNvPr id="19" name="TextBox 18">
                <a:extLst>
                  <a:ext uri="{FF2B5EF4-FFF2-40B4-BE49-F238E27FC236}">
                    <a16:creationId xmlns:a16="http://schemas.microsoft.com/office/drawing/2014/main" id="{72F22EBE-8C68-4D65-A7E3-2F170527D0DC}"/>
                  </a:ext>
                </a:extLst>
              </p:cNvPr>
              <p:cNvSpPr txBox="1">
                <a:spLocks noRot="1" noChangeAspect="1" noMove="1" noResize="1" noEditPoints="1" noAdjustHandles="1" noChangeArrowheads="1" noChangeShapeType="1" noTextEdit="1"/>
              </p:cNvSpPr>
              <p:nvPr/>
            </p:nvSpPr>
            <p:spPr>
              <a:xfrm>
                <a:off x="4306532" y="5917120"/>
                <a:ext cx="5034114" cy="652743"/>
              </a:xfrm>
              <a:prstGeom prst="rect">
                <a:avLst/>
              </a:prstGeom>
              <a:blipFill>
                <a:blip r:embed="rId9"/>
                <a:stretch>
                  <a:fillRect/>
                </a:stretch>
              </a:blipFill>
            </p:spPr>
            <p:txBody>
              <a:bodyPr/>
              <a:lstStyle/>
              <a:p>
                <a:r>
                  <a:rPr lang="en-IN">
                    <a:noFill/>
                  </a:rPr>
                  <a:t> </a:t>
                </a:r>
              </a:p>
            </p:txBody>
          </p:sp>
        </mc:Fallback>
      </mc:AlternateContent>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pic>
        <p:nvPicPr>
          <p:cNvPr id="3" name="object 3"/>
          <p:cNvPicPr/>
          <p:nvPr/>
        </p:nvPicPr>
        <p:blipFill>
          <a:blip r:embed="rId2" cstate="print"/>
          <a:stretch>
            <a:fillRect/>
          </a:stretch>
        </p:blipFill>
        <p:spPr>
          <a:xfrm>
            <a:off x="1412049" y="5164160"/>
            <a:ext cx="4923712" cy="1333499"/>
          </a:xfrm>
          <a:prstGeom prst="rect">
            <a:avLst/>
          </a:prstGeom>
        </p:spPr>
      </p:pic>
      <p:sp>
        <p:nvSpPr>
          <p:cNvPr id="4" name="object 4"/>
          <p:cNvSpPr txBox="1">
            <a:spLocks noGrp="1"/>
          </p:cNvSpPr>
          <p:nvPr>
            <p:ph type="title"/>
          </p:nvPr>
        </p:nvSpPr>
        <p:spPr>
          <a:xfrm>
            <a:off x="419508" y="109968"/>
            <a:ext cx="11625008"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C5A1EE0-6309-4AE6-8F87-6E39A94EFBBB}"/>
                  </a:ext>
                </a:extLst>
              </p:cNvPr>
              <p:cNvSpPr txBox="1"/>
              <p:nvPr/>
            </p:nvSpPr>
            <p:spPr>
              <a:xfrm>
                <a:off x="619433" y="2527440"/>
                <a:ext cx="6096000" cy="8396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tanh</m:t>
                          </m:r>
                        </m:fName>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e>
                      </m:fun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2</m:t>
                          </m:r>
                          <m:r>
                            <a:rPr lang="en-IN" sz="2400" b="0" i="1" smtClean="0">
                              <a:latin typeface="Cambria Math" panose="02040503050406030204" pitchFamily="18" charset="0"/>
                            </a:rPr>
                            <m:t>−(</m:t>
                          </m:r>
                          <m:r>
                            <a:rPr lang="en-IN" sz="2400" b="0" i="1" smtClean="0">
                              <a:latin typeface="Cambria Math" panose="02040503050406030204" pitchFamily="18" charset="0"/>
                            </a:rPr>
                            <m:t>1</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m:t>
                              </m:r>
                              <m:r>
                                <a:rPr lang="en-IN" sz="2400" b="0" i="1" smtClean="0">
                                  <a:latin typeface="Cambria Math" panose="02040503050406030204" pitchFamily="18" charset="0"/>
                                </a:rPr>
                                <m:t>2</m:t>
                              </m:r>
                              <m:r>
                                <a:rPr lang="en-IN" sz="2400" b="0" i="1" smtClean="0">
                                  <a:latin typeface="Cambria Math" panose="02040503050406030204" pitchFamily="18" charset="0"/>
                                </a:rPr>
                                <m:t>𝑥</m:t>
                              </m:r>
                            </m:sup>
                          </m:sSup>
                          <m:r>
                            <a:rPr lang="en-IN" sz="2400" b="0" i="1" smtClean="0">
                              <a:latin typeface="Cambria Math" panose="02040503050406030204" pitchFamily="18" charset="0"/>
                            </a:rPr>
                            <m:t>)</m:t>
                          </m:r>
                        </m:num>
                        <m:den>
                          <m:r>
                            <a:rPr lang="en-IN" sz="2400" b="0" i="1" smtClean="0">
                              <a:latin typeface="Cambria Math" panose="02040503050406030204" pitchFamily="18" charset="0"/>
                            </a:rPr>
                            <m:t>1</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m:t>
                              </m:r>
                              <m:r>
                                <a:rPr lang="en-IN" sz="2400" b="0" i="1" smtClean="0">
                                  <a:latin typeface="Cambria Math" panose="02040503050406030204" pitchFamily="18" charset="0"/>
                                </a:rPr>
                                <m:t>2</m:t>
                              </m:r>
                              <m:r>
                                <a:rPr lang="en-IN" sz="2400" b="0" i="1" smtClean="0">
                                  <a:latin typeface="Cambria Math" panose="02040503050406030204" pitchFamily="18" charset="0"/>
                                </a:rPr>
                                <m:t>𝑥</m:t>
                              </m:r>
                            </m:sup>
                          </m:sSup>
                        </m:den>
                      </m:f>
                    </m:oMath>
                  </m:oMathPara>
                </a14:m>
                <a:endParaRPr lang="en-IN" dirty="0"/>
              </a:p>
            </p:txBody>
          </p:sp>
        </mc:Choice>
        <mc:Fallback xmlns="">
          <p:sp>
            <p:nvSpPr>
              <p:cNvPr id="6" name="TextBox 5">
                <a:extLst>
                  <a:ext uri="{FF2B5EF4-FFF2-40B4-BE49-F238E27FC236}">
                    <a16:creationId xmlns:a16="http://schemas.microsoft.com/office/drawing/2014/main" id="{8C5A1EE0-6309-4AE6-8F87-6E39A94EFBBB}"/>
                  </a:ext>
                </a:extLst>
              </p:cNvPr>
              <p:cNvSpPr txBox="1">
                <a:spLocks noRot="1" noChangeAspect="1" noMove="1" noResize="1" noEditPoints="1" noAdjustHandles="1" noChangeArrowheads="1" noChangeShapeType="1" noTextEdit="1"/>
              </p:cNvSpPr>
              <p:nvPr/>
            </p:nvSpPr>
            <p:spPr>
              <a:xfrm>
                <a:off x="619433" y="2527440"/>
                <a:ext cx="6096000" cy="83965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61EF4D4-D6FC-4409-AD0E-4E92B4F44CE2}"/>
                  </a:ext>
                </a:extLst>
              </p:cNvPr>
              <p:cNvSpPr txBox="1"/>
              <p:nvPr/>
            </p:nvSpPr>
            <p:spPr>
              <a:xfrm>
                <a:off x="825905" y="3675359"/>
                <a:ext cx="6096000" cy="8396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IN" sz="2400" b="0" i="1" smtClean="0">
                              <a:latin typeface="Cambria Math" panose="02040503050406030204" pitchFamily="18" charset="0"/>
                            </a:rPr>
                          </m:ctrlPr>
                        </m:funcPr>
                        <m:fName>
                          <m:r>
                            <m:rPr>
                              <m:sty m:val="p"/>
                            </m:rPr>
                            <a:rPr lang="en-IN" sz="2400" b="0" i="0" smtClean="0">
                              <a:latin typeface="Cambria Math" panose="02040503050406030204" pitchFamily="18" charset="0"/>
                            </a:rPr>
                            <m:t>tanh</m:t>
                          </m:r>
                        </m:fName>
                        <m:e>
                          <m:d>
                            <m:dPr>
                              <m:ctrlPr>
                                <a:rPr lang="en-IN" sz="2400" b="0" i="1" smtClean="0">
                                  <a:latin typeface="Cambria Math" panose="02040503050406030204" pitchFamily="18" charset="0"/>
                                </a:rPr>
                              </m:ctrlPr>
                            </m:dPr>
                            <m:e>
                              <m:r>
                                <a:rPr lang="en-IN" sz="2400" b="0" i="1" smtClean="0">
                                  <a:latin typeface="Cambria Math" panose="02040503050406030204" pitchFamily="18" charset="0"/>
                                </a:rPr>
                                <m:t>𝑥</m:t>
                              </m:r>
                            </m:e>
                          </m:d>
                        </m:e>
                      </m:func>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b="0" i="1" smtClean="0">
                              <a:latin typeface="Cambria Math" panose="02040503050406030204" pitchFamily="18" charset="0"/>
                            </a:rPr>
                            <m:t>2</m:t>
                          </m:r>
                        </m:num>
                        <m:den>
                          <m:r>
                            <a:rPr lang="en-IN" sz="2400" b="0" i="1" smtClean="0">
                              <a:latin typeface="Cambria Math" panose="02040503050406030204" pitchFamily="18" charset="0"/>
                            </a:rPr>
                            <m:t>1</m:t>
                          </m:r>
                          <m:r>
                            <a:rPr lang="en-IN" sz="2400" b="0" i="1" smtClean="0">
                              <a:latin typeface="Cambria Math" panose="02040503050406030204" pitchFamily="18" charset="0"/>
                            </a:rPr>
                            <m:t>+</m:t>
                          </m:r>
                          <m:sSup>
                            <m:sSupPr>
                              <m:ctrlPr>
                                <a:rPr lang="en-IN" sz="2400" b="0" i="1" smtClean="0">
                                  <a:latin typeface="Cambria Math" panose="02040503050406030204" pitchFamily="18" charset="0"/>
                                </a:rPr>
                              </m:ctrlPr>
                            </m:sSupPr>
                            <m:e>
                              <m:r>
                                <a:rPr lang="en-IN" sz="2400" b="0" i="1" smtClean="0">
                                  <a:latin typeface="Cambria Math" panose="02040503050406030204" pitchFamily="18" charset="0"/>
                                </a:rPr>
                                <m:t>𝑒</m:t>
                              </m:r>
                            </m:e>
                            <m:sup>
                              <m:r>
                                <a:rPr lang="en-IN" sz="2400" b="0" i="1" smtClean="0">
                                  <a:latin typeface="Cambria Math" panose="02040503050406030204" pitchFamily="18" charset="0"/>
                                </a:rPr>
                                <m:t>−</m:t>
                              </m:r>
                              <m:r>
                                <a:rPr lang="en-IN" sz="2400" b="0" i="1" smtClean="0">
                                  <a:latin typeface="Cambria Math" panose="02040503050406030204" pitchFamily="18" charset="0"/>
                                </a:rPr>
                                <m:t>2</m:t>
                              </m:r>
                              <m:r>
                                <a:rPr lang="en-IN" sz="2400" b="0" i="1" smtClean="0">
                                  <a:latin typeface="Cambria Math" panose="02040503050406030204" pitchFamily="18" charset="0"/>
                                </a:rPr>
                                <m:t>𝑥</m:t>
                              </m:r>
                            </m:sup>
                          </m:sSup>
                        </m:den>
                      </m:f>
                      <m:r>
                        <a:rPr lang="en-IN" sz="2400" b="0" i="1" smtClean="0">
                          <a:latin typeface="Cambria Math" panose="02040503050406030204" pitchFamily="18" charset="0"/>
                        </a:rPr>
                        <m:t>−</m:t>
                      </m:r>
                      <m:f>
                        <m:fPr>
                          <m:ctrlPr>
                            <a:rPr lang="en-IN" sz="2400" b="0" i="1" smtClean="0">
                              <a:latin typeface="Cambria Math" panose="02040503050406030204" pitchFamily="18" charset="0"/>
                            </a:rPr>
                          </m:ctrlPr>
                        </m:fPr>
                        <m:num>
                          <m:r>
                            <a:rPr lang="en-IN" sz="2400" i="1">
                              <a:latin typeface="Cambria Math" panose="02040503050406030204" pitchFamily="18" charset="0"/>
                            </a:rPr>
                            <m:t>1</m:t>
                          </m:r>
                          <m:r>
                            <a:rPr lang="en-IN" sz="2400" i="1">
                              <a:latin typeface="Cambria Math" panose="02040503050406030204" pitchFamily="18" charset="0"/>
                            </a:rPr>
                            <m:t>+</m:t>
                          </m:r>
                          <m:sSup>
                            <m:sSupPr>
                              <m:ctrlPr>
                                <a:rPr lang="en-IN" sz="2400" i="1">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m:t>
                              </m:r>
                              <m:r>
                                <a:rPr lang="en-IN" sz="2400" i="1">
                                  <a:latin typeface="Cambria Math" panose="02040503050406030204" pitchFamily="18" charset="0"/>
                                </a:rPr>
                                <m:t>2</m:t>
                              </m:r>
                              <m:r>
                                <a:rPr lang="en-IN" sz="2400" i="1">
                                  <a:latin typeface="Cambria Math" panose="02040503050406030204" pitchFamily="18" charset="0"/>
                                </a:rPr>
                                <m:t>𝑥</m:t>
                              </m:r>
                            </m:sup>
                          </m:sSup>
                        </m:num>
                        <m:den>
                          <m:r>
                            <a:rPr lang="en-IN" sz="2400" i="1">
                              <a:latin typeface="Cambria Math" panose="02040503050406030204" pitchFamily="18" charset="0"/>
                            </a:rPr>
                            <m:t>1</m:t>
                          </m:r>
                          <m:r>
                            <a:rPr lang="en-IN" sz="2400" i="1">
                              <a:latin typeface="Cambria Math" panose="02040503050406030204" pitchFamily="18" charset="0"/>
                            </a:rPr>
                            <m:t>+</m:t>
                          </m:r>
                          <m:sSup>
                            <m:sSupPr>
                              <m:ctrlPr>
                                <a:rPr lang="en-IN" sz="2400" i="1">
                                  <a:latin typeface="Cambria Math" panose="02040503050406030204" pitchFamily="18" charset="0"/>
                                </a:rPr>
                              </m:ctrlPr>
                            </m:sSupPr>
                            <m:e>
                              <m:r>
                                <a:rPr lang="en-IN" sz="2400" i="1">
                                  <a:latin typeface="Cambria Math" panose="02040503050406030204" pitchFamily="18" charset="0"/>
                                </a:rPr>
                                <m:t>𝑒</m:t>
                              </m:r>
                            </m:e>
                            <m:sup>
                              <m:r>
                                <a:rPr lang="en-IN" sz="2400" i="1">
                                  <a:latin typeface="Cambria Math" panose="02040503050406030204" pitchFamily="18" charset="0"/>
                                </a:rPr>
                                <m:t>−</m:t>
                              </m:r>
                              <m:r>
                                <a:rPr lang="en-IN" sz="2400" i="1">
                                  <a:latin typeface="Cambria Math" panose="02040503050406030204" pitchFamily="18" charset="0"/>
                                </a:rPr>
                                <m:t>2</m:t>
                              </m:r>
                              <m:r>
                                <a:rPr lang="en-IN" sz="2400" i="1">
                                  <a:latin typeface="Cambria Math" panose="02040503050406030204" pitchFamily="18" charset="0"/>
                                </a:rPr>
                                <m:t>𝑥</m:t>
                              </m:r>
                            </m:sup>
                          </m:sSup>
                        </m:den>
                      </m:f>
                    </m:oMath>
                  </m:oMathPara>
                </a14:m>
                <a:endParaRPr lang="en-IN" dirty="0"/>
              </a:p>
            </p:txBody>
          </p:sp>
        </mc:Choice>
        <mc:Fallback xmlns="">
          <p:sp>
            <p:nvSpPr>
              <p:cNvPr id="8" name="TextBox 7">
                <a:extLst>
                  <a:ext uri="{FF2B5EF4-FFF2-40B4-BE49-F238E27FC236}">
                    <a16:creationId xmlns:a16="http://schemas.microsoft.com/office/drawing/2014/main" id="{461EF4D4-D6FC-4409-AD0E-4E92B4F44CE2}"/>
                  </a:ext>
                </a:extLst>
              </p:cNvPr>
              <p:cNvSpPr txBox="1">
                <a:spLocks noRot="1" noChangeAspect="1" noMove="1" noResize="1" noEditPoints="1" noAdjustHandles="1" noChangeArrowheads="1" noChangeShapeType="1" noTextEdit="1"/>
              </p:cNvSpPr>
              <p:nvPr/>
            </p:nvSpPr>
            <p:spPr>
              <a:xfrm>
                <a:off x="825905" y="3675359"/>
                <a:ext cx="6096000" cy="839653"/>
              </a:xfrm>
              <a:prstGeom prst="rect">
                <a:avLst/>
              </a:prstGeom>
              <a:blipFill>
                <a:blip r:embed="rId4"/>
                <a:stretch>
                  <a:fillRect/>
                </a:stretch>
              </a:blipFill>
            </p:spPr>
            <p:txBody>
              <a:bodyPr/>
              <a:lstStyle/>
              <a:p>
                <a:r>
                  <a:rPr lang="en-IN">
                    <a:noFill/>
                  </a:rPr>
                  <a:t> </a:t>
                </a:r>
              </a:p>
            </p:txBody>
          </p:sp>
        </mc:Fallback>
      </mc:AlternateContent>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00812" y="2949601"/>
            <a:ext cx="3199553" cy="1333500"/>
            <a:chOff x="4800608" y="2212200"/>
            <a:chExt cx="2399665" cy="1000125"/>
          </a:xfrm>
        </p:grpSpPr>
        <p:pic>
          <p:nvPicPr>
            <p:cNvPr id="3" name="object 3"/>
            <p:cNvPicPr/>
            <p:nvPr/>
          </p:nvPicPr>
          <p:blipFill>
            <a:blip r:embed="rId2" cstate="print"/>
            <a:stretch>
              <a:fillRect/>
            </a:stretch>
          </p:blipFill>
          <p:spPr>
            <a:xfrm>
              <a:off x="4959973" y="2212200"/>
              <a:ext cx="2239948" cy="1000124"/>
            </a:xfrm>
            <a:prstGeom prst="rect">
              <a:avLst/>
            </a:prstGeom>
          </p:spPr>
        </p:pic>
        <p:pic>
          <p:nvPicPr>
            <p:cNvPr id="4" name="object 4"/>
            <p:cNvPicPr/>
            <p:nvPr/>
          </p:nvPicPr>
          <p:blipFill>
            <a:blip r:embed="rId3" cstate="print"/>
            <a:stretch>
              <a:fillRect/>
            </a:stretch>
          </p:blipFill>
          <p:spPr>
            <a:xfrm>
              <a:off x="4800608" y="2355625"/>
              <a:ext cx="945175" cy="665474"/>
            </a:xfrm>
            <a:prstGeom prst="rect">
              <a:avLst/>
            </a:prstGeom>
          </p:spPr>
        </p:pic>
      </p:grpSp>
      <p:sp>
        <p:nvSpPr>
          <p:cNvPr id="5" name="object 5"/>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6" name="object 6"/>
          <p:cNvGrpSpPr/>
          <p:nvPr/>
        </p:nvGrpSpPr>
        <p:grpSpPr>
          <a:xfrm>
            <a:off x="5934800" y="1422666"/>
            <a:ext cx="4924213" cy="1333500"/>
            <a:chOff x="4451100" y="1066999"/>
            <a:chExt cx="3693160" cy="1000125"/>
          </a:xfrm>
        </p:grpSpPr>
        <p:pic>
          <p:nvPicPr>
            <p:cNvPr id="7" name="object 7"/>
            <p:cNvPicPr/>
            <p:nvPr/>
          </p:nvPicPr>
          <p:blipFill>
            <a:blip r:embed="rId4" cstate="print"/>
            <a:stretch>
              <a:fillRect/>
            </a:stretch>
          </p:blipFill>
          <p:spPr>
            <a:xfrm>
              <a:off x="4451100" y="1066999"/>
              <a:ext cx="3692784" cy="1000124"/>
            </a:xfrm>
            <a:prstGeom prst="rect">
              <a:avLst/>
            </a:prstGeom>
          </p:spPr>
        </p:pic>
        <p:sp>
          <p:nvSpPr>
            <p:cNvPr id="8" name="object 8"/>
            <p:cNvSpPr/>
            <p:nvPr/>
          </p:nvSpPr>
          <p:spPr>
            <a:xfrm>
              <a:off x="6594225" y="1186949"/>
              <a:ext cx="594995" cy="548005"/>
            </a:xfrm>
            <a:custGeom>
              <a:avLst/>
              <a:gdLst/>
              <a:ahLst/>
              <a:cxnLst/>
              <a:rect l="l" t="t" r="r" b="b"/>
              <a:pathLst>
                <a:path w="594995" h="548005">
                  <a:moveTo>
                    <a:pt x="0" y="0"/>
                  </a:moveTo>
                  <a:lnTo>
                    <a:pt x="445199" y="0"/>
                  </a:lnTo>
                  <a:lnTo>
                    <a:pt x="445199" y="296699"/>
                  </a:lnTo>
                  <a:lnTo>
                    <a:pt x="0" y="296699"/>
                  </a:lnTo>
                  <a:lnTo>
                    <a:pt x="0" y="0"/>
                  </a:lnTo>
                  <a:close/>
                </a:path>
                <a:path w="594995" h="548005">
                  <a:moveTo>
                    <a:pt x="288138" y="337615"/>
                  </a:moveTo>
                  <a:lnTo>
                    <a:pt x="594738" y="337615"/>
                  </a:lnTo>
                  <a:lnTo>
                    <a:pt x="594738" y="547615"/>
                  </a:lnTo>
                  <a:lnTo>
                    <a:pt x="288138" y="547615"/>
                  </a:lnTo>
                  <a:lnTo>
                    <a:pt x="288138" y="337615"/>
                  </a:lnTo>
                  <a:close/>
                </a:path>
              </a:pathLst>
            </a:custGeom>
            <a:ln w="19049">
              <a:solidFill>
                <a:srgbClr val="FF0000"/>
              </a:solidFill>
            </a:ln>
          </p:spPr>
          <p:txBody>
            <a:bodyPr wrap="square" lIns="0" tIns="0" rIns="0" bIns="0" rtlCol="0"/>
            <a:lstStyle/>
            <a:p>
              <a:endParaRPr sz="2400"/>
            </a:p>
          </p:txBody>
        </p:sp>
      </p:grpSp>
      <p:sp>
        <p:nvSpPr>
          <p:cNvPr id="9" name="object 9"/>
          <p:cNvSpPr txBox="1">
            <a:spLocks noGrp="1"/>
          </p:cNvSpPr>
          <p:nvPr>
            <p:ph type="title"/>
          </p:nvPr>
        </p:nvSpPr>
        <p:spPr>
          <a:xfrm>
            <a:off x="488334" y="267285"/>
            <a:ext cx="10641782"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61601" y="2949601"/>
            <a:ext cx="4090247" cy="1426633"/>
            <a:chOff x="4546200" y="2212200"/>
            <a:chExt cx="3067685" cy="1069975"/>
          </a:xfrm>
        </p:grpSpPr>
        <p:pic>
          <p:nvPicPr>
            <p:cNvPr id="3" name="object 3"/>
            <p:cNvPicPr/>
            <p:nvPr/>
          </p:nvPicPr>
          <p:blipFill>
            <a:blip r:embed="rId2" cstate="print"/>
            <a:stretch>
              <a:fillRect/>
            </a:stretch>
          </p:blipFill>
          <p:spPr>
            <a:xfrm>
              <a:off x="4959973" y="2212200"/>
              <a:ext cx="2239948" cy="1000124"/>
            </a:xfrm>
            <a:prstGeom prst="rect">
              <a:avLst/>
            </a:prstGeom>
          </p:spPr>
        </p:pic>
        <p:pic>
          <p:nvPicPr>
            <p:cNvPr id="4" name="object 4"/>
            <p:cNvPicPr/>
            <p:nvPr/>
          </p:nvPicPr>
          <p:blipFill>
            <a:blip r:embed="rId3" cstate="print"/>
            <a:stretch>
              <a:fillRect/>
            </a:stretch>
          </p:blipFill>
          <p:spPr>
            <a:xfrm>
              <a:off x="4800608" y="2355625"/>
              <a:ext cx="945175" cy="665474"/>
            </a:xfrm>
            <a:prstGeom prst="rect">
              <a:avLst/>
            </a:prstGeom>
          </p:spPr>
        </p:pic>
        <p:sp>
          <p:nvSpPr>
            <p:cNvPr id="5" name="object 5"/>
            <p:cNvSpPr/>
            <p:nvPr/>
          </p:nvSpPr>
          <p:spPr>
            <a:xfrm>
              <a:off x="4546200" y="2281950"/>
              <a:ext cx="3067685" cy="1000760"/>
            </a:xfrm>
            <a:custGeom>
              <a:avLst/>
              <a:gdLst/>
              <a:ahLst/>
              <a:cxnLst/>
              <a:rect l="l" t="t" r="r" b="b"/>
              <a:pathLst>
                <a:path w="3067684" h="1000760">
                  <a:moveTo>
                    <a:pt x="3067499" y="1000199"/>
                  </a:moveTo>
                  <a:lnTo>
                    <a:pt x="0" y="1000199"/>
                  </a:lnTo>
                  <a:lnTo>
                    <a:pt x="0" y="0"/>
                  </a:lnTo>
                  <a:lnTo>
                    <a:pt x="3067499" y="0"/>
                  </a:lnTo>
                  <a:lnTo>
                    <a:pt x="3067499" y="1000199"/>
                  </a:lnTo>
                  <a:close/>
                </a:path>
              </a:pathLst>
            </a:custGeom>
            <a:solidFill>
              <a:srgbClr val="FFFFFF">
                <a:alpha val="67419"/>
              </a:srgbClr>
            </a:solidFill>
          </p:spPr>
          <p:txBody>
            <a:bodyPr wrap="square" lIns="0" tIns="0" rIns="0" bIns="0" rtlCol="0"/>
            <a:lstStyle/>
            <a:p>
              <a:endParaRPr sz="2400"/>
            </a:p>
          </p:txBody>
        </p:sp>
      </p:grpSp>
      <p:sp>
        <p:nvSpPr>
          <p:cNvPr id="6" name="object 6"/>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7" name="object 7"/>
          <p:cNvGrpSpPr/>
          <p:nvPr/>
        </p:nvGrpSpPr>
        <p:grpSpPr>
          <a:xfrm>
            <a:off x="5934800" y="1422666"/>
            <a:ext cx="4924213" cy="1333500"/>
            <a:chOff x="4451100" y="1066999"/>
            <a:chExt cx="3693160" cy="1000125"/>
          </a:xfrm>
        </p:grpSpPr>
        <p:pic>
          <p:nvPicPr>
            <p:cNvPr id="8" name="object 8"/>
            <p:cNvPicPr/>
            <p:nvPr/>
          </p:nvPicPr>
          <p:blipFill>
            <a:blip r:embed="rId4" cstate="print"/>
            <a:stretch>
              <a:fillRect/>
            </a:stretch>
          </p:blipFill>
          <p:spPr>
            <a:xfrm>
              <a:off x="4451100" y="1066999"/>
              <a:ext cx="3692784" cy="1000124"/>
            </a:xfrm>
            <a:prstGeom prst="rect">
              <a:avLst/>
            </a:prstGeom>
          </p:spPr>
        </p:pic>
        <p:sp>
          <p:nvSpPr>
            <p:cNvPr id="9" name="object 9"/>
            <p:cNvSpPr/>
            <p:nvPr/>
          </p:nvSpPr>
          <p:spPr>
            <a:xfrm>
              <a:off x="6594225" y="1186949"/>
              <a:ext cx="594995" cy="548005"/>
            </a:xfrm>
            <a:custGeom>
              <a:avLst/>
              <a:gdLst/>
              <a:ahLst/>
              <a:cxnLst/>
              <a:rect l="l" t="t" r="r" b="b"/>
              <a:pathLst>
                <a:path w="594995" h="548005">
                  <a:moveTo>
                    <a:pt x="0" y="0"/>
                  </a:moveTo>
                  <a:lnTo>
                    <a:pt x="445199" y="0"/>
                  </a:lnTo>
                  <a:lnTo>
                    <a:pt x="445199" y="296699"/>
                  </a:lnTo>
                  <a:lnTo>
                    <a:pt x="0" y="296699"/>
                  </a:lnTo>
                  <a:lnTo>
                    <a:pt x="0" y="0"/>
                  </a:lnTo>
                  <a:close/>
                </a:path>
                <a:path w="594995" h="548005">
                  <a:moveTo>
                    <a:pt x="288138" y="337615"/>
                  </a:moveTo>
                  <a:lnTo>
                    <a:pt x="594738" y="337615"/>
                  </a:lnTo>
                  <a:lnTo>
                    <a:pt x="594738" y="547615"/>
                  </a:lnTo>
                  <a:lnTo>
                    <a:pt x="288138" y="547615"/>
                  </a:lnTo>
                  <a:lnTo>
                    <a:pt x="288138" y="337615"/>
                  </a:lnTo>
                  <a:close/>
                </a:path>
              </a:pathLst>
            </a:custGeom>
            <a:ln w="19049">
              <a:solidFill>
                <a:srgbClr val="FF0000"/>
              </a:solidFill>
            </a:ln>
          </p:spPr>
          <p:txBody>
            <a:bodyPr wrap="square" lIns="0" tIns="0" rIns="0" bIns="0" rtlCol="0"/>
            <a:lstStyle/>
            <a:p>
              <a:endParaRPr sz="2400"/>
            </a:p>
          </p:txBody>
        </p:sp>
      </p:grpSp>
      <p:grpSp>
        <p:nvGrpSpPr>
          <p:cNvPr id="10" name="object 10"/>
          <p:cNvGrpSpPr/>
          <p:nvPr/>
        </p:nvGrpSpPr>
        <p:grpSpPr>
          <a:xfrm>
            <a:off x="6027668" y="4578134"/>
            <a:ext cx="4702387" cy="1001607"/>
            <a:chOff x="4520751" y="3433600"/>
            <a:chExt cx="3526790" cy="751205"/>
          </a:xfrm>
        </p:grpSpPr>
        <p:pic>
          <p:nvPicPr>
            <p:cNvPr id="11" name="object 11"/>
            <p:cNvPicPr/>
            <p:nvPr/>
          </p:nvPicPr>
          <p:blipFill>
            <a:blip r:embed="rId5" cstate="print"/>
            <a:stretch>
              <a:fillRect/>
            </a:stretch>
          </p:blipFill>
          <p:spPr>
            <a:xfrm>
              <a:off x="4520751" y="3490750"/>
              <a:ext cx="3526433" cy="600074"/>
            </a:xfrm>
            <a:prstGeom prst="rect">
              <a:avLst/>
            </a:prstGeom>
          </p:spPr>
        </p:pic>
        <p:sp>
          <p:nvSpPr>
            <p:cNvPr id="12" name="object 12"/>
            <p:cNvSpPr/>
            <p:nvPr/>
          </p:nvSpPr>
          <p:spPr>
            <a:xfrm>
              <a:off x="6126899" y="3433600"/>
              <a:ext cx="1475105" cy="751205"/>
            </a:xfrm>
            <a:custGeom>
              <a:avLst/>
              <a:gdLst/>
              <a:ahLst/>
              <a:cxnLst/>
              <a:rect l="l" t="t" r="r" b="b"/>
              <a:pathLst>
                <a:path w="1475104" h="751204">
                  <a:moveTo>
                    <a:pt x="1475099" y="750599"/>
                  </a:moveTo>
                  <a:lnTo>
                    <a:pt x="0" y="750599"/>
                  </a:lnTo>
                  <a:lnTo>
                    <a:pt x="0" y="0"/>
                  </a:lnTo>
                  <a:lnTo>
                    <a:pt x="1475099" y="0"/>
                  </a:lnTo>
                  <a:lnTo>
                    <a:pt x="1475099" y="750599"/>
                  </a:lnTo>
                  <a:close/>
                </a:path>
              </a:pathLst>
            </a:custGeom>
            <a:solidFill>
              <a:srgbClr val="FFFFFF"/>
            </a:solidFill>
          </p:spPr>
          <p:txBody>
            <a:bodyPr wrap="square" lIns="0" tIns="0" rIns="0" bIns="0" rtlCol="0"/>
            <a:lstStyle/>
            <a:p>
              <a:endParaRPr sz="2400"/>
            </a:p>
          </p:txBody>
        </p:sp>
      </p:grpSp>
      <p:sp>
        <p:nvSpPr>
          <p:cNvPr id="13" name="object 13"/>
          <p:cNvSpPr txBox="1"/>
          <p:nvPr/>
        </p:nvSpPr>
        <p:spPr>
          <a:xfrm>
            <a:off x="8266567" y="4655179"/>
            <a:ext cx="1649307" cy="632651"/>
          </a:xfrm>
          <a:prstGeom prst="rect">
            <a:avLst/>
          </a:prstGeom>
        </p:spPr>
        <p:txBody>
          <a:bodyPr vert="horz" wrap="square" lIns="0" tIns="16933" rIns="0" bIns="0" rtlCol="0">
            <a:spAutoFit/>
          </a:bodyPr>
          <a:lstStyle/>
          <a:p>
            <a:pPr marL="16933">
              <a:spcBef>
                <a:spcPts val="133"/>
              </a:spcBef>
            </a:pPr>
            <a:r>
              <a:rPr sz="3733" dirty="0">
                <a:latin typeface="Arial MT"/>
                <a:cs typeface="Arial MT"/>
              </a:rPr>
              <a:t>2</a:t>
            </a:r>
            <a:r>
              <a:rPr sz="3733" spc="47" dirty="0">
                <a:latin typeface="Arial MT"/>
                <a:cs typeface="Arial MT"/>
              </a:rPr>
              <a:t> </a:t>
            </a:r>
            <a:r>
              <a:rPr sz="4000" spc="-367" dirty="0">
                <a:latin typeface="Arial MT"/>
                <a:cs typeface="Arial MT"/>
              </a:rPr>
              <a:t>σ(</a:t>
            </a:r>
            <a:r>
              <a:rPr sz="3733" spc="-367" dirty="0">
                <a:latin typeface="Arial MT"/>
                <a:cs typeface="Arial MT"/>
              </a:rPr>
              <a:t>2</a:t>
            </a:r>
            <a:r>
              <a:rPr sz="4000" spc="-367" dirty="0">
                <a:latin typeface="Lucida Sans Unicode" panose="020B0602030504020204"/>
                <a:cs typeface="Lucida Sans Unicode" panose="020B0602030504020204"/>
              </a:rPr>
              <a:t>x</a:t>
            </a:r>
            <a:r>
              <a:rPr sz="4000" spc="-367" dirty="0">
                <a:latin typeface="Arial MT"/>
                <a:cs typeface="Arial MT"/>
              </a:rPr>
              <a:t>)</a:t>
            </a:r>
            <a:endParaRPr sz="4000">
              <a:latin typeface="Arial MT"/>
              <a:cs typeface="Arial MT"/>
            </a:endParaRPr>
          </a:p>
        </p:txBody>
      </p:sp>
      <p:sp>
        <p:nvSpPr>
          <p:cNvPr id="14" name="object 14"/>
          <p:cNvSpPr txBox="1">
            <a:spLocks noGrp="1"/>
          </p:cNvSpPr>
          <p:nvPr>
            <p:ph type="title"/>
          </p:nvPr>
        </p:nvSpPr>
        <p:spPr>
          <a:xfrm>
            <a:off x="812799" y="336111"/>
            <a:ext cx="10720439"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2740641"/>
            <a:ext cx="483023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73" dirty="0">
                <a:latin typeface="Roboto"/>
                <a:cs typeface="Roboto"/>
              </a:rPr>
              <a:t> </a:t>
            </a:r>
            <a:r>
              <a:rPr sz="2400" spc="-13" dirty="0">
                <a:latin typeface="Roboto"/>
                <a:cs typeface="Roboto"/>
              </a:rPr>
              <a:t>Activation</a:t>
            </a:r>
            <a:r>
              <a:rPr sz="2400" spc="-73"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Graph:</a:t>
            </a:r>
            <a:endParaRPr sz="2400">
              <a:latin typeface="Roboto"/>
              <a:cs typeface="Roboto"/>
            </a:endParaRPr>
          </a:p>
        </p:txBody>
      </p:sp>
      <p:sp>
        <p:nvSpPr>
          <p:cNvPr id="3" name="object 3"/>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4" name="object 4"/>
          <p:cNvGrpSpPr/>
          <p:nvPr/>
        </p:nvGrpSpPr>
        <p:grpSpPr>
          <a:xfrm>
            <a:off x="5934801" y="1422666"/>
            <a:ext cx="5343313" cy="4212167"/>
            <a:chOff x="4451100" y="1066999"/>
            <a:chExt cx="4007485" cy="3159125"/>
          </a:xfrm>
        </p:grpSpPr>
        <p:pic>
          <p:nvPicPr>
            <p:cNvPr id="5" name="object 5"/>
            <p:cNvPicPr/>
            <p:nvPr/>
          </p:nvPicPr>
          <p:blipFill>
            <a:blip r:embed="rId2" cstate="print"/>
            <a:stretch>
              <a:fillRect/>
            </a:stretch>
          </p:blipFill>
          <p:spPr>
            <a:xfrm>
              <a:off x="4451100" y="1066999"/>
              <a:ext cx="3692784" cy="1000124"/>
            </a:xfrm>
            <a:prstGeom prst="rect">
              <a:avLst/>
            </a:prstGeom>
          </p:spPr>
        </p:pic>
        <p:pic>
          <p:nvPicPr>
            <p:cNvPr id="6" name="object 6"/>
            <p:cNvPicPr/>
            <p:nvPr/>
          </p:nvPicPr>
          <p:blipFill>
            <a:blip r:embed="rId3" cstate="print"/>
            <a:stretch>
              <a:fillRect/>
            </a:stretch>
          </p:blipFill>
          <p:spPr>
            <a:xfrm>
              <a:off x="5094825" y="1990925"/>
              <a:ext cx="3363375" cy="2223649"/>
            </a:xfrm>
            <a:prstGeom prst="rect">
              <a:avLst/>
            </a:prstGeom>
          </p:spPr>
        </p:pic>
        <p:sp>
          <p:nvSpPr>
            <p:cNvPr id="7" name="object 7"/>
            <p:cNvSpPr/>
            <p:nvPr/>
          </p:nvSpPr>
          <p:spPr>
            <a:xfrm>
              <a:off x="5164975" y="2352700"/>
              <a:ext cx="1341755" cy="1873250"/>
            </a:xfrm>
            <a:custGeom>
              <a:avLst/>
              <a:gdLst/>
              <a:ahLst/>
              <a:cxnLst/>
              <a:rect l="l" t="t" r="r" b="b"/>
              <a:pathLst>
                <a:path w="1341754" h="1873250">
                  <a:moveTo>
                    <a:pt x="177355" y="1736026"/>
                  </a:moveTo>
                  <a:lnTo>
                    <a:pt x="0" y="1736026"/>
                  </a:lnTo>
                  <a:lnTo>
                    <a:pt x="0" y="1873186"/>
                  </a:lnTo>
                  <a:lnTo>
                    <a:pt x="177355" y="1873186"/>
                  </a:lnTo>
                  <a:lnTo>
                    <a:pt x="177355" y="1736026"/>
                  </a:lnTo>
                  <a:close/>
                </a:path>
                <a:path w="1341754" h="1873250">
                  <a:moveTo>
                    <a:pt x="1341437" y="0"/>
                  </a:moveTo>
                  <a:lnTo>
                    <a:pt x="189445" y="0"/>
                  </a:lnTo>
                  <a:lnTo>
                    <a:pt x="189445" y="389407"/>
                  </a:lnTo>
                  <a:lnTo>
                    <a:pt x="1341437" y="389407"/>
                  </a:lnTo>
                  <a:lnTo>
                    <a:pt x="1341437" y="0"/>
                  </a:lnTo>
                  <a:close/>
                </a:path>
              </a:pathLst>
            </a:custGeom>
            <a:solidFill>
              <a:srgbClr val="FFFFFF"/>
            </a:solidFill>
          </p:spPr>
          <p:txBody>
            <a:bodyPr wrap="square" lIns="0" tIns="0" rIns="0" bIns="0" rtlCol="0"/>
            <a:lstStyle/>
            <a:p>
              <a:endParaRPr sz="2400"/>
            </a:p>
          </p:txBody>
        </p:sp>
      </p:grpSp>
      <p:sp>
        <p:nvSpPr>
          <p:cNvPr id="8" name="object 8"/>
          <p:cNvSpPr txBox="1">
            <a:spLocks noGrp="1"/>
          </p:cNvSpPr>
          <p:nvPr>
            <p:ph type="title"/>
          </p:nvPr>
        </p:nvSpPr>
        <p:spPr>
          <a:xfrm>
            <a:off x="1117600" y="336111"/>
            <a:ext cx="10160001"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
        <p:nvSpPr>
          <p:cNvPr id="9" name="object 9"/>
          <p:cNvSpPr/>
          <p:nvPr/>
        </p:nvSpPr>
        <p:spPr>
          <a:xfrm>
            <a:off x="10929618" y="542145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0" name="object 10"/>
          <p:cNvSpPr txBox="1"/>
          <p:nvPr/>
        </p:nvSpPr>
        <p:spPr>
          <a:xfrm>
            <a:off x="10988140" y="539842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
        <p:nvSpPr>
          <p:cNvPr id="11" name="object 11"/>
          <p:cNvSpPr/>
          <p:nvPr/>
        </p:nvSpPr>
        <p:spPr>
          <a:xfrm>
            <a:off x="6828961" y="28622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2" name="object 12"/>
          <p:cNvSpPr txBox="1"/>
          <p:nvPr/>
        </p:nvSpPr>
        <p:spPr>
          <a:xfrm>
            <a:off x="6862218" y="28371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1</a:t>
            </a:r>
            <a:endParaRPr sz="1600">
              <a:latin typeface="Roboto"/>
              <a:cs typeface="Roboto"/>
            </a:endParaRPr>
          </a:p>
        </p:txBody>
      </p:sp>
      <p:sp>
        <p:nvSpPr>
          <p:cNvPr id="13" name="object 13"/>
          <p:cNvSpPr/>
          <p:nvPr/>
        </p:nvSpPr>
        <p:spPr>
          <a:xfrm>
            <a:off x="6785649" y="5087547"/>
            <a:ext cx="220980" cy="243840"/>
          </a:xfrm>
          <a:custGeom>
            <a:avLst/>
            <a:gdLst/>
            <a:ahLst/>
            <a:cxnLst/>
            <a:rect l="l" t="t" r="r" b="b"/>
            <a:pathLst>
              <a:path w="165735" h="182879">
                <a:moveTo>
                  <a:pt x="165348" y="182879"/>
                </a:moveTo>
                <a:lnTo>
                  <a:pt x="0" y="182879"/>
                </a:lnTo>
                <a:lnTo>
                  <a:pt x="0" y="0"/>
                </a:lnTo>
                <a:lnTo>
                  <a:pt x="165348" y="0"/>
                </a:lnTo>
                <a:lnTo>
                  <a:pt x="165348" y="182879"/>
                </a:lnTo>
                <a:close/>
              </a:path>
            </a:pathLst>
          </a:custGeom>
          <a:solidFill>
            <a:srgbClr val="FFFFFF"/>
          </a:solidFill>
        </p:spPr>
        <p:txBody>
          <a:bodyPr wrap="square" lIns="0" tIns="0" rIns="0" bIns="0" rtlCol="0"/>
          <a:lstStyle/>
          <a:p>
            <a:endParaRPr sz="2400"/>
          </a:p>
        </p:txBody>
      </p:sp>
      <p:sp>
        <p:nvSpPr>
          <p:cNvPr id="14" name="object 14"/>
          <p:cNvSpPr txBox="1"/>
          <p:nvPr/>
        </p:nvSpPr>
        <p:spPr>
          <a:xfrm>
            <a:off x="6818906" y="5062486"/>
            <a:ext cx="321733" cy="576226"/>
          </a:xfrm>
          <a:prstGeom prst="rect">
            <a:avLst/>
          </a:prstGeom>
        </p:spPr>
        <p:txBody>
          <a:bodyPr vert="horz" wrap="square" lIns="0" tIns="16933" rIns="0" bIns="0" rtlCol="0">
            <a:spAutoFit/>
          </a:bodyPr>
          <a:lstStyle/>
          <a:p>
            <a:pPr marL="16933">
              <a:spcBef>
                <a:spcPts val="133"/>
              </a:spcBef>
            </a:pPr>
            <a:r>
              <a:rPr sz="1600" spc="-147" dirty="0">
                <a:latin typeface="Roboto"/>
                <a:cs typeface="Roboto"/>
              </a:rPr>
              <a:t>-</a:t>
            </a:r>
            <a:r>
              <a:rPr sz="1600" spc="-67" dirty="0">
                <a:latin typeface="Roboto"/>
                <a:cs typeface="Roboto"/>
              </a:rPr>
              <a:t>1</a:t>
            </a:r>
            <a:endParaRPr sz="1600">
              <a:latin typeface="Roboto"/>
              <a:cs typeface="Roboto"/>
            </a:endParaRPr>
          </a:p>
          <a:p>
            <a:pPr marL="66885">
              <a:spcBef>
                <a:spcPts val="960"/>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5" name="object 15"/>
          <p:cNvSpPr/>
          <p:nvPr/>
        </p:nvSpPr>
        <p:spPr>
          <a:xfrm>
            <a:off x="6811555" y="39798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6" name="object 16"/>
          <p:cNvSpPr txBox="1"/>
          <p:nvPr/>
        </p:nvSpPr>
        <p:spPr>
          <a:xfrm>
            <a:off x="6844813" y="39547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0</a:t>
            </a:r>
            <a:endParaRPr sz="1600">
              <a:latin typeface="Roboto"/>
              <a:cs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522740" y="193607"/>
            <a:ext cx="6159146"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030051" y="3031574"/>
            <a:ext cx="2128520" cy="744349"/>
          </a:xfrm>
          <a:prstGeom prst="rect">
            <a:avLst/>
          </a:prstGeom>
        </p:spPr>
        <p:txBody>
          <a:bodyPr vert="horz" wrap="square" lIns="0" tIns="14393" rIns="0" bIns="0" rtlCol="0">
            <a:spAutoFit/>
          </a:bodyPr>
          <a:lstStyle/>
          <a:p>
            <a:pPr marL="16933" marR="6773" indent="393690">
              <a:lnSpc>
                <a:spcPct val="101000"/>
              </a:lnSpc>
              <a:spcBef>
                <a:spcPts val="113"/>
              </a:spcBef>
            </a:pPr>
            <a:r>
              <a:rPr sz="2400" spc="-33" dirty="0">
                <a:latin typeface="Roboto"/>
                <a:cs typeface="Roboto"/>
              </a:rPr>
              <a:t>Recurrent </a:t>
            </a:r>
            <a:r>
              <a:rPr sz="2400" spc="-27" dirty="0">
                <a:latin typeface="Roboto"/>
                <a:cs typeface="Roboto"/>
              </a:rPr>
              <a:t> Neural</a:t>
            </a:r>
            <a:r>
              <a:rPr sz="2400" spc="-120" dirty="0">
                <a:latin typeface="Roboto"/>
                <a:cs typeface="Roboto"/>
              </a:rPr>
              <a:t> </a:t>
            </a:r>
            <a:r>
              <a:rPr sz="2400" spc="-13" dirty="0">
                <a:latin typeface="Roboto"/>
                <a:cs typeface="Roboto"/>
              </a:rPr>
              <a:t>Network</a:t>
            </a:r>
            <a:endParaRPr sz="2400" dirty="0">
              <a:latin typeface="Roboto"/>
              <a:cs typeface="Roboto"/>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5" y="3807441"/>
            <a:ext cx="37067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3" name="object 3"/>
          <p:cNvSpPr txBox="1"/>
          <p:nvPr/>
        </p:nvSpPr>
        <p:spPr>
          <a:xfrm>
            <a:off x="1386466" y="2740641"/>
            <a:ext cx="483023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73" dirty="0">
                <a:latin typeface="Roboto"/>
                <a:cs typeface="Roboto"/>
              </a:rPr>
              <a:t> </a:t>
            </a:r>
            <a:r>
              <a:rPr sz="2400" spc="-13" dirty="0">
                <a:latin typeface="Roboto"/>
                <a:cs typeface="Roboto"/>
              </a:rPr>
              <a:t>Activation</a:t>
            </a:r>
            <a:r>
              <a:rPr sz="2400" spc="-73"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Graph:</a:t>
            </a:r>
            <a:endParaRPr sz="2400">
              <a:latin typeface="Roboto"/>
              <a:cs typeface="Roboto"/>
            </a:endParaRPr>
          </a:p>
        </p:txBody>
      </p:sp>
      <p:sp>
        <p:nvSpPr>
          <p:cNvPr id="4" name="object 4"/>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5" name="object 5"/>
          <p:cNvGrpSpPr/>
          <p:nvPr/>
        </p:nvGrpSpPr>
        <p:grpSpPr>
          <a:xfrm>
            <a:off x="5934801" y="1422666"/>
            <a:ext cx="5343313" cy="4722705"/>
            <a:chOff x="4451100" y="1066999"/>
            <a:chExt cx="4007485" cy="3542029"/>
          </a:xfrm>
        </p:grpSpPr>
        <p:pic>
          <p:nvPicPr>
            <p:cNvPr id="6" name="object 6"/>
            <p:cNvPicPr/>
            <p:nvPr/>
          </p:nvPicPr>
          <p:blipFill>
            <a:blip r:embed="rId2" cstate="print"/>
            <a:stretch>
              <a:fillRect/>
            </a:stretch>
          </p:blipFill>
          <p:spPr>
            <a:xfrm>
              <a:off x="4451100" y="1066999"/>
              <a:ext cx="3692784" cy="1000124"/>
            </a:xfrm>
            <a:prstGeom prst="rect">
              <a:avLst/>
            </a:prstGeom>
          </p:spPr>
        </p:pic>
        <p:pic>
          <p:nvPicPr>
            <p:cNvPr id="7" name="object 7"/>
            <p:cNvPicPr/>
            <p:nvPr/>
          </p:nvPicPr>
          <p:blipFill>
            <a:blip r:embed="rId3" cstate="print"/>
            <a:stretch>
              <a:fillRect/>
            </a:stretch>
          </p:blipFill>
          <p:spPr>
            <a:xfrm>
              <a:off x="5094825" y="1990925"/>
              <a:ext cx="3363375" cy="2223649"/>
            </a:xfrm>
            <a:prstGeom prst="rect">
              <a:avLst/>
            </a:prstGeom>
          </p:spPr>
        </p:pic>
        <p:sp>
          <p:nvSpPr>
            <p:cNvPr id="8" name="object 8"/>
            <p:cNvSpPr/>
            <p:nvPr/>
          </p:nvSpPr>
          <p:spPr>
            <a:xfrm>
              <a:off x="5354425" y="2352699"/>
              <a:ext cx="1152525" cy="389890"/>
            </a:xfrm>
            <a:custGeom>
              <a:avLst/>
              <a:gdLst/>
              <a:ahLst/>
              <a:cxnLst/>
              <a:rect l="l" t="t" r="r" b="b"/>
              <a:pathLst>
                <a:path w="1152525" h="389889">
                  <a:moveTo>
                    <a:pt x="1151999" y="389399"/>
                  </a:moveTo>
                  <a:lnTo>
                    <a:pt x="0" y="389399"/>
                  </a:lnTo>
                  <a:lnTo>
                    <a:pt x="0" y="0"/>
                  </a:lnTo>
                  <a:lnTo>
                    <a:pt x="1151999" y="0"/>
                  </a:lnTo>
                  <a:lnTo>
                    <a:pt x="1151999" y="389399"/>
                  </a:lnTo>
                  <a:close/>
                </a:path>
              </a:pathLst>
            </a:custGeom>
            <a:solidFill>
              <a:srgbClr val="FFFFFF"/>
            </a:solidFill>
          </p:spPr>
          <p:txBody>
            <a:bodyPr wrap="square" lIns="0" tIns="0" rIns="0" bIns="0" rtlCol="0"/>
            <a:lstStyle/>
            <a:p>
              <a:endParaRPr sz="2400"/>
            </a:p>
          </p:txBody>
        </p:sp>
        <p:sp>
          <p:nvSpPr>
            <p:cNvPr id="9" name="object 9"/>
            <p:cNvSpPr/>
            <p:nvPr/>
          </p:nvSpPr>
          <p:spPr>
            <a:xfrm>
              <a:off x="5202825" y="4254500"/>
              <a:ext cx="3224530" cy="344805"/>
            </a:xfrm>
            <a:custGeom>
              <a:avLst/>
              <a:gdLst/>
              <a:ahLst/>
              <a:cxnLst/>
              <a:rect l="l" t="t" r="r" b="b"/>
              <a:pathLst>
                <a:path w="3224529" h="344804">
                  <a:moveTo>
                    <a:pt x="3224099" y="0"/>
                  </a:moveTo>
                  <a:lnTo>
                    <a:pt x="3217943" y="45817"/>
                  </a:lnTo>
                  <a:lnTo>
                    <a:pt x="3200569" y="86988"/>
                  </a:lnTo>
                  <a:lnTo>
                    <a:pt x="3173620" y="121869"/>
                  </a:lnTo>
                  <a:lnTo>
                    <a:pt x="3138738" y="148819"/>
                  </a:lnTo>
                  <a:lnTo>
                    <a:pt x="3097567" y="166193"/>
                  </a:lnTo>
                  <a:lnTo>
                    <a:pt x="3051749" y="172349"/>
                  </a:lnTo>
                  <a:lnTo>
                    <a:pt x="1784399" y="172349"/>
                  </a:lnTo>
                  <a:lnTo>
                    <a:pt x="1738582" y="178506"/>
                  </a:lnTo>
                  <a:lnTo>
                    <a:pt x="1697411" y="195880"/>
                  </a:lnTo>
                  <a:lnTo>
                    <a:pt x="1662530" y="222830"/>
                  </a:lnTo>
                  <a:lnTo>
                    <a:pt x="1635580" y="257711"/>
                  </a:lnTo>
                  <a:lnTo>
                    <a:pt x="1618206" y="298882"/>
                  </a:lnTo>
                  <a:lnTo>
                    <a:pt x="1612049" y="344699"/>
                  </a:lnTo>
                  <a:lnTo>
                    <a:pt x="1605893" y="298882"/>
                  </a:lnTo>
                  <a:lnTo>
                    <a:pt x="1588519" y="257711"/>
                  </a:lnTo>
                  <a:lnTo>
                    <a:pt x="1561570" y="222830"/>
                  </a:lnTo>
                  <a:lnTo>
                    <a:pt x="1526688" y="195880"/>
                  </a:lnTo>
                  <a:lnTo>
                    <a:pt x="1485517" y="178506"/>
                  </a:lnTo>
                  <a:lnTo>
                    <a:pt x="1439699" y="172349"/>
                  </a:lnTo>
                  <a:lnTo>
                    <a:pt x="172349" y="172349"/>
                  </a:lnTo>
                  <a:lnTo>
                    <a:pt x="126532" y="166193"/>
                  </a:lnTo>
                  <a:lnTo>
                    <a:pt x="85361" y="148819"/>
                  </a:lnTo>
                  <a:lnTo>
                    <a:pt x="50480" y="121869"/>
                  </a:lnTo>
                  <a:lnTo>
                    <a:pt x="23530" y="86988"/>
                  </a:lnTo>
                  <a:lnTo>
                    <a:pt x="6156" y="45817"/>
                  </a:lnTo>
                  <a:lnTo>
                    <a:pt x="0" y="0"/>
                  </a:lnTo>
                </a:path>
              </a:pathLst>
            </a:custGeom>
            <a:ln w="19049">
              <a:solidFill>
                <a:srgbClr val="FF0000"/>
              </a:solidFill>
            </a:ln>
          </p:spPr>
          <p:txBody>
            <a:bodyPr wrap="square" lIns="0" tIns="0" rIns="0" bIns="0" rtlCol="0"/>
            <a:lstStyle/>
            <a:p>
              <a:endParaRPr sz="2400"/>
            </a:p>
          </p:txBody>
        </p:sp>
        <p:sp>
          <p:nvSpPr>
            <p:cNvPr id="10" name="object 10"/>
            <p:cNvSpPr/>
            <p:nvPr/>
          </p:nvSpPr>
          <p:spPr>
            <a:xfrm>
              <a:off x="5164976" y="4088715"/>
              <a:ext cx="177800" cy="13716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grpSp>
      <p:sp>
        <p:nvSpPr>
          <p:cNvPr id="11" name="object 11"/>
          <p:cNvSpPr txBox="1">
            <a:spLocks noGrp="1"/>
          </p:cNvSpPr>
          <p:nvPr>
            <p:ph type="title"/>
          </p:nvPr>
        </p:nvSpPr>
        <p:spPr>
          <a:xfrm>
            <a:off x="763638" y="267285"/>
            <a:ext cx="10985910"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
        <p:nvSpPr>
          <p:cNvPr id="12" name="object 12"/>
          <p:cNvSpPr/>
          <p:nvPr/>
        </p:nvSpPr>
        <p:spPr>
          <a:xfrm>
            <a:off x="10929618" y="542145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3" name="object 13"/>
          <p:cNvSpPr txBox="1"/>
          <p:nvPr/>
        </p:nvSpPr>
        <p:spPr>
          <a:xfrm>
            <a:off x="10988140" y="539842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
        <p:nvSpPr>
          <p:cNvPr id="14" name="object 14"/>
          <p:cNvSpPr/>
          <p:nvPr/>
        </p:nvSpPr>
        <p:spPr>
          <a:xfrm>
            <a:off x="6828961" y="28622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5" name="object 15"/>
          <p:cNvSpPr txBox="1"/>
          <p:nvPr/>
        </p:nvSpPr>
        <p:spPr>
          <a:xfrm>
            <a:off x="6862218" y="28371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1</a:t>
            </a:r>
            <a:endParaRPr sz="1600">
              <a:latin typeface="Roboto"/>
              <a:cs typeface="Roboto"/>
            </a:endParaRPr>
          </a:p>
        </p:txBody>
      </p:sp>
      <p:sp>
        <p:nvSpPr>
          <p:cNvPr id="16" name="object 16"/>
          <p:cNvSpPr/>
          <p:nvPr/>
        </p:nvSpPr>
        <p:spPr>
          <a:xfrm>
            <a:off x="6785649" y="5087547"/>
            <a:ext cx="220980" cy="243840"/>
          </a:xfrm>
          <a:custGeom>
            <a:avLst/>
            <a:gdLst/>
            <a:ahLst/>
            <a:cxnLst/>
            <a:rect l="l" t="t" r="r" b="b"/>
            <a:pathLst>
              <a:path w="165735" h="182879">
                <a:moveTo>
                  <a:pt x="165348" y="182879"/>
                </a:moveTo>
                <a:lnTo>
                  <a:pt x="0" y="182879"/>
                </a:lnTo>
                <a:lnTo>
                  <a:pt x="0" y="0"/>
                </a:lnTo>
                <a:lnTo>
                  <a:pt x="165348" y="0"/>
                </a:lnTo>
                <a:lnTo>
                  <a:pt x="165348" y="182879"/>
                </a:lnTo>
                <a:close/>
              </a:path>
            </a:pathLst>
          </a:custGeom>
          <a:solidFill>
            <a:srgbClr val="FFFFFF"/>
          </a:solidFill>
        </p:spPr>
        <p:txBody>
          <a:bodyPr wrap="square" lIns="0" tIns="0" rIns="0" bIns="0" rtlCol="0"/>
          <a:lstStyle/>
          <a:p>
            <a:endParaRPr sz="2400"/>
          </a:p>
        </p:txBody>
      </p:sp>
      <p:sp>
        <p:nvSpPr>
          <p:cNvPr id="17" name="object 17"/>
          <p:cNvSpPr txBox="1"/>
          <p:nvPr/>
        </p:nvSpPr>
        <p:spPr>
          <a:xfrm>
            <a:off x="6818906" y="5062486"/>
            <a:ext cx="321733" cy="576226"/>
          </a:xfrm>
          <a:prstGeom prst="rect">
            <a:avLst/>
          </a:prstGeom>
        </p:spPr>
        <p:txBody>
          <a:bodyPr vert="horz" wrap="square" lIns="0" tIns="16933" rIns="0" bIns="0" rtlCol="0">
            <a:spAutoFit/>
          </a:bodyPr>
          <a:lstStyle/>
          <a:p>
            <a:pPr marL="16933">
              <a:spcBef>
                <a:spcPts val="133"/>
              </a:spcBef>
            </a:pPr>
            <a:r>
              <a:rPr sz="1600" spc="-147" dirty="0">
                <a:latin typeface="Roboto"/>
                <a:cs typeface="Roboto"/>
              </a:rPr>
              <a:t>-</a:t>
            </a:r>
            <a:r>
              <a:rPr sz="1600" spc="-67" dirty="0">
                <a:latin typeface="Roboto"/>
                <a:cs typeface="Roboto"/>
              </a:rPr>
              <a:t>1</a:t>
            </a:r>
            <a:endParaRPr sz="1600">
              <a:latin typeface="Roboto"/>
              <a:cs typeface="Roboto"/>
            </a:endParaRPr>
          </a:p>
          <a:p>
            <a:pPr marL="66885">
              <a:spcBef>
                <a:spcPts val="960"/>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8" name="object 18"/>
          <p:cNvSpPr/>
          <p:nvPr/>
        </p:nvSpPr>
        <p:spPr>
          <a:xfrm>
            <a:off x="6811555" y="39798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9" name="object 19"/>
          <p:cNvSpPr txBox="1"/>
          <p:nvPr/>
        </p:nvSpPr>
        <p:spPr>
          <a:xfrm>
            <a:off x="6844813" y="39547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0</a:t>
            </a:r>
            <a:endParaRPr sz="1600">
              <a:latin typeface="Roboto"/>
              <a:cs typeface="Roboto"/>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5" y="4823441"/>
            <a:ext cx="364744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100" dirty="0">
                <a:latin typeface="Roboto"/>
                <a:cs typeface="Roboto"/>
              </a:rPr>
              <a:t> </a:t>
            </a:r>
            <a:r>
              <a:rPr sz="2400" spc="-13" dirty="0">
                <a:latin typeface="Roboto"/>
                <a:cs typeface="Roboto"/>
              </a:rPr>
              <a:t>Range:</a:t>
            </a:r>
            <a:r>
              <a:rPr sz="2400" spc="-53" dirty="0">
                <a:latin typeface="Roboto"/>
                <a:cs typeface="Roboto"/>
              </a:rPr>
              <a:t> </a:t>
            </a:r>
            <a:r>
              <a:rPr sz="2400" dirty="0">
                <a:latin typeface="Roboto"/>
                <a:cs typeface="Roboto"/>
              </a:rPr>
              <a:t>(</a:t>
            </a:r>
            <a:r>
              <a:rPr sz="2400" spc="-53" dirty="0">
                <a:latin typeface="Roboto"/>
                <a:cs typeface="Roboto"/>
              </a:rPr>
              <a:t> </a:t>
            </a:r>
            <a:r>
              <a:rPr sz="2400" spc="-213" dirty="0">
                <a:latin typeface="Roboto"/>
                <a:cs typeface="Roboto"/>
              </a:rPr>
              <a:t>-</a:t>
            </a:r>
            <a:r>
              <a:rPr sz="2400" spc="-253" dirty="0">
                <a:latin typeface="Roboto"/>
                <a:cs typeface="Roboto"/>
              </a:rPr>
              <a:t>1</a:t>
            </a:r>
            <a:r>
              <a:rPr sz="2400" spc="-7" dirty="0">
                <a:latin typeface="Roboto"/>
                <a:cs typeface="Roboto"/>
              </a:rPr>
              <a:t> </a:t>
            </a:r>
            <a:r>
              <a:rPr sz="2400" dirty="0">
                <a:latin typeface="Roboto"/>
                <a:cs typeface="Roboto"/>
              </a:rPr>
              <a:t>to</a:t>
            </a:r>
            <a:r>
              <a:rPr sz="2400" spc="-47" dirty="0">
                <a:latin typeface="Roboto"/>
                <a:cs typeface="Roboto"/>
              </a:rPr>
              <a:t> </a:t>
            </a:r>
            <a:r>
              <a:rPr sz="2400" spc="-33" dirty="0">
                <a:latin typeface="Roboto"/>
                <a:cs typeface="Roboto"/>
              </a:rPr>
              <a:t>1)</a:t>
            </a:r>
            <a:endParaRPr sz="2400">
              <a:latin typeface="Roboto"/>
              <a:cs typeface="Roboto"/>
            </a:endParaRPr>
          </a:p>
        </p:txBody>
      </p:sp>
      <p:sp>
        <p:nvSpPr>
          <p:cNvPr id="3" name="object 3"/>
          <p:cNvSpPr txBox="1">
            <a:spLocks noGrp="1"/>
          </p:cNvSpPr>
          <p:nvPr>
            <p:ph type="title"/>
          </p:nvPr>
        </p:nvSpPr>
        <p:spPr>
          <a:xfrm>
            <a:off x="1117600" y="395105"/>
            <a:ext cx="10543458" cy="810330"/>
          </a:xfrm>
          <a:prstGeom prst="rect">
            <a:avLst/>
          </a:prstGeom>
        </p:spPr>
        <p:txBody>
          <a:bodyPr vert="horz" wrap="square" lIns="0" tIns="131933" rIns="0" bIns="0" rtlCol="0" anchor="ctr">
            <a:spAutoFit/>
          </a:bodyPr>
          <a:lstStyle/>
          <a:p>
            <a:pPr marL="3374729">
              <a:lnSpc>
                <a:spcPct val="100000"/>
              </a:lnSpc>
              <a:spcBef>
                <a:spcPts val="133"/>
              </a:spcBef>
            </a:pPr>
            <a:r>
              <a:rPr spc="-80" dirty="0"/>
              <a:t>Tanh</a:t>
            </a:r>
            <a:r>
              <a:rPr spc="-152" dirty="0"/>
              <a:t> </a:t>
            </a:r>
            <a:r>
              <a:rPr spc="-13" dirty="0"/>
              <a:t>Activation</a:t>
            </a:r>
            <a:r>
              <a:rPr spc="-200" dirty="0"/>
              <a:t> </a:t>
            </a:r>
            <a:r>
              <a:rPr spc="-13" dirty="0"/>
              <a:t>Function</a:t>
            </a:r>
          </a:p>
        </p:txBody>
      </p:sp>
      <p:sp>
        <p:nvSpPr>
          <p:cNvPr id="4" name="object 4"/>
          <p:cNvSpPr txBox="1"/>
          <p:nvPr/>
        </p:nvSpPr>
        <p:spPr>
          <a:xfrm>
            <a:off x="1386465" y="3807441"/>
            <a:ext cx="37067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5" name="object 5"/>
          <p:cNvSpPr txBox="1"/>
          <p:nvPr/>
        </p:nvSpPr>
        <p:spPr>
          <a:xfrm>
            <a:off x="1386466" y="2740641"/>
            <a:ext cx="483023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73" dirty="0">
                <a:latin typeface="Roboto"/>
                <a:cs typeface="Roboto"/>
              </a:rPr>
              <a:t> </a:t>
            </a:r>
            <a:r>
              <a:rPr sz="2400" spc="-13" dirty="0">
                <a:latin typeface="Roboto"/>
                <a:cs typeface="Roboto"/>
              </a:rPr>
              <a:t>Activation</a:t>
            </a:r>
            <a:r>
              <a:rPr sz="2400" spc="-73"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Graph:</a:t>
            </a:r>
            <a:endParaRPr sz="2400">
              <a:latin typeface="Roboto"/>
              <a:cs typeface="Roboto"/>
            </a:endParaRPr>
          </a:p>
        </p:txBody>
      </p:sp>
      <p:sp>
        <p:nvSpPr>
          <p:cNvPr id="6" name="object 6"/>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grpSp>
        <p:nvGrpSpPr>
          <p:cNvPr id="7" name="object 7"/>
          <p:cNvGrpSpPr/>
          <p:nvPr/>
        </p:nvGrpSpPr>
        <p:grpSpPr>
          <a:xfrm>
            <a:off x="5934801" y="1422666"/>
            <a:ext cx="5343313" cy="4212167"/>
            <a:chOff x="4451100" y="1066999"/>
            <a:chExt cx="4007485" cy="3159125"/>
          </a:xfrm>
        </p:grpSpPr>
        <p:pic>
          <p:nvPicPr>
            <p:cNvPr id="8" name="object 8"/>
            <p:cNvPicPr/>
            <p:nvPr/>
          </p:nvPicPr>
          <p:blipFill>
            <a:blip r:embed="rId2" cstate="print"/>
            <a:stretch>
              <a:fillRect/>
            </a:stretch>
          </p:blipFill>
          <p:spPr>
            <a:xfrm>
              <a:off x="4451100" y="1066999"/>
              <a:ext cx="3692784" cy="1000124"/>
            </a:xfrm>
            <a:prstGeom prst="rect">
              <a:avLst/>
            </a:prstGeom>
          </p:spPr>
        </p:pic>
        <p:pic>
          <p:nvPicPr>
            <p:cNvPr id="9" name="object 9"/>
            <p:cNvPicPr/>
            <p:nvPr/>
          </p:nvPicPr>
          <p:blipFill>
            <a:blip r:embed="rId3" cstate="print"/>
            <a:stretch>
              <a:fillRect/>
            </a:stretch>
          </p:blipFill>
          <p:spPr>
            <a:xfrm>
              <a:off x="5094825" y="1990925"/>
              <a:ext cx="3363375" cy="2223649"/>
            </a:xfrm>
            <a:prstGeom prst="rect">
              <a:avLst/>
            </a:prstGeom>
          </p:spPr>
        </p:pic>
        <p:sp>
          <p:nvSpPr>
            <p:cNvPr id="10" name="object 10"/>
            <p:cNvSpPr/>
            <p:nvPr/>
          </p:nvSpPr>
          <p:spPr>
            <a:xfrm>
              <a:off x="5354425" y="2352699"/>
              <a:ext cx="1152525" cy="389890"/>
            </a:xfrm>
            <a:custGeom>
              <a:avLst/>
              <a:gdLst/>
              <a:ahLst/>
              <a:cxnLst/>
              <a:rect l="l" t="t" r="r" b="b"/>
              <a:pathLst>
                <a:path w="1152525" h="389889">
                  <a:moveTo>
                    <a:pt x="1151999" y="389399"/>
                  </a:moveTo>
                  <a:lnTo>
                    <a:pt x="0" y="389399"/>
                  </a:lnTo>
                  <a:lnTo>
                    <a:pt x="0" y="0"/>
                  </a:lnTo>
                  <a:lnTo>
                    <a:pt x="1151999" y="0"/>
                  </a:lnTo>
                  <a:lnTo>
                    <a:pt x="1151999" y="389399"/>
                  </a:lnTo>
                  <a:close/>
                </a:path>
              </a:pathLst>
            </a:custGeom>
            <a:solidFill>
              <a:srgbClr val="FFFFFF"/>
            </a:solidFill>
          </p:spPr>
          <p:txBody>
            <a:bodyPr wrap="square" lIns="0" tIns="0" rIns="0" bIns="0" rtlCol="0"/>
            <a:lstStyle/>
            <a:p>
              <a:endParaRPr sz="2400"/>
            </a:p>
          </p:txBody>
        </p:sp>
        <p:sp>
          <p:nvSpPr>
            <p:cNvPr id="11" name="object 11"/>
            <p:cNvSpPr/>
            <p:nvPr/>
          </p:nvSpPr>
          <p:spPr>
            <a:xfrm>
              <a:off x="4801000" y="2067124"/>
              <a:ext cx="344805" cy="2045335"/>
            </a:xfrm>
            <a:custGeom>
              <a:avLst/>
              <a:gdLst/>
              <a:ahLst/>
              <a:cxnLst/>
              <a:rect l="l" t="t" r="r" b="b"/>
              <a:pathLst>
                <a:path w="344804" h="2045335">
                  <a:moveTo>
                    <a:pt x="344699" y="2045099"/>
                  </a:moveTo>
                  <a:lnTo>
                    <a:pt x="298882" y="2038943"/>
                  </a:lnTo>
                  <a:lnTo>
                    <a:pt x="257711" y="2021569"/>
                  </a:lnTo>
                  <a:lnTo>
                    <a:pt x="222830" y="1994619"/>
                  </a:lnTo>
                  <a:lnTo>
                    <a:pt x="195880" y="1959738"/>
                  </a:lnTo>
                  <a:lnTo>
                    <a:pt x="178506" y="1918567"/>
                  </a:lnTo>
                  <a:lnTo>
                    <a:pt x="172349" y="1872749"/>
                  </a:lnTo>
                  <a:lnTo>
                    <a:pt x="172349" y="1194899"/>
                  </a:lnTo>
                  <a:lnTo>
                    <a:pt x="166193" y="1149082"/>
                  </a:lnTo>
                  <a:lnTo>
                    <a:pt x="148819" y="1107911"/>
                  </a:lnTo>
                  <a:lnTo>
                    <a:pt x="121869" y="1073030"/>
                  </a:lnTo>
                  <a:lnTo>
                    <a:pt x="86988" y="1046080"/>
                  </a:lnTo>
                  <a:lnTo>
                    <a:pt x="45817" y="1028706"/>
                  </a:lnTo>
                  <a:lnTo>
                    <a:pt x="0" y="1022549"/>
                  </a:lnTo>
                  <a:lnTo>
                    <a:pt x="45817" y="1016393"/>
                  </a:lnTo>
                  <a:lnTo>
                    <a:pt x="86988" y="999019"/>
                  </a:lnTo>
                  <a:lnTo>
                    <a:pt x="121869" y="972069"/>
                  </a:lnTo>
                  <a:lnTo>
                    <a:pt x="148819" y="937188"/>
                  </a:lnTo>
                  <a:lnTo>
                    <a:pt x="166193" y="896017"/>
                  </a:lnTo>
                  <a:lnTo>
                    <a:pt x="172349" y="850199"/>
                  </a:lnTo>
                  <a:lnTo>
                    <a:pt x="172349" y="172349"/>
                  </a:lnTo>
                  <a:lnTo>
                    <a:pt x="178506" y="126532"/>
                  </a:lnTo>
                  <a:lnTo>
                    <a:pt x="195880" y="85361"/>
                  </a:lnTo>
                  <a:lnTo>
                    <a:pt x="222830" y="50480"/>
                  </a:lnTo>
                  <a:lnTo>
                    <a:pt x="257711" y="23530"/>
                  </a:lnTo>
                  <a:lnTo>
                    <a:pt x="298882" y="6156"/>
                  </a:lnTo>
                  <a:lnTo>
                    <a:pt x="344699" y="0"/>
                  </a:lnTo>
                </a:path>
              </a:pathLst>
            </a:custGeom>
            <a:ln w="19049">
              <a:solidFill>
                <a:srgbClr val="FF0000"/>
              </a:solidFill>
            </a:ln>
          </p:spPr>
          <p:txBody>
            <a:bodyPr wrap="square" lIns="0" tIns="0" rIns="0" bIns="0" rtlCol="0"/>
            <a:lstStyle/>
            <a:p>
              <a:endParaRPr sz="2400"/>
            </a:p>
          </p:txBody>
        </p:sp>
        <p:sp>
          <p:nvSpPr>
            <p:cNvPr id="12" name="object 12"/>
            <p:cNvSpPr/>
            <p:nvPr/>
          </p:nvSpPr>
          <p:spPr>
            <a:xfrm>
              <a:off x="5164976" y="4088715"/>
              <a:ext cx="177800" cy="137160"/>
            </a:xfrm>
            <a:custGeom>
              <a:avLst/>
              <a:gdLst/>
              <a:ahLst/>
              <a:cxnLst/>
              <a:rect l="l" t="t" r="r" b="b"/>
              <a:pathLst>
                <a:path w="177800" h="137160">
                  <a:moveTo>
                    <a:pt x="177365" y="137160"/>
                  </a:moveTo>
                  <a:lnTo>
                    <a:pt x="0" y="137160"/>
                  </a:lnTo>
                  <a:lnTo>
                    <a:pt x="0" y="0"/>
                  </a:lnTo>
                  <a:lnTo>
                    <a:pt x="177365" y="0"/>
                  </a:lnTo>
                  <a:lnTo>
                    <a:pt x="177365" y="137160"/>
                  </a:lnTo>
                  <a:close/>
                </a:path>
              </a:pathLst>
            </a:custGeom>
            <a:solidFill>
              <a:srgbClr val="FFFFFF"/>
            </a:solidFill>
          </p:spPr>
          <p:txBody>
            <a:bodyPr wrap="square" lIns="0" tIns="0" rIns="0" bIns="0" rtlCol="0"/>
            <a:lstStyle/>
            <a:p>
              <a:endParaRPr sz="2400"/>
            </a:p>
          </p:txBody>
        </p:sp>
      </p:grpSp>
      <p:sp>
        <p:nvSpPr>
          <p:cNvPr id="13" name="object 13"/>
          <p:cNvSpPr/>
          <p:nvPr/>
        </p:nvSpPr>
        <p:spPr>
          <a:xfrm>
            <a:off x="10929618" y="542145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4" name="object 14"/>
          <p:cNvSpPr txBox="1"/>
          <p:nvPr/>
        </p:nvSpPr>
        <p:spPr>
          <a:xfrm>
            <a:off x="10988140" y="539842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
        <p:nvSpPr>
          <p:cNvPr id="15" name="object 15"/>
          <p:cNvSpPr/>
          <p:nvPr/>
        </p:nvSpPr>
        <p:spPr>
          <a:xfrm>
            <a:off x="6828961" y="28622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16" name="object 16"/>
          <p:cNvSpPr txBox="1"/>
          <p:nvPr/>
        </p:nvSpPr>
        <p:spPr>
          <a:xfrm>
            <a:off x="6862218" y="28371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1</a:t>
            </a:r>
            <a:endParaRPr sz="1600">
              <a:latin typeface="Roboto"/>
              <a:cs typeface="Roboto"/>
            </a:endParaRPr>
          </a:p>
        </p:txBody>
      </p:sp>
      <p:sp>
        <p:nvSpPr>
          <p:cNvPr id="17" name="object 17"/>
          <p:cNvSpPr/>
          <p:nvPr/>
        </p:nvSpPr>
        <p:spPr>
          <a:xfrm>
            <a:off x="6785649" y="5087547"/>
            <a:ext cx="220980" cy="243840"/>
          </a:xfrm>
          <a:custGeom>
            <a:avLst/>
            <a:gdLst/>
            <a:ahLst/>
            <a:cxnLst/>
            <a:rect l="l" t="t" r="r" b="b"/>
            <a:pathLst>
              <a:path w="165735" h="182879">
                <a:moveTo>
                  <a:pt x="165348" y="182879"/>
                </a:moveTo>
                <a:lnTo>
                  <a:pt x="0" y="182879"/>
                </a:lnTo>
                <a:lnTo>
                  <a:pt x="0" y="0"/>
                </a:lnTo>
                <a:lnTo>
                  <a:pt x="165348" y="0"/>
                </a:lnTo>
                <a:lnTo>
                  <a:pt x="165348" y="182879"/>
                </a:lnTo>
                <a:close/>
              </a:path>
            </a:pathLst>
          </a:custGeom>
          <a:solidFill>
            <a:srgbClr val="FFFFFF"/>
          </a:solidFill>
        </p:spPr>
        <p:txBody>
          <a:bodyPr wrap="square" lIns="0" tIns="0" rIns="0" bIns="0" rtlCol="0"/>
          <a:lstStyle/>
          <a:p>
            <a:endParaRPr sz="2400"/>
          </a:p>
        </p:txBody>
      </p:sp>
      <p:sp>
        <p:nvSpPr>
          <p:cNvPr id="18" name="object 18"/>
          <p:cNvSpPr txBox="1"/>
          <p:nvPr/>
        </p:nvSpPr>
        <p:spPr>
          <a:xfrm>
            <a:off x="6818906" y="5062486"/>
            <a:ext cx="321733" cy="576226"/>
          </a:xfrm>
          <a:prstGeom prst="rect">
            <a:avLst/>
          </a:prstGeom>
        </p:spPr>
        <p:txBody>
          <a:bodyPr vert="horz" wrap="square" lIns="0" tIns="16933" rIns="0" bIns="0" rtlCol="0">
            <a:spAutoFit/>
          </a:bodyPr>
          <a:lstStyle/>
          <a:p>
            <a:pPr marL="16933">
              <a:spcBef>
                <a:spcPts val="133"/>
              </a:spcBef>
            </a:pPr>
            <a:r>
              <a:rPr sz="1600" spc="-147" dirty="0">
                <a:latin typeface="Roboto"/>
                <a:cs typeface="Roboto"/>
              </a:rPr>
              <a:t>-</a:t>
            </a:r>
            <a:r>
              <a:rPr sz="1600" spc="-67" dirty="0">
                <a:latin typeface="Roboto"/>
                <a:cs typeface="Roboto"/>
              </a:rPr>
              <a:t>1</a:t>
            </a:r>
            <a:endParaRPr sz="1600">
              <a:latin typeface="Roboto"/>
              <a:cs typeface="Roboto"/>
            </a:endParaRPr>
          </a:p>
          <a:p>
            <a:pPr marL="66885">
              <a:spcBef>
                <a:spcPts val="960"/>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9" name="object 19"/>
          <p:cNvSpPr/>
          <p:nvPr/>
        </p:nvSpPr>
        <p:spPr>
          <a:xfrm>
            <a:off x="6811555" y="3979819"/>
            <a:ext cx="165100" cy="243840"/>
          </a:xfrm>
          <a:custGeom>
            <a:avLst/>
            <a:gdLst/>
            <a:ahLst/>
            <a:cxnLst/>
            <a:rect l="l" t="t" r="r" b="b"/>
            <a:pathLst>
              <a:path w="123825" h="182880">
                <a:moveTo>
                  <a:pt x="123304" y="182879"/>
                </a:moveTo>
                <a:lnTo>
                  <a:pt x="0" y="182879"/>
                </a:lnTo>
                <a:lnTo>
                  <a:pt x="0" y="0"/>
                </a:lnTo>
                <a:lnTo>
                  <a:pt x="123304" y="0"/>
                </a:lnTo>
                <a:lnTo>
                  <a:pt x="123304" y="182879"/>
                </a:lnTo>
                <a:close/>
              </a:path>
            </a:pathLst>
          </a:custGeom>
          <a:solidFill>
            <a:srgbClr val="FFFFFF"/>
          </a:solidFill>
        </p:spPr>
        <p:txBody>
          <a:bodyPr wrap="square" lIns="0" tIns="0" rIns="0" bIns="0" rtlCol="0"/>
          <a:lstStyle/>
          <a:p>
            <a:endParaRPr sz="2400"/>
          </a:p>
        </p:txBody>
      </p:sp>
      <p:sp>
        <p:nvSpPr>
          <p:cNvPr id="20" name="object 20"/>
          <p:cNvSpPr txBox="1"/>
          <p:nvPr/>
        </p:nvSpPr>
        <p:spPr>
          <a:xfrm>
            <a:off x="6844813" y="3954758"/>
            <a:ext cx="148167" cy="263320"/>
          </a:xfrm>
          <a:prstGeom prst="rect">
            <a:avLst/>
          </a:prstGeom>
        </p:spPr>
        <p:txBody>
          <a:bodyPr vert="horz" wrap="square" lIns="0" tIns="16933" rIns="0" bIns="0" rtlCol="0">
            <a:spAutoFit/>
          </a:bodyPr>
          <a:lstStyle/>
          <a:p>
            <a:pPr marL="16933">
              <a:spcBef>
                <a:spcPts val="133"/>
              </a:spcBef>
            </a:pPr>
            <a:r>
              <a:rPr sz="1600" spc="-67" dirty="0">
                <a:latin typeface="Roboto"/>
                <a:cs typeface="Roboto"/>
              </a:rPr>
              <a:t>0</a:t>
            </a:r>
            <a:endParaRPr sz="1600">
              <a:latin typeface="Roboto"/>
              <a:cs typeface="Roboto"/>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109970"/>
            <a:ext cx="11320208" cy="810330"/>
          </a:xfrm>
          <a:prstGeom prst="rect">
            <a:avLst/>
          </a:prstGeom>
        </p:spPr>
        <p:txBody>
          <a:bodyPr vert="horz" wrap="square" lIns="0" tIns="131933" rIns="0" bIns="0" rtlCol="0" anchor="ctr">
            <a:spAutoFit/>
          </a:bodyPr>
          <a:lstStyle/>
          <a:p>
            <a:pPr marL="2062428">
              <a:lnSpc>
                <a:spcPct val="100000"/>
              </a:lnSpc>
              <a:spcBef>
                <a:spcPts val="133"/>
              </a:spcBef>
            </a:pPr>
            <a:r>
              <a:rPr spc="-27" dirty="0"/>
              <a:t>Sigmoid</a:t>
            </a:r>
            <a:r>
              <a:rPr spc="-173" dirty="0"/>
              <a:t> </a:t>
            </a:r>
            <a:r>
              <a:rPr spc="-13" dirty="0"/>
              <a:t>v/s</a:t>
            </a:r>
            <a:r>
              <a:rPr spc="-220" dirty="0"/>
              <a:t> </a:t>
            </a:r>
            <a:r>
              <a:rPr spc="-80" dirty="0"/>
              <a:t>Tanh</a:t>
            </a:r>
            <a:r>
              <a:rPr spc="-152" dirty="0"/>
              <a:t> </a:t>
            </a:r>
            <a:r>
              <a:rPr spc="-13" dirty="0"/>
              <a:t>Activation</a:t>
            </a:r>
            <a:r>
              <a:rPr spc="-167" dirty="0"/>
              <a:t> </a:t>
            </a:r>
            <a:r>
              <a:rPr spc="-13" dirty="0"/>
              <a:t>Function</a:t>
            </a:r>
          </a:p>
        </p:txBody>
      </p:sp>
      <p:pic>
        <p:nvPicPr>
          <p:cNvPr id="3" name="object 3"/>
          <p:cNvPicPr/>
          <p:nvPr/>
        </p:nvPicPr>
        <p:blipFill>
          <a:blip r:embed="rId2" cstate="print"/>
          <a:stretch>
            <a:fillRect/>
          </a:stretch>
        </p:blipFill>
        <p:spPr>
          <a:xfrm>
            <a:off x="2738600" y="1387467"/>
            <a:ext cx="6386699" cy="4798075"/>
          </a:xfrm>
          <a:prstGeom prst="rect">
            <a:avLst/>
          </a:prstGeo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5" y="3959841"/>
            <a:ext cx="388958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53" dirty="0">
                <a:latin typeface="Roboto"/>
                <a:cs typeface="Roboto"/>
              </a:rPr>
              <a:t> </a:t>
            </a:r>
            <a:r>
              <a:rPr sz="2400" spc="-33" dirty="0">
                <a:latin typeface="Roboto"/>
                <a:cs typeface="Roboto"/>
              </a:rPr>
              <a:t>Function</a:t>
            </a:r>
            <a:r>
              <a:rPr sz="2400" spc="-53" dirty="0">
                <a:latin typeface="Roboto"/>
                <a:cs typeface="Roboto"/>
              </a:rPr>
              <a:t> </a:t>
            </a:r>
            <a:r>
              <a:rPr sz="2400" spc="-13" dirty="0">
                <a:latin typeface="Roboto"/>
                <a:cs typeface="Roboto"/>
              </a:rPr>
              <a:t>derivative:</a:t>
            </a:r>
            <a:endParaRPr sz="2400">
              <a:latin typeface="Roboto"/>
              <a:cs typeface="Roboto"/>
            </a:endParaRPr>
          </a:p>
        </p:txBody>
      </p:sp>
      <p:sp>
        <p:nvSpPr>
          <p:cNvPr id="3" name="object 3"/>
          <p:cNvSpPr txBox="1">
            <a:spLocks noGrp="1"/>
          </p:cNvSpPr>
          <p:nvPr>
            <p:ph type="title"/>
          </p:nvPr>
        </p:nvSpPr>
        <p:spPr>
          <a:xfrm>
            <a:off x="488334" y="336111"/>
            <a:ext cx="11467692" cy="810330"/>
          </a:xfrm>
          <a:prstGeom prst="rect">
            <a:avLst/>
          </a:prstGeom>
        </p:spPr>
        <p:txBody>
          <a:bodyPr vert="horz" wrap="square" lIns="0" tIns="131933" rIns="0" bIns="0" rtlCol="0" anchor="ctr">
            <a:spAutoFit/>
          </a:bodyPr>
          <a:lstStyle/>
          <a:p>
            <a:pPr marL="2281710">
              <a:lnSpc>
                <a:spcPct val="100000"/>
              </a:lnSpc>
              <a:spcBef>
                <a:spcPts val="133"/>
              </a:spcBef>
            </a:pPr>
            <a:r>
              <a:rPr spc="-80" dirty="0"/>
              <a:t>Tanh</a:t>
            </a:r>
            <a:r>
              <a:rPr spc="-152" dirty="0"/>
              <a:t> </a:t>
            </a:r>
            <a:r>
              <a:rPr spc="-13" dirty="0"/>
              <a:t>Activation</a:t>
            </a:r>
            <a:r>
              <a:rPr spc="-187" dirty="0"/>
              <a:t> </a:t>
            </a:r>
            <a:r>
              <a:rPr spc="-27" dirty="0"/>
              <a:t>Function</a:t>
            </a:r>
            <a:r>
              <a:rPr spc="-173" dirty="0"/>
              <a:t> </a:t>
            </a:r>
            <a:r>
              <a:rPr spc="-13" dirty="0"/>
              <a:t>Derivative</a:t>
            </a:r>
          </a:p>
        </p:txBody>
      </p:sp>
      <p:sp>
        <p:nvSpPr>
          <p:cNvPr id="4" name="object 4"/>
          <p:cNvSpPr txBox="1"/>
          <p:nvPr/>
        </p:nvSpPr>
        <p:spPr>
          <a:xfrm>
            <a:off x="1386466" y="1693840"/>
            <a:ext cx="39463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60" dirty="0">
                <a:latin typeface="Roboto"/>
                <a:cs typeface="Roboto"/>
              </a:rPr>
              <a:t>Tanh</a:t>
            </a:r>
            <a:r>
              <a:rPr sz="2400" spc="-87" dirty="0">
                <a:latin typeface="Roboto"/>
                <a:cs typeface="Roboto"/>
              </a:rPr>
              <a:t> </a:t>
            </a:r>
            <a:r>
              <a:rPr sz="2400" spc="-13"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pic>
        <p:nvPicPr>
          <p:cNvPr id="5" name="object 5"/>
          <p:cNvPicPr/>
          <p:nvPr/>
        </p:nvPicPr>
        <p:blipFill>
          <a:blip r:embed="rId2" cstate="print"/>
          <a:stretch>
            <a:fillRect/>
          </a:stretch>
        </p:blipFill>
        <p:spPr>
          <a:xfrm>
            <a:off x="1450632" y="2224267"/>
            <a:ext cx="4923712" cy="1333499"/>
          </a:xfrm>
          <a:prstGeom prst="rect">
            <a:avLst/>
          </a:prstGeom>
        </p:spPr>
      </p:pic>
      <p:pic>
        <p:nvPicPr>
          <p:cNvPr id="6" name="object 6"/>
          <p:cNvPicPr/>
          <p:nvPr/>
        </p:nvPicPr>
        <p:blipFill>
          <a:blip r:embed="rId3" cstate="print"/>
          <a:stretch>
            <a:fillRect/>
          </a:stretch>
        </p:blipFill>
        <p:spPr>
          <a:xfrm>
            <a:off x="1872053" y="4841582"/>
            <a:ext cx="980548" cy="438508"/>
          </a:xfrm>
          <a:prstGeom prst="rect">
            <a:avLst/>
          </a:prstGeom>
        </p:spPr>
      </p:pic>
      <p:pic>
        <p:nvPicPr>
          <p:cNvPr id="7" name="object 7"/>
          <p:cNvPicPr/>
          <p:nvPr/>
        </p:nvPicPr>
        <p:blipFill>
          <a:blip r:embed="rId4" cstate="print"/>
          <a:stretch>
            <a:fillRect/>
          </a:stretch>
        </p:blipFill>
        <p:spPr>
          <a:xfrm>
            <a:off x="4460634" y="4828401"/>
            <a:ext cx="1587221" cy="533399"/>
          </a:xfrm>
          <a:prstGeom prst="rect">
            <a:avLst/>
          </a:prstGeom>
        </p:spPr>
      </p:pic>
      <p:sp>
        <p:nvSpPr>
          <p:cNvPr id="8" name="object 8"/>
          <p:cNvSpPr txBox="1"/>
          <p:nvPr/>
        </p:nvSpPr>
        <p:spPr>
          <a:xfrm>
            <a:off x="5362568" y="4528851"/>
            <a:ext cx="222673" cy="427532"/>
          </a:xfrm>
          <a:prstGeom prst="rect">
            <a:avLst/>
          </a:prstGeom>
        </p:spPr>
        <p:txBody>
          <a:bodyPr vert="horz" wrap="square" lIns="0" tIns="16933" rIns="0" bIns="0" rtlCol="0">
            <a:spAutoFit/>
          </a:bodyPr>
          <a:lstStyle/>
          <a:p>
            <a:pPr marL="16933">
              <a:spcBef>
                <a:spcPts val="133"/>
              </a:spcBef>
            </a:pPr>
            <a:r>
              <a:rPr sz="2667" spc="-67" dirty="0">
                <a:latin typeface="Arial MT"/>
                <a:cs typeface="Arial MT"/>
              </a:rPr>
              <a:t>2</a:t>
            </a:r>
            <a:endParaRPr sz="2667">
              <a:latin typeface="Arial MT"/>
              <a:cs typeface="Arial MT"/>
            </a:endParaRPr>
          </a:p>
        </p:txBody>
      </p:sp>
      <p:sp>
        <p:nvSpPr>
          <p:cNvPr id="9" name="object 9"/>
          <p:cNvSpPr txBox="1"/>
          <p:nvPr/>
        </p:nvSpPr>
        <p:spPr>
          <a:xfrm>
            <a:off x="1548000" y="4703647"/>
            <a:ext cx="2756747" cy="1248205"/>
          </a:xfrm>
          <a:prstGeom prst="rect">
            <a:avLst/>
          </a:prstGeom>
        </p:spPr>
        <p:txBody>
          <a:bodyPr vert="horz" wrap="square" lIns="0" tIns="16933" rIns="0" bIns="0" rtlCol="0">
            <a:spAutoFit/>
          </a:bodyPr>
          <a:lstStyle/>
          <a:p>
            <a:pPr marL="16933">
              <a:spcBef>
                <a:spcPts val="133"/>
              </a:spcBef>
              <a:tabLst>
                <a:tab pos="1511262" algn="l"/>
                <a:tab pos="1710224" algn="l"/>
              </a:tabLst>
            </a:pPr>
            <a:r>
              <a:rPr sz="4000" u="heavy" spc="-67" dirty="0">
                <a:uFill>
                  <a:solidFill>
                    <a:srgbClr val="000000"/>
                  </a:solidFill>
                </a:uFill>
                <a:latin typeface="Roboto"/>
                <a:cs typeface="Roboto"/>
              </a:rPr>
              <a:t>d</a:t>
            </a:r>
            <a:r>
              <a:rPr sz="4000" u="heavy" dirty="0">
                <a:uFill>
                  <a:solidFill>
                    <a:srgbClr val="000000"/>
                  </a:solidFill>
                </a:uFill>
                <a:latin typeface="Roboto"/>
                <a:cs typeface="Roboto"/>
              </a:rPr>
              <a:t>	</a:t>
            </a:r>
            <a:r>
              <a:rPr sz="4000" dirty="0">
                <a:latin typeface="Roboto"/>
                <a:cs typeface="Roboto"/>
              </a:rPr>
              <a:t>	</a:t>
            </a:r>
            <a:r>
              <a:rPr sz="4000" dirty="0">
                <a:latin typeface="Arial MT"/>
                <a:cs typeface="Arial MT"/>
              </a:rPr>
              <a:t>=</a:t>
            </a:r>
            <a:r>
              <a:rPr sz="4000" spc="-13" dirty="0">
                <a:latin typeface="Arial MT"/>
                <a:cs typeface="Arial MT"/>
              </a:rPr>
              <a:t> </a:t>
            </a:r>
            <a:r>
              <a:rPr sz="4000" dirty="0">
                <a:latin typeface="Arial MT"/>
                <a:cs typeface="Arial MT"/>
              </a:rPr>
              <a:t>1</a:t>
            </a:r>
            <a:r>
              <a:rPr sz="4000" spc="-7" dirty="0">
                <a:latin typeface="Arial MT"/>
                <a:cs typeface="Arial MT"/>
              </a:rPr>
              <a:t> </a:t>
            </a:r>
            <a:r>
              <a:rPr sz="4000" spc="-67" dirty="0">
                <a:latin typeface="Arial MT"/>
                <a:cs typeface="Arial MT"/>
              </a:rPr>
              <a:t>-</a:t>
            </a:r>
            <a:endParaRPr sz="4000">
              <a:latin typeface="Arial MT"/>
              <a:cs typeface="Arial MT"/>
            </a:endParaRPr>
          </a:p>
          <a:p>
            <a:pPr marL="438562"/>
            <a:r>
              <a:rPr sz="4000" dirty="0">
                <a:latin typeface="Arial MT"/>
                <a:cs typeface="Arial MT"/>
              </a:rPr>
              <a:t>d</a:t>
            </a:r>
            <a:r>
              <a:rPr sz="4000" spc="7" dirty="0">
                <a:latin typeface="Arial MT"/>
                <a:cs typeface="Arial MT"/>
              </a:rPr>
              <a:t> </a:t>
            </a:r>
            <a:r>
              <a:rPr sz="4000" spc="-6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grpSp>
        <p:nvGrpSpPr>
          <p:cNvPr id="10" name="object 10"/>
          <p:cNvGrpSpPr/>
          <p:nvPr/>
        </p:nvGrpSpPr>
        <p:grpSpPr>
          <a:xfrm>
            <a:off x="7278833" y="1895800"/>
            <a:ext cx="3810000" cy="3810000"/>
            <a:chOff x="5459125" y="1421850"/>
            <a:chExt cx="2857500" cy="2857500"/>
          </a:xfrm>
        </p:grpSpPr>
        <p:pic>
          <p:nvPicPr>
            <p:cNvPr id="11" name="object 11"/>
            <p:cNvPicPr/>
            <p:nvPr/>
          </p:nvPicPr>
          <p:blipFill>
            <a:blip r:embed="rId5" cstate="print"/>
            <a:stretch>
              <a:fillRect/>
            </a:stretch>
          </p:blipFill>
          <p:spPr>
            <a:xfrm>
              <a:off x="5459125" y="1421850"/>
              <a:ext cx="2857500" cy="2857499"/>
            </a:xfrm>
            <a:prstGeom prst="rect">
              <a:avLst/>
            </a:prstGeom>
          </p:spPr>
        </p:pic>
        <p:sp>
          <p:nvSpPr>
            <p:cNvPr id="12" name="object 12"/>
            <p:cNvSpPr/>
            <p:nvPr/>
          </p:nvSpPr>
          <p:spPr>
            <a:xfrm>
              <a:off x="5549124" y="1468399"/>
              <a:ext cx="1152525" cy="389890"/>
            </a:xfrm>
            <a:custGeom>
              <a:avLst/>
              <a:gdLst/>
              <a:ahLst/>
              <a:cxnLst/>
              <a:rect l="l" t="t" r="r" b="b"/>
              <a:pathLst>
                <a:path w="1152525" h="389889">
                  <a:moveTo>
                    <a:pt x="1151999" y="389399"/>
                  </a:moveTo>
                  <a:lnTo>
                    <a:pt x="0" y="389399"/>
                  </a:lnTo>
                  <a:lnTo>
                    <a:pt x="0" y="0"/>
                  </a:lnTo>
                  <a:lnTo>
                    <a:pt x="1151999" y="0"/>
                  </a:lnTo>
                  <a:lnTo>
                    <a:pt x="1151999" y="389399"/>
                  </a:lnTo>
                  <a:close/>
                </a:path>
              </a:pathLst>
            </a:custGeom>
            <a:solidFill>
              <a:srgbClr val="FFFFFF"/>
            </a:solidFill>
          </p:spPr>
          <p:txBody>
            <a:bodyPr wrap="square" lIns="0" tIns="0" rIns="0" bIns="0" rtlCol="0"/>
            <a:lstStyle/>
            <a:p>
              <a:endParaRPr sz="2400"/>
            </a:p>
          </p:txBody>
        </p:sp>
      </p:gr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94600" y="2180168"/>
            <a:ext cx="3746467" cy="2497665"/>
          </a:xfrm>
          <a:prstGeom prst="rect">
            <a:avLst/>
          </a:prstGeom>
        </p:spPr>
      </p:pic>
      <p:sp>
        <p:nvSpPr>
          <p:cNvPr id="3" name="object 3"/>
          <p:cNvSpPr txBox="1">
            <a:spLocks noGrp="1"/>
          </p:cNvSpPr>
          <p:nvPr>
            <p:ph type="title"/>
          </p:nvPr>
        </p:nvSpPr>
        <p:spPr>
          <a:xfrm>
            <a:off x="1117600" y="454099"/>
            <a:ext cx="10023631"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4" name="object 4"/>
          <p:cNvSpPr txBox="1"/>
          <p:nvPr/>
        </p:nvSpPr>
        <p:spPr>
          <a:xfrm>
            <a:off x="5833199" y="3079931"/>
            <a:ext cx="1760220"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dirty="0">
                <a:latin typeface="Arial MT"/>
                <a:cs typeface="Arial MT"/>
              </a:rPr>
              <a:t>Loan</a:t>
            </a:r>
            <a:r>
              <a:rPr sz="1867" spc="-127" dirty="0">
                <a:latin typeface="Arial MT"/>
                <a:cs typeface="Arial MT"/>
              </a:rPr>
              <a:t> </a:t>
            </a:r>
            <a:r>
              <a:rPr sz="1867" spc="-13" dirty="0">
                <a:latin typeface="Arial MT"/>
                <a:cs typeface="Arial MT"/>
              </a:rPr>
              <a:t>Approved? </a:t>
            </a:r>
            <a:r>
              <a:rPr sz="1867" spc="-33" dirty="0">
                <a:latin typeface="Arial MT"/>
                <a:cs typeface="Arial MT"/>
              </a:rPr>
              <a:t>(Y)</a:t>
            </a:r>
            <a:endParaRPr sz="1867">
              <a:latin typeface="Arial MT"/>
              <a:cs typeface="Arial MT"/>
            </a:endParaRPr>
          </a:p>
        </p:txBody>
      </p:sp>
      <p:grpSp>
        <p:nvGrpSpPr>
          <p:cNvPr id="5" name="object 5"/>
          <p:cNvGrpSpPr/>
          <p:nvPr/>
        </p:nvGrpSpPr>
        <p:grpSpPr>
          <a:xfrm>
            <a:off x="2709499" y="2501120"/>
            <a:ext cx="2719493" cy="1488440"/>
            <a:chOff x="2032124" y="1875840"/>
            <a:chExt cx="2039620" cy="1116330"/>
          </a:xfrm>
        </p:grpSpPr>
        <p:sp>
          <p:nvSpPr>
            <p:cNvPr id="6" name="object 6"/>
            <p:cNvSpPr/>
            <p:nvPr/>
          </p:nvSpPr>
          <p:spPr>
            <a:xfrm>
              <a:off x="3038399" y="22151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038399" y="22151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580171" y="25100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966046" y="2469102"/>
              <a:ext cx="105500" cy="81980"/>
            </a:xfrm>
            <a:prstGeom prst="rect">
              <a:avLst/>
            </a:prstGeom>
          </p:spPr>
        </p:pic>
        <p:sp>
          <p:nvSpPr>
            <p:cNvPr id="10" name="object 10"/>
            <p:cNvSpPr/>
            <p:nvPr/>
          </p:nvSpPr>
          <p:spPr>
            <a:xfrm>
              <a:off x="2175599" y="25101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914275" y="2469109"/>
              <a:ext cx="105500" cy="81980"/>
            </a:xfrm>
            <a:prstGeom prst="rect">
              <a:avLst/>
            </a:prstGeom>
          </p:spPr>
        </p:pic>
        <p:sp>
          <p:nvSpPr>
            <p:cNvPr id="12" name="object 12"/>
            <p:cNvSpPr/>
            <p:nvPr/>
          </p:nvSpPr>
          <p:spPr>
            <a:xfrm>
              <a:off x="2298827" y="18853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950382" y="2239341"/>
              <a:ext cx="109651" cy="89524"/>
            </a:xfrm>
            <a:prstGeom prst="rect">
              <a:avLst/>
            </a:prstGeom>
          </p:spPr>
        </p:pic>
        <p:sp>
          <p:nvSpPr>
            <p:cNvPr id="14" name="object 14"/>
            <p:cNvSpPr/>
            <p:nvPr/>
          </p:nvSpPr>
          <p:spPr>
            <a:xfrm>
              <a:off x="2041649" y="27294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2968675" y="2689502"/>
              <a:ext cx="110697" cy="79838"/>
            </a:xfrm>
            <a:prstGeom prst="rect">
              <a:avLst/>
            </a:prstGeom>
          </p:spPr>
        </p:pic>
      </p:grpSp>
      <p:sp>
        <p:nvSpPr>
          <p:cNvPr id="16" name="object 16"/>
          <p:cNvSpPr txBox="1"/>
          <p:nvPr/>
        </p:nvSpPr>
        <p:spPr>
          <a:xfrm>
            <a:off x="981745" y="2247583"/>
            <a:ext cx="1812713" cy="3075265"/>
          </a:xfrm>
          <a:prstGeom prst="rect">
            <a:avLst/>
          </a:prstGeom>
        </p:spPr>
        <p:txBody>
          <a:bodyPr vert="horz" wrap="square" lIns="0" tIns="30480" rIns="0" bIns="0" rtlCol="0">
            <a:spAutoFit/>
          </a:bodyPr>
          <a:lstStyle/>
          <a:p>
            <a:pPr marL="50799" marR="40639" algn="ctr">
              <a:lnSpc>
                <a:spcPts val="2200"/>
              </a:lnSpc>
              <a:spcBef>
                <a:spcPts val="240"/>
              </a:spcBef>
            </a:pPr>
            <a:r>
              <a:rPr sz="1867" dirty="0">
                <a:latin typeface="Arial MT"/>
                <a:cs typeface="Arial MT"/>
              </a:rPr>
              <a:t>Applicant</a:t>
            </a:r>
            <a:r>
              <a:rPr sz="1867" spc="-60"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1</a:t>
            </a:r>
            <a:r>
              <a:rPr sz="1867" spc="-27" dirty="0">
                <a:latin typeface="Arial MT"/>
                <a:cs typeface="Arial MT"/>
              </a:rPr>
              <a:t>)</a:t>
            </a:r>
            <a:endParaRPr sz="1867">
              <a:latin typeface="Arial MT"/>
              <a:cs typeface="Arial MT"/>
            </a:endParaRPr>
          </a:p>
          <a:p>
            <a:pPr marL="193035" marR="185415" algn="ctr">
              <a:lnSpc>
                <a:spcPts val="2200"/>
              </a:lnSpc>
              <a:spcBef>
                <a:spcPts val="1900"/>
              </a:spcBef>
            </a:pPr>
            <a:r>
              <a:rPr sz="1867" dirty="0">
                <a:latin typeface="Arial MT"/>
                <a:cs typeface="Arial MT"/>
              </a:rPr>
              <a:t>Father</a:t>
            </a:r>
            <a:r>
              <a:rPr sz="1867" spc="-7"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2</a:t>
            </a:r>
            <a:r>
              <a:rPr sz="1867" spc="-27" dirty="0">
                <a:latin typeface="Arial MT"/>
                <a:cs typeface="Arial MT"/>
              </a:rPr>
              <a:t>)</a:t>
            </a:r>
            <a:endParaRPr sz="1867">
              <a:latin typeface="Arial MT"/>
              <a:cs typeface="Arial MT"/>
            </a:endParaRPr>
          </a:p>
          <a:p>
            <a:pPr>
              <a:spcBef>
                <a:spcPts val="27"/>
              </a:spcBef>
            </a:pPr>
            <a:endParaRPr sz="1867">
              <a:latin typeface="Arial MT"/>
              <a:cs typeface="Arial MT"/>
            </a:endParaRPr>
          </a:p>
          <a:p>
            <a:pPr marL="141390" marR="118530" algn="ctr">
              <a:lnSpc>
                <a:spcPts val="2200"/>
              </a:lnSpc>
            </a:pPr>
            <a:r>
              <a:rPr sz="1867" dirty="0">
                <a:latin typeface="Arial MT"/>
                <a:cs typeface="Arial MT"/>
              </a:rPr>
              <a:t>Spouse</a:t>
            </a:r>
            <a:r>
              <a:rPr sz="1867" spc="-40"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3</a:t>
            </a:r>
            <a:r>
              <a:rPr sz="1867" spc="-27" dirty="0">
                <a:latin typeface="Arial MT"/>
                <a:cs typeface="Arial MT"/>
              </a:rPr>
              <a:t>)</a:t>
            </a:r>
            <a:endParaRPr sz="1867">
              <a:latin typeface="Arial MT"/>
              <a:cs typeface="Arial MT"/>
            </a:endParaRPr>
          </a:p>
          <a:p>
            <a:pPr marL="681550" marR="658690" algn="ctr">
              <a:lnSpc>
                <a:spcPts val="2200"/>
              </a:lnSpc>
              <a:spcBef>
                <a:spcPts val="2000"/>
              </a:spcBef>
            </a:pPr>
            <a:r>
              <a:rPr sz="1867" spc="-27" dirty="0">
                <a:latin typeface="Arial MT"/>
                <a:cs typeface="Arial MT"/>
              </a:rPr>
              <a:t>Bias </a:t>
            </a:r>
            <a:r>
              <a:rPr sz="1867" spc="-33" dirty="0">
                <a:latin typeface="Arial MT"/>
                <a:cs typeface="Arial MT"/>
              </a:rPr>
              <a:t>(b)</a:t>
            </a:r>
            <a:endParaRPr sz="1867">
              <a:latin typeface="Arial MT"/>
              <a:cs typeface="Arial MT"/>
            </a:endParaRPr>
          </a:p>
        </p:txBody>
      </p:sp>
      <p:grpSp>
        <p:nvGrpSpPr>
          <p:cNvPr id="17" name="object 17"/>
          <p:cNvGrpSpPr/>
          <p:nvPr/>
        </p:nvGrpSpPr>
        <p:grpSpPr>
          <a:xfrm>
            <a:off x="2291092" y="3771157"/>
            <a:ext cx="1847427" cy="1132840"/>
            <a:chOff x="1718319" y="2828368"/>
            <a:chExt cx="1385570" cy="849630"/>
          </a:xfrm>
        </p:grpSpPr>
        <p:sp>
          <p:nvSpPr>
            <p:cNvPr id="18" name="object 18"/>
            <p:cNvSpPr/>
            <p:nvPr/>
          </p:nvSpPr>
          <p:spPr>
            <a:xfrm>
              <a:off x="1727844" y="28827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6" cstate="print"/>
            <a:stretch>
              <a:fillRect/>
            </a:stretch>
          </p:blipFill>
          <p:spPr>
            <a:xfrm>
              <a:off x="2994202" y="2828368"/>
              <a:ext cx="109268" cy="90840"/>
            </a:xfrm>
            <a:prstGeom prst="rect">
              <a:avLst/>
            </a:prstGeom>
          </p:spPr>
        </p:pic>
      </p:grpSp>
      <p:sp>
        <p:nvSpPr>
          <p:cNvPr id="20" name="object 20"/>
          <p:cNvSpPr txBox="1"/>
          <p:nvPr/>
        </p:nvSpPr>
        <p:spPr>
          <a:xfrm>
            <a:off x="4812234" y="29499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20" dirty="0">
                <a:latin typeface="Arial" panose="020B0604020202020204"/>
                <a:cs typeface="Arial" panose="020B0604020202020204"/>
              </a:rPr>
              <a:t> </a:t>
            </a:r>
            <a:r>
              <a:rPr sz="1867" spc="-33" dirty="0">
                <a:latin typeface="Arial MT"/>
                <a:cs typeface="Arial MT"/>
              </a:rPr>
              <a:t>(Z)</a:t>
            </a:r>
            <a:endParaRPr sz="1867">
              <a:latin typeface="Arial MT"/>
              <a:cs typeface="Arial MT"/>
            </a:endParaRPr>
          </a:p>
        </p:txBody>
      </p:sp>
      <p:sp>
        <p:nvSpPr>
          <p:cNvPr id="21" name="object 21"/>
          <p:cNvSpPr txBox="1"/>
          <p:nvPr/>
        </p:nvSpPr>
        <p:spPr>
          <a:xfrm>
            <a:off x="10504168" y="2203676"/>
            <a:ext cx="237913" cy="386430"/>
          </a:xfrm>
          <a:prstGeom prst="rect">
            <a:avLst/>
          </a:prstGeom>
        </p:spPr>
        <p:txBody>
          <a:bodyPr vert="horz" wrap="square" lIns="0" tIns="16933" rIns="0" bIns="0" rtlCol="0">
            <a:spAutoFit/>
          </a:bodyPr>
          <a:lstStyle/>
          <a:p>
            <a:pPr marL="16933">
              <a:spcBef>
                <a:spcPts val="133"/>
              </a:spcBef>
            </a:pPr>
            <a:r>
              <a:rPr sz="2400" spc="-67" dirty="0">
                <a:solidFill>
                  <a:srgbClr val="FF0000"/>
                </a:solidFill>
                <a:latin typeface="Arial MT"/>
                <a:cs typeface="Arial MT"/>
              </a:rPr>
              <a:t>X</a:t>
            </a:r>
            <a:endParaRPr sz="2400">
              <a:latin typeface="Arial MT"/>
              <a:cs typeface="Arial MT"/>
            </a:endParaRPr>
          </a:p>
        </p:txBody>
      </p:sp>
      <p:grpSp>
        <p:nvGrpSpPr>
          <p:cNvPr id="22" name="object 22"/>
          <p:cNvGrpSpPr/>
          <p:nvPr/>
        </p:nvGrpSpPr>
        <p:grpSpPr>
          <a:xfrm>
            <a:off x="9208800" y="2482235"/>
            <a:ext cx="428413" cy="82973"/>
            <a:chOff x="6906600" y="1861676"/>
            <a:chExt cx="321310" cy="62230"/>
          </a:xfrm>
        </p:grpSpPr>
        <p:sp>
          <p:nvSpPr>
            <p:cNvPr id="23" name="object 23"/>
            <p:cNvSpPr/>
            <p:nvPr/>
          </p:nvSpPr>
          <p:spPr>
            <a:xfrm>
              <a:off x="6906600" y="1892624"/>
              <a:ext cx="274320" cy="0"/>
            </a:xfrm>
            <a:custGeom>
              <a:avLst/>
              <a:gdLst/>
              <a:ahLst/>
              <a:cxnLst/>
              <a:rect l="l" t="t" r="r" b="b"/>
              <a:pathLst>
                <a:path w="274320">
                  <a:moveTo>
                    <a:pt x="274313" y="0"/>
                  </a:moveTo>
                  <a:lnTo>
                    <a:pt x="0" y="0"/>
                  </a:lnTo>
                </a:path>
              </a:pathLst>
            </a:custGeom>
            <a:ln w="19049">
              <a:solidFill>
                <a:srgbClr val="FF0000"/>
              </a:solidFill>
            </a:ln>
          </p:spPr>
          <p:txBody>
            <a:bodyPr wrap="square" lIns="0" tIns="0" rIns="0" bIns="0" rtlCol="0"/>
            <a:lstStyle/>
            <a:p>
              <a:endParaRPr sz="2400"/>
            </a:p>
          </p:txBody>
        </p:sp>
        <p:sp>
          <p:nvSpPr>
            <p:cNvPr id="24" name="object 24"/>
            <p:cNvSpPr/>
            <p:nvPr/>
          </p:nvSpPr>
          <p:spPr>
            <a:xfrm>
              <a:off x="7159490" y="1871201"/>
              <a:ext cx="59055" cy="43180"/>
            </a:xfrm>
            <a:custGeom>
              <a:avLst/>
              <a:gdLst/>
              <a:ahLst/>
              <a:cxnLst/>
              <a:rect l="l" t="t" r="r" b="b"/>
              <a:pathLst>
                <a:path w="59054" h="43180">
                  <a:moveTo>
                    <a:pt x="0" y="42846"/>
                  </a:moveTo>
                  <a:lnTo>
                    <a:pt x="21423" y="21423"/>
                  </a:lnTo>
                  <a:lnTo>
                    <a:pt x="0" y="0"/>
                  </a:lnTo>
                  <a:lnTo>
                    <a:pt x="58860" y="21423"/>
                  </a:lnTo>
                  <a:lnTo>
                    <a:pt x="0" y="42846"/>
                  </a:lnTo>
                  <a:close/>
                </a:path>
              </a:pathLst>
            </a:custGeom>
            <a:solidFill>
              <a:srgbClr val="FF0000"/>
            </a:solidFill>
          </p:spPr>
          <p:txBody>
            <a:bodyPr wrap="square" lIns="0" tIns="0" rIns="0" bIns="0" rtlCol="0"/>
            <a:lstStyle/>
            <a:p>
              <a:endParaRPr sz="2400"/>
            </a:p>
          </p:txBody>
        </p:sp>
        <p:sp>
          <p:nvSpPr>
            <p:cNvPr id="25" name="object 25"/>
            <p:cNvSpPr/>
            <p:nvPr/>
          </p:nvSpPr>
          <p:spPr>
            <a:xfrm>
              <a:off x="7159490" y="1871201"/>
              <a:ext cx="59055" cy="43180"/>
            </a:xfrm>
            <a:custGeom>
              <a:avLst/>
              <a:gdLst/>
              <a:ahLst/>
              <a:cxnLst/>
              <a:rect l="l" t="t" r="r" b="b"/>
              <a:pathLst>
                <a:path w="59054" h="43180">
                  <a:moveTo>
                    <a:pt x="21423" y="21423"/>
                  </a:moveTo>
                  <a:lnTo>
                    <a:pt x="0" y="42846"/>
                  </a:lnTo>
                  <a:lnTo>
                    <a:pt x="58860" y="21423"/>
                  </a:lnTo>
                  <a:lnTo>
                    <a:pt x="0" y="0"/>
                  </a:lnTo>
                  <a:lnTo>
                    <a:pt x="21423" y="21423"/>
                  </a:lnTo>
                  <a:close/>
                </a:path>
              </a:pathLst>
            </a:custGeom>
            <a:ln w="19049">
              <a:solidFill>
                <a:srgbClr val="FF0000"/>
              </a:solidFill>
            </a:ln>
          </p:spPr>
          <p:txBody>
            <a:bodyPr wrap="square" lIns="0" tIns="0" rIns="0" bIns="0" rtlCol="0"/>
            <a:lstStyle/>
            <a:p>
              <a:endParaRPr sz="2400"/>
            </a:p>
          </p:txBody>
        </p:sp>
      </p:gr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894600" y="2180168"/>
            <a:ext cx="3746467" cy="2497665"/>
          </a:xfrm>
          <a:prstGeom prst="rect">
            <a:avLst/>
          </a:prstGeom>
        </p:spPr>
      </p:pic>
      <p:sp>
        <p:nvSpPr>
          <p:cNvPr id="3" name="object 3"/>
          <p:cNvSpPr txBox="1">
            <a:spLocks noGrp="1"/>
          </p:cNvSpPr>
          <p:nvPr>
            <p:ph type="title"/>
          </p:nvPr>
        </p:nvSpPr>
        <p:spPr>
          <a:xfrm>
            <a:off x="1117600" y="336111"/>
            <a:ext cx="10523467" cy="810330"/>
          </a:xfrm>
          <a:prstGeom prst="rect">
            <a:avLst/>
          </a:prstGeom>
        </p:spPr>
        <p:txBody>
          <a:bodyPr vert="horz" wrap="square" lIns="0" tIns="131933" rIns="0" bIns="0" rtlCol="0" anchor="ctr">
            <a:spAutoFit/>
          </a:bodyPr>
          <a:lstStyle/>
          <a:p>
            <a:pPr marL="3028451">
              <a:lnSpc>
                <a:spcPct val="100000"/>
              </a:lnSpc>
              <a:spcBef>
                <a:spcPts val="133"/>
              </a:spcBef>
            </a:pPr>
            <a:r>
              <a:rPr spc="-27" dirty="0"/>
              <a:t>Sigmoid</a:t>
            </a:r>
            <a:r>
              <a:rPr spc="-187" dirty="0"/>
              <a:t> </a:t>
            </a:r>
            <a:r>
              <a:rPr spc="-13" dirty="0"/>
              <a:t>Activation</a:t>
            </a:r>
            <a:r>
              <a:rPr spc="-180" dirty="0"/>
              <a:t> </a:t>
            </a:r>
            <a:r>
              <a:rPr spc="-13" dirty="0"/>
              <a:t>Function</a:t>
            </a:r>
          </a:p>
        </p:txBody>
      </p:sp>
      <p:sp>
        <p:nvSpPr>
          <p:cNvPr id="4" name="object 4"/>
          <p:cNvSpPr txBox="1"/>
          <p:nvPr/>
        </p:nvSpPr>
        <p:spPr>
          <a:xfrm>
            <a:off x="5833199" y="3079931"/>
            <a:ext cx="1760220"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dirty="0">
                <a:latin typeface="Arial MT"/>
                <a:cs typeface="Arial MT"/>
              </a:rPr>
              <a:t>Loan</a:t>
            </a:r>
            <a:r>
              <a:rPr sz="1867" spc="-127" dirty="0">
                <a:latin typeface="Arial MT"/>
                <a:cs typeface="Arial MT"/>
              </a:rPr>
              <a:t> </a:t>
            </a:r>
            <a:r>
              <a:rPr sz="1867" spc="-13" dirty="0">
                <a:latin typeface="Arial MT"/>
                <a:cs typeface="Arial MT"/>
              </a:rPr>
              <a:t>Approved? </a:t>
            </a:r>
            <a:r>
              <a:rPr sz="1867" spc="-33" dirty="0">
                <a:latin typeface="Arial MT"/>
                <a:cs typeface="Arial MT"/>
              </a:rPr>
              <a:t>(Y)</a:t>
            </a:r>
            <a:endParaRPr sz="1867">
              <a:latin typeface="Arial MT"/>
              <a:cs typeface="Arial MT"/>
            </a:endParaRPr>
          </a:p>
        </p:txBody>
      </p:sp>
      <p:grpSp>
        <p:nvGrpSpPr>
          <p:cNvPr id="5" name="object 5"/>
          <p:cNvGrpSpPr/>
          <p:nvPr/>
        </p:nvGrpSpPr>
        <p:grpSpPr>
          <a:xfrm>
            <a:off x="2709499" y="2501120"/>
            <a:ext cx="2719493" cy="1488440"/>
            <a:chOff x="2032124" y="1875840"/>
            <a:chExt cx="2039620" cy="1116330"/>
          </a:xfrm>
        </p:grpSpPr>
        <p:sp>
          <p:nvSpPr>
            <p:cNvPr id="6" name="object 6"/>
            <p:cNvSpPr/>
            <p:nvPr/>
          </p:nvSpPr>
          <p:spPr>
            <a:xfrm>
              <a:off x="3038399" y="22151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038399" y="22151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580171" y="25100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3966046" y="2469102"/>
              <a:ext cx="105500" cy="81980"/>
            </a:xfrm>
            <a:prstGeom prst="rect">
              <a:avLst/>
            </a:prstGeom>
          </p:spPr>
        </p:pic>
        <p:sp>
          <p:nvSpPr>
            <p:cNvPr id="10" name="object 10"/>
            <p:cNvSpPr/>
            <p:nvPr/>
          </p:nvSpPr>
          <p:spPr>
            <a:xfrm>
              <a:off x="2175599" y="2510100"/>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914275" y="2469109"/>
              <a:ext cx="105500" cy="81980"/>
            </a:xfrm>
            <a:prstGeom prst="rect">
              <a:avLst/>
            </a:prstGeom>
          </p:spPr>
        </p:pic>
        <p:sp>
          <p:nvSpPr>
            <p:cNvPr id="12" name="object 12"/>
            <p:cNvSpPr/>
            <p:nvPr/>
          </p:nvSpPr>
          <p:spPr>
            <a:xfrm>
              <a:off x="2298827" y="18853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950382" y="2239341"/>
              <a:ext cx="109651" cy="89524"/>
            </a:xfrm>
            <a:prstGeom prst="rect">
              <a:avLst/>
            </a:prstGeom>
          </p:spPr>
        </p:pic>
        <p:sp>
          <p:nvSpPr>
            <p:cNvPr id="14" name="object 14"/>
            <p:cNvSpPr/>
            <p:nvPr/>
          </p:nvSpPr>
          <p:spPr>
            <a:xfrm>
              <a:off x="2041649" y="27294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5" cstate="print"/>
            <a:stretch>
              <a:fillRect/>
            </a:stretch>
          </p:blipFill>
          <p:spPr>
            <a:xfrm>
              <a:off x="2968675" y="2689502"/>
              <a:ext cx="110697" cy="79838"/>
            </a:xfrm>
            <a:prstGeom prst="rect">
              <a:avLst/>
            </a:prstGeom>
          </p:spPr>
        </p:pic>
      </p:grpSp>
      <p:sp>
        <p:nvSpPr>
          <p:cNvPr id="16" name="object 16"/>
          <p:cNvSpPr txBox="1"/>
          <p:nvPr/>
        </p:nvSpPr>
        <p:spPr>
          <a:xfrm>
            <a:off x="981745" y="2247583"/>
            <a:ext cx="1812713" cy="3075265"/>
          </a:xfrm>
          <a:prstGeom prst="rect">
            <a:avLst/>
          </a:prstGeom>
        </p:spPr>
        <p:txBody>
          <a:bodyPr vert="horz" wrap="square" lIns="0" tIns="30480" rIns="0" bIns="0" rtlCol="0">
            <a:spAutoFit/>
          </a:bodyPr>
          <a:lstStyle/>
          <a:p>
            <a:pPr marL="50799" marR="40639" algn="ctr">
              <a:lnSpc>
                <a:spcPts val="2200"/>
              </a:lnSpc>
              <a:spcBef>
                <a:spcPts val="240"/>
              </a:spcBef>
            </a:pPr>
            <a:r>
              <a:rPr sz="1867" dirty="0">
                <a:latin typeface="Arial MT"/>
                <a:cs typeface="Arial MT"/>
              </a:rPr>
              <a:t>Applicant</a:t>
            </a:r>
            <a:r>
              <a:rPr sz="1867" spc="-60"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1</a:t>
            </a:r>
            <a:r>
              <a:rPr sz="1867" spc="-27" dirty="0">
                <a:latin typeface="Arial MT"/>
                <a:cs typeface="Arial MT"/>
              </a:rPr>
              <a:t>)</a:t>
            </a:r>
            <a:endParaRPr sz="1867">
              <a:latin typeface="Arial MT"/>
              <a:cs typeface="Arial MT"/>
            </a:endParaRPr>
          </a:p>
          <a:p>
            <a:pPr marL="193035" marR="185415" algn="ctr">
              <a:lnSpc>
                <a:spcPts val="2200"/>
              </a:lnSpc>
              <a:spcBef>
                <a:spcPts val="1900"/>
              </a:spcBef>
            </a:pPr>
            <a:r>
              <a:rPr sz="1867" dirty="0">
                <a:latin typeface="Arial MT"/>
                <a:cs typeface="Arial MT"/>
              </a:rPr>
              <a:t>Father</a:t>
            </a:r>
            <a:r>
              <a:rPr sz="1867" spc="-7"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2</a:t>
            </a:r>
            <a:r>
              <a:rPr sz="1867" spc="-27" dirty="0">
                <a:latin typeface="Arial MT"/>
                <a:cs typeface="Arial MT"/>
              </a:rPr>
              <a:t>)</a:t>
            </a:r>
            <a:endParaRPr sz="1867">
              <a:latin typeface="Arial MT"/>
              <a:cs typeface="Arial MT"/>
            </a:endParaRPr>
          </a:p>
          <a:p>
            <a:pPr>
              <a:spcBef>
                <a:spcPts val="27"/>
              </a:spcBef>
            </a:pPr>
            <a:endParaRPr sz="1867">
              <a:latin typeface="Arial MT"/>
              <a:cs typeface="Arial MT"/>
            </a:endParaRPr>
          </a:p>
          <a:p>
            <a:pPr marL="141390" marR="118530" algn="ctr">
              <a:lnSpc>
                <a:spcPts val="2200"/>
              </a:lnSpc>
            </a:pPr>
            <a:r>
              <a:rPr sz="1867" dirty="0">
                <a:latin typeface="Arial MT"/>
                <a:cs typeface="Arial MT"/>
              </a:rPr>
              <a:t>Spouse</a:t>
            </a:r>
            <a:r>
              <a:rPr sz="1867" spc="-40" dirty="0">
                <a:latin typeface="Arial MT"/>
                <a:cs typeface="Arial MT"/>
              </a:rPr>
              <a:t> </a:t>
            </a:r>
            <a:r>
              <a:rPr sz="1867" spc="-13" dirty="0">
                <a:latin typeface="Arial MT"/>
                <a:cs typeface="Arial MT"/>
              </a:rPr>
              <a:t>Salary </a:t>
            </a:r>
            <a:r>
              <a:rPr sz="1867" spc="-27" dirty="0">
                <a:latin typeface="Arial MT"/>
                <a:cs typeface="Arial MT"/>
              </a:rPr>
              <a:t>(X</a:t>
            </a:r>
            <a:r>
              <a:rPr spc="-40" baseline="-34000" dirty="0">
                <a:latin typeface="Arial MT"/>
                <a:cs typeface="Arial MT"/>
              </a:rPr>
              <a:t>3</a:t>
            </a:r>
            <a:r>
              <a:rPr sz="1867" spc="-27" dirty="0">
                <a:latin typeface="Arial MT"/>
                <a:cs typeface="Arial MT"/>
              </a:rPr>
              <a:t>)</a:t>
            </a:r>
            <a:endParaRPr sz="1867">
              <a:latin typeface="Arial MT"/>
              <a:cs typeface="Arial MT"/>
            </a:endParaRPr>
          </a:p>
          <a:p>
            <a:pPr marL="681550" marR="658690" algn="ctr">
              <a:lnSpc>
                <a:spcPts val="2200"/>
              </a:lnSpc>
              <a:spcBef>
                <a:spcPts val="2000"/>
              </a:spcBef>
            </a:pPr>
            <a:r>
              <a:rPr sz="1867" spc="-27" dirty="0">
                <a:latin typeface="Arial MT"/>
                <a:cs typeface="Arial MT"/>
              </a:rPr>
              <a:t>Bias </a:t>
            </a:r>
            <a:r>
              <a:rPr sz="1867" spc="-33" dirty="0">
                <a:latin typeface="Arial MT"/>
                <a:cs typeface="Arial MT"/>
              </a:rPr>
              <a:t>(b)</a:t>
            </a:r>
            <a:endParaRPr sz="1867">
              <a:latin typeface="Arial MT"/>
              <a:cs typeface="Arial MT"/>
            </a:endParaRPr>
          </a:p>
        </p:txBody>
      </p:sp>
      <p:grpSp>
        <p:nvGrpSpPr>
          <p:cNvPr id="17" name="object 17"/>
          <p:cNvGrpSpPr/>
          <p:nvPr/>
        </p:nvGrpSpPr>
        <p:grpSpPr>
          <a:xfrm>
            <a:off x="2291092" y="3771157"/>
            <a:ext cx="1847427" cy="1132840"/>
            <a:chOff x="1718319" y="2828368"/>
            <a:chExt cx="1385570" cy="849630"/>
          </a:xfrm>
        </p:grpSpPr>
        <p:sp>
          <p:nvSpPr>
            <p:cNvPr id="18" name="object 18"/>
            <p:cNvSpPr/>
            <p:nvPr/>
          </p:nvSpPr>
          <p:spPr>
            <a:xfrm>
              <a:off x="1727844" y="28827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6" cstate="print"/>
            <a:stretch>
              <a:fillRect/>
            </a:stretch>
          </p:blipFill>
          <p:spPr>
            <a:xfrm>
              <a:off x="2994202" y="2828368"/>
              <a:ext cx="109268" cy="90840"/>
            </a:xfrm>
            <a:prstGeom prst="rect">
              <a:avLst/>
            </a:prstGeom>
          </p:spPr>
        </p:pic>
      </p:grpSp>
      <p:sp>
        <p:nvSpPr>
          <p:cNvPr id="20" name="object 20"/>
          <p:cNvSpPr txBox="1"/>
          <p:nvPr/>
        </p:nvSpPr>
        <p:spPr>
          <a:xfrm>
            <a:off x="4812234" y="2949918"/>
            <a:ext cx="56472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σ</a:t>
            </a:r>
            <a:r>
              <a:rPr sz="1867" b="1" spc="-20" dirty="0">
                <a:latin typeface="Arial" panose="020B0604020202020204"/>
                <a:cs typeface="Arial" panose="020B0604020202020204"/>
              </a:rPr>
              <a:t> </a:t>
            </a:r>
            <a:r>
              <a:rPr sz="1867" spc="-33" dirty="0">
                <a:latin typeface="Arial MT"/>
                <a:cs typeface="Arial MT"/>
              </a:rPr>
              <a:t>(Z)</a:t>
            </a:r>
            <a:endParaRPr sz="1867">
              <a:latin typeface="Arial MT"/>
              <a:cs typeface="Arial MT"/>
            </a:endParaRPr>
          </a:p>
        </p:txBody>
      </p:sp>
      <p:sp>
        <p:nvSpPr>
          <p:cNvPr id="21" name="object 21"/>
          <p:cNvSpPr txBox="1"/>
          <p:nvPr/>
        </p:nvSpPr>
        <p:spPr>
          <a:xfrm>
            <a:off x="9001733" y="3930876"/>
            <a:ext cx="237913" cy="386430"/>
          </a:xfrm>
          <a:prstGeom prst="rect">
            <a:avLst/>
          </a:prstGeom>
        </p:spPr>
        <p:txBody>
          <a:bodyPr vert="horz" wrap="square" lIns="0" tIns="16933" rIns="0" bIns="0" rtlCol="0">
            <a:spAutoFit/>
          </a:bodyPr>
          <a:lstStyle/>
          <a:p>
            <a:pPr marL="16933">
              <a:spcBef>
                <a:spcPts val="133"/>
              </a:spcBef>
            </a:pPr>
            <a:r>
              <a:rPr sz="2400" spc="-67" dirty="0">
                <a:solidFill>
                  <a:srgbClr val="FF0000"/>
                </a:solidFill>
                <a:latin typeface="Arial MT"/>
                <a:cs typeface="Arial MT"/>
              </a:rPr>
              <a:t>X</a:t>
            </a:r>
            <a:endParaRPr sz="2400">
              <a:latin typeface="Arial MT"/>
              <a:cs typeface="Arial MT"/>
            </a:endParaRPr>
          </a:p>
        </p:txBody>
      </p:sp>
      <p:grpSp>
        <p:nvGrpSpPr>
          <p:cNvPr id="22" name="object 22"/>
          <p:cNvGrpSpPr/>
          <p:nvPr/>
        </p:nvGrpSpPr>
        <p:grpSpPr>
          <a:xfrm>
            <a:off x="9793932" y="4094102"/>
            <a:ext cx="428413" cy="82973"/>
            <a:chOff x="7345449" y="3070576"/>
            <a:chExt cx="321310" cy="62230"/>
          </a:xfrm>
        </p:grpSpPr>
        <p:sp>
          <p:nvSpPr>
            <p:cNvPr id="23" name="object 23"/>
            <p:cNvSpPr/>
            <p:nvPr/>
          </p:nvSpPr>
          <p:spPr>
            <a:xfrm>
              <a:off x="7392411" y="3101524"/>
              <a:ext cx="274320" cy="0"/>
            </a:xfrm>
            <a:custGeom>
              <a:avLst/>
              <a:gdLst/>
              <a:ahLst/>
              <a:cxnLst/>
              <a:rect l="l" t="t" r="r" b="b"/>
              <a:pathLst>
                <a:path w="274320">
                  <a:moveTo>
                    <a:pt x="274313" y="0"/>
                  </a:moveTo>
                  <a:lnTo>
                    <a:pt x="0" y="0"/>
                  </a:lnTo>
                </a:path>
              </a:pathLst>
            </a:custGeom>
            <a:ln w="19049">
              <a:solidFill>
                <a:srgbClr val="FF0000"/>
              </a:solidFill>
            </a:ln>
          </p:spPr>
          <p:txBody>
            <a:bodyPr wrap="square" lIns="0" tIns="0" rIns="0" bIns="0" rtlCol="0"/>
            <a:lstStyle/>
            <a:p>
              <a:endParaRPr sz="2400"/>
            </a:p>
          </p:txBody>
        </p:sp>
        <p:sp>
          <p:nvSpPr>
            <p:cNvPr id="24" name="object 24"/>
            <p:cNvSpPr/>
            <p:nvPr/>
          </p:nvSpPr>
          <p:spPr>
            <a:xfrm>
              <a:off x="7354974" y="3080101"/>
              <a:ext cx="59055" cy="43180"/>
            </a:xfrm>
            <a:custGeom>
              <a:avLst/>
              <a:gdLst/>
              <a:ahLst/>
              <a:cxnLst/>
              <a:rect l="l" t="t" r="r" b="b"/>
              <a:pathLst>
                <a:path w="59054" h="43180">
                  <a:moveTo>
                    <a:pt x="58860" y="42846"/>
                  </a:moveTo>
                  <a:lnTo>
                    <a:pt x="0" y="21423"/>
                  </a:lnTo>
                  <a:lnTo>
                    <a:pt x="58860" y="0"/>
                  </a:lnTo>
                  <a:lnTo>
                    <a:pt x="37436" y="21423"/>
                  </a:lnTo>
                  <a:lnTo>
                    <a:pt x="58860" y="42846"/>
                  </a:lnTo>
                  <a:close/>
                </a:path>
              </a:pathLst>
            </a:custGeom>
            <a:solidFill>
              <a:srgbClr val="FF0000"/>
            </a:solidFill>
          </p:spPr>
          <p:txBody>
            <a:bodyPr wrap="square" lIns="0" tIns="0" rIns="0" bIns="0" rtlCol="0"/>
            <a:lstStyle/>
            <a:p>
              <a:endParaRPr sz="2400"/>
            </a:p>
          </p:txBody>
        </p:sp>
        <p:sp>
          <p:nvSpPr>
            <p:cNvPr id="25" name="object 25"/>
            <p:cNvSpPr/>
            <p:nvPr/>
          </p:nvSpPr>
          <p:spPr>
            <a:xfrm>
              <a:off x="7354974" y="3080101"/>
              <a:ext cx="59055" cy="43180"/>
            </a:xfrm>
            <a:custGeom>
              <a:avLst/>
              <a:gdLst/>
              <a:ahLst/>
              <a:cxnLst/>
              <a:rect l="l" t="t" r="r" b="b"/>
              <a:pathLst>
                <a:path w="59054" h="43180">
                  <a:moveTo>
                    <a:pt x="37436" y="21423"/>
                  </a:moveTo>
                  <a:lnTo>
                    <a:pt x="58860" y="0"/>
                  </a:lnTo>
                  <a:lnTo>
                    <a:pt x="0" y="21423"/>
                  </a:lnTo>
                  <a:lnTo>
                    <a:pt x="58860" y="42846"/>
                  </a:lnTo>
                  <a:lnTo>
                    <a:pt x="37436" y="21423"/>
                  </a:lnTo>
                  <a:close/>
                </a:path>
              </a:pathLst>
            </a:custGeom>
            <a:ln w="19049">
              <a:solidFill>
                <a:srgbClr val="FF0000"/>
              </a:solidFill>
            </a:ln>
          </p:spPr>
          <p:txBody>
            <a:bodyPr wrap="square" lIns="0" tIns="0" rIns="0" bIns="0" rtlCol="0"/>
            <a:lstStyle/>
            <a:p>
              <a:endParaRPr sz="2400"/>
            </a:p>
          </p:txBody>
        </p:sp>
      </p:gr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15678" y="2840319"/>
            <a:ext cx="9494774" cy="694207"/>
          </a:xfrm>
          <a:prstGeom prst="rect">
            <a:avLst/>
          </a:prstGeom>
        </p:spPr>
        <p:txBody>
          <a:bodyPr vert="horz" wrap="square" lIns="0" tIns="16933" rIns="0" bIns="0" rtlCol="0" anchor="ctr">
            <a:spAutoFit/>
          </a:bodyPr>
          <a:lstStyle/>
          <a:p>
            <a:pPr marL="16933">
              <a:lnSpc>
                <a:spcPct val="100000"/>
              </a:lnSpc>
              <a:spcBef>
                <a:spcPts val="133"/>
              </a:spcBef>
            </a:pPr>
            <a:r>
              <a:rPr spc="-60" dirty="0"/>
              <a:t>ReLU</a:t>
            </a:r>
            <a:r>
              <a:rPr spc="-173" dirty="0"/>
              <a:t> </a:t>
            </a:r>
            <a:r>
              <a:rPr dirty="0"/>
              <a:t>and</a:t>
            </a:r>
            <a:r>
              <a:rPr spc="-193" dirty="0"/>
              <a:t> </a:t>
            </a:r>
            <a:r>
              <a:rPr dirty="0"/>
              <a:t>Leaky</a:t>
            </a:r>
            <a:r>
              <a:rPr spc="-167" dirty="0"/>
              <a:t> </a:t>
            </a:r>
            <a:r>
              <a:rPr spc="-60" dirty="0"/>
              <a:t>ReLU</a:t>
            </a:r>
            <a:r>
              <a:rPr spc="-173" dirty="0"/>
              <a:t> </a:t>
            </a:r>
            <a:r>
              <a:rPr spc="-13" dirty="0"/>
              <a:t>Activation</a:t>
            </a:r>
            <a:r>
              <a:rPr spc="-180" dirty="0"/>
              <a:t> </a:t>
            </a:r>
            <a:r>
              <a:rPr spc="-13" dirty="0"/>
              <a:t>Functions</a:t>
            </a: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5377"/>
            <a:ext cx="9019458"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5" y="1693840"/>
            <a:ext cx="417576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p:txBody>
      </p:sp>
      <p:sp>
        <p:nvSpPr>
          <p:cNvPr id="3" name="object 3"/>
          <p:cNvSpPr txBox="1">
            <a:spLocks noGrp="1"/>
          </p:cNvSpPr>
          <p:nvPr>
            <p:ph type="title"/>
          </p:nvPr>
        </p:nvSpPr>
        <p:spPr>
          <a:xfrm>
            <a:off x="124540" y="267285"/>
            <a:ext cx="10917086"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50975"/>
            <a:ext cx="11595511"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grpSp>
        <p:nvGrpSpPr>
          <p:cNvPr id="3" name="object 3"/>
          <p:cNvGrpSpPr/>
          <p:nvPr/>
        </p:nvGrpSpPr>
        <p:grpSpPr>
          <a:xfrm>
            <a:off x="1151467" y="3429001"/>
            <a:ext cx="5723467" cy="1646767"/>
            <a:chOff x="863600" y="2571750"/>
            <a:chExt cx="4292600" cy="1235075"/>
          </a:xfrm>
        </p:grpSpPr>
        <p:pic>
          <p:nvPicPr>
            <p:cNvPr id="4" name="object 4"/>
            <p:cNvPicPr/>
            <p:nvPr/>
          </p:nvPicPr>
          <p:blipFill>
            <a:blip r:embed="rId2" cstate="print"/>
            <a:stretch>
              <a:fillRect/>
            </a:stretch>
          </p:blipFill>
          <p:spPr>
            <a:xfrm>
              <a:off x="1828800" y="2571750"/>
              <a:ext cx="3327400" cy="1235074"/>
            </a:xfrm>
            <a:prstGeom prst="rect">
              <a:avLst/>
            </a:prstGeom>
          </p:spPr>
        </p:pic>
        <p:sp>
          <p:nvSpPr>
            <p:cNvPr id="5" name="object 5"/>
            <p:cNvSpPr/>
            <p:nvPr/>
          </p:nvSpPr>
          <p:spPr>
            <a:xfrm>
              <a:off x="863600" y="2654300"/>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1386465" y="1693840"/>
            <a:ext cx="4175760" cy="2458792"/>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0"/>
              </a:spcBef>
            </a:pPr>
            <a:endParaRPr sz="2400">
              <a:latin typeface="Roboto"/>
              <a:cs typeface="Roboto"/>
            </a:endParaRPr>
          </a:p>
          <a:p>
            <a:pPr marL="488514">
              <a:spcBef>
                <a:spcPts val="7"/>
              </a:spcBef>
            </a:pPr>
            <a:r>
              <a:rPr sz="3200" spc="-13" dirty="0">
                <a:latin typeface="Roboto"/>
                <a:cs typeface="Roboto"/>
              </a:rPr>
              <a:t>ReLU(x)</a:t>
            </a:r>
            <a:endParaRPr sz="3200">
              <a:latin typeface="Roboto"/>
              <a:cs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1471" y="128942"/>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6" y="1841874"/>
            <a:ext cx="317669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7" dirty="0">
                <a:latin typeface="Roboto"/>
                <a:cs typeface="Roboto"/>
              </a:rPr>
              <a:t>RNN</a:t>
            </a:r>
            <a:r>
              <a:rPr sz="1867" spc="-47" dirty="0">
                <a:latin typeface="Roboto"/>
                <a:cs typeface="Roboto"/>
              </a:rPr>
              <a:t> </a:t>
            </a:r>
            <a:r>
              <a:rPr sz="1867" dirty="0">
                <a:latin typeface="Roboto"/>
                <a:cs typeface="Roboto"/>
              </a:rPr>
              <a:t>for</a:t>
            </a:r>
            <a:r>
              <a:rPr sz="1867" spc="-40" dirty="0">
                <a:latin typeface="Roboto"/>
                <a:cs typeface="Roboto"/>
              </a:rPr>
              <a:t> </a:t>
            </a:r>
            <a:r>
              <a:rPr sz="1867" spc="-20" dirty="0">
                <a:latin typeface="Roboto"/>
                <a:cs typeface="Roboto"/>
              </a:rPr>
              <a:t>Sequential</a:t>
            </a:r>
            <a:r>
              <a:rPr sz="1867" spc="-40" dirty="0">
                <a:latin typeface="Roboto"/>
                <a:cs typeface="Roboto"/>
              </a:rPr>
              <a:t> </a:t>
            </a:r>
            <a:r>
              <a:rPr sz="1867" spc="-20" dirty="0">
                <a:latin typeface="Roboto"/>
                <a:cs typeface="Roboto"/>
              </a:rPr>
              <a:t>data</a:t>
            </a:r>
            <a:endParaRPr sz="1867">
              <a:latin typeface="Roboto"/>
              <a:cs typeface="Roboto"/>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41142"/>
            <a:ext cx="11664337"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grpSp>
        <p:nvGrpSpPr>
          <p:cNvPr id="3" name="object 3"/>
          <p:cNvGrpSpPr/>
          <p:nvPr/>
        </p:nvGrpSpPr>
        <p:grpSpPr>
          <a:xfrm>
            <a:off x="1151467" y="3326267"/>
            <a:ext cx="5723467" cy="1750060"/>
            <a:chOff x="863600" y="2494700"/>
            <a:chExt cx="4292600" cy="1312545"/>
          </a:xfrm>
        </p:grpSpPr>
        <p:pic>
          <p:nvPicPr>
            <p:cNvPr id="4" name="object 4"/>
            <p:cNvPicPr/>
            <p:nvPr/>
          </p:nvPicPr>
          <p:blipFill>
            <a:blip r:embed="rId2" cstate="print"/>
            <a:stretch>
              <a:fillRect/>
            </a:stretch>
          </p:blipFill>
          <p:spPr>
            <a:xfrm>
              <a:off x="1828800" y="2494700"/>
              <a:ext cx="3327400" cy="1312124"/>
            </a:xfrm>
            <a:prstGeom prst="rect">
              <a:avLst/>
            </a:prstGeom>
          </p:spPr>
        </p:pic>
        <p:sp>
          <p:nvSpPr>
            <p:cNvPr id="5" name="object 5"/>
            <p:cNvSpPr/>
            <p:nvPr/>
          </p:nvSpPr>
          <p:spPr>
            <a:xfrm>
              <a:off x="863600" y="2654300"/>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6" name="object 6"/>
          <p:cNvSpPr txBox="1"/>
          <p:nvPr/>
        </p:nvSpPr>
        <p:spPr>
          <a:xfrm>
            <a:off x="1386465" y="1693840"/>
            <a:ext cx="4175760" cy="2458792"/>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0"/>
              </a:spcBef>
            </a:pPr>
            <a:endParaRPr sz="2400">
              <a:latin typeface="Roboto"/>
              <a:cs typeface="Roboto"/>
            </a:endParaRPr>
          </a:p>
          <a:p>
            <a:pPr marL="488514">
              <a:spcBef>
                <a:spcPts val="7"/>
              </a:spcBef>
            </a:pPr>
            <a:r>
              <a:rPr sz="3200" spc="-13" dirty="0">
                <a:latin typeface="Roboto"/>
                <a:cs typeface="Roboto"/>
              </a:rPr>
              <a:t>ReLU(x)</a:t>
            </a:r>
            <a:endParaRPr sz="3200">
              <a:latin typeface="Roboto"/>
              <a:cs typeface="Roboto"/>
            </a:endParaRPr>
          </a:p>
        </p:txBody>
      </p:sp>
      <p:pic>
        <p:nvPicPr>
          <p:cNvPr id="7" name="object 7"/>
          <p:cNvPicPr/>
          <p:nvPr/>
        </p:nvPicPr>
        <p:blipFill>
          <a:blip r:embed="rId3" cstate="print"/>
          <a:stretch>
            <a:fillRect/>
          </a:stretch>
        </p:blipFill>
        <p:spPr>
          <a:xfrm>
            <a:off x="7213601" y="1693333"/>
            <a:ext cx="4724399" cy="3640667"/>
          </a:xfrm>
          <a:prstGeom prst="rect">
            <a:avLst/>
          </a:prstGeom>
        </p:spPr>
      </p:pic>
      <p:sp>
        <p:nvSpPr>
          <p:cNvPr id="8" name="object 8"/>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9" name="object 9"/>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0" name="object 10"/>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90701" y="5050977"/>
            <a:ext cx="3177540" cy="509541"/>
          </a:xfrm>
          <a:prstGeom prst="rect">
            <a:avLst/>
          </a:prstGeom>
        </p:spPr>
        <p:txBody>
          <a:bodyPr vert="horz" wrap="square" lIns="0" tIns="16933" rIns="0" bIns="0" rtlCol="0">
            <a:spAutoFit/>
          </a:bodyPr>
          <a:lstStyle/>
          <a:p>
            <a:pPr marL="16933">
              <a:spcBef>
                <a:spcPts val="133"/>
              </a:spcBef>
            </a:pPr>
            <a:r>
              <a:rPr sz="3200" spc="-27" dirty="0">
                <a:latin typeface="Roboto"/>
                <a:cs typeface="Roboto"/>
              </a:rPr>
              <a:t>ReLU(x)</a:t>
            </a:r>
            <a:r>
              <a:rPr sz="3200" spc="-107" dirty="0">
                <a:latin typeface="Roboto"/>
                <a:cs typeface="Roboto"/>
              </a:rPr>
              <a:t> </a:t>
            </a:r>
            <a:r>
              <a:rPr sz="3200" spc="-60" dirty="0">
                <a:latin typeface="Roboto"/>
                <a:cs typeface="Roboto"/>
              </a:rPr>
              <a:t>=</a:t>
            </a:r>
            <a:r>
              <a:rPr sz="3200" spc="-193" dirty="0">
                <a:latin typeface="Roboto"/>
                <a:cs typeface="Roboto"/>
              </a:rPr>
              <a:t> </a:t>
            </a:r>
            <a:r>
              <a:rPr sz="2400" dirty="0">
                <a:latin typeface="Roboto"/>
                <a:cs typeface="Roboto"/>
              </a:rPr>
              <a:t>max</a:t>
            </a:r>
            <a:r>
              <a:rPr sz="2400" spc="-47" dirty="0">
                <a:latin typeface="Roboto"/>
                <a:cs typeface="Roboto"/>
              </a:rPr>
              <a:t> </a:t>
            </a:r>
            <a:r>
              <a:rPr sz="2400" dirty="0">
                <a:latin typeface="Roboto"/>
                <a:cs typeface="Roboto"/>
              </a:rPr>
              <a:t>(0,</a:t>
            </a:r>
            <a:r>
              <a:rPr sz="2400" spc="-47" dirty="0">
                <a:latin typeface="Roboto"/>
                <a:cs typeface="Roboto"/>
              </a:rPr>
              <a:t> </a:t>
            </a:r>
            <a:r>
              <a:rPr sz="2400" spc="-33" dirty="0">
                <a:latin typeface="Roboto"/>
                <a:cs typeface="Roboto"/>
              </a:rPr>
              <a:t>x)</a:t>
            </a:r>
            <a:endParaRPr sz="2400">
              <a:latin typeface="Roboto"/>
              <a:cs typeface="Roboto"/>
            </a:endParaRPr>
          </a:p>
        </p:txBody>
      </p:sp>
      <p:sp>
        <p:nvSpPr>
          <p:cNvPr id="3" name="object 3"/>
          <p:cNvSpPr txBox="1">
            <a:spLocks noGrp="1"/>
          </p:cNvSpPr>
          <p:nvPr>
            <p:ph type="title"/>
          </p:nvPr>
        </p:nvSpPr>
        <p:spPr>
          <a:xfrm>
            <a:off x="419508" y="129633"/>
            <a:ext cx="11518492"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pic>
        <p:nvPicPr>
          <p:cNvPr id="4" name="object 4"/>
          <p:cNvPicPr/>
          <p:nvPr/>
        </p:nvPicPr>
        <p:blipFill>
          <a:blip r:embed="rId2" cstate="print"/>
          <a:stretch>
            <a:fillRect/>
          </a:stretch>
        </p:blipFill>
        <p:spPr>
          <a:xfrm>
            <a:off x="7213601" y="1693333"/>
            <a:ext cx="4724399" cy="3640667"/>
          </a:xfrm>
          <a:prstGeom prst="rect">
            <a:avLst/>
          </a:prstGeom>
        </p:spPr>
      </p:pic>
      <p:grpSp>
        <p:nvGrpSpPr>
          <p:cNvPr id="5" name="object 5"/>
          <p:cNvGrpSpPr/>
          <p:nvPr/>
        </p:nvGrpSpPr>
        <p:grpSpPr>
          <a:xfrm>
            <a:off x="1151467" y="2967567"/>
            <a:ext cx="5723467" cy="2108200"/>
            <a:chOff x="863600" y="2225675"/>
            <a:chExt cx="4292600" cy="1581150"/>
          </a:xfrm>
        </p:grpSpPr>
        <p:pic>
          <p:nvPicPr>
            <p:cNvPr id="6" name="object 6"/>
            <p:cNvPicPr/>
            <p:nvPr/>
          </p:nvPicPr>
          <p:blipFill>
            <a:blip r:embed="rId3" cstate="print"/>
            <a:stretch>
              <a:fillRect/>
            </a:stretch>
          </p:blipFill>
          <p:spPr>
            <a:xfrm>
              <a:off x="1828800" y="2225675"/>
              <a:ext cx="3327400" cy="1581149"/>
            </a:xfrm>
            <a:prstGeom prst="rect">
              <a:avLst/>
            </a:prstGeom>
          </p:spPr>
        </p:pic>
        <p:sp>
          <p:nvSpPr>
            <p:cNvPr id="7" name="object 7"/>
            <p:cNvSpPr/>
            <p:nvPr/>
          </p:nvSpPr>
          <p:spPr>
            <a:xfrm>
              <a:off x="863600" y="2654299"/>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8" name="object 8"/>
          <p:cNvSpPr txBox="1"/>
          <p:nvPr/>
        </p:nvSpPr>
        <p:spPr>
          <a:xfrm>
            <a:off x="1386465" y="1693840"/>
            <a:ext cx="4175760" cy="2458792"/>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0"/>
              </a:spcBef>
            </a:pPr>
            <a:endParaRPr sz="2400">
              <a:latin typeface="Roboto"/>
              <a:cs typeface="Roboto"/>
            </a:endParaRPr>
          </a:p>
          <a:p>
            <a:pPr marL="488514">
              <a:spcBef>
                <a:spcPts val="7"/>
              </a:spcBef>
            </a:pPr>
            <a:r>
              <a:rPr sz="3200" spc="-13" dirty="0">
                <a:latin typeface="Roboto"/>
                <a:cs typeface="Roboto"/>
              </a:rPr>
              <a:t>ReLU(x)</a:t>
            </a:r>
            <a:endParaRPr sz="3200">
              <a:latin typeface="Roboto"/>
              <a:cs typeface="Roboto"/>
            </a:endParaRPr>
          </a:p>
        </p:txBody>
      </p:sp>
      <p:sp>
        <p:nvSpPr>
          <p:cNvPr id="9" name="object 9"/>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10" name="object 10"/>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1" name="object 11"/>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198459"/>
            <a:ext cx="11521638"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grpSp>
        <p:nvGrpSpPr>
          <p:cNvPr id="3" name="object 3"/>
          <p:cNvGrpSpPr/>
          <p:nvPr/>
        </p:nvGrpSpPr>
        <p:grpSpPr>
          <a:xfrm>
            <a:off x="7213600" y="1693334"/>
            <a:ext cx="4724400" cy="4157133"/>
            <a:chOff x="5410200" y="1270000"/>
            <a:chExt cx="3543300" cy="3117850"/>
          </a:xfrm>
        </p:grpSpPr>
        <p:pic>
          <p:nvPicPr>
            <p:cNvPr id="4" name="object 4"/>
            <p:cNvPicPr/>
            <p:nvPr/>
          </p:nvPicPr>
          <p:blipFill>
            <a:blip r:embed="rId2" cstate="print"/>
            <a:stretch>
              <a:fillRect/>
            </a:stretch>
          </p:blipFill>
          <p:spPr>
            <a:xfrm>
              <a:off x="5410200" y="1270000"/>
              <a:ext cx="3543299" cy="2730500"/>
            </a:xfrm>
            <a:prstGeom prst="rect">
              <a:avLst/>
            </a:prstGeom>
          </p:spPr>
        </p:pic>
        <p:sp>
          <p:nvSpPr>
            <p:cNvPr id="5" name="object 5"/>
            <p:cNvSpPr/>
            <p:nvPr/>
          </p:nvSpPr>
          <p:spPr>
            <a:xfrm>
              <a:off x="5583825" y="4033524"/>
              <a:ext cx="3320415" cy="344805"/>
            </a:xfrm>
            <a:custGeom>
              <a:avLst/>
              <a:gdLst/>
              <a:ahLst/>
              <a:cxnLst/>
              <a:rect l="l" t="t" r="r" b="b"/>
              <a:pathLst>
                <a:path w="3320415" h="344804">
                  <a:moveTo>
                    <a:pt x="3320099" y="0"/>
                  </a:moveTo>
                  <a:lnTo>
                    <a:pt x="3313943" y="45817"/>
                  </a:lnTo>
                  <a:lnTo>
                    <a:pt x="3296569" y="86988"/>
                  </a:lnTo>
                  <a:lnTo>
                    <a:pt x="3269619" y="121869"/>
                  </a:lnTo>
                  <a:lnTo>
                    <a:pt x="3234738" y="148819"/>
                  </a:lnTo>
                  <a:lnTo>
                    <a:pt x="3193567" y="166193"/>
                  </a:lnTo>
                  <a:lnTo>
                    <a:pt x="3147749" y="172349"/>
                  </a:lnTo>
                  <a:lnTo>
                    <a:pt x="1832399" y="172349"/>
                  </a:lnTo>
                  <a:lnTo>
                    <a:pt x="1786582" y="178506"/>
                  </a:lnTo>
                  <a:lnTo>
                    <a:pt x="1745411" y="195880"/>
                  </a:lnTo>
                  <a:lnTo>
                    <a:pt x="1710530" y="222830"/>
                  </a:lnTo>
                  <a:lnTo>
                    <a:pt x="1683580" y="257711"/>
                  </a:lnTo>
                  <a:lnTo>
                    <a:pt x="1666206" y="298882"/>
                  </a:lnTo>
                  <a:lnTo>
                    <a:pt x="1660049" y="344699"/>
                  </a:lnTo>
                  <a:lnTo>
                    <a:pt x="1653893" y="298882"/>
                  </a:lnTo>
                  <a:lnTo>
                    <a:pt x="1636519" y="257711"/>
                  </a:lnTo>
                  <a:lnTo>
                    <a:pt x="1609569" y="222830"/>
                  </a:lnTo>
                  <a:lnTo>
                    <a:pt x="1574688" y="195880"/>
                  </a:lnTo>
                  <a:lnTo>
                    <a:pt x="1533517" y="178506"/>
                  </a:lnTo>
                  <a:lnTo>
                    <a:pt x="1487699" y="172349"/>
                  </a:lnTo>
                  <a:lnTo>
                    <a:pt x="172349" y="172349"/>
                  </a:lnTo>
                  <a:lnTo>
                    <a:pt x="126532" y="166193"/>
                  </a:lnTo>
                  <a:lnTo>
                    <a:pt x="85361" y="148819"/>
                  </a:lnTo>
                  <a:lnTo>
                    <a:pt x="50480" y="121869"/>
                  </a:lnTo>
                  <a:lnTo>
                    <a:pt x="23530" y="86988"/>
                  </a:lnTo>
                  <a:lnTo>
                    <a:pt x="6156" y="45817"/>
                  </a:lnTo>
                  <a:lnTo>
                    <a:pt x="0" y="0"/>
                  </a:lnTo>
                </a:path>
              </a:pathLst>
            </a:custGeom>
            <a:ln w="19049">
              <a:solidFill>
                <a:srgbClr val="FF0000"/>
              </a:solidFill>
            </a:ln>
          </p:spPr>
          <p:txBody>
            <a:bodyPr wrap="square" lIns="0" tIns="0" rIns="0" bIns="0" rtlCol="0"/>
            <a:lstStyle/>
            <a:p>
              <a:endParaRPr sz="2400"/>
            </a:p>
          </p:txBody>
        </p:sp>
      </p:grpSp>
      <p:sp>
        <p:nvSpPr>
          <p:cNvPr id="6" name="object 6"/>
          <p:cNvSpPr txBox="1"/>
          <p:nvPr/>
        </p:nvSpPr>
        <p:spPr>
          <a:xfrm>
            <a:off x="1386465" y="1693840"/>
            <a:ext cx="4175760" cy="3341085"/>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marL="522380">
              <a:spcBef>
                <a:spcPts val="2753"/>
              </a:spcBef>
            </a:pPr>
            <a:r>
              <a:rPr sz="3200" spc="-27" dirty="0">
                <a:latin typeface="Roboto"/>
                <a:cs typeface="Roboto"/>
              </a:rPr>
              <a:t>ReLU(x)</a:t>
            </a:r>
            <a:r>
              <a:rPr sz="3200" spc="-107" dirty="0">
                <a:latin typeface="Roboto"/>
                <a:cs typeface="Roboto"/>
              </a:rPr>
              <a:t> </a:t>
            </a:r>
            <a:r>
              <a:rPr sz="3200" spc="-60" dirty="0">
                <a:latin typeface="Roboto"/>
                <a:cs typeface="Roboto"/>
              </a:rPr>
              <a:t>=</a:t>
            </a:r>
            <a:r>
              <a:rPr sz="3200" spc="-193" dirty="0">
                <a:latin typeface="Roboto"/>
                <a:cs typeface="Roboto"/>
              </a:rPr>
              <a:t> </a:t>
            </a:r>
            <a:r>
              <a:rPr sz="2400" dirty="0">
                <a:latin typeface="Roboto"/>
                <a:cs typeface="Roboto"/>
              </a:rPr>
              <a:t>max</a:t>
            </a:r>
            <a:r>
              <a:rPr sz="2400" spc="-47" dirty="0">
                <a:latin typeface="Roboto"/>
                <a:cs typeface="Roboto"/>
              </a:rPr>
              <a:t> </a:t>
            </a:r>
            <a:r>
              <a:rPr sz="2400" dirty="0">
                <a:latin typeface="Roboto"/>
                <a:cs typeface="Roboto"/>
              </a:rPr>
              <a:t>(0,</a:t>
            </a:r>
            <a:r>
              <a:rPr sz="2400" spc="-47" dirty="0">
                <a:latin typeface="Roboto"/>
                <a:cs typeface="Roboto"/>
              </a:rPr>
              <a:t> </a:t>
            </a:r>
            <a:r>
              <a:rPr sz="2400" spc="-33" dirty="0">
                <a:latin typeface="Roboto"/>
                <a:cs typeface="Roboto"/>
              </a:rPr>
              <a:t>x)</a:t>
            </a:r>
            <a:endParaRPr sz="2400">
              <a:latin typeface="Roboto"/>
              <a:cs typeface="Roboto"/>
            </a:endParaRPr>
          </a:p>
          <a:p>
            <a:pPr>
              <a:spcBef>
                <a:spcPts val="1753"/>
              </a:spcBef>
            </a:pPr>
            <a:endParaRPr sz="2400">
              <a:latin typeface="Roboto"/>
              <a:cs typeface="Roboto"/>
            </a:endParaRPr>
          </a:p>
          <a:p>
            <a:pPr marL="539313" indent="-489361">
              <a:buFont typeface="Arial MT"/>
              <a:buChar char="●"/>
              <a:tabLst>
                <a:tab pos="539313"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7" name="object 7"/>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8" name="object 8"/>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9" name="object 9"/>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0333" y="5636241"/>
            <a:ext cx="370586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60" dirty="0">
                <a:latin typeface="Roboto"/>
                <a:cs typeface="Roboto"/>
              </a:rPr>
              <a:t> </a:t>
            </a:r>
            <a:r>
              <a:rPr sz="2400" spc="-13" dirty="0">
                <a:latin typeface="Roboto"/>
                <a:cs typeface="Roboto"/>
              </a:rPr>
              <a:t>Range:</a:t>
            </a:r>
            <a:r>
              <a:rPr sz="2400" spc="-60" dirty="0">
                <a:latin typeface="Roboto"/>
                <a:cs typeface="Roboto"/>
              </a:rPr>
              <a:t> </a:t>
            </a:r>
            <a:r>
              <a:rPr sz="2400" dirty="0">
                <a:latin typeface="Roboto"/>
                <a:cs typeface="Roboto"/>
              </a:rPr>
              <a:t>(</a:t>
            </a:r>
            <a:r>
              <a:rPr sz="2400" spc="-60" dirty="0">
                <a:latin typeface="Roboto"/>
                <a:cs typeface="Roboto"/>
              </a:rPr>
              <a:t> </a:t>
            </a:r>
            <a:r>
              <a:rPr sz="2400" dirty="0">
                <a:latin typeface="Roboto"/>
                <a:cs typeface="Roboto"/>
              </a:rPr>
              <a:t>0</a:t>
            </a:r>
            <a:r>
              <a:rPr sz="2400" spc="-60"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3" name="object 3"/>
          <p:cNvSpPr txBox="1">
            <a:spLocks noGrp="1"/>
          </p:cNvSpPr>
          <p:nvPr>
            <p:ph type="title"/>
          </p:nvPr>
        </p:nvSpPr>
        <p:spPr>
          <a:xfrm>
            <a:off x="852128" y="168962"/>
            <a:ext cx="10248491"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grpSp>
        <p:nvGrpSpPr>
          <p:cNvPr id="4" name="object 4"/>
          <p:cNvGrpSpPr/>
          <p:nvPr/>
        </p:nvGrpSpPr>
        <p:grpSpPr>
          <a:xfrm>
            <a:off x="6835634" y="1680634"/>
            <a:ext cx="5102860" cy="3653367"/>
            <a:chOff x="5126725" y="1260475"/>
            <a:chExt cx="3827145" cy="2740025"/>
          </a:xfrm>
        </p:grpSpPr>
        <p:pic>
          <p:nvPicPr>
            <p:cNvPr id="5" name="object 5"/>
            <p:cNvPicPr/>
            <p:nvPr/>
          </p:nvPicPr>
          <p:blipFill>
            <a:blip r:embed="rId2" cstate="print"/>
            <a:stretch>
              <a:fillRect/>
            </a:stretch>
          </p:blipFill>
          <p:spPr>
            <a:xfrm>
              <a:off x="5410200" y="1270000"/>
              <a:ext cx="3543299" cy="2730500"/>
            </a:xfrm>
            <a:prstGeom prst="rect">
              <a:avLst/>
            </a:prstGeom>
          </p:spPr>
        </p:pic>
        <p:sp>
          <p:nvSpPr>
            <p:cNvPr id="6" name="object 6"/>
            <p:cNvSpPr/>
            <p:nvPr/>
          </p:nvSpPr>
          <p:spPr>
            <a:xfrm>
              <a:off x="5136250" y="1270000"/>
              <a:ext cx="344805" cy="1800860"/>
            </a:xfrm>
            <a:custGeom>
              <a:avLst/>
              <a:gdLst/>
              <a:ahLst/>
              <a:cxnLst/>
              <a:rect l="l" t="t" r="r" b="b"/>
              <a:pathLst>
                <a:path w="344804" h="1800860">
                  <a:moveTo>
                    <a:pt x="344699" y="1800299"/>
                  </a:moveTo>
                  <a:lnTo>
                    <a:pt x="298882" y="1794143"/>
                  </a:lnTo>
                  <a:lnTo>
                    <a:pt x="257711" y="1776769"/>
                  </a:lnTo>
                  <a:lnTo>
                    <a:pt x="222830" y="1749819"/>
                  </a:lnTo>
                  <a:lnTo>
                    <a:pt x="195880" y="1714938"/>
                  </a:lnTo>
                  <a:lnTo>
                    <a:pt x="178506" y="1673767"/>
                  </a:lnTo>
                  <a:lnTo>
                    <a:pt x="172349" y="1627949"/>
                  </a:lnTo>
                  <a:lnTo>
                    <a:pt x="172349" y="1072499"/>
                  </a:lnTo>
                  <a:lnTo>
                    <a:pt x="166193" y="1026682"/>
                  </a:lnTo>
                  <a:lnTo>
                    <a:pt x="148819" y="985511"/>
                  </a:lnTo>
                  <a:lnTo>
                    <a:pt x="121869" y="950630"/>
                  </a:lnTo>
                  <a:lnTo>
                    <a:pt x="86988" y="923680"/>
                  </a:lnTo>
                  <a:lnTo>
                    <a:pt x="45817" y="906306"/>
                  </a:lnTo>
                  <a:lnTo>
                    <a:pt x="0" y="900149"/>
                  </a:lnTo>
                  <a:lnTo>
                    <a:pt x="45817" y="893993"/>
                  </a:lnTo>
                  <a:lnTo>
                    <a:pt x="86988" y="876619"/>
                  </a:lnTo>
                  <a:lnTo>
                    <a:pt x="121869" y="849669"/>
                  </a:lnTo>
                  <a:lnTo>
                    <a:pt x="148819" y="814788"/>
                  </a:lnTo>
                  <a:lnTo>
                    <a:pt x="166193" y="773617"/>
                  </a:lnTo>
                  <a:lnTo>
                    <a:pt x="172349" y="727799"/>
                  </a:lnTo>
                  <a:lnTo>
                    <a:pt x="172349" y="172349"/>
                  </a:lnTo>
                  <a:lnTo>
                    <a:pt x="178506" y="126532"/>
                  </a:lnTo>
                  <a:lnTo>
                    <a:pt x="195880" y="85361"/>
                  </a:lnTo>
                  <a:lnTo>
                    <a:pt x="222830" y="50480"/>
                  </a:lnTo>
                  <a:lnTo>
                    <a:pt x="257711" y="23530"/>
                  </a:lnTo>
                  <a:lnTo>
                    <a:pt x="298882" y="6156"/>
                  </a:lnTo>
                  <a:lnTo>
                    <a:pt x="344699" y="0"/>
                  </a:lnTo>
                </a:path>
              </a:pathLst>
            </a:custGeom>
            <a:ln w="19049">
              <a:solidFill>
                <a:srgbClr val="FF0000"/>
              </a:solidFill>
            </a:ln>
          </p:spPr>
          <p:txBody>
            <a:bodyPr wrap="square" lIns="0" tIns="0" rIns="0" bIns="0" rtlCol="0"/>
            <a:lstStyle/>
            <a:p>
              <a:endParaRPr sz="2400"/>
            </a:p>
          </p:txBody>
        </p:sp>
      </p:grpSp>
      <p:sp>
        <p:nvSpPr>
          <p:cNvPr id="7" name="object 7"/>
          <p:cNvSpPr txBox="1"/>
          <p:nvPr/>
        </p:nvSpPr>
        <p:spPr>
          <a:xfrm>
            <a:off x="1386465" y="1693840"/>
            <a:ext cx="4175760" cy="3341085"/>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marL="522380">
              <a:spcBef>
                <a:spcPts val="2753"/>
              </a:spcBef>
            </a:pPr>
            <a:r>
              <a:rPr sz="3200" spc="-27" dirty="0">
                <a:latin typeface="Roboto"/>
                <a:cs typeface="Roboto"/>
              </a:rPr>
              <a:t>ReLU(x)</a:t>
            </a:r>
            <a:r>
              <a:rPr sz="3200" spc="-107" dirty="0">
                <a:latin typeface="Roboto"/>
                <a:cs typeface="Roboto"/>
              </a:rPr>
              <a:t> </a:t>
            </a:r>
            <a:r>
              <a:rPr sz="3200" spc="-60" dirty="0">
                <a:latin typeface="Roboto"/>
                <a:cs typeface="Roboto"/>
              </a:rPr>
              <a:t>=</a:t>
            </a:r>
            <a:r>
              <a:rPr sz="3200" spc="-193" dirty="0">
                <a:latin typeface="Roboto"/>
                <a:cs typeface="Roboto"/>
              </a:rPr>
              <a:t> </a:t>
            </a:r>
            <a:r>
              <a:rPr sz="2400" dirty="0">
                <a:latin typeface="Roboto"/>
                <a:cs typeface="Roboto"/>
              </a:rPr>
              <a:t>max</a:t>
            </a:r>
            <a:r>
              <a:rPr sz="2400" spc="-47" dirty="0">
                <a:latin typeface="Roboto"/>
                <a:cs typeface="Roboto"/>
              </a:rPr>
              <a:t> </a:t>
            </a:r>
            <a:r>
              <a:rPr sz="2400" dirty="0">
                <a:latin typeface="Roboto"/>
                <a:cs typeface="Roboto"/>
              </a:rPr>
              <a:t>(0,</a:t>
            </a:r>
            <a:r>
              <a:rPr sz="2400" spc="-47" dirty="0">
                <a:latin typeface="Roboto"/>
                <a:cs typeface="Roboto"/>
              </a:rPr>
              <a:t> </a:t>
            </a:r>
            <a:r>
              <a:rPr sz="2400" spc="-33" dirty="0">
                <a:latin typeface="Roboto"/>
                <a:cs typeface="Roboto"/>
              </a:rPr>
              <a:t>x)</a:t>
            </a:r>
            <a:endParaRPr sz="2400">
              <a:latin typeface="Roboto"/>
              <a:cs typeface="Roboto"/>
            </a:endParaRPr>
          </a:p>
          <a:p>
            <a:pPr>
              <a:spcBef>
                <a:spcPts val="1753"/>
              </a:spcBef>
            </a:pPr>
            <a:endParaRPr sz="2400">
              <a:latin typeface="Roboto"/>
              <a:cs typeface="Roboto"/>
            </a:endParaRPr>
          </a:p>
          <a:p>
            <a:pPr marL="539313" indent="-489361">
              <a:buFont typeface="Arial MT"/>
              <a:buChar char="●"/>
              <a:tabLst>
                <a:tab pos="539313"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8" name="object 8"/>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9" name="object 9"/>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10" name="object 10"/>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0333" y="5636241"/>
            <a:ext cx="370586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27" dirty="0">
                <a:latin typeface="Roboto"/>
                <a:cs typeface="Roboto"/>
              </a:rPr>
              <a:t>Output</a:t>
            </a:r>
            <a:r>
              <a:rPr sz="2400" spc="-60" dirty="0">
                <a:latin typeface="Roboto"/>
                <a:cs typeface="Roboto"/>
              </a:rPr>
              <a:t> </a:t>
            </a:r>
            <a:r>
              <a:rPr sz="2400" spc="-13" dirty="0">
                <a:latin typeface="Roboto"/>
                <a:cs typeface="Roboto"/>
              </a:rPr>
              <a:t>Range:</a:t>
            </a:r>
            <a:r>
              <a:rPr sz="2400" spc="-60" dirty="0">
                <a:latin typeface="Roboto"/>
                <a:cs typeface="Roboto"/>
              </a:rPr>
              <a:t> </a:t>
            </a:r>
            <a:r>
              <a:rPr sz="2400" dirty="0">
                <a:latin typeface="Roboto"/>
                <a:cs typeface="Roboto"/>
              </a:rPr>
              <a:t>(</a:t>
            </a:r>
            <a:r>
              <a:rPr sz="2400" spc="-60" dirty="0">
                <a:latin typeface="Roboto"/>
                <a:cs typeface="Roboto"/>
              </a:rPr>
              <a:t> </a:t>
            </a:r>
            <a:r>
              <a:rPr sz="2400" dirty="0">
                <a:latin typeface="Roboto"/>
                <a:cs typeface="Roboto"/>
              </a:rPr>
              <a:t>0</a:t>
            </a:r>
            <a:r>
              <a:rPr sz="2400" spc="-60"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3" name="object 3"/>
          <p:cNvSpPr txBox="1">
            <a:spLocks noGrp="1"/>
          </p:cNvSpPr>
          <p:nvPr>
            <p:ph type="title"/>
          </p:nvPr>
        </p:nvSpPr>
        <p:spPr>
          <a:xfrm>
            <a:off x="488334" y="267285"/>
            <a:ext cx="11182963" cy="810330"/>
          </a:xfrm>
          <a:prstGeom prst="rect">
            <a:avLst/>
          </a:prstGeom>
        </p:spPr>
        <p:txBody>
          <a:bodyPr vert="horz" wrap="square" lIns="0" tIns="131933" rIns="0" bIns="0" rtlCol="0" anchor="ctr">
            <a:spAutoFit/>
          </a:bodyPr>
          <a:lstStyle/>
          <a:p>
            <a:pPr marL="3346790">
              <a:lnSpc>
                <a:spcPct val="100000"/>
              </a:lnSpc>
              <a:spcBef>
                <a:spcPts val="133"/>
              </a:spcBef>
            </a:pPr>
            <a:r>
              <a:rPr spc="-60" dirty="0"/>
              <a:t>ReLU</a:t>
            </a:r>
            <a:r>
              <a:rPr spc="-173" dirty="0"/>
              <a:t> </a:t>
            </a:r>
            <a:r>
              <a:rPr spc="-13" dirty="0"/>
              <a:t>Activation</a:t>
            </a:r>
            <a:r>
              <a:rPr spc="-193" dirty="0"/>
              <a:t> </a:t>
            </a:r>
            <a:r>
              <a:rPr spc="-13" dirty="0"/>
              <a:t>Function</a:t>
            </a:r>
          </a:p>
        </p:txBody>
      </p:sp>
      <p:pic>
        <p:nvPicPr>
          <p:cNvPr id="4" name="object 4"/>
          <p:cNvPicPr/>
          <p:nvPr/>
        </p:nvPicPr>
        <p:blipFill>
          <a:blip r:embed="rId2" cstate="print"/>
          <a:stretch>
            <a:fillRect/>
          </a:stretch>
        </p:blipFill>
        <p:spPr>
          <a:xfrm>
            <a:off x="7213601" y="1693333"/>
            <a:ext cx="4724399" cy="3640667"/>
          </a:xfrm>
          <a:prstGeom prst="rect">
            <a:avLst/>
          </a:prstGeom>
        </p:spPr>
      </p:pic>
      <p:sp>
        <p:nvSpPr>
          <p:cNvPr id="5" name="object 5"/>
          <p:cNvSpPr txBox="1"/>
          <p:nvPr/>
        </p:nvSpPr>
        <p:spPr>
          <a:xfrm>
            <a:off x="1386465" y="1693840"/>
            <a:ext cx="4175760" cy="3341085"/>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0"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marL="522380">
              <a:spcBef>
                <a:spcPts val="2753"/>
              </a:spcBef>
            </a:pPr>
            <a:r>
              <a:rPr sz="3200" spc="-27" dirty="0">
                <a:latin typeface="Roboto"/>
                <a:cs typeface="Roboto"/>
              </a:rPr>
              <a:t>ReLU(x)</a:t>
            </a:r>
            <a:r>
              <a:rPr sz="3200" spc="-107" dirty="0">
                <a:latin typeface="Roboto"/>
                <a:cs typeface="Roboto"/>
              </a:rPr>
              <a:t> </a:t>
            </a:r>
            <a:r>
              <a:rPr sz="3200" spc="-60" dirty="0">
                <a:latin typeface="Roboto"/>
                <a:cs typeface="Roboto"/>
              </a:rPr>
              <a:t>=</a:t>
            </a:r>
            <a:r>
              <a:rPr sz="3200" spc="-193" dirty="0">
                <a:latin typeface="Roboto"/>
                <a:cs typeface="Roboto"/>
              </a:rPr>
              <a:t> </a:t>
            </a:r>
            <a:r>
              <a:rPr sz="2400" dirty="0">
                <a:latin typeface="Roboto"/>
                <a:cs typeface="Roboto"/>
              </a:rPr>
              <a:t>max</a:t>
            </a:r>
            <a:r>
              <a:rPr sz="2400" spc="-47" dirty="0">
                <a:latin typeface="Roboto"/>
                <a:cs typeface="Roboto"/>
              </a:rPr>
              <a:t> </a:t>
            </a:r>
            <a:r>
              <a:rPr sz="2400" dirty="0">
                <a:latin typeface="Roboto"/>
                <a:cs typeface="Roboto"/>
              </a:rPr>
              <a:t>(0,</a:t>
            </a:r>
            <a:r>
              <a:rPr sz="2400" spc="-47" dirty="0">
                <a:latin typeface="Roboto"/>
                <a:cs typeface="Roboto"/>
              </a:rPr>
              <a:t> </a:t>
            </a:r>
            <a:r>
              <a:rPr sz="2400" spc="-33" dirty="0">
                <a:latin typeface="Roboto"/>
                <a:cs typeface="Roboto"/>
              </a:rPr>
              <a:t>x)</a:t>
            </a:r>
            <a:endParaRPr sz="2400">
              <a:latin typeface="Roboto"/>
              <a:cs typeface="Roboto"/>
            </a:endParaRPr>
          </a:p>
          <a:p>
            <a:pPr>
              <a:spcBef>
                <a:spcPts val="1753"/>
              </a:spcBef>
            </a:pPr>
            <a:endParaRPr sz="2400">
              <a:latin typeface="Roboto"/>
              <a:cs typeface="Roboto"/>
            </a:endParaRPr>
          </a:p>
          <a:p>
            <a:pPr marL="539313" indent="-489361">
              <a:buFont typeface="Arial MT"/>
              <a:buChar char="●"/>
              <a:tabLst>
                <a:tab pos="539313" algn="l"/>
              </a:tabLst>
            </a:pPr>
            <a:r>
              <a:rPr sz="2400" spc="-33" dirty="0">
                <a:latin typeface="Roboto"/>
                <a:cs typeface="Roboto"/>
              </a:rPr>
              <a:t>Input</a:t>
            </a:r>
            <a:r>
              <a:rPr sz="2400" spc="-107" dirty="0">
                <a:latin typeface="Roboto"/>
                <a:cs typeface="Roboto"/>
              </a:rPr>
              <a:t> </a:t>
            </a:r>
            <a:r>
              <a:rPr sz="2400" spc="-13" dirty="0">
                <a:latin typeface="Roboto"/>
                <a:cs typeface="Roboto"/>
              </a:rPr>
              <a:t>Range:</a:t>
            </a:r>
            <a:r>
              <a:rPr sz="2400" spc="-60" dirty="0">
                <a:latin typeface="Roboto"/>
                <a:cs typeface="Roboto"/>
              </a:rPr>
              <a:t> </a:t>
            </a:r>
            <a:r>
              <a:rPr sz="2400" spc="-213" dirty="0">
                <a:latin typeface="Roboto"/>
                <a:cs typeface="Roboto"/>
              </a:rPr>
              <a:t>(-</a:t>
            </a:r>
            <a:r>
              <a:rPr sz="2400" spc="-7" dirty="0">
                <a:latin typeface="Roboto"/>
                <a:cs typeface="Roboto"/>
              </a:rPr>
              <a:t> </a:t>
            </a:r>
            <a:r>
              <a:rPr sz="2400" dirty="0">
                <a:latin typeface="Roboto"/>
                <a:cs typeface="Roboto"/>
              </a:rPr>
              <a:t>∞</a:t>
            </a:r>
            <a:r>
              <a:rPr sz="2400" spc="-53" dirty="0">
                <a:latin typeface="Roboto"/>
                <a:cs typeface="Roboto"/>
              </a:rPr>
              <a:t> </a:t>
            </a:r>
            <a:r>
              <a:rPr sz="2400" dirty="0">
                <a:latin typeface="Roboto"/>
                <a:cs typeface="Roboto"/>
              </a:rPr>
              <a:t>to</a:t>
            </a:r>
            <a:r>
              <a:rPr sz="2400" spc="-60" dirty="0">
                <a:latin typeface="Roboto"/>
                <a:cs typeface="Roboto"/>
              </a:rPr>
              <a:t> </a:t>
            </a:r>
            <a:r>
              <a:rPr sz="2400" spc="-33" dirty="0">
                <a:latin typeface="Roboto"/>
                <a:cs typeface="Roboto"/>
              </a:rPr>
              <a:t>∞)</a:t>
            </a:r>
            <a:endParaRPr sz="2400">
              <a:latin typeface="Roboto"/>
              <a:cs typeface="Roboto"/>
            </a:endParaRPr>
          </a:p>
        </p:txBody>
      </p:sp>
      <p:sp>
        <p:nvSpPr>
          <p:cNvPr id="6" name="object 6"/>
          <p:cNvSpPr txBox="1"/>
          <p:nvPr/>
        </p:nvSpPr>
        <p:spPr>
          <a:xfrm>
            <a:off x="7377702" y="5133951"/>
            <a:ext cx="270933" cy="201764"/>
          </a:xfrm>
          <a:prstGeom prst="rect">
            <a:avLst/>
          </a:prstGeom>
        </p:spPr>
        <p:txBody>
          <a:bodyPr vert="horz" wrap="square" lIns="0" tIns="16933" rIns="0" bIns="0" rtlCol="0">
            <a:spAutoFit/>
          </a:bodyPr>
          <a:lstStyle/>
          <a:p>
            <a:pPr marL="16933">
              <a:spcBef>
                <a:spcPts val="133"/>
              </a:spcBef>
            </a:pPr>
            <a:r>
              <a:rPr sz="1200" spc="-213" dirty="0">
                <a:latin typeface="Roboto"/>
                <a:cs typeface="Roboto"/>
              </a:rPr>
              <a:t>-</a:t>
            </a:r>
            <a:r>
              <a:rPr sz="1200" dirty="0">
                <a:latin typeface="Roboto"/>
                <a:cs typeface="Roboto"/>
              </a:rPr>
              <a:t> </a:t>
            </a:r>
            <a:r>
              <a:rPr sz="1200" spc="-80" dirty="0">
                <a:latin typeface="Roboto"/>
                <a:cs typeface="Roboto"/>
              </a:rPr>
              <a:t>∞</a:t>
            </a:r>
            <a:endParaRPr sz="1200">
              <a:latin typeface="Roboto"/>
              <a:cs typeface="Roboto"/>
            </a:endParaRPr>
          </a:p>
        </p:txBody>
      </p:sp>
      <p:sp>
        <p:nvSpPr>
          <p:cNvPr id="7" name="object 7"/>
          <p:cNvSpPr/>
          <p:nvPr/>
        </p:nvSpPr>
        <p:spPr>
          <a:xfrm>
            <a:off x="11671297" y="5126817"/>
            <a:ext cx="232833" cy="182880"/>
          </a:xfrm>
          <a:custGeom>
            <a:avLst/>
            <a:gdLst/>
            <a:ahLst/>
            <a:cxnLst/>
            <a:rect l="l" t="t" r="r" b="b"/>
            <a:pathLst>
              <a:path w="174625" h="137160">
                <a:moveTo>
                  <a:pt x="174128" y="137160"/>
                </a:moveTo>
                <a:lnTo>
                  <a:pt x="0" y="137160"/>
                </a:lnTo>
                <a:lnTo>
                  <a:pt x="0" y="0"/>
                </a:lnTo>
                <a:lnTo>
                  <a:pt x="174128" y="0"/>
                </a:lnTo>
                <a:lnTo>
                  <a:pt x="174128" y="137160"/>
                </a:lnTo>
                <a:close/>
              </a:path>
            </a:pathLst>
          </a:custGeom>
          <a:solidFill>
            <a:srgbClr val="FFFFFF"/>
          </a:solidFill>
        </p:spPr>
        <p:txBody>
          <a:bodyPr wrap="square" lIns="0" tIns="0" rIns="0" bIns="0" rtlCol="0"/>
          <a:lstStyle/>
          <a:p>
            <a:endParaRPr sz="2400"/>
          </a:p>
        </p:txBody>
      </p:sp>
      <p:sp>
        <p:nvSpPr>
          <p:cNvPr id="8" name="object 8"/>
          <p:cNvSpPr txBox="1"/>
          <p:nvPr/>
        </p:nvSpPr>
        <p:spPr>
          <a:xfrm>
            <a:off x="11729819" y="5103788"/>
            <a:ext cx="191347" cy="201764"/>
          </a:xfrm>
          <a:prstGeom prst="rect">
            <a:avLst/>
          </a:prstGeom>
        </p:spPr>
        <p:txBody>
          <a:bodyPr vert="horz" wrap="square" lIns="0" tIns="16933" rIns="0" bIns="0" rtlCol="0">
            <a:spAutoFit/>
          </a:bodyPr>
          <a:lstStyle/>
          <a:p>
            <a:pPr marL="16933">
              <a:spcBef>
                <a:spcPts val="133"/>
              </a:spcBef>
            </a:pPr>
            <a:r>
              <a:rPr sz="1200" spc="-67" dirty="0">
                <a:latin typeface="Roboto"/>
                <a:cs typeface="Roboto"/>
              </a:rPr>
              <a:t>∞</a:t>
            </a:r>
            <a:endParaRPr sz="1200">
              <a:latin typeface="Roboto"/>
              <a:cs typeface="Roboto"/>
            </a:endParaRPr>
          </a:p>
        </p:txBody>
      </p:sp>
      <p:grpSp>
        <p:nvGrpSpPr>
          <p:cNvPr id="9" name="object 9"/>
          <p:cNvGrpSpPr/>
          <p:nvPr/>
        </p:nvGrpSpPr>
        <p:grpSpPr>
          <a:xfrm>
            <a:off x="9788200" y="4041229"/>
            <a:ext cx="680720" cy="441960"/>
            <a:chOff x="7341150" y="3030922"/>
            <a:chExt cx="510540" cy="331470"/>
          </a:xfrm>
        </p:grpSpPr>
        <p:sp>
          <p:nvSpPr>
            <p:cNvPr id="10" name="object 10"/>
            <p:cNvSpPr/>
            <p:nvPr/>
          </p:nvSpPr>
          <p:spPr>
            <a:xfrm>
              <a:off x="7423617" y="3086850"/>
              <a:ext cx="418465" cy="266065"/>
            </a:xfrm>
            <a:custGeom>
              <a:avLst/>
              <a:gdLst/>
              <a:ahLst/>
              <a:cxnLst/>
              <a:rect l="l" t="t" r="r" b="b"/>
              <a:pathLst>
                <a:path w="418465" h="266064">
                  <a:moveTo>
                    <a:pt x="418059" y="265949"/>
                  </a:moveTo>
                  <a:lnTo>
                    <a:pt x="0" y="0"/>
                  </a:lnTo>
                </a:path>
              </a:pathLst>
            </a:custGeom>
            <a:ln w="19049">
              <a:solidFill>
                <a:srgbClr val="FF0000"/>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7341150" y="3030922"/>
              <a:ext cx="108881" cy="92000"/>
            </a:xfrm>
            <a:prstGeom prst="rect">
              <a:avLst/>
            </a:prstGeom>
          </p:spPr>
        </p:pic>
      </p:gr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7285"/>
            <a:ext cx="10533626" cy="810330"/>
          </a:xfrm>
          <a:prstGeom prst="rect">
            <a:avLst/>
          </a:prstGeom>
        </p:spPr>
        <p:txBody>
          <a:bodyPr vert="horz" wrap="square" lIns="0" tIns="131933" rIns="0" bIns="0" rtlCol="0" anchor="ctr">
            <a:spAutoFit/>
          </a:bodyPr>
          <a:lstStyle/>
          <a:p>
            <a:pPr marL="2253770">
              <a:lnSpc>
                <a:spcPct val="100000"/>
              </a:lnSpc>
              <a:spcBef>
                <a:spcPts val="133"/>
              </a:spcBef>
            </a:pPr>
            <a:r>
              <a:rPr spc="-60" dirty="0"/>
              <a:t>ReLU</a:t>
            </a:r>
            <a:r>
              <a:rPr spc="-173" dirty="0"/>
              <a:t> </a:t>
            </a:r>
            <a:r>
              <a:rPr spc="-13" dirty="0"/>
              <a:t>Activation</a:t>
            </a:r>
            <a:r>
              <a:rPr spc="-180" dirty="0"/>
              <a:t> </a:t>
            </a:r>
            <a:r>
              <a:rPr spc="-27" dirty="0"/>
              <a:t>Function</a:t>
            </a:r>
            <a:r>
              <a:rPr spc="-173" dirty="0"/>
              <a:t> </a:t>
            </a:r>
            <a:r>
              <a:rPr spc="-13" dirty="0"/>
              <a:t>Derivative</a:t>
            </a:r>
          </a:p>
        </p:txBody>
      </p:sp>
      <p:grpSp>
        <p:nvGrpSpPr>
          <p:cNvPr id="3" name="object 3"/>
          <p:cNvGrpSpPr/>
          <p:nvPr/>
        </p:nvGrpSpPr>
        <p:grpSpPr>
          <a:xfrm>
            <a:off x="6924566" y="1650167"/>
            <a:ext cx="4818380" cy="4074160"/>
            <a:chOff x="5193424" y="1237625"/>
            <a:chExt cx="3613785" cy="3055620"/>
          </a:xfrm>
        </p:grpSpPr>
        <p:pic>
          <p:nvPicPr>
            <p:cNvPr id="4" name="object 4"/>
            <p:cNvPicPr/>
            <p:nvPr/>
          </p:nvPicPr>
          <p:blipFill>
            <a:blip r:embed="rId2" cstate="print"/>
            <a:stretch>
              <a:fillRect/>
            </a:stretch>
          </p:blipFill>
          <p:spPr>
            <a:xfrm>
              <a:off x="5202949" y="1247150"/>
              <a:ext cx="3594249" cy="3036524"/>
            </a:xfrm>
            <a:prstGeom prst="rect">
              <a:avLst/>
            </a:prstGeom>
          </p:spPr>
        </p:pic>
        <p:sp>
          <p:nvSpPr>
            <p:cNvPr id="5" name="object 5"/>
            <p:cNvSpPr/>
            <p:nvPr/>
          </p:nvSpPr>
          <p:spPr>
            <a:xfrm>
              <a:off x="5198187" y="1242387"/>
              <a:ext cx="3604260" cy="3046095"/>
            </a:xfrm>
            <a:custGeom>
              <a:avLst/>
              <a:gdLst/>
              <a:ahLst/>
              <a:cxnLst/>
              <a:rect l="l" t="t" r="r" b="b"/>
              <a:pathLst>
                <a:path w="3604259" h="3046095">
                  <a:moveTo>
                    <a:pt x="0" y="0"/>
                  </a:moveTo>
                  <a:lnTo>
                    <a:pt x="3603774" y="0"/>
                  </a:lnTo>
                  <a:lnTo>
                    <a:pt x="3603774" y="3046049"/>
                  </a:lnTo>
                  <a:lnTo>
                    <a:pt x="0" y="3046049"/>
                  </a:lnTo>
                  <a:lnTo>
                    <a:pt x="0" y="0"/>
                  </a:lnTo>
                  <a:close/>
                </a:path>
              </a:pathLst>
            </a:custGeom>
            <a:ln w="9524">
              <a:solidFill>
                <a:srgbClr val="000000"/>
              </a:solidFill>
            </a:ln>
          </p:spPr>
          <p:txBody>
            <a:bodyPr wrap="square" lIns="0" tIns="0" rIns="0" bIns="0" rtlCol="0"/>
            <a:lstStyle/>
            <a:p>
              <a:endParaRPr sz="2400"/>
            </a:p>
          </p:txBody>
        </p:sp>
      </p:grpSp>
      <p:grpSp>
        <p:nvGrpSpPr>
          <p:cNvPr id="6" name="object 6"/>
          <p:cNvGrpSpPr/>
          <p:nvPr/>
        </p:nvGrpSpPr>
        <p:grpSpPr>
          <a:xfrm>
            <a:off x="1006870" y="1646767"/>
            <a:ext cx="5541433" cy="2108200"/>
            <a:chOff x="755152" y="1235075"/>
            <a:chExt cx="4156075" cy="1581150"/>
          </a:xfrm>
        </p:grpSpPr>
        <p:pic>
          <p:nvPicPr>
            <p:cNvPr id="7" name="object 7"/>
            <p:cNvPicPr/>
            <p:nvPr/>
          </p:nvPicPr>
          <p:blipFill>
            <a:blip r:embed="rId3" cstate="print"/>
            <a:stretch>
              <a:fillRect/>
            </a:stretch>
          </p:blipFill>
          <p:spPr>
            <a:xfrm>
              <a:off x="1689367" y="1235075"/>
              <a:ext cx="3221749" cy="1581149"/>
            </a:xfrm>
            <a:prstGeom prst="rect">
              <a:avLst/>
            </a:prstGeom>
          </p:spPr>
        </p:pic>
        <p:sp>
          <p:nvSpPr>
            <p:cNvPr id="8" name="object 8"/>
            <p:cNvSpPr/>
            <p:nvPr/>
          </p:nvSpPr>
          <p:spPr>
            <a:xfrm>
              <a:off x="755152" y="1663699"/>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9" name="object 9"/>
          <p:cNvSpPr txBox="1"/>
          <p:nvPr/>
        </p:nvSpPr>
        <p:spPr>
          <a:xfrm>
            <a:off x="1386466" y="1490640"/>
            <a:ext cx="3983567" cy="1325149"/>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7"/>
              </a:spcBef>
            </a:pPr>
            <a:endParaRPr sz="2400">
              <a:latin typeface="Roboto"/>
              <a:cs typeface="Roboto"/>
            </a:endParaRPr>
          </a:p>
          <a:p>
            <a:pPr marL="343738"/>
            <a:r>
              <a:rPr sz="3200" spc="-13" dirty="0">
                <a:latin typeface="Roboto"/>
                <a:cs typeface="Roboto"/>
              </a:rPr>
              <a:t>ReLU(x)</a:t>
            </a:r>
            <a:endParaRPr sz="3200">
              <a:latin typeface="Roboto"/>
              <a:cs typeface="Roboto"/>
            </a:endParaRPr>
          </a:p>
        </p:txBody>
      </p:sp>
      <p:sp>
        <p:nvSpPr>
          <p:cNvPr id="10" name="object 10"/>
          <p:cNvSpPr txBox="1"/>
          <p:nvPr/>
        </p:nvSpPr>
        <p:spPr>
          <a:xfrm>
            <a:off x="1386465" y="3858241"/>
            <a:ext cx="392684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80"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derivative:</a:t>
            </a:r>
            <a:endParaRPr sz="2400">
              <a:latin typeface="Roboto"/>
              <a:cs typeface="Roboto"/>
            </a:endParaRPr>
          </a:p>
        </p:txBody>
      </p:sp>
      <p:sp>
        <p:nvSpPr>
          <p:cNvPr id="11" name="object 11"/>
          <p:cNvSpPr txBox="1"/>
          <p:nvPr/>
        </p:nvSpPr>
        <p:spPr>
          <a:xfrm>
            <a:off x="1429335" y="4987779"/>
            <a:ext cx="1381759" cy="1248205"/>
          </a:xfrm>
          <a:prstGeom prst="rect">
            <a:avLst/>
          </a:prstGeom>
        </p:spPr>
        <p:txBody>
          <a:bodyPr vert="horz" wrap="square" lIns="0" tIns="16933" rIns="0" bIns="0" rtlCol="0">
            <a:spAutoFit/>
          </a:bodyPr>
          <a:lstStyle/>
          <a:p>
            <a:pPr marL="16933">
              <a:spcBef>
                <a:spcPts val="133"/>
              </a:spcBef>
            </a:pPr>
            <a:r>
              <a:rPr sz="4000" u="heavy" dirty="0">
                <a:uFill>
                  <a:solidFill>
                    <a:srgbClr val="000000"/>
                  </a:solidFill>
                </a:uFill>
                <a:latin typeface="Roboto"/>
                <a:cs typeface="Roboto"/>
              </a:rPr>
              <a:t>d</a:t>
            </a:r>
            <a:r>
              <a:rPr sz="4000" u="heavy" spc="-47" dirty="0">
                <a:uFill>
                  <a:solidFill>
                    <a:srgbClr val="000000"/>
                  </a:solidFill>
                </a:uFill>
                <a:latin typeface="Roboto"/>
                <a:cs typeface="Roboto"/>
              </a:rPr>
              <a:t> </a:t>
            </a:r>
            <a:r>
              <a:rPr sz="4800" u="heavy" spc="-89" baseline="2000" dirty="0">
                <a:uFill>
                  <a:solidFill>
                    <a:srgbClr val="000000"/>
                  </a:solidFill>
                </a:uFill>
                <a:latin typeface="Roboto"/>
                <a:cs typeface="Roboto"/>
              </a:rPr>
              <a:t>ReLU</a:t>
            </a:r>
            <a:endParaRPr sz="4800" baseline="2000">
              <a:latin typeface="Roboto"/>
              <a:cs typeface="Roboto"/>
            </a:endParaRPr>
          </a:p>
          <a:p>
            <a:pPr marL="438562"/>
            <a:r>
              <a:rPr sz="4000" dirty="0">
                <a:latin typeface="Arial MT"/>
                <a:cs typeface="Arial MT"/>
              </a:rPr>
              <a:t>d</a:t>
            </a:r>
            <a:r>
              <a:rPr sz="4000" spc="7" dirty="0">
                <a:latin typeface="Arial MT"/>
                <a:cs typeface="Arial MT"/>
              </a:rPr>
              <a:t> </a:t>
            </a:r>
            <a:r>
              <a:rPr sz="4000" spc="-6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sp>
        <p:nvSpPr>
          <p:cNvPr id="12" name="object 12"/>
          <p:cNvSpPr txBox="1"/>
          <p:nvPr/>
        </p:nvSpPr>
        <p:spPr>
          <a:xfrm>
            <a:off x="4627669" y="4519187"/>
            <a:ext cx="1735667" cy="1248333"/>
          </a:xfrm>
          <a:prstGeom prst="rect">
            <a:avLst/>
          </a:prstGeom>
        </p:spPr>
        <p:txBody>
          <a:bodyPr vert="horz" wrap="square" lIns="0" tIns="220133" rIns="0" bIns="0" rtlCol="0">
            <a:spAutoFit/>
          </a:bodyPr>
          <a:lstStyle/>
          <a:p>
            <a:pPr marL="673930" indent="-656997">
              <a:spcBef>
                <a:spcPts val="1733"/>
              </a:spcBef>
              <a:buAutoNum type="arabicPlain"/>
              <a:tabLst>
                <a:tab pos="673083" algn="l"/>
              </a:tabLst>
            </a:pPr>
            <a:r>
              <a:rPr sz="2667" dirty="0">
                <a:latin typeface="Arial MT"/>
                <a:cs typeface="Arial MT"/>
              </a:rPr>
              <a:t>for</a:t>
            </a:r>
            <a:r>
              <a:rPr sz="2667" spc="-7" dirty="0">
                <a:latin typeface="Arial MT"/>
                <a:cs typeface="Arial MT"/>
              </a:rPr>
              <a:t> </a:t>
            </a:r>
            <a:r>
              <a:rPr sz="2667" spc="-33" dirty="0">
                <a:latin typeface="Arial MT"/>
                <a:cs typeface="Arial MT"/>
              </a:rPr>
              <a:t>x&lt;0</a:t>
            </a:r>
            <a:endParaRPr sz="2667">
              <a:latin typeface="Arial MT"/>
              <a:cs typeface="Arial MT"/>
            </a:endParaRPr>
          </a:p>
          <a:p>
            <a:pPr marL="673930" indent="-656997">
              <a:spcBef>
                <a:spcPts val="1600"/>
              </a:spcBef>
              <a:buAutoNum type="arabicPlain"/>
              <a:tabLst>
                <a:tab pos="673083" algn="l"/>
              </a:tabLst>
            </a:pPr>
            <a:r>
              <a:rPr sz="2667" dirty="0">
                <a:latin typeface="Arial MT"/>
                <a:cs typeface="Arial MT"/>
              </a:rPr>
              <a:t>for</a:t>
            </a:r>
            <a:r>
              <a:rPr sz="2667" spc="-7" dirty="0">
                <a:latin typeface="Arial MT"/>
                <a:cs typeface="Arial MT"/>
              </a:rPr>
              <a:t> </a:t>
            </a:r>
            <a:r>
              <a:rPr sz="2667" spc="-33" dirty="0">
                <a:latin typeface="Arial MT"/>
                <a:cs typeface="Arial MT"/>
              </a:rPr>
              <a:t>x&gt;0</a:t>
            </a:r>
            <a:endParaRPr sz="2667">
              <a:latin typeface="Arial MT"/>
              <a:cs typeface="Arial MT"/>
            </a:endParaRPr>
          </a:p>
        </p:txBody>
      </p:sp>
      <p:sp>
        <p:nvSpPr>
          <p:cNvPr id="13" name="object 13"/>
          <p:cNvSpPr txBox="1"/>
          <p:nvPr/>
        </p:nvSpPr>
        <p:spPr>
          <a:xfrm>
            <a:off x="3881333" y="5941587"/>
            <a:ext cx="2538307" cy="427532"/>
          </a:xfrm>
          <a:prstGeom prst="rect">
            <a:avLst/>
          </a:prstGeom>
        </p:spPr>
        <p:txBody>
          <a:bodyPr vert="horz" wrap="square" lIns="0" tIns="16933" rIns="0" bIns="0" rtlCol="0">
            <a:spAutoFit/>
          </a:bodyPr>
          <a:lstStyle/>
          <a:p>
            <a:pPr marL="16933">
              <a:spcBef>
                <a:spcPts val="133"/>
              </a:spcBef>
              <a:tabLst>
                <a:tab pos="1589154" algn="l"/>
              </a:tabLst>
            </a:pPr>
            <a:r>
              <a:rPr sz="2133" dirty="0">
                <a:latin typeface="Arial MT"/>
                <a:cs typeface="Arial MT"/>
              </a:rPr>
              <a:t>Not</a:t>
            </a:r>
            <a:r>
              <a:rPr sz="2133" spc="-20" dirty="0">
                <a:latin typeface="Arial MT"/>
                <a:cs typeface="Arial MT"/>
              </a:rPr>
              <a:t> </a:t>
            </a:r>
            <a:r>
              <a:rPr sz="2133" spc="-13" dirty="0">
                <a:latin typeface="Arial MT"/>
                <a:cs typeface="Arial MT"/>
              </a:rPr>
              <a:t>defined</a:t>
            </a:r>
            <a:r>
              <a:rPr sz="2133" dirty="0">
                <a:latin typeface="Arial MT"/>
                <a:cs typeface="Arial MT"/>
              </a:rPr>
              <a:t>	</a:t>
            </a:r>
            <a:r>
              <a:rPr sz="2667" dirty="0">
                <a:latin typeface="Arial MT"/>
                <a:cs typeface="Arial MT"/>
              </a:rPr>
              <a:t>at</a:t>
            </a:r>
            <a:r>
              <a:rPr sz="2667" spc="-13" dirty="0">
                <a:latin typeface="Arial MT"/>
                <a:cs typeface="Arial MT"/>
              </a:rPr>
              <a:t> </a:t>
            </a:r>
            <a:r>
              <a:rPr sz="2667" spc="-33" dirty="0">
                <a:latin typeface="Arial MT"/>
                <a:cs typeface="Arial MT"/>
              </a:rPr>
              <a:t>x=0</a:t>
            </a:r>
            <a:endParaRPr sz="2667">
              <a:latin typeface="Arial MT"/>
              <a:cs typeface="Arial MT"/>
            </a:endParaRPr>
          </a:p>
        </p:txBody>
      </p:sp>
      <p:sp>
        <p:nvSpPr>
          <p:cNvPr id="14" name="object 14"/>
          <p:cNvSpPr/>
          <p:nvPr/>
        </p:nvSpPr>
        <p:spPr>
          <a:xfrm>
            <a:off x="3659166" y="4868932"/>
            <a:ext cx="168485" cy="1430867"/>
          </a:xfrm>
          <a:custGeom>
            <a:avLst/>
            <a:gdLst/>
            <a:ahLst/>
            <a:cxnLst/>
            <a:rect l="l" t="t" r="r" b="b"/>
            <a:pathLst>
              <a:path w="126364" h="1073150">
                <a:moveTo>
                  <a:pt x="126299" y="1072799"/>
                </a:moveTo>
                <a:lnTo>
                  <a:pt x="101719" y="1067837"/>
                </a:lnTo>
                <a:lnTo>
                  <a:pt x="81646" y="1054303"/>
                </a:lnTo>
                <a:lnTo>
                  <a:pt x="68112" y="1034230"/>
                </a:lnTo>
                <a:lnTo>
                  <a:pt x="63149" y="1009649"/>
                </a:lnTo>
                <a:lnTo>
                  <a:pt x="63149" y="599549"/>
                </a:lnTo>
                <a:lnTo>
                  <a:pt x="58187" y="574969"/>
                </a:lnTo>
                <a:lnTo>
                  <a:pt x="44653" y="554896"/>
                </a:lnTo>
                <a:lnTo>
                  <a:pt x="24580" y="541362"/>
                </a:lnTo>
                <a:lnTo>
                  <a:pt x="0" y="536399"/>
                </a:lnTo>
                <a:lnTo>
                  <a:pt x="24580" y="531437"/>
                </a:lnTo>
                <a:lnTo>
                  <a:pt x="44653" y="517903"/>
                </a:lnTo>
                <a:lnTo>
                  <a:pt x="58187" y="497830"/>
                </a:lnTo>
                <a:lnTo>
                  <a:pt x="63149" y="473249"/>
                </a:lnTo>
                <a:lnTo>
                  <a:pt x="63149" y="63149"/>
                </a:lnTo>
                <a:lnTo>
                  <a:pt x="68112" y="38569"/>
                </a:lnTo>
                <a:lnTo>
                  <a:pt x="81646" y="18496"/>
                </a:lnTo>
                <a:lnTo>
                  <a:pt x="101719" y="4962"/>
                </a:lnTo>
                <a:lnTo>
                  <a:pt x="126299" y="0"/>
                </a:lnTo>
              </a:path>
            </a:pathLst>
          </a:custGeom>
          <a:ln w="19049">
            <a:solidFill>
              <a:srgbClr val="595959"/>
            </a:solidFill>
          </a:ln>
        </p:spPr>
        <p:txBody>
          <a:bodyPr wrap="square" lIns="0" tIns="0" rIns="0" bIns="0" rtlCol="0"/>
          <a:lstStyle/>
          <a:p>
            <a:endParaRPr sz="2400"/>
          </a:p>
        </p:txBody>
      </p:sp>
      <p:sp>
        <p:nvSpPr>
          <p:cNvPr id="15" name="object 15"/>
          <p:cNvSpPr txBox="1"/>
          <p:nvPr/>
        </p:nvSpPr>
        <p:spPr>
          <a:xfrm>
            <a:off x="3209333" y="5214277"/>
            <a:ext cx="271780" cy="509541"/>
          </a:xfrm>
          <a:prstGeom prst="rect">
            <a:avLst/>
          </a:prstGeom>
        </p:spPr>
        <p:txBody>
          <a:bodyPr vert="horz" wrap="square" lIns="0" tIns="16933" rIns="0" bIns="0" rtlCol="0">
            <a:spAutoFit/>
          </a:bodyPr>
          <a:lstStyle/>
          <a:p>
            <a:pPr marL="16933">
              <a:spcBef>
                <a:spcPts val="133"/>
              </a:spcBef>
            </a:pPr>
            <a:r>
              <a:rPr sz="3200" spc="-67" dirty="0">
                <a:latin typeface="Arial MT"/>
                <a:cs typeface="Arial MT"/>
              </a:rPr>
              <a:t>=</a:t>
            </a:r>
            <a:endParaRPr sz="3200">
              <a:latin typeface="Arial MT"/>
              <a:cs typeface="Arial MT"/>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198459"/>
            <a:ext cx="11703666" cy="810330"/>
          </a:xfrm>
          <a:prstGeom prst="rect">
            <a:avLst/>
          </a:prstGeom>
        </p:spPr>
        <p:txBody>
          <a:bodyPr vert="horz" wrap="square" lIns="0" tIns="131933" rIns="0" bIns="0" rtlCol="0" anchor="ctr">
            <a:spAutoFit/>
          </a:bodyPr>
          <a:lstStyle/>
          <a:p>
            <a:pPr marL="2253770">
              <a:lnSpc>
                <a:spcPct val="100000"/>
              </a:lnSpc>
              <a:spcBef>
                <a:spcPts val="133"/>
              </a:spcBef>
            </a:pPr>
            <a:r>
              <a:rPr spc="-60" dirty="0"/>
              <a:t>ReLU</a:t>
            </a:r>
            <a:r>
              <a:rPr spc="-173" dirty="0"/>
              <a:t> </a:t>
            </a:r>
            <a:r>
              <a:rPr spc="-13" dirty="0"/>
              <a:t>Activation</a:t>
            </a:r>
            <a:r>
              <a:rPr spc="-180" dirty="0"/>
              <a:t> </a:t>
            </a:r>
            <a:r>
              <a:rPr spc="-27" dirty="0"/>
              <a:t>Function</a:t>
            </a:r>
            <a:r>
              <a:rPr spc="-173" dirty="0"/>
              <a:t> </a:t>
            </a:r>
            <a:r>
              <a:rPr spc="-13" dirty="0"/>
              <a:t>Derivative</a:t>
            </a:r>
          </a:p>
        </p:txBody>
      </p:sp>
      <p:grpSp>
        <p:nvGrpSpPr>
          <p:cNvPr id="3" name="object 3"/>
          <p:cNvGrpSpPr/>
          <p:nvPr/>
        </p:nvGrpSpPr>
        <p:grpSpPr>
          <a:xfrm>
            <a:off x="6924566" y="1650167"/>
            <a:ext cx="4818380" cy="4074160"/>
            <a:chOff x="5193424" y="1237625"/>
            <a:chExt cx="3613785" cy="3055620"/>
          </a:xfrm>
        </p:grpSpPr>
        <p:pic>
          <p:nvPicPr>
            <p:cNvPr id="4" name="object 4"/>
            <p:cNvPicPr/>
            <p:nvPr/>
          </p:nvPicPr>
          <p:blipFill>
            <a:blip r:embed="rId2" cstate="print"/>
            <a:stretch>
              <a:fillRect/>
            </a:stretch>
          </p:blipFill>
          <p:spPr>
            <a:xfrm>
              <a:off x="5202949" y="1247150"/>
              <a:ext cx="3594249" cy="3036524"/>
            </a:xfrm>
            <a:prstGeom prst="rect">
              <a:avLst/>
            </a:prstGeom>
          </p:spPr>
        </p:pic>
        <p:sp>
          <p:nvSpPr>
            <p:cNvPr id="5" name="object 5"/>
            <p:cNvSpPr/>
            <p:nvPr/>
          </p:nvSpPr>
          <p:spPr>
            <a:xfrm>
              <a:off x="5198187" y="1242387"/>
              <a:ext cx="3604260" cy="3046095"/>
            </a:xfrm>
            <a:custGeom>
              <a:avLst/>
              <a:gdLst/>
              <a:ahLst/>
              <a:cxnLst/>
              <a:rect l="l" t="t" r="r" b="b"/>
              <a:pathLst>
                <a:path w="3604259" h="3046095">
                  <a:moveTo>
                    <a:pt x="0" y="0"/>
                  </a:moveTo>
                  <a:lnTo>
                    <a:pt x="3603774" y="0"/>
                  </a:lnTo>
                  <a:lnTo>
                    <a:pt x="3603774" y="3046049"/>
                  </a:lnTo>
                  <a:lnTo>
                    <a:pt x="0" y="3046049"/>
                  </a:lnTo>
                  <a:lnTo>
                    <a:pt x="0" y="0"/>
                  </a:lnTo>
                  <a:close/>
                </a:path>
              </a:pathLst>
            </a:custGeom>
            <a:ln w="9524">
              <a:solidFill>
                <a:srgbClr val="000000"/>
              </a:solidFill>
            </a:ln>
          </p:spPr>
          <p:txBody>
            <a:bodyPr wrap="square" lIns="0" tIns="0" rIns="0" bIns="0" rtlCol="0"/>
            <a:lstStyle/>
            <a:p>
              <a:endParaRPr sz="2400"/>
            </a:p>
          </p:txBody>
        </p:sp>
      </p:grpSp>
      <p:grpSp>
        <p:nvGrpSpPr>
          <p:cNvPr id="6" name="object 6"/>
          <p:cNvGrpSpPr/>
          <p:nvPr/>
        </p:nvGrpSpPr>
        <p:grpSpPr>
          <a:xfrm>
            <a:off x="1006870" y="1646767"/>
            <a:ext cx="5541433" cy="2108200"/>
            <a:chOff x="755152" y="1235075"/>
            <a:chExt cx="4156075" cy="1581150"/>
          </a:xfrm>
        </p:grpSpPr>
        <p:pic>
          <p:nvPicPr>
            <p:cNvPr id="7" name="object 7"/>
            <p:cNvPicPr/>
            <p:nvPr/>
          </p:nvPicPr>
          <p:blipFill>
            <a:blip r:embed="rId3" cstate="print"/>
            <a:stretch>
              <a:fillRect/>
            </a:stretch>
          </p:blipFill>
          <p:spPr>
            <a:xfrm>
              <a:off x="1689367" y="1235075"/>
              <a:ext cx="3221749" cy="1581149"/>
            </a:xfrm>
            <a:prstGeom prst="rect">
              <a:avLst/>
            </a:prstGeom>
          </p:spPr>
        </p:pic>
        <p:sp>
          <p:nvSpPr>
            <p:cNvPr id="8" name="object 8"/>
            <p:cNvSpPr/>
            <p:nvPr/>
          </p:nvSpPr>
          <p:spPr>
            <a:xfrm>
              <a:off x="755152" y="1663699"/>
              <a:ext cx="1727200" cy="571500"/>
            </a:xfrm>
            <a:custGeom>
              <a:avLst/>
              <a:gdLst/>
              <a:ahLst/>
              <a:cxnLst/>
              <a:rect l="l" t="t" r="r" b="b"/>
              <a:pathLst>
                <a:path w="1727200" h="571500">
                  <a:moveTo>
                    <a:pt x="1727099" y="571499"/>
                  </a:moveTo>
                  <a:lnTo>
                    <a:pt x="0" y="571499"/>
                  </a:lnTo>
                  <a:lnTo>
                    <a:pt x="0" y="0"/>
                  </a:lnTo>
                  <a:lnTo>
                    <a:pt x="1727099" y="0"/>
                  </a:lnTo>
                  <a:lnTo>
                    <a:pt x="1727099" y="571499"/>
                  </a:lnTo>
                  <a:close/>
                </a:path>
              </a:pathLst>
            </a:custGeom>
            <a:solidFill>
              <a:srgbClr val="FFFFFF"/>
            </a:solidFill>
          </p:spPr>
          <p:txBody>
            <a:bodyPr wrap="square" lIns="0" tIns="0" rIns="0" bIns="0" rtlCol="0"/>
            <a:lstStyle/>
            <a:p>
              <a:endParaRPr sz="2400"/>
            </a:p>
          </p:txBody>
        </p:sp>
      </p:grpSp>
      <p:sp>
        <p:nvSpPr>
          <p:cNvPr id="9" name="object 9"/>
          <p:cNvSpPr txBox="1"/>
          <p:nvPr/>
        </p:nvSpPr>
        <p:spPr>
          <a:xfrm>
            <a:off x="1386466" y="1490640"/>
            <a:ext cx="3983567" cy="1325149"/>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107" dirty="0">
                <a:latin typeface="Roboto"/>
                <a:cs typeface="Roboto"/>
              </a:rPr>
              <a:t> </a:t>
            </a:r>
            <a:r>
              <a:rPr sz="2400" spc="-13" dirty="0">
                <a:latin typeface="Roboto"/>
                <a:cs typeface="Roboto"/>
              </a:rPr>
              <a:t>Activation</a:t>
            </a:r>
            <a:r>
              <a:rPr sz="2400" spc="-107" dirty="0">
                <a:latin typeface="Roboto"/>
                <a:cs typeface="Roboto"/>
              </a:rPr>
              <a:t> </a:t>
            </a:r>
            <a:r>
              <a:rPr sz="2400" spc="-13" dirty="0">
                <a:latin typeface="Roboto"/>
                <a:cs typeface="Roboto"/>
              </a:rPr>
              <a:t>Function:</a:t>
            </a:r>
            <a:endParaRPr sz="2400">
              <a:latin typeface="Roboto"/>
              <a:cs typeface="Roboto"/>
            </a:endParaRPr>
          </a:p>
          <a:p>
            <a:pPr>
              <a:spcBef>
                <a:spcPts val="607"/>
              </a:spcBef>
            </a:pPr>
            <a:endParaRPr sz="2400">
              <a:latin typeface="Roboto"/>
              <a:cs typeface="Roboto"/>
            </a:endParaRPr>
          </a:p>
          <a:p>
            <a:pPr marL="343738"/>
            <a:r>
              <a:rPr sz="3200" spc="-13" dirty="0">
                <a:latin typeface="Roboto"/>
                <a:cs typeface="Roboto"/>
              </a:rPr>
              <a:t>ReLU(x)</a:t>
            </a:r>
            <a:endParaRPr sz="3200">
              <a:latin typeface="Roboto"/>
              <a:cs typeface="Roboto"/>
            </a:endParaRPr>
          </a:p>
        </p:txBody>
      </p:sp>
      <p:sp>
        <p:nvSpPr>
          <p:cNvPr id="10" name="object 10"/>
          <p:cNvSpPr txBox="1"/>
          <p:nvPr/>
        </p:nvSpPr>
        <p:spPr>
          <a:xfrm>
            <a:off x="1386465" y="3858241"/>
            <a:ext cx="3926840"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ReLU</a:t>
            </a:r>
            <a:r>
              <a:rPr sz="2400" spc="-80" dirty="0">
                <a:latin typeface="Roboto"/>
                <a:cs typeface="Roboto"/>
              </a:rPr>
              <a:t> </a:t>
            </a:r>
            <a:r>
              <a:rPr sz="2400" spc="-33" dirty="0">
                <a:latin typeface="Roboto"/>
                <a:cs typeface="Roboto"/>
              </a:rPr>
              <a:t>Function</a:t>
            </a:r>
            <a:r>
              <a:rPr sz="2400" spc="-73" dirty="0">
                <a:latin typeface="Roboto"/>
                <a:cs typeface="Roboto"/>
              </a:rPr>
              <a:t> </a:t>
            </a:r>
            <a:r>
              <a:rPr sz="2400" spc="-13" dirty="0">
                <a:latin typeface="Roboto"/>
                <a:cs typeface="Roboto"/>
              </a:rPr>
              <a:t>derivative:</a:t>
            </a:r>
            <a:endParaRPr sz="2400">
              <a:latin typeface="Roboto"/>
              <a:cs typeface="Roboto"/>
            </a:endParaRPr>
          </a:p>
        </p:txBody>
      </p:sp>
      <p:grpSp>
        <p:nvGrpSpPr>
          <p:cNvPr id="11" name="object 11"/>
          <p:cNvGrpSpPr/>
          <p:nvPr/>
        </p:nvGrpSpPr>
        <p:grpSpPr>
          <a:xfrm>
            <a:off x="3391194" y="4840166"/>
            <a:ext cx="3224953" cy="1220892"/>
            <a:chOff x="2543395" y="3630124"/>
            <a:chExt cx="2418715" cy="915669"/>
          </a:xfrm>
        </p:grpSpPr>
        <p:pic>
          <p:nvPicPr>
            <p:cNvPr id="12" name="object 12"/>
            <p:cNvPicPr/>
            <p:nvPr/>
          </p:nvPicPr>
          <p:blipFill>
            <a:blip r:embed="rId4" cstate="print"/>
            <a:stretch>
              <a:fillRect/>
            </a:stretch>
          </p:blipFill>
          <p:spPr>
            <a:xfrm>
              <a:off x="2543395" y="3630124"/>
              <a:ext cx="2418344" cy="761999"/>
            </a:xfrm>
            <a:prstGeom prst="rect">
              <a:avLst/>
            </a:prstGeom>
          </p:spPr>
        </p:pic>
        <p:sp>
          <p:nvSpPr>
            <p:cNvPr id="13" name="object 13"/>
            <p:cNvSpPr/>
            <p:nvPr/>
          </p:nvSpPr>
          <p:spPr>
            <a:xfrm>
              <a:off x="3021032" y="3973824"/>
              <a:ext cx="403225" cy="571500"/>
            </a:xfrm>
            <a:custGeom>
              <a:avLst/>
              <a:gdLst/>
              <a:ahLst/>
              <a:cxnLst/>
              <a:rect l="l" t="t" r="r" b="b"/>
              <a:pathLst>
                <a:path w="403225" h="571500">
                  <a:moveTo>
                    <a:pt x="402900" y="571499"/>
                  </a:moveTo>
                  <a:lnTo>
                    <a:pt x="0" y="571499"/>
                  </a:lnTo>
                  <a:lnTo>
                    <a:pt x="0" y="0"/>
                  </a:lnTo>
                  <a:lnTo>
                    <a:pt x="402900" y="0"/>
                  </a:lnTo>
                  <a:lnTo>
                    <a:pt x="402900" y="571499"/>
                  </a:lnTo>
                  <a:close/>
                </a:path>
              </a:pathLst>
            </a:custGeom>
            <a:solidFill>
              <a:srgbClr val="FFFFFF"/>
            </a:solidFill>
          </p:spPr>
          <p:txBody>
            <a:bodyPr wrap="square" lIns="0" tIns="0" rIns="0" bIns="0" rtlCol="0"/>
            <a:lstStyle/>
            <a:p>
              <a:endParaRPr sz="2400"/>
            </a:p>
          </p:txBody>
        </p:sp>
      </p:grpSp>
      <p:sp>
        <p:nvSpPr>
          <p:cNvPr id="14" name="object 14"/>
          <p:cNvSpPr txBox="1"/>
          <p:nvPr/>
        </p:nvSpPr>
        <p:spPr>
          <a:xfrm>
            <a:off x="1754575" y="4784579"/>
            <a:ext cx="1381759" cy="1248205"/>
          </a:xfrm>
          <a:prstGeom prst="rect">
            <a:avLst/>
          </a:prstGeom>
        </p:spPr>
        <p:txBody>
          <a:bodyPr vert="horz" wrap="square" lIns="0" tIns="16933" rIns="0" bIns="0" rtlCol="0">
            <a:spAutoFit/>
          </a:bodyPr>
          <a:lstStyle/>
          <a:p>
            <a:pPr marL="16933">
              <a:spcBef>
                <a:spcPts val="133"/>
              </a:spcBef>
            </a:pPr>
            <a:r>
              <a:rPr sz="4000" u="heavy" dirty="0">
                <a:uFill>
                  <a:solidFill>
                    <a:srgbClr val="000000"/>
                  </a:solidFill>
                </a:uFill>
                <a:latin typeface="Roboto"/>
                <a:cs typeface="Roboto"/>
              </a:rPr>
              <a:t>d</a:t>
            </a:r>
            <a:r>
              <a:rPr sz="4000" u="heavy" spc="-47" dirty="0">
                <a:uFill>
                  <a:solidFill>
                    <a:srgbClr val="000000"/>
                  </a:solidFill>
                </a:uFill>
                <a:latin typeface="Roboto"/>
                <a:cs typeface="Roboto"/>
              </a:rPr>
              <a:t> </a:t>
            </a:r>
            <a:r>
              <a:rPr sz="4800" u="heavy" spc="-89" baseline="2000" dirty="0">
                <a:uFill>
                  <a:solidFill>
                    <a:srgbClr val="000000"/>
                  </a:solidFill>
                </a:uFill>
                <a:latin typeface="Roboto"/>
                <a:cs typeface="Roboto"/>
              </a:rPr>
              <a:t>ReLU</a:t>
            </a:r>
            <a:endParaRPr sz="4800" baseline="2000">
              <a:latin typeface="Roboto"/>
              <a:cs typeface="Roboto"/>
            </a:endParaRPr>
          </a:p>
          <a:p>
            <a:pPr marL="438562"/>
            <a:r>
              <a:rPr sz="4000" dirty="0">
                <a:latin typeface="Arial MT"/>
                <a:cs typeface="Arial MT"/>
              </a:rPr>
              <a:t>d</a:t>
            </a:r>
            <a:r>
              <a:rPr sz="4000" spc="7" dirty="0">
                <a:latin typeface="Arial MT"/>
                <a:cs typeface="Arial MT"/>
              </a:rPr>
              <a:t> </a:t>
            </a:r>
            <a:r>
              <a:rPr sz="4000" spc="-6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sp>
        <p:nvSpPr>
          <p:cNvPr id="15" name="object 15"/>
          <p:cNvSpPr txBox="1"/>
          <p:nvPr/>
        </p:nvSpPr>
        <p:spPr>
          <a:xfrm>
            <a:off x="4125410" y="5379544"/>
            <a:ext cx="259927" cy="509541"/>
          </a:xfrm>
          <a:prstGeom prst="rect">
            <a:avLst/>
          </a:prstGeom>
        </p:spPr>
        <p:txBody>
          <a:bodyPr vert="horz" wrap="square" lIns="0" tIns="16933" rIns="0" bIns="0" rtlCol="0">
            <a:spAutoFit/>
          </a:bodyPr>
          <a:lstStyle/>
          <a:p>
            <a:pPr marL="16933">
              <a:spcBef>
                <a:spcPts val="133"/>
              </a:spcBef>
            </a:pPr>
            <a:r>
              <a:rPr sz="3200" spc="-67" dirty="0">
                <a:latin typeface="Arial MT"/>
                <a:cs typeface="Arial MT"/>
              </a:rPr>
              <a:t>1</a:t>
            </a:r>
            <a:endParaRPr sz="3200">
              <a:latin typeface="Arial MT"/>
              <a:cs typeface="Arial MT"/>
            </a:endParaRPr>
          </a:p>
        </p:txBody>
      </p:sp>
      <p:grpSp>
        <p:nvGrpSpPr>
          <p:cNvPr id="16" name="object 16"/>
          <p:cNvGrpSpPr/>
          <p:nvPr/>
        </p:nvGrpSpPr>
        <p:grpSpPr>
          <a:xfrm>
            <a:off x="3741717" y="4727067"/>
            <a:ext cx="3042073" cy="1098125"/>
            <a:chOff x="2806287" y="3545300"/>
            <a:chExt cx="2281555" cy="823594"/>
          </a:xfrm>
        </p:grpSpPr>
        <p:sp>
          <p:nvSpPr>
            <p:cNvPr id="17" name="object 17"/>
            <p:cNvSpPr/>
            <p:nvPr/>
          </p:nvSpPr>
          <p:spPr>
            <a:xfrm>
              <a:off x="4493899" y="3940900"/>
              <a:ext cx="215900" cy="3175"/>
            </a:xfrm>
            <a:custGeom>
              <a:avLst/>
              <a:gdLst/>
              <a:ahLst/>
              <a:cxnLst/>
              <a:rect l="l" t="t" r="r" b="b"/>
              <a:pathLst>
                <a:path w="215900" h="3175">
                  <a:moveTo>
                    <a:pt x="0" y="0"/>
                  </a:moveTo>
                  <a:lnTo>
                    <a:pt x="215399" y="2699"/>
                  </a:lnTo>
                </a:path>
              </a:pathLst>
            </a:custGeom>
            <a:ln w="19049">
              <a:solidFill>
                <a:srgbClr val="595959"/>
              </a:solidFill>
            </a:ln>
          </p:spPr>
          <p:txBody>
            <a:bodyPr wrap="square" lIns="0" tIns="0" rIns="0" bIns="0" rtlCol="0"/>
            <a:lstStyle/>
            <a:p>
              <a:endParaRPr sz="2400"/>
            </a:p>
          </p:txBody>
        </p:sp>
        <p:sp>
          <p:nvSpPr>
            <p:cNvPr id="18" name="object 18"/>
            <p:cNvSpPr/>
            <p:nvPr/>
          </p:nvSpPr>
          <p:spPr>
            <a:xfrm>
              <a:off x="4434749" y="4330212"/>
              <a:ext cx="274955" cy="0"/>
            </a:xfrm>
            <a:custGeom>
              <a:avLst/>
              <a:gdLst/>
              <a:ahLst/>
              <a:cxnLst/>
              <a:rect l="l" t="t" r="r" b="b"/>
              <a:pathLst>
                <a:path w="274954">
                  <a:moveTo>
                    <a:pt x="0" y="0"/>
                  </a:moveTo>
                  <a:lnTo>
                    <a:pt x="274499" y="0"/>
                  </a:lnTo>
                </a:path>
              </a:pathLst>
            </a:custGeom>
            <a:ln w="76199">
              <a:solidFill>
                <a:srgbClr val="FFFFFF"/>
              </a:solidFill>
            </a:ln>
          </p:spPr>
          <p:txBody>
            <a:bodyPr wrap="square" lIns="0" tIns="0" rIns="0" bIns="0" rtlCol="0"/>
            <a:lstStyle/>
            <a:p>
              <a:endParaRPr sz="2400"/>
            </a:p>
          </p:txBody>
        </p:sp>
        <p:sp>
          <p:nvSpPr>
            <p:cNvPr id="19" name="object 19"/>
            <p:cNvSpPr/>
            <p:nvPr/>
          </p:nvSpPr>
          <p:spPr>
            <a:xfrm>
              <a:off x="2820574" y="3559588"/>
              <a:ext cx="2252980" cy="450215"/>
            </a:xfrm>
            <a:custGeom>
              <a:avLst/>
              <a:gdLst/>
              <a:ahLst/>
              <a:cxnLst/>
              <a:rect l="l" t="t" r="r" b="b"/>
              <a:pathLst>
                <a:path w="2252979" h="450214">
                  <a:moveTo>
                    <a:pt x="0" y="0"/>
                  </a:moveTo>
                  <a:lnTo>
                    <a:pt x="2252699" y="0"/>
                  </a:lnTo>
                  <a:lnTo>
                    <a:pt x="2252699" y="449999"/>
                  </a:lnTo>
                  <a:lnTo>
                    <a:pt x="0" y="449999"/>
                  </a:lnTo>
                  <a:lnTo>
                    <a:pt x="0" y="0"/>
                  </a:lnTo>
                  <a:close/>
                </a:path>
              </a:pathLst>
            </a:custGeom>
            <a:ln w="28574">
              <a:solidFill>
                <a:srgbClr val="FF0000"/>
              </a:solidFill>
            </a:ln>
          </p:spPr>
          <p:txBody>
            <a:bodyPr wrap="square" lIns="0" tIns="0" rIns="0" bIns="0" rtlCol="0"/>
            <a:lstStyle/>
            <a:p>
              <a:endParaRPr sz="2400"/>
            </a:p>
          </p:txBody>
        </p:sp>
      </p:gr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369470" y="537739"/>
            <a:ext cx="11662805" cy="694207"/>
          </a:xfrm>
          <a:prstGeom prst="rect">
            <a:avLst/>
          </a:prstGeom>
        </p:spPr>
        <p:txBody>
          <a:bodyPr vert="horz" wrap="square" lIns="0" tIns="16933" rIns="0" bIns="0" rtlCol="0" anchor="ctr">
            <a:spAutoFit/>
          </a:bodyPr>
          <a:lstStyle/>
          <a:p>
            <a:pPr marL="1217476">
              <a:lnSpc>
                <a:spcPct val="100000"/>
              </a:lnSpc>
              <a:spcBef>
                <a:spcPts val="133"/>
              </a:spcBef>
            </a:pPr>
            <a:r>
              <a:rPr dirty="0"/>
              <a:t>Back</a:t>
            </a:r>
            <a:r>
              <a:rPr spc="-140" dirty="0"/>
              <a:t> </a:t>
            </a:r>
            <a:r>
              <a:rPr spc="-33" dirty="0"/>
              <a:t>Propagation</a:t>
            </a:r>
            <a:r>
              <a:rPr spc="-140" dirty="0"/>
              <a:t> </a:t>
            </a:r>
            <a:r>
              <a:rPr dirty="0"/>
              <a:t>in</a:t>
            </a:r>
            <a:r>
              <a:rPr spc="-140" dirty="0"/>
              <a:t> </a:t>
            </a:r>
            <a:r>
              <a:rPr spc="-13" dirty="0"/>
              <a:t>Neural</a:t>
            </a:r>
            <a:r>
              <a:rPr spc="-140" dirty="0"/>
              <a:t> </a:t>
            </a:r>
            <a:r>
              <a:rPr spc="-13" dirty="0"/>
              <a:t>Network</a:t>
            </a:r>
          </a:p>
        </p:txBody>
      </p:sp>
      <p:sp>
        <p:nvSpPr>
          <p:cNvPr id="4" name="object 4"/>
          <p:cNvSpPr txBox="1"/>
          <p:nvPr/>
        </p:nvSpPr>
        <p:spPr>
          <a:xfrm>
            <a:off x="3829367" y="1570495"/>
            <a:ext cx="2288540" cy="1027440"/>
          </a:xfrm>
          <a:prstGeom prst="rect">
            <a:avLst/>
          </a:prstGeom>
        </p:spPr>
        <p:txBody>
          <a:bodyPr vert="horz" wrap="square" lIns="0" tIns="16933" rIns="0" bIns="0" rtlCol="0">
            <a:spAutoFit/>
          </a:bodyPr>
          <a:lstStyle/>
          <a:p>
            <a:pPr marL="16933">
              <a:spcBef>
                <a:spcPts val="133"/>
              </a:spcBef>
            </a:pPr>
            <a:r>
              <a:rPr sz="2133" dirty="0">
                <a:latin typeface="Arial MT"/>
                <a:cs typeface="Arial MT"/>
              </a:rPr>
              <a:t>w</a:t>
            </a:r>
            <a:r>
              <a:rPr sz="2133" spc="-20" dirty="0">
                <a:latin typeface="Arial MT"/>
                <a:cs typeface="Arial MT"/>
              </a:rPr>
              <a:t> </a:t>
            </a:r>
            <a:r>
              <a:rPr sz="2133" dirty="0">
                <a:latin typeface="Arial MT"/>
                <a:cs typeface="Arial MT"/>
              </a:rPr>
              <a:t>=</a:t>
            </a:r>
            <a:r>
              <a:rPr sz="2133" spc="-13" dirty="0">
                <a:latin typeface="Arial MT"/>
                <a:cs typeface="Arial MT"/>
              </a:rPr>
              <a:t> </a:t>
            </a:r>
            <a:r>
              <a:rPr sz="2133" dirty="0">
                <a:latin typeface="Arial MT"/>
                <a:cs typeface="Arial MT"/>
              </a:rPr>
              <a:t>w</a:t>
            </a:r>
            <a:r>
              <a:rPr sz="2133" spc="-13" dirty="0">
                <a:latin typeface="Arial MT"/>
                <a:cs typeface="Arial MT"/>
              </a:rPr>
              <a:t> </a:t>
            </a:r>
            <a:r>
              <a:rPr sz="2133" dirty="0">
                <a:latin typeface="Arial MT"/>
                <a:cs typeface="Arial MT"/>
              </a:rPr>
              <a:t>-</a:t>
            </a:r>
            <a:r>
              <a:rPr sz="2133" spc="-13"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dE</a:t>
            </a:r>
            <a:r>
              <a:rPr sz="2133" spc="-13" dirty="0">
                <a:latin typeface="Arial MT"/>
                <a:cs typeface="Arial MT"/>
              </a:rPr>
              <a:t> </a:t>
            </a:r>
            <a:r>
              <a:rPr sz="2133" dirty="0">
                <a:latin typeface="Arial MT"/>
                <a:cs typeface="Arial MT"/>
              </a:rPr>
              <a:t>/</a:t>
            </a:r>
            <a:r>
              <a:rPr sz="2133" spc="-13" dirty="0">
                <a:latin typeface="Arial MT"/>
                <a:cs typeface="Arial MT"/>
              </a:rPr>
              <a:t> </a:t>
            </a:r>
            <a:r>
              <a:rPr sz="2133" spc="-33" dirty="0">
                <a:latin typeface="Arial MT"/>
                <a:cs typeface="Arial MT"/>
              </a:rPr>
              <a:t>dw</a:t>
            </a:r>
            <a:endParaRPr sz="2133">
              <a:latin typeface="Arial MT"/>
              <a:cs typeface="Arial MT"/>
            </a:endParaRPr>
          </a:p>
          <a:p>
            <a:pPr>
              <a:spcBef>
                <a:spcPts val="187"/>
              </a:spcBef>
            </a:pPr>
            <a:endParaRPr sz="2133">
              <a:latin typeface="Arial MT"/>
              <a:cs typeface="Arial MT"/>
            </a:endParaRPr>
          </a:p>
          <a:p>
            <a:pPr marL="16933"/>
            <a:r>
              <a:rPr sz="2133" dirty="0">
                <a:latin typeface="Arial MT"/>
                <a:cs typeface="Arial MT"/>
              </a:rPr>
              <a:t>b</a:t>
            </a:r>
            <a:r>
              <a:rPr sz="2133" spc="-20" dirty="0">
                <a:latin typeface="Arial MT"/>
                <a:cs typeface="Arial MT"/>
              </a:rPr>
              <a:t> </a:t>
            </a:r>
            <a:r>
              <a:rPr sz="2133" dirty="0">
                <a:latin typeface="Arial MT"/>
                <a:cs typeface="Arial MT"/>
              </a:rPr>
              <a:t>=</a:t>
            </a:r>
            <a:r>
              <a:rPr sz="2133" spc="-13" dirty="0">
                <a:latin typeface="Arial MT"/>
                <a:cs typeface="Arial MT"/>
              </a:rPr>
              <a:t> </a:t>
            </a:r>
            <a:r>
              <a:rPr sz="2133" dirty="0">
                <a:latin typeface="Arial MT"/>
                <a:cs typeface="Arial MT"/>
              </a:rPr>
              <a:t>b</a:t>
            </a:r>
            <a:r>
              <a:rPr sz="2133" spc="-13" dirty="0">
                <a:latin typeface="Arial MT"/>
                <a:cs typeface="Arial MT"/>
              </a:rPr>
              <a:t> </a:t>
            </a:r>
            <a:r>
              <a:rPr sz="2133" dirty="0">
                <a:latin typeface="Arial MT"/>
                <a:cs typeface="Arial MT"/>
              </a:rPr>
              <a:t>-</a:t>
            </a:r>
            <a:r>
              <a:rPr sz="2133" spc="-13"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dE</a:t>
            </a:r>
            <a:r>
              <a:rPr sz="2133" spc="-13" dirty="0">
                <a:latin typeface="Arial MT"/>
                <a:cs typeface="Arial MT"/>
              </a:rPr>
              <a:t> </a:t>
            </a:r>
            <a:r>
              <a:rPr sz="2133" dirty="0">
                <a:latin typeface="Arial MT"/>
                <a:cs typeface="Arial MT"/>
              </a:rPr>
              <a:t>/</a:t>
            </a:r>
            <a:r>
              <a:rPr sz="2133" spc="-13" dirty="0">
                <a:latin typeface="Arial MT"/>
                <a:cs typeface="Arial MT"/>
              </a:rPr>
              <a:t> </a:t>
            </a:r>
            <a:r>
              <a:rPr sz="2133" spc="-33" dirty="0">
                <a:latin typeface="Arial MT"/>
                <a:cs typeface="Arial MT"/>
              </a:rPr>
              <a:t>db</a:t>
            </a:r>
            <a:endParaRPr sz="2133">
              <a:latin typeface="Arial MT"/>
              <a:cs typeface="Arial MT"/>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267285"/>
            <a:ext cx="11271047" cy="810330"/>
          </a:xfrm>
          <a:prstGeom prst="rect">
            <a:avLst/>
          </a:prstGeom>
        </p:spPr>
        <p:txBody>
          <a:bodyPr vert="horz" wrap="square" lIns="0" tIns="131933" rIns="0" bIns="0" rtlCol="0" anchor="ctr">
            <a:spAutoFit/>
          </a:bodyPr>
          <a:lstStyle/>
          <a:p>
            <a:pPr marL="2178419">
              <a:lnSpc>
                <a:spcPct val="100000"/>
              </a:lnSpc>
              <a:spcBef>
                <a:spcPts val="133"/>
              </a:spcBef>
            </a:pPr>
            <a:r>
              <a:rPr dirty="0"/>
              <a:t>Back</a:t>
            </a:r>
            <a:r>
              <a:rPr spc="-140" dirty="0"/>
              <a:t> </a:t>
            </a:r>
            <a:r>
              <a:rPr spc="-33" dirty="0"/>
              <a:t>Propagation</a:t>
            </a:r>
            <a:r>
              <a:rPr spc="-140" dirty="0"/>
              <a:t> </a:t>
            </a:r>
            <a:r>
              <a:rPr dirty="0"/>
              <a:t>in</a:t>
            </a:r>
            <a:r>
              <a:rPr spc="-140" dirty="0"/>
              <a:t> </a:t>
            </a:r>
            <a:r>
              <a:rPr spc="-13" dirty="0"/>
              <a:t>Neural</a:t>
            </a:r>
            <a:r>
              <a:rPr spc="-140" dirty="0"/>
              <a:t> </a:t>
            </a:r>
            <a:r>
              <a:rPr spc="-13" dirty="0"/>
              <a:t>Network</a:t>
            </a:r>
          </a:p>
        </p:txBody>
      </p:sp>
      <p:sp>
        <p:nvSpPr>
          <p:cNvPr id="3" name="object 3"/>
          <p:cNvSpPr txBox="1"/>
          <p:nvPr/>
        </p:nvSpPr>
        <p:spPr>
          <a:xfrm>
            <a:off x="3791213" y="3753584"/>
            <a:ext cx="579967" cy="585032"/>
          </a:xfrm>
          <a:prstGeom prst="rect">
            <a:avLst/>
          </a:prstGeom>
        </p:spPr>
        <p:txBody>
          <a:bodyPr vert="horz" wrap="square" lIns="0" tIns="2540" rIns="0" bIns="0" rtlCol="0">
            <a:spAutoFit/>
          </a:bodyPr>
          <a:lstStyle/>
          <a:p>
            <a:pPr marL="50799" marR="40639" indent="19473">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dW</a:t>
            </a:r>
            <a:r>
              <a:rPr spc="-40" baseline="-34000" dirty="0">
                <a:latin typeface="Arial MT"/>
                <a:cs typeface="Arial MT"/>
              </a:rPr>
              <a:t>ih</a:t>
            </a:r>
            <a:endParaRPr baseline="-34000">
              <a:latin typeface="Arial MT"/>
              <a:cs typeface="Arial MT"/>
            </a:endParaRPr>
          </a:p>
        </p:txBody>
      </p:sp>
      <p:sp>
        <p:nvSpPr>
          <p:cNvPr id="4" name="object 4"/>
          <p:cNvSpPr txBox="1"/>
          <p:nvPr/>
        </p:nvSpPr>
        <p:spPr>
          <a:xfrm>
            <a:off x="4426976" y="3876162"/>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5" name="object 5"/>
          <p:cNvSpPr txBox="1"/>
          <p:nvPr/>
        </p:nvSpPr>
        <p:spPr>
          <a:xfrm>
            <a:off x="4939216" y="4034183"/>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6" name="object 6"/>
          <p:cNvSpPr txBox="1"/>
          <p:nvPr/>
        </p:nvSpPr>
        <p:spPr>
          <a:xfrm>
            <a:off x="4894747" y="37235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7" name="object 7"/>
          <p:cNvSpPr/>
          <p:nvPr/>
        </p:nvSpPr>
        <p:spPr>
          <a:xfrm>
            <a:off x="6356383" y="4069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68677" y="4062067"/>
            <a:ext cx="1279313" cy="304421"/>
          </a:xfrm>
          <a:prstGeom prst="rect">
            <a:avLst/>
          </a:prstGeom>
        </p:spPr>
        <p:txBody>
          <a:bodyPr vert="horz" wrap="square" lIns="0" tIns="16933" rIns="0" bIns="0" rtlCol="0">
            <a:spAutoFit/>
          </a:bodyPr>
          <a:lstStyle/>
          <a:p>
            <a:pPr marL="67732">
              <a:spcBef>
                <a:spcPts val="133"/>
              </a:spcBef>
              <a:tabLst>
                <a:tab pos="859345"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endParaRPr baseline="-31000">
              <a:latin typeface="Arial MT"/>
              <a:cs typeface="Arial MT"/>
            </a:endParaRPr>
          </a:p>
        </p:txBody>
      </p:sp>
      <p:sp>
        <p:nvSpPr>
          <p:cNvPr id="9" name="object 9"/>
          <p:cNvSpPr/>
          <p:nvPr/>
        </p:nvSpPr>
        <p:spPr>
          <a:xfrm>
            <a:off x="7169183" y="4069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6891761" y="3876162"/>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1" name="object 11"/>
          <p:cNvSpPr txBox="1"/>
          <p:nvPr/>
        </p:nvSpPr>
        <p:spPr>
          <a:xfrm>
            <a:off x="6301494" y="3621917"/>
            <a:ext cx="2041313" cy="345393"/>
          </a:xfrm>
          <a:prstGeom prst="rect">
            <a:avLst/>
          </a:prstGeom>
        </p:spPr>
        <p:txBody>
          <a:bodyPr vert="horz" wrap="square" lIns="0" tIns="16933" rIns="0" bIns="0" rtlCol="0">
            <a:spAutoFit/>
          </a:bodyPr>
          <a:lstStyle/>
          <a:p>
            <a:pPr marL="67732">
              <a:spcBef>
                <a:spcPts val="133"/>
              </a:spcBef>
              <a:tabLst>
                <a:tab pos="865272"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1867" dirty="0">
                <a:latin typeface="Arial MT"/>
                <a:cs typeface="Arial MT"/>
              </a:rPr>
              <a:t>dh</a:t>
            </a:r>
            <a:r>
              <a:rPr baseline="-31000" dirty="0">
                <a:latin typeface="Arial MT"/>
                <a:cs typeface="Arial MT"/>
              </a:rPr>
              <a:t>1</a:t>
            </a:r>
            <a:r>
              <a:rPr spc="679" baseline="-31000" dirty="0">
                <a:latin typeface="Arial MT"/>
                <a:cs typeface="Arial MT"/>
              </a:rPr>
              <a:t> </a:t>
            </a:r>
            <a:r>
              <a:rPr sz="3200" baseline="-52000" dirty="0">
                <a:latin typeface="Arial MT"/>
                <a:cs typeface="Arial MT"/>
              </a:rPr>
              <a:t>*</a:t>
            </a:r>
            <a:r>
              <a:rPr sz="3200" spc="100" baseline="-52000" dirty="0">
                <a:latin typeface="Arial MT"/>
                <a:cs typeface="Arial MT"/>
              </a:rPr>
              <a:t>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12" name="object 12"/>
          <p:cNvSpPr/>
          <p:nvPr/>
        </p:nvSpPr>
        <p:spPr>
          <a:xfrm>
            <a:off x="7880383" y="40690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13" name="object 13"/>
          <p:cNvSpPr txBox="1"/>
          <p:nvPr/>
        </p:nvSpPr>
        <p:spPr>
          <a:xfrm>
            <a:off x="7092676" y="4062068"/>
            <a:ext cx="1342813" cy="304421"/>
          </a:xfrm>
          <a:prstGeom prst="rect">
            <a:avLst/>
          </a:prstGeom>
        </p:spPr>
        <p:txBody>
          <a:bodyPr vert="horz" wrap="square" lIns="0" tIns="16933" rIns="0" bIns="0" rtlCol="0">
            <a:spAutoFit/>
          </a:bodyPr>
          <a:lstStyle/>
          <a:p>
            <a:pPr marL="67732">
              <a:spcBef>
                <a:spcPts val="133"/>
              </a:spcBef>
              <a:tabLst>
                <a:tab pos="795847" algn="l"/>
              </a:tabLst>
            </a:pPr>
            <a:r>
              <a:rPr sz="1867" spc="-33" dirty="0">
                <a:latin typeface="Arial MT"/>
                <a:cs typeface="Arial MT"/>
              </a:rPr>
              <a:t>dZ</a:t>
            </a:r>
            <a:r>
              <a:rPr spc="-49" baseline="-34000" dirty="0">
                <a:latin typeface="Arial MT"/>
                <a:cs typeface="Arial MT"/>
              </a:rPr>
              <a:t>1</a:t>
            </a:r>
            <a:r>
              <a:rPr baseline="-34000" dirty="0">
                <a:latin typeface="Arial MT"/>
                <a:cs typeface="Arial MT"/>
              </a:rPr>
              <a:t>	</a:t>
            </a:r>
            <a:r>
              <a:rPr sz="2800" spc="-40" baseline="2000" dirty="0">
                <a:latin typeface="Arial MT"/>
                <a:cs typeface="Arial MT"/>
              </a:rPr>
              <a:t>dW</a:t>
            </a:r>
            <a:r>
              <a:rPr spc="-40" baseline="-31000" dirty="0">
                <a:latin typeface="Arial MT"/>
                <a:cs typeface="Arial MT"/>
              </a:rPr>
              <a:t>ih</a:t>
            </a:r>
            <a:endParaRPr baseline="-31000">
              <a:latin typeface="Arial MT"/>
              <a:cs typeface="Arial MT"/>
            </a:endParaRPr>
          </a:p>
        </p:txBody>
      </p:sp>
      <p:sp>
        <p:nvSpPr>
          <p:cNvPr id="14" name="object 14"/>
          <p:cNvSpPr txBox="1"/>
          <p:nvPr/>
        </p:nvSpPr>
        <p:spPr>
          <a:xfrm>
            <a:off x="3794080" y="5382967"/>
            <a:ext cx="514773" cy="585032"/>
          </a:xfrm>
          <a:prstGeom prst="rect">
            <a:avLst/>
          </a:prstGeom>
        </p:spPr>
        <p:txBody>
          <a:bodyPr vert="horz" wrap="square" lIns="0" tIns="2540" rIns="0" bIns="0" rtlCol="0">
            <a:spAutoFit/>
          </a:bodyPr>
          <a:lstStyle/>
          <a:p>
            <a:pPr marL="76198" marR="40639" indent="-26246">
              <a:lnSpc>
                <a:spcPct val="105000"/>
              </a:lnSpc>
              <a:spcBef>
                <a:spcPts val="20"/>
              </a:spcBef>
            </a:pPr>
            <a:r>
              <a:rPr sz="1867" u="heavy" spc="-33" dirty="0">
                <a:uFill>
                  <a:solidFill>
                    <a:srgbClr val="000000"/>
                  </a:solidFill>
                </a:uFill>
                <a:latin typeface="Arial MT"/>
                <a:cs typeface="Arial MT"/>
              </a:rPr>
              <a:t>dE</a:t>
            </a:r>
            <a:r>
              <a:rPr sz="1867" spc="-33" dirty="0">
                <a:latin typeface="Arial MT"/>
                <a:cs typeface="Arial MT"/>
              </a:rPr>
              <a:t> </a:t>
            </a: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15" name="object 15"/>
          <p:cNvSpPr txBox="1"/>
          <p:nvPr/>
        </p:nvSpPr>
        <p:spPr>
          <a:xfrm>
            <a:off x="4426976" y="5501763"/>
            <a:ext cx="19219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16" name="object 16"/>
          <p:cNvSpPr txBox="1"/>
          <p:nvPr/>
        </p:nvSpPr>
        <p:spPr>
          <a:xfrm>
            <a:off x="4939216" y="5659783"/>
            <a:ext cx="350520" cy="304421"/>
          </a:xfrm>
          <a:prstGeom prst="rect">
            <a:avLst/>
          </a:prstGeom>
        </p:spPr>
        <p:txBody>
          <a:bodyPr vert="horz" wrap="square" lIns="0" tIns="16933" rIns="0" bIns="0" rtlCol="0">
            <a:spAutoFit/>
          </a:bodyPr>
          <a:lstStyle/>
          <a:p>
            <a:pPr marL="16933">
              <a:spcBef>
                <a:spcPts val="133"/>
              </a:spcBef>
            </a:pPr>
            <a:r>
              <a:rPr sz="1867" spc="-33" dirty="0">
                <a:latin typeface="Arial MT"/>
                <a:cs typeface="Arial MT"/>
              </a:rPr>
              <a:t>dO</a:t>
            </a:r>
            <a:endParaRPr sz="1867">
              <a:latin typeface="Arial MT"/>
              <a:cs typeface="Arial MT"/>
            </a:endParaRPr>
          </a:p>
        </p:txBody>
      </p:sp>
      <p:sp>
        <p:nvSpPr>
          <p:cNvPr id="17" name="object 17"/>
          <p:cNvSpPr txBox="1"/>
          <p:nvPr/>
        </p:nvSpPr>
        <p:spPr>
          <a:xfrm>
            <a:off x="4894747" y="5349101"/>
            <a:ext cx="1374987" cy="345393"/>
          </a:xfrm>
          <a:prstGeom prst="rect">
            <a:avLst/>
          </a:prstGeom>
        </p:spPr>
        <p:txBody>
          <a:bodyPr vert="horz" wrap="square" lIns="0" tIns="16933" rIns="0" bIns="0" rtlCol="0">
            <a:spAutoFit/>
          </a:bodyPr>
          <a:lstStyle/>
          <a:p>
            <a:pPr marL="67732">
              <a:spcBef>
                <a:spcPts val="133"/>
              </a:spcBef>
              <a:tabLst>
                <a:tab pos="765368" algn="l"/>
              </a:tabLst>
            </a:pPr>
            <a:r>
              <a:rPr sz="1867" u="heavy" dirty="0">
                <a:uFill>
                  <a:solidFill>
                    <a:srgbClr val="000000"/>
                  </a:solidFill>
                </a:uFill>
                <a:latin typeface="Arial MT"/>
                <a:cs typeface="Arial MT"/>
              </a:rPr>
              <a:t>dE</a:t>
            </a:r>
            <a:r>
              <a:rPr sz="1867" spc="473" dirty="0">
                <a:latin typeface="Arial MT"/>
                <a:cs typeface="Arial MT"/>
              </a:rPr>
              <a:t> </a:t>
            </a:r>
            <a:r>
              <a:rPr sz="3200" spc="-100" baseline="-31000" dirty="0">
                <a:latin typeface="Arial MT"/>
                <a:cs typeface="Arial MT"/>
              </a:rPr>
              <a:t>*</a:t>
            </a:r>
            <a:r>
              <a:rPr sz="3200" baseline="-31000" dirty="0">
                <a:latin typeface="Arial MT"/>
                <a:cs typeface="Arial MT"/>
              </a:rPr>
              <a:t>	</a:t>
            </a:r>
            <a:r>
              <a:rPr sz="1867" u="heavy" dirty="0">
                <a:uFill>
                  <a:solidFill>
                    <a:srgbClr val="000000"/>
                  </a:solidFill>
                </a:uFill>
                <a:latin typeface="Arial MT"/>
                <a:cs typeface="Arial MT"/>
              </a:rPr>
              <a:t>dO</a:t>
            </a:r>
            <a:r>
              <a:rPr sz="1867" spc="393" dirty="0">
                <a:latin typeface="Arial MT"/>
                <a:cs typeface="Arial MT"/>
              </a:rPr>
              <a:t> </a:t>
            </a:r>
            <a:r>
              <a:rPr sz="3200" spc="-100" baseline="-31000" dirty="0">
                <a:latin typeface="Arial MT"/>
                <a:cs typeface="Arial MT"/>
              </a:rPr>
              <a:t>*</a:t>
            </a:r>
            <a:endParaRPr sz="3200" baseline="-31000">
              <a:latin typeface="Arial MT"/>
              <a:cs typeface="Arial MT"/>
            </a:endParaRPr>
          </a:p>
        </p:txBody>
      </p:sp>
      <p:sp>
        <p:nvSpPr>
          <p:cNvPr id="18" name="object 18"/>
          <p:cNvSpPr txBox="1"/>
          <p:nvPr/>
        </p:nvSpPr>
        <p:spPr>
          <a:xfrm>
            <a:off x="6318428" y="5281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2</a:t>
            </a:r>
            <a:endParaRPr baseline="-34000">
              <a:latin typeface="Arial MT"/>
              <a:cs typeface="Arial MT"/>
            </a:endParaRPr>
          </a:p>
        </p:txBody>
      </p:sp>
      <p:sp>
        <p:nvSpPr>
          <p:cNvPr id="19" name="object 19"/>
          <p:cNvSpPr/>
          <p:nvPr/>
        </p:nvSpPr>
        <p:spPr>
          <a:xfrm>
            <a:off x="6356383" y="5694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0" name="object 20"/>
          <p:cNvSpPr txBox="1"/>
          <p:nvPr/>
        </p:nvSpPr>
        <p:spPr>
          <a:xfrm>
            <a:off x="5568677" y="5687667"/>
            <a:ext cx="1279313" cy="304421"/>
          </a:xfrm>
          <a:prstGeom prst="rect">
            <a:avLst/>
          </a:prstGeom>
        </p:spPr>
        <p:txBody>
          <a:bodyPr vert="horz" wrap="square" lIns="0" tIns="16933" rIns="0" bIns="0" rtlCol="0">
            <a:spAutoFit/>
          </a:bodyPr>
          <a:lstStyle/>
          <a:p>
            <a:pPr marL="67732">
              <a:spcBef>
                <a:spcPts val="133"/>
              </a:spcBef>
              <a:tabLst>
                <a:tab pos="859345" algn="l"/>
              </a:tabLst>
            </a:pPr>
            <a:r>
              <a:rPr sz="1867" spc="-33" dirty="0">
                <a:latin typeface="Arial MT"/>
                <a:cs typeface="Arial MT"/>
              </a:rPr>
              <a:t>dZ</a:t>
            </a:r>
            <a:r>
              <a:rPr spc="-49" baseline="-34000" dirty="0">
                <a:latin typeface="Arial MT"/>
                <a:cs typeface="Arial MT"/>
              </a:rPr>
              <a:t>2</a:t>
            </a:r>
            <a:r>
              <a:rPr baseline="-34000" dirty="0">
                <a:latin typeface="Arial MT"/>
                <a:cs typeface="Arial MT"/>
              </a:rPr>
              <a:t>	</a:t>
            </a:r>
            <a:r>
              <a:rPr sz="2800" spc="-49" baseline="2000" dirty="0">
                <a:latin typeface="Arial MT"/>
                <a:cs typeface="Arial MT"/>
              </a:rPr>
              <a:t>dh</a:t>
            </a:r>
            <a:r>
              <a:rPr spc="-49" baseline="-31000" dirty="0">
                <a:latin typeface="Arial MT"/>
                <a:cs typeface="Arial MT"/>
              </a:rPr>
              <a:t>1</a:t>
            </a:r>
            <a:endParaRPr baseline="-31000">
              <a:latin typeface="Arial MT"/>
              <a:cs typeface="Arial MT"/>
            </a:endParaRPr>
          </a:p>
        </p:txBody>
      </p:sp>
      <p:sp>
        <p:nvSpPr>
          <p:cNvPr id="21" name="object 21"/>
          <p:cNvSpPr/>
          <p:nvPr/>
        </p:nvSpPr>
        <p:spPr>
          <a:xfrm>
            <a:off x="7169183" y="5694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2" name="object 22"/>
          <p:cNvSpPr txBox="1"/>
          <p:nvPr/>
        </p:nvSpPr>
        <p:spPr>
          <a:xfrm>
            <a:off x="7012599" y="5194234"/>
            <a:ext cx="601979" cy="788892"/>
          </a:xfrm>
          <a:prstGeom prst="rect">
            <a:avLst/>
          </a:prstGeom>
          <a:ln w="19049">
            <a:solidFill>
              <a:srgbClr val="FF0000"/>
            </a:solidFill>
          </a:ln>
        </p:spPr>
        <p:txBody>
          <a:bodyPr vert="horz" wrap="square" lIns="0" tIns="16087" rIns="0" bIns="0" rtlCol="0">
            <a:spAutoFit/>
          </a:bodyPr>
          <a:lstStyle/>
          <a:p>
            <a:pPr marL="147316" marR="78738" indent="5927">
              <a:lnSpc>
                <a:spcPts val="3200"/>
              </a:lnSpc>
              <a:spcBef>
                <a:spcPts val="127"/>
              </a:spcBef>
            </a:pPr>
            <a:r>
              <a:rPr sz="1867" spc="-33" dirty="0">
                <a:latin typeface="Arial MT"/>
                <a:cs typeface="Arial MT"/>
              </a:rPr>
              <a:t>dh</a:t>
            </a:r>
            <a:r>
              <a:rPr spc="-49" baseline="-34000" dirty="0">
                <a:latin typeface="Arial MT"/>
                <a:cs typeface="Arial MT"/>
              </a:rPr>
              <a:t>1 </a:t>
            </a: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23" name="object 23"/>
          <p:cNvSpPr txBox="1"/>
          <p:nvPr/>
        </p:nvSpPr>
        <p:spPr>
          <a:xfrm>
            <a:off x="6891761" y="5501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24" name="object 24"/>
          <p:cNvSpPr txBox="1"/>
          <p:nvPr/>
        </p:nvSpPr>
        <p:spPr>
          <a:xfrm>
            <a:off x="7602961" y="5501763"/>
            <a:ext cx="13970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a:t>
            </a:r>
            <a:endParaRPr sz="2133">
              <a:latin typeface="Arial MT"/>
              <a:cs typeface="Arial MT"/>
            </a:endParaRPr>
          </a:p>
        </p:txBody>
      </p:sp>
      <p:sp>
        <p:nvSpPr>
          <p:cNvPr id="25" name="object 25"/>
          <p:cNvSpPr txBox="1"/>
          <p:nvPr/>
        </p:nvSpPr>
        <p:spPr>
          <a:xfrm>
            <a:off x="7842428" y="5281385"/>
            <a:ext cx="466513" cy="304421"/>
          </a:xfrm>
          <a:prstGeom prst="rect">
            <a:avLst/>
          </a:prstGeom>
        </p:spPr>
        <p:txBody>
          <a:bodyPr vert="horz" wrap="square" lIns="0" tIns="16933" rIns="0" bIns="0" rtlCol="0">
            <a:spAutoFit/>
          </a:bodyPr>
          <a:lstStyle/>
          <a:p>
            <a:pPr marL="50799">
              <a:spcBef>
                <a:spcPts val="133"/>
              </a:spcBef>
            </a:pPr>
            <a:r>
              <a:rPr sz="1867" spc="-33" dirty="0">
                <a:latin typeface="Arial MT"/>
                <a:cs typeface="Arial MT"/>
              </a:rPr>
              <a:t>dZ</a:t>
            </a:r>
            <a:r>
              <a:rPr spc="-49" baseline="-34000" dirty="0">
                <a:latin typeface="Arial MT"/>
                <a:cs typeface="Arial MT"/>
              </a:rPr>
              <a:t>1</a:t>
            </a:r>
            <a:endParaRPr baseline="-34000">
              <a:latin typeface="Arial MT"/>
              <a:cs typeface="Arial MT"/>
            </a:endParaRPr>
          </a:p>
        </p:txBody>
      </p:sp>
      <p:sp>
        <p:nvSpPr>
          <p:cNvPr id="26" name="object 26"/>
          <p:cNvSpPr/>
          <p:nvPr/>
        </p:nvSpPr>
        <p:spPr>
          <a:xfrm>
            <a:off x="7880383" y="5694616"/>
            <a:ext cx="347133" cy="0"/>
          </a:xfrm>
          <a:custGeom>
            <a:avLst/>
            <a:gdLst/>
            <a:ahLst/>
            <a:cxnLst/>
            <a:rect l="l" t="t" r="r" b="b"/>
            <a:pathLst>
              <a:path w="260350">
                <a:moveTo>
                  <a:pt x="0" y="0"/>
                </a:moveTo>
                <a:lnTo>
                  <a:pt x="260099" y="0"/>
                </a:lnTo>
              </a:path>
            </a:pathLst>
          </a:custGeom>
          <a:ln w="19049">
            <a:solidFill>
              <a:srgbClr val="000000"/>
            </a:solidFill>
          </a:ln>
        </p:spPr>
        <p:txBody>
          <a:bodyPr wrap="square" lIns="0" tIns="0" rIns="0" bIns="0" rtlCol="0"/>
          <a:lstStyle/>
          <a:p>
            <a:endParaRPr sz="2400"/>
          </a:p>
        </p:txBody>
      </p:sp>
      <p:sp>
        <p:nvSpPr>
          <p:cNvPr id="27" name="object 27"/>
          <p:cNvSpPr txBox="1"/>
          <p:nvPr/>
        </p:nvSpPr>
        <p:spPr>
          <a:xfrm>
            <a:off x="7883942" y="5681601"/>
            <a:ext cx="488527" cy="304421"/>
          </a:xfrm>
          <a:prstGeom prst="rect">
            <a:avLst/>
          </a:prstGeom>
        </p:spPr>
        <p:txBody>
          <a:bodyPr vert="horz" wrap="square" lIns="0" tIns="16933" rIns="0" bIns="0" rtlCol="0">
            <a:spAutoFit/>
          </a:bodyPr>
          <a:lstStyle/>
          <a:p>
            <a:pPr marL="50799">
              <a:spcBef>
                <a:spcPts val="133"/>
              </a:spcBef>
            </a:pPr>
            <a:r>
              <a:rPr sz="1867" spc="-27" dirty="0">
                <a:latin typeface="Arial MT"/>
                <a:cs typeface="Arial MT"/>
              </a:rPr>
              <a:t>db</a:t>
            </a:r>
            <a:r>
              <a:rPr spc="-40" baseline="-34000" dirty="0">
                <a:latin typeface="Arial MT"/>
                <a:cs typeface="Arial MT"/>
              </a:rPr>
              <a:t>ih</a:t>
            </a:r>
            <a:endParaRPr baseline="-34000">
              <a:latin typeface="Arial MT"/>
              <a:cs typeface="Arial MT"/>
            </a:endParaRPr>
          </a:p>
        </p:txBody>
      </p:sp>
      <p:sp>
        <p:nvSpPr>
          <p:cNvPr id="28" name="object 28"/>
          <p:cNvSpPr/>
          <p:nvPr/>
        </p:nvSpPr>
        <p:spPr>
          <a:xfrm>
            <a:off x="7037599" y="3527366"/>
            <a:ext cx="601979" cy="1001607"/>
          </a:xfrm>
          <a:custGeom>
            <a:avLst/>
            <a:gdLst/>
            <a:ahLst/>
            <a:cxnLst/>
            <a:rect l="l" t="t" r="r" b="b"/>
            <a:pathLst>
              <a:path w="451485" h="751204">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29" name="object 29"/>
          <p:cNvSpPr/>
          <p:nvPr/>
        </p:nvSpPr>
        <p:spPr>
          <a:xfrm>
            <a:off x="5563064" y="3527366"/>
            <a:ext cx="601979" cy="1001607"/>
          </a:xfrm>
          <a:custGeom>
            <a:avLst/>
            <a:gdLst/>
            <a:ahLst/>
            <a:cxnLst/>
            <a:rect l="l" t="t" r="r" b="b"/>
            <a:pathLst>
              <a:path w="451485" h="751204">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30" name="object 30"/>
          <p:cNvSpPr/>
          <p:nvPr/>
        </p:nvSpPr>
        <p:spPr>
          <a:xfrm>
            <a:off x="5538064" y="5194234"/>
            <a:ext cx="601979" cy="1001607"/>
          </a:xfrm>
          <a:custGeom>
            <a:avLst/>
            <a:gdLst/>
            <a:ahLst/>
            <a:cxnLst/>
            <a:rect l="l" t="t" r="r" b="b"/>
            <a:pathLst>
              <a:path w="451485" h="751204">
                <a:moveTo>
                  <a:pt x="0" y="0"/>
                </a:moveTo>
                <a:lnTo>
                  <a:pt x="451199" y="0"/>
                </a:lnTo>
                <a:lnTo>
                  <a:pt x="451199" y="750599"/>
                </a:lnTo>
                <a:lnTo>
                  <a:pt x="0" y="750599"/>
                </a:lnTo>
                <a:lnTo>
                  <a:pt x="0" y="0"/>
                </a:lnTo>
                <a:close/>
              </a:path>
            </a:pathLst>
          </a:custGeom>
          <a:ln w="19049">
            <a:solidFill>
              <a:srgbClr val="FF0000"/>
            </a:solidFill>
          </a:ln>
        </p:spPr>
        <p:txBody>
          <a:bodyPr wrap="square" lIns="0" tIns="0" rIns="0" bIns="0" rtlCol="0"/>
          <a:lstStyle/>
          <a:p>
            <a:endParaRPr sz="2400"/>
          </a:p>
        </p:txBody>
      </p:sp>
      <p:sp>
        <p:nvSpPr>
          <p:cNvPr id="31" name="object 31"/>
          <p:cNvSpPr txBox="1"/>
          <p:nvPr/>
        </p:nvSpPr>
        <p:spPr>
          <a:xfrm>
            <a:off x="3829367" y="1570495"/>
            <a:ext cx="2288540" cy="1027440"/>
          </a:xfrm>
          <a:prstGeom prst="rect">
            <a:avLst/>
          </a:prstGeom>
        </p:spPr>
        <p:txBody>
          <a:bodyPr vert="horz" wrap="square" lIns="0" tIns="16933" rIns="0" bIns="0" rtlCol="0">
            <a:spAutoFit/>
          </a:bodyPr>
          <a:lstStyle/>
          <a:p>
            <a:pPr marL="16933">
              <a:spcBef>
                <a:spcPts val="133"/>
              </a:spcBef>
            </a:pPr>
            <a:r>
              <a:rPr sz="2133" dirty="0">
                <a:latin typeface="Arial MT"/>
                <a:cs typeface="Arial MT"/>
              </a:rPr>
              <a:t>w</a:t>
            </a:r>
            <a:r>
              <a:rPr sz="2133" spc="-20" dirty="0">
                <a:latin typeface="Arial MT"/>
                <a:cs typeface="Arial MT"/>
              </a:rPr>
              <a:t> </a:t>
            </a:r>
            <a:r>
              <a:rPr sz="2133" dirty="0">
                <a:latin typeface="Arial MT"/>
                <a:cs typeface="Arial MT"/>
              </a:rPr>
              <a:t>=</a:t>
            </a:r>
            <a:r>
              <a:rPr sz="2133" spc="-13" dirty="0">
                <a:latin typeface="Arial MT"/>
                <a:cs typeface="Arial MT"/>
              </a:rPr>
              <a:t> </a:t>
            </a:r>
            <a:r>
              <a:rPr sz="2133" dirty="0">
                <a:latin typeface="Arial MT"/>
                <a:cs typeface="Arial MT"/>
              </a:rPr>
              <a:t>w</a:t>
            </a:r>
            <a:r>
              <a:rPr sz="2133" spc="-13" dirty="0">
                <a:latin typeface="Arial MT"/>
                <a:cs typeface="Arial MT"/>
              </a:rPr>
              <a:t> </a:t>
            </a:r>
            <a:r>
              <a:rPr sz="2133" dirty="0">
                <a:latin typeface="Arial MT"/>
                <a:cs typeface="Arial MT"/>
              </a:rPr>
              <a:t>-</a:t>
            </a:r>
            <a:r>
              <a:rPr sz="2133" spc="-13"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dE</a:t>
            </a:r>
            <a:r>
              <a:rPr sz="2133" spc="-13" dirty="0">
                <a:latin typeface="Arial MT"/>
                <a:cs typeface="Arial MT"/>
              </a:rPr>
              <a:t> </a:t>
            </a:r>
            <a:r>
              <a:rPr sz="2133" dirty="0">
                <a:latin typeface="Arial MT"/>
                <a:cs typeface="Arial MT"/>
              </a:rPr>
              <a:t>/</a:t>
            </a:r>
            <a:r>
              <a:rPr sz="2133" spc="-13" dirty="0">
                <a:latin typeface="Arial MT"/>
                <a:cs typeface="Arial MT"/>
              </a:rPr>
              <a:t> </a:t>
            </a:r>
            <a:r>
              <a:rPr sz="2133" spc="-33" dirty="0">
                <a:latin typeface="Arial MT"/>
                <a:cs typeface="Arial MT"/>
              </a:rPr>
              <a:t>dw</a:t>
            </a:r>
            <a:endParaRPr sz="2133">
              <a:latin typeface="Arial MT"/>
              <a:cs typeface="Arial MT"/>
            </a:endParaRPr>
          </a:p>
          <a:p>
            <a:pPr>
              <a:spcBef>
                <a:spcPts val="187"/>
              </a:spcBef>
            </a:pPr>
            <a:endParaRPr sz="2133">
              <a:latin typeface="Arial MT"/>
              <a:cs typeface="Arial MT"/>
            </a:endParaRPr>
          </a:p>
          <a:p>
            <a:pPr marL="16933"/>
            <a:r>
              <a:rPr sz="2133" dirty="0">
                <a:latin typeface="Arial MT"/>
                <a:cs typeface="Arial MT"/>
              </a:rPr>
              <a:t>b</a:t>
            </a:r>
            <a:r>
              <a:rPr sz="2133" spc="-20" dirty="0">
                <a:latin typeface="Arial MT"/>
                <a:cs typeface="Arial MT"/>
              </a:rPr>
              <a:t> </a:t>
            </a:r>
            <a:r>
              <a:rPr sz="2133" dirty="0">
                <a:latin typeface="Arial MT"/>
                <a:cs typeface="Arial MT"/>
              </a:rPr>
              <a:t>=</a:t>
            </a:r>
            <a:r>
              <a:rPr sz="2133" spc="-13" dirty="0">
                <a:latin typeface="Arial MT"/>
                <a:cs typeface="Arial MT"/>
              </a:rPr>
              <a:t> </a:t>
            </a:r>
            <a:r>
              <a:rPr sz="2133" dirty="0">
                <a:latin typeface="Arial MT"/>
                <a:cs typeface="Arial MT"/>
              </a:rPr>
              <a:t>b</a:t>
            </a:r>
            <a:r>
              <a:rPr sz="2133" spc="-13" dirty="0">
                <a:latin typeface="Arial MT"/>
                <a:cs typeface="Arial MT"/>
              </a:rPr>
              <a:t> </a:t>
            </a:r>
            <a:r>
              <a:rPr sz="2133" dirty="0">
                <a:latin typeface="Arial MT"/>
                <a:cs typeface="Arial MT"/>
              </a:rPr>
              <a:t>-</a:t>
            </a:r>
            <a:r>
              <a:rPr sz="2133" spc="-13" dirty="0">
                <a:latin typeface="Arial MT"/>
                <a:cs typeface="Arial MT"/>
              </a:rPr>
              <a:t> </a:t>
            </a:r>
            <a:r>
              <a:rPr sz="2133" spc="-920" dirty="0">
                <a:latin typeface="Arial MT"/>
                <a:cs typeface="Arial MT"/>
              </a:rPr>
              <a:t>α</a:t>
            </a:r>
            <a:r>
              <a:rPr sz="2133" spc="-7" dirty="0">
                <a:latin typeface="Arial MT"/>
                <a:cs typeface="Arial MT"/>
              </a:rPr>
              <a:t> </a:t>
            </a:r>
            <a:r>
              <a:rPr sz="2133" dirty="0">
                <a:latin typeface="Arial MT"/>
                <a:cs typeface="Arial MT"/>
              </a:rPr>
              <a:t>*</a:t>
            </a:r>
            <a:r>
              <a:rPr sz="2133" spc="-7" dirty="0">
                <a:latin typeface="Arial MT"/>
                <a:cs typeface="Arial MT"/>
              </a:rPr>
              <a:t> </a:t>
            </a:r>
            <a:r>
              <a:rPr sz="2133" dirty="0">
                <a:latin typeface="Arial MT"/>
                <a:cs typeface="Arial MT"/>
              </a:rPr>
              <a:t>dE</a:t>
            </a:r>
            <a:r>
              <a:rPr sz="2133" spc="-13" dirty="0">
                <a:latin typeface="Arial MT"/>
                <a:cs typeface="Arial MT"/>
              </a:rPr>
              <a:t> </a:t>
            </a:r>
            <a:r>
              <a:rPr sz="2133" dirty="0">
                <a:latin typeface="Arial MT"/>
                <a:cs typeface="Arial MT"/>
              </a:rPr>
              <a:t>/</a:t>
            </a:r>
            <a:r>
              <a:rPr sz="2133" spc="-13" dirty="0">
                <a:latin typeface="Arial MT"/>
                <a:cs typeface="Arial MT"/>
              </a:rPr>
              <a:t> </a:t>
            </a:r>
            <a:r>
              <a:rPr sz="2133" spc="-33" dirty="0">
                <a:latin typeface="Arial MT"/>
                <a:cs typeface="Arial MT"/>
              </a:rPr>
              <a:t>db</a:t>
            </a:r>
            <a:endParaRPr sz="2133">
              <a:latin typeface="Arial MT"/>
              <a:cs typeface="Arial MT"/>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327148" cy="810330"/>
          </a:xfrm>
          <a:prstGeom prst="rect">
            <a:avLst/>
          </a:prstGeom>
        </p:spPr>
        <p:txBody>
          <a:bodyPr vert="horz" wrap="square" lIns="0" tIns="131933" rIns="0" bIns="0" rtlCol="0" anchor="ctr">
            <a:spAutoFit/>
          </a:bodyPr>
          <a:lstStyle/>
          <a:p>
            <a:pPr marL="2673706">
              <a:lnSpc>
                <a:spcPct val="100000"/>
              </a:lnSpc>
              <a:spcBef>
                <a:spcPts val="133"/>
              </a:spcBef>
            </a:pPr>
            <a:r>
              <a:rPr dirty="0"/>
              <a:t>Leaky</a:t>
            </a:r>
            <a:r>
              <a:rPr spc="-220" dirty="0"/>
              <a:t> </a:t>
            </a:r>
            <a:r>
              <a:rPr spc="-60" dirty="0"/>
              <a:t>ReLU</a:t>
            </a:r>
            <a:r>
              <a:rPr spc="-173" dirty="0"/>
              <a:t> </a:t>
            </a:r>
            <a:r>
              <a:rPr spc="-13" dirty="0"/>
              <a:t>Activation</a:t>
            </a:r>
            <a:r>
              <a:rPr spc="-200" dirty="0"/>
              <a:t> </a:t>
            </a:r>
            <a:r>
              <a:rPr spc="-13" dirty="0"/>
              <a:t>Function</a:t>
            </a:r>
          </a:p>
        </p:txBody>
      </p:sp>
      <p:sp>
        <p:nvSpPr>
          <p:cNvPr id="3" name="object 3"/>
          <p:cNvSpPr txBox="1"/>
          <p:nvPr/>
        </p:nvSpPr>
        <p:spPr>
          <a:xfrm>
            <a:off x="1386465" y="1693840"/>
            <a:ext cx="590634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93" dirty="0">
                <a:latin typeface="Roboto"/>
                <a:cs typeface="Roboto"/>
              </a:rPr>
              <a:t> </a:t>
            </a: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spc="-13" dirty="0">
                <a:latin typeface="Roboto"/>
                <a:cs typeface="Roboto"/>
              </a:rPr>
              <a:t>Leaky</a:t>
            </a:r>
            <a:r>
              <a:rPr sz="2400" spc="-80"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7"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397813" y="154279"/>
            <a:ext cx="6168978"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a:gradFill flip="none" rotWithShape="1">
            <a:gsLst>
              <a:gs pos="43000">
                <a:schemeClr val="accent1">
                  <a:tint val="44500"/>
                  <a:satMod val="160000"/>
                </a:schemeClr>
              </a:gs>
              <a:gs pos="86000">
                <a:srgbClr val="00B050"/>
              </a:gs>
            </a:gsLst>
            <a:lin ang="13500000" scaled="1"/>
            <a:tileRect/>
          </a:gradFill>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grp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grpFill/>
            <a:ln w="9524">
              <a:solidFill>
                <a:srgbClr val="A7A7A7"/>
              </a:solidFill>
            </a:ln>
          </p:spPr>
          <p:txBody>
            <a:bodyPr wrap="square" lIns="0" tIns="0" rIns="0" bIns="0" rtlCol="0"/>
            <a:lstStyle/>
            <a:p>
              <a:endParaRPr sz="2400"/>
            </a:p>
          </p:txBody>
        </p:sp>
      </p:grpSp>
      <p:sp>
        <p:nvSpPr>
          <p:cNvPr id="6" name="object 6"/>
          <p:cNvSpPr txBox="1"/>
          <p:nvPr/>
        </p:nvSpPr>
        <p:spPr>
          <a:xfrm>
            <a:off x="5030051" y="3031574"/>
            <a:ext cx="2128520" cy="744349"/>
          </a:xfrm>
          <a:prstGeom prst="rect">
            <a:avLst/>
          </a:prstGeom>
        </p:spPr>
        <p:txBody>
          <a:bodyPr vert="horz" wrap="square" lIns="0" tIns="14393" rIns="0" bIns="0" rtlCol="0">
            <a:spAutoFit/>
          </a:bodyPr>
          <a:lstStyle/>
          <a:p>
            <a:pPr marL="16933" marR="6773" indent="419090">
              <a:lnSpc>
                <a:spcPct val="101000"/>
              </a:lnSpc>
              <a:spcBef>
                <a:spcPts val="113"/>
              </a:spcBef>
            </a:pPr>
            <a:r>
              <a:rPr sz="2400" spc="-27" dirty="0">
                <a:latin typeface="Roboto"/>
                <a:cs typeface="Roboto"/>
              </a:rPr>
              <a:t>Basics </a:t>
            </a:r>
            <a:r>
              <a:rPr sz="2400" spc="13" dirty="0">
                <a:latin typeface="Roboto"/>
                <a:cs typeface="Roboto"/>
              </a:rPr>
              <a:t>of </a:t>
            </a:r>
            <a:r>
              <a:rPr sz="2400" spc="20" dirty="0">
                <a:latin typeface="Roboto"/>
                <a:cs typeface="Roboto"/>
              </a:rPr>
              <a:t> </a:t>
            </a:r>
            <a:r>
              <a:rPr sz="2400" spc="-27" dirty="0">
                <a:latin typeface="Roboto"/>
                <a:cs typeface="Roboto"/>
              </a:rPr>
              <a:t>Neural</a:t>
            </a:r>
            <a:r>
              <a:rPr sz="2400" spc="-120" dirty="0">
                <a:latin typeface="Roboto"/>
                <a:cs typeface="Roboto"/>
              </a:rPr>
              <a:t> </a:t>
            </a:r>
            <a:r>
              <a:rPr sz="2400" spc="-13" dirty="0">
                <a:latin typeface="Roboto"/>
                <a:cs typeface="Roboto"/>
              </a:rPr>
              <a:t>Network</a:t>
            </a:r>
            <a:endParaRPr sz="2400" dirty="0">
              <a:latin typeface="Roboto"/>
              <a:cs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1471" y="128942"/>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6" y="1841873"/>
            <a:ext cx="3176693"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RNN</a:t>
            </a:r>
            <a:r>
              <a:rPr sz="1867" spc="-47" dirty="0">
                <a:latin typeface="Roboto"/>
                <a:cs typeface="Roboto"/>
              </a:rPr>
              <a:t> </a:t>
            </a:r>
            <a:r>
              <a:rPr sz="1867" dirty="0">
                <a:latin typeface="Roboto"/>
                <a:cs typeface="Roboto"/>
              </a:rPr>
              <a:t>for</a:t>
            </a:r>
            <a:r>
              <a:rPr sz="1867" spc="-40" dirty="0">
                <a:latin typeface="Roboto"/>
                <a:cs typeface="Roboto"/>
              </a:rPr>
              <a:t> </a:t>
            </a:r>
            <a:r>
              <a:rPr sz="1867" spc="-20" dirty="0">
                <a:latin typeface="Roboto"/>
                <a:cs typeface="Roboto"/>
              </a:rPr>
              <a:t>Sequential</a:t>
            </a:r>
            <a:r>
              <a:rPr sz="1867" spc="-40" dirty="0">
                <a:latin typeface="Roboto"/>
                <a:cs typeface="Roboto"/>
              </a:rPr>
              <a:t> </a:t>
            </a:r>
            <a:r>
              <a:rPr sz="1867" spc="-20" dirty="0">
                <a:latin typeface="Roboto"/>
                <a:cs typeface="Roboto"/>
              </a:rPr>
              <a:t>data</a:t>
            </a:r>
            <a:endParaRPr sz="1867">
              <a:latin typeface="Roboto"/>
              <a:cs typeface="Roboto"/>
            </a:endParaRPr>
          </a:p>
          <a:p>
            <a:pPr marL="626518" indent="-448722">
              <a:lnSpc>
                <a:spcPts val="2220"/>
              </a:lnSpc>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is</a:t>
            </a:r>
            <a:r>
              <a:rPr sz="1867" spc="-27" dirty="0">
                <a:latin typeface="Roboto"/>
                <a:cs typeface="Roboto"/>
              </a:rPr>
              <a:t> </a:t>
            </a:r>
            <a:r>
              <a:rPr sz="1867" spc="-7" dirty="0">
                <a:latin typeface="Roboto"/>
                <a:cs typeface="Roboto"/>
              </a:rPr>
              <a:t>RNN</a:t>
            </a:r>
            <a:r>
              <a:rPr sz="1867" spc="-27" dirty="0">
                <a:latin typeface="Roboto"/>
                <a:cs typeface="Roboto"/>
              </a:rPr>
              <a:t> </a:t>
            </a:r>
            <a:r>
              <a:rPr sz="1867" spc="-13" dirty="0">
                <a:latin typeface="Roboto"/>
                <a:cs typeface="Roboto"/>
              </a:rPr>
              <a:t>different?</a:t>
            </a:r>
            <a:endParaRPr sz="1867">
              <a:latin typeface="Roboto"/>
              <a:cs typeface="Roboto"/>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168962"/>
            <a:ext cx="10671277" cy="810330"/>
          </a:xfrm>
          <a:prstGeom prst="rect">
            <a:avLst/>
          </a:prstGeom>
        </p:spPr>
        <p:txBody>
          <a:bodyPr vert="horz" wrap="square" lIns="0" tIns="131933" rIns="0" bIns="0" rtlCol="0" anchor="ctr">
            <a:spAutoFit/>
          </a:bodyPr>
          <a:lstStyle/>
          <a:p>
            <a:pPr marL="2673706">
              <a:lnSpc>
                <a:spcPct val="100000"/>
              </a:lnSpc>
              <a:spcBef>
                <a:spcPts val="133"/>
              </a:spcBef>
            </a:pPr>
            <a:r>
              <a:rPr dirty="0"/>
              <a:t>Leaky</a:t>
            </a:r>
            <a:r>
              <a:rPr spc="-220" dirty="0"/>
              <a:t> </a:t>
            </a:r>
            <a:r>
              <a:rPr spc="-60" dirty="0"/>
              <a:t>ReLU</a:t>
            </a:r>
            <a:r>
              <a:rPr spc="-173" dirty="0"/>
              <a:t> </a:t>
            </a:r>
            <a:r>
              <a:rPr spc="-13" dirty="0"/>
              <a:t>Activation</a:t>
            </a:r>
            <a:r>
              <a:rPr spc="-200" dirty="0"/>
              <a:t> </a:t>
            </a:r>
            <a:r>
              <a:rPr spc="-13" dirty="0"/>
              <a:t>Function</a:t>
            </a:r>
          </a:p>
        </p:txBody>
      </p:sp>
      <p:sp>
        <p:nvSpPr>
          <p:cNvPr id="3" name="object 3"/>
          <p:cNvSpPr txBox="1"/>
          <p:nvPr/>
        </p:nvSpPr>
        <p:spPr>
          <a:xfrm>
            <a:off x="1386465" y="1693841"/>
            <a:ext cx="5906347" cy="152007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93" dirty="0">
                <a:latin typeface="Roboto"/>
                <a:cs typeface="Roboto"/>
              </a:rPr>
              <a:t> </a:t>
            </a: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spc="-13" dirty="0">
                <a:latin typeface="Roboto"/>
                <a:cs typeface="Roboto"/>
              </a:rPr>
              <a:t>Leaky</a:t>
            </a:r>
            <a:r>
              <a:rPr sz="2400" spc="-80"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7"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Leaky</a:t>
            </a:r>
            <a:r>
              <a:rPr sz="2400" spc="-107" dirty="0">
                <a:latin typeface="Roboto"/>
                <a:cs typeface="Roboto"/>
              </a:rPr>
              <a:t> </a:t>
            </a:r>
            <a:r>
              <a:rPr sz="2400" spc="-33" dirty="0">
                <a:latin typeface="Roboto"/>
                <a:cs typeface="Roboto"/>
              </a:rPr>
              <a:t>ReLU</a:t>
            </a:r>
            <a:r>
              <a:rPr sz="2400" spc="-100"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grpSp>
        <p:nvGrpSpPr>
          <p:cNvPr id="4" name="object 4"/>
          <p:cNvGrpSpPr/>
          <p:nvPr/>
        </p:nvGrpSpPr>
        <p:grpSpPr>
          <a:xfrm>
            <a:off x="5040233" y="2208667"/>
            <a:ext cx="6948593" cy="3098800"/>
            <a:chOff x="3780174" y="1656500"/>
            <a:chExt cx="5211445" cy="2324100"/>
          </a:xfrm>
        </p:grpSpPr>
        <p:pic>
          <p:nvPicPr>
            <p:cNvPr id="5" name="object 5"/>
            <p:cNvPicPr/>
            <p:nvPr/>
          </p:nvPicPr>
          <p:blipFill>
            <a:blip r:embed="rId2" cstate="print"/>
            <a:stretch>
              <a:fillRect/>
            </a:stretch>
          </p:blipFill>
          <p:spPr>
            <a:xfrm>
              <a:off x="3780174" y="2647950"/>
              <a:ext cx="1498974" cy="930799"/>
            </a:xfrm>
            <a:prstGeom prst="rect">
              <a:avLst/>
            </a:prstGeom>
          </p:spPr>
        </p:pic>
        <p:pic>
          <p:nvPicPr>
            <p:cNvPr id="6" name="object 6"/>
            <p:cNvPicPr/>
            <p:nvPr/>
          </p:nvPicPr>
          <p:blipFill>
            <a:blip r:embed="rId3" cstate="print"/>
            <a:stretch>
              <a:fillRect/>
            </a:stretch>
          </p:blipFill>
          <p:spPr>
            <a:xfrm>
              <a:off x="5308600" y="1656500"/>
              <a:ext cx="3682999" cy="2323502"/>
            </a:xfrm>
            <a:prstGeom prst="rect">
              <a:avLst/>
            </a:prstGeom>
          </p:spPr>
        </p:pic>
      </p:grpSp>
      <p:sp>
        <p:nvSpPr>
          <p:cNvPr id="7" name="object 7"/>
          <p:cNvSpPr txBox="1"/>
          <p:nvPr/>
        </p:nvSpPr>
        <p:spPr>
          <a:xfrm>
            <a:off x="815300" y="3717713"/>
            <a:ext cx="2960793" cy="632651"/>
          </a:xfrm>
          <a:prstGeom prst="rect">
            <a:avLst/>
          </a:prstGeom>
        </p:spPr>
        <p:txBody>
          <a:bodyPr vert="horz" wrap="square" lIns="0" tIns="16933" rIns="0" bIns="0" rtlCol="0">
            <a:spAutoFit/>
          </a:bodyPr>
          <a:lstStyle/>
          <a:p>
            <a:pPr marL="16933">
              <a:spcBef>
                <a:spcPts val="133"/>
              </a:spcBef>
            </a:pPr>
            <a:r>
              <a:rPr sz="3200" spc="-67" dirty="0">
                <a:latin typeface="Roboto"/>
                <a:cs typeface="Roboto"/>
              </a:rPr>
              <a:t>Leaky</a:t>
            </a:r>
            <a:r>
              <a:rPr sz="3200" spc="-200" dirty="0">
                <a:latin typeface="Roboto"/>
                <a:cs typeface="Roboto"/>
              </a:rPr>
              <a:t> </a:t>
            </a:r>
            <a:r>
              <a:rPr sz="3200" spc="-27" dirty="0">
                <a:latin typeface="Roboto"/>
                <a:cs typeface="Roboto"/>
              </a:rPr>
              <a:t>ReLU(x)</a:t>
            </a:r>
            <a:r>
              <a:rPr sz="3200" spc="-53" dirty="0">
                <a:latin typeface="Roboto"/>
                <a:cs typeface="Roboto"/>
              </a:rPr>
              <a:t> </a:t>
            </a:r>
            <a:r>
              <a:rPr sz="4000" spc="-67" dirty="0">
                <a:latin typeface="Roboto"/>
                <a:cs typeface="Roboto"/>
              </a:rPr>
              <a:t>=</a:t>
            </a:r>
            <a:endParaRPr sz="4000">
              <a:latin typeface="Roboto"/>
              <a:cs typeface="Roboto"/>
            </a:endParaRPr>
          </a:p>
        </p:txBody>
      </p:sp>
      <p:sp>
        <p:nvSpPr>
          <p:cNvPr id="8" name="object 8"/>
          <p:cNvSpPr/>
          <p:nvPr/>
        </p:nvSpPr>
        <p:spPr>
          <a:xfrm>
            <a:off x="4099337" y="3551767"/>
            <a:ext cx="776393" cy="447040"/>
          </a:xfrm>
          <a:custGeom>
            <a:avLst/>
            <a:gdLst/>
            <a:ahLst/>
            <a:cxnLst/>
            <a:rect l="l" t="t" r="r" b="b"/>
            <a:pathLst>
              <a:path w="582295" h="335280">
                <a:moveTo>
                  <a:pt x="582033" y="335279"/>
                </a:moveTo>
                <a:lnTo>
                  <a:pt x="0" y="335279"/>
                </a:lnTo>
                <a:lnTo>
                  <a:pt x="0" y="0"/>
                </a:lnTo>
                <a:lnTo>
                  <a:pt x="582033" y="0"/>
                </a:lnTo>
                <a:lnTo>
                  <a:pt x="582033" y="335279"/>
                </a:lnTo>
                <a:close/>
              </a:path>
            </a:pathLst>
          </a:custGeom>
          <a:solidFill>
            <a:srgbClr val="FFFFFF"/>
          </a:solidFill>
        </p:spPr>
        <p:txBody>
          <a:bodyPr wrap="square" lIns="0" tIns="0" rIns="0" bIns="0" rtlCol="0"/>
          <a:lstStyle/>
          <a:p>
            <a:endParaRPr sz="2400"/>
          </a:p>
        </p:txBody>
      </p:sp>
      <p:sp>
        <p:nvSpPr>
          <p:cNvPr id="9" name="object 9"/>
          <p:cNvSpPr txBox="1"/>
          <p:nvPr/>
        </p:nvSpPr>
        <p:spPr>
          <a:xfrm>
            <a:off x="4082403" y="3512554"/>
            <a:ext cx="810260" cy="477054"/>
          </a:xfrm>
          <a:prstGeom prst="rect">
            <a:avLst/>
          </a:prstGeom>
        </p:spPr>
        <p:txBody>
          <a:bodyPr vert="horz" wrap="square" lIns="0" tIns="15240" rIns="0" bIns="0" rtlCol="0">
            <a:spAutoFit/>
          </a:bodyPr>
          <a:lstStyle/>
          <a:p>
            <a:pPr marL="16933">
              <a:spcBef>
                <a:spcPts val="120"/>
              </a:spcBef>
            </a:pPr>
            <a:r>
              <a:rPr sz="2267" spc="-13" dirty="0">
                <a:latin typeface="Arial MT"/>
                <a:cs typeface="Arial MT"/>
              </a:rPr>
              <a:t>0.01</a:t>
            </a:r>
            <a:r>
              <a:rPr sz="3000" i="1" spc="-13" dirty="0">
                <a:latin typeface="Sitka Small"/>
                <a:cs typeface="Sitka Small"/>
              </a:rPr>
              <a:t>x</a:t>
            </a:r>
            <a:endParaRPr sz="3000">
              <a:latin typeface="Sitka Small"/>
              <a:cs typeface="Sitka Small"/>
            </a:endParaRPr>
          </a:p>
        </p:txBody>
      </p:sp>
      <p:sp>
        <p:nvSpPr>
          <p:cNvPr id="10" name="object 10"/>
          <p:cNvSpPr txBox="1"/>
          <p:nvPr/>
        </p:nvSpPr>
        <p:spPr>
          <a:xfrm>
            <a:off x="4364863" y="4061867"/>
            <a:ext cx="250613" cy="477054"/>
          </a:xfrm>
          <a:prstGeom prst="rect">
            <a:avLst/>
          </a:prstGeom>
        </p:spPr>
        <p:txBody>
          <a:bodyPr vert="horz" wrap="square" lIns="0" tIns="15240" rIns="0" bIns="0" rtlCol="0">
            <a:spAutoFit/>
          </a:bodyPr>
          <a:lstStyle/>
          <a:p>
            <a:pPr marL="16933">
              <a:spcBef>
                <a:spcPts val="120"/>
              </a:spcBef>
            </a:pPr>
            <a:r>
              <a:rPr sz="3000" i="1" spc="-67" dirty="0">
                <a:latin typeface="Sitka Small"/>
                <a:cs typeface="Sitka Small"/>
              </a:rPr>
              <a:t>x</a:t>
            </a:r>
            <a:endParaRPr sz="3000">
              <a:latin typeface="Sitka Small"/>
              <a:cs typeface="Sitka Small"/>
            </a:endParaRPr>
          </a:p>
        </p:txBody>
      </p:sp>
      <p:sp>
        <p:nvSpPr>
          <p:cNvPr id="11" name="object 11"/>
          <p:cNvSpPr/>
          <p:nvPr/>
        </p:nvSpPr>
        <p:spPr>
          <a:xfrm>
            <a:off x="3864467" y="3530799"/>
            <a:ext cx="289560" cy="1241213"/>
          </a:xfrm>
          <a:custGeom>
            <a:avLst/>
            <a:gdLst/>
            <a:ahLst/>
            <a:cxnLst/>
            <a:rect l="l" t="t" r="r" b="b"/>
            <a:pathLst>
              <a:path w="217169" h="930910">
                <a:moveTo>
                  <a:pt x="216899" y="930899"/>
                </a:moveTo>
                <a:lnTo>
                  <a:pt x="174686" y="922377"/>
                </a:lnTo>
                <a:lnTo>
                  <a:pt x="140214" y="899135"/>
                </a:lnTo>
                <a:lnTo>
                  <a:pt x="116972" y="864663"/>
                </a:lnTo>
                <a:lnTo>
                  <a:pt x="108449" y="822449"/>
                </a:lnTo>
                <a:lnTo>
                  <a:pt x="108449" y="573899"/>
                </a:lnTo>
                <a:lnTo>
                  <a:pt x="99927" y="531686"/>
                </a:lnTo>
                <a:lnTo>
                  <a:pt x="76685" y="497214"/>
                </a:lnTo>
                <a:lnTo>
                  <a:pt x="42213" y="473972"/>
                </a:lnTo>
                <a:lnTo>
                  <a:pt x="0" y="465449"/>
                </a:lnTo>
                <a:lnTo>
                  <a:pt x="42213" y="456927"/>
                </a:lnTo>
                <a:lnTo>
                  <a:pt x="76685" y="433685"/>
                </a:lnTo>
                <a:lnTo>
                  <a:pt x="99927" y="399213"/>
                </a:lnTo>
                <a:lnTo>
                  <a:pt x="108449" y="356999"/>
                </a:lnTo>
                <a:lnTo>
                  <a:pt x="108449" y="108449"/>
                </a:lnTo>
                <a:lnTo>
                  <a:pt x="116972" y="66236"/>
                </a:lnTo>
                <a:lnTo>
                  <a:pt x="140214" y="31764"/>
                </a:lnTo>
                <a:lnTo>
                  <a:pt x="174686" y="8522"/>
                </a:lnTo>
                <a:lnTo>
                  <a:pt x="216899" y="0"/>
                </a:lnTo>
              </a:path>
            </a:pathLst>
          </a:custGeom>
          <a:ln w="19049">
            <a:solidFill>
              <a:srgbClr val="000000"/>
            </a:solidFill>
          </a:ln>
        </p:spPr>
        <p:txBody>
          <a:bodyPr wrap="square" lIns="0" tIns="0" rIns="0" bIns="0" rtlCol="0"/>
          <a:lstStyle/>
          <a:p>
            <a:endParaRPr sz="2400"/>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336111"/>
            <a:ext cx="11094066" cy="810330"/>
          </a:xfrm>
          <a:prstGeom prst="rect">
            <a:avLst/>
          </a:prstGeom>
        </p:spPr>
        <p:txBody>
          <a:bodyPr vert="horz" wrap="square" lIns="0" tIns="131933" rIns="0" bIns="0" rtlCol="0" anchor="ctr">
            <a:spAutoFit/>
          </a:bodyPr>
          <a:lstStyle/>
          <a:p>
            <a:pPr marL="2673706">
              <a:lnSpc>
                <a:spcPct val="100000"/>
              </a:lnSpc>
              <a:spcBef>
                <a:spcPts val="133"/>
              </a:spcBef>
            </a:pPr>
            <a:r>
              <a:rPr dirty="0"/>
              <a:t>Leaky</a:t>
            </a:r>
            <a:r>
              <a:rPr spc="-220" dirty="0"/>
              <a:t> </a:t>
            </a:r>
            <a:r>
              <a:rPr spc="-60" dirty="0"/>
              <a:t>ReLU</a:t>
            </a:r>
            <a:r>
              <a:rPr spc="-173" dirty="0"/>
              <a:t> </a:t>
            </a:r>
            <a:r>
              <a:rPr spc="-13" dirty="0"/>
              <a:t>Activation</a:t>
            </a:r>
            <a:r>
              <a:rPr spc="-200" dirty="0"/>
              <a:t> </a:t>
            </a:r>
            <a:r>
              <a:rPr spc="-13" dirty="0"/>
              <a:t>Function</a:t>
            </a:r>
          </a:p>
        </p:txBody>
      </p:sp>
      <p:sp>
        <p:nvSpPr>
          <p:cNvPr id="3" name="object 3"/>
          <p:cNvSpPr txBox="1"/>
          <p:nvPr/>
        </p:nvSpPr>
        <p:spPr>
          <a:xfrm>
            <a:off x="1386465" y="1693841"/>
            <a:ext cx="5906347" cy="152007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93" dirty="0">
                <a:latin typeface="Roboto"/>
                <a:cs typeface="Roboto"/>
              </a:rPr>
              <a:t> </a:t>
            </a:r>
            <a:r>
              <a:rPr sz="2400" spc="-33" dirty="0">
                <a:latin typeface="Roboto"/>
                <a:cs typeface="Roboto"/>
              </a:rPr>
              <a:t>ReLU</a:t>
            </a:r>
            <a:r>
              <a:rPr sz="2400" spc="-93" dirty="0">
                <a:latin typeface="Roboto"/>
                <a:cs typeface="Roboto"/>
              </a:rPr>
              <a:t> </a:t>
            </a:r>
            <a:r>
              <a:rPr sz="2400" dirty="0">
                <a:latin typeface="Roboto"/>
                <a:cs typeface="Roboto"/>
              </a:rPr>
              <a:t>:</a:t>
            </a:r>
            <a:r>
              <a:rPr sz="2400" spc="-93" dirty="0">
                <a:latin typeface="Roboto"/>
                <a:cs typeface="Roboto"/>
              </a:rPr>
              <a:t> </a:t>
            </a:r>
            <a:r>
              <a:rPr sz="2400" spc="-13" dirty="0">
                <a:latin typeface="Roboto"/>
                <a:cs typeface="Roboto"/>
              </a:rPr>
              <a:t>Leaky</a:t>
            </a:r>
            <a:r>
              <a:rPr sz="2400" spc="-80" dirty="0">
                <a:latin typeface="Roboto"/>
                <a:cs typeface="Roboto"/>
              </a:rPr>
              <a:t> </a:t>
            </a:r>
            <a:r>
              <a:rPr sz="2400" b="1" dirty="0">
                <a:latin typeface="Roboto"/>
                <a:cs typeface="Roboto"/>
              </a:rPr>
              <a:t>Re</a:t>
            </a:r>
            <a:r>
              <a:rPr sz="2400" dirty="0">
                <a:latin typeface="Roboto"/>
                <a:cs typeface="Roboto"/>
              </a:rPr>
              <a:t>ctified</a:t>
            </a:r>
            <a:r>
              <a:rPr sz="2400" spc="-80" dirty="0">
                <a:latin typeface="Roboto"/>
                <a:cs typeface="Roboto"/>
              </a:rPr>
              <a:t> </a:t>
            </a:r>
            <a:r>
              <a:rPr sz="2400" b="1" spc="-13" dirty="0">
                <a:latin typeface="Roboto"/>
                <a:cs typeface="Roboto"/>
              </a:rPr>
              <a:t>L</a:t>
            </a:r>
            <a:r>
              <a:rPr sz="2400" spc="-13" dirty="0">
                <a:latin typeface="Roboto"/>
                <a:cs typeface="Roboto"/>
              </a:rPr>
              <a:t>inear</a:t>
            </a:r>
            <a:r>
              <a:rPr sz="2400" spc="-87" dirty="0">
                <a:latin typeface="Roboto"/>
                <a:cs typeface="Roboto"/>
              </a:rPr>
              <a:t> </a:t>
            </a:r>
            <a:r>
              <a:rPr sz="2400" b="1" spc="-27" dirty="0">
                <a:latin typeface="Roboto"/>
                <a:cs typeface="Roboto"/>
              </a:rPr>
              <a:t>U</a:t>
            </a:r>
            <a:r>
              <a:rPr sz="2400" spc="-27" dirty="0">
                <a:latin typeface="Roboto"/>
                <a:cs typeface="Roboto"/>
              </a:rPr>
              <a:t>nit</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Leaky</a:t>
            </a:r>
            <a:r>
              <a:rPr sz="2400" spc="-107" dirty="0">
                <a:latin typeface="Roboto"/>
                <a:cs typeface="Roboto"/>
              </a:rPr>
              <a:t> </a:t>
            </a:r>
            <a:r>
              <a:rPr sz="2400" spc="-33" dirty="0">
                <a:latin typeface="Roboto"/>
                <a:cs typeface="Roboto"/>
              </a:rPr>
              <a:t>ReLU</a:t>
            </a:r>
            <a:r>
              <a:rPr sz="2400" spc="-100"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grpSp>
        <p:nvGrpSpPr>
          <p:cNvPr id="4" name="object 4"/>
          <p:cNvGrpSpPr/>
          <p:nvPr/>
        </p:nvGrpSpPr>
        <p:grpSpPr>
          <a:xfrm>
            <a:off x="5040233" y="2208667"/>
            <a:ext cx="6948593" cy="3098800"/>
            <a:chOff x="3780174" y="1656500"/>
            <a:chExt cx="5211445" cy="2324100"/>
          </a:xfrm>
        </p:grpSpPr>
        <p:pic>
          <p:nvPicPr>
            <p:cNvPr id="5" name="object 5"/>
            <p:cNvPicPr/>
            <p:nvPr/>
          </p:nvPicPr>
          <p:blipFill>
            <a:blip r:embed="rId2" cstate="print"/>
            <a:stretch>
              <a:fillRect/>
            </a:stretch>
          </p:blipFill>
          <p:spPr>
            <a:xfrm>
              <a:off x="3780174" y="2647950"/>
              <a:ext cx="1498974" cy="930799"/>
            </a:xfrm>
            <a:prstGeom prst="rect">
              <a:avLst/>
            </a:prstGeom>
          </p:spPr>
        </p:pic>
        <p:pic>
          <p:nvPicPr>
            <p:cNvPr id="6" name="object 6"/>
            <p:cNvPicPr/>
            <p:nvPr/>
          </p:nvPicPr>
          <p:blipFill>
            <a:blip r:embed="rId3" cstate="print"/>
            <a:stretch>
              <a:fillRect/>
            </a:stretch>
          </p:blipFill>
          <p:spPr>
            <a:xfrm>
              <a:off x="5308600" y="1656500"/>
              <a:ext cx="3682999" cy="2323502"/>
            </a:xfrm>
            <a:prstGeom prst="rect">
              <a:avLst/>
            </a:prstGeom>
          </p:spPr>
        </p:pic>
      </p:grpSp>
      <p:sp>
        <p:nvSpPr>
          <p:cNvPr id="7" name="object 7"/>
          <p:cNvSpPr txBox="1"/>
          <p:nvPr/>
        </p:nvSpPr>
        <p:spPr>
          <a:xfrm>
            <a:off x="815300" y="3717713"/>
            <a:ext cx="2960793" cy="632651"/>
          </a:xfrm>
          <a:prstGeom prst="rect">
            <a:avLst/>
          </a:prstGeom>
        </p:spPr>
        <p:txBody>
          <a:bodyPr vert="horz" wrap="square" lIns="0" tIns="16933" rIns="0" bIns="0" rtlCol="0">
            <a:spAutoFit/>
          </a:bodyPr>
          <a:lstStyle/>
          <a:p>
            <a:pPr marL="16933">
              <a:spcBef>
                <a:spcPts val="133"/>
              </a:spcBef>
            </a:pPr>
            <a:r>
              <a:rPr sz="3200" spc="-67" dirty="0">
                <a:latin typeface="Roboto"/>
                <a:cs typeface="Roboto"/>
              </a:rPr>
              <a:t>Leaky</a:t>
            </a:r>
            <a:r>
              <a:rPr sz="3200" spc="-200" dirty="0">
                <a:latin typeface="Roboto"/>
                <a:cs typeface="Roboto"/>
              </a:rPr>
              <a:t> </a:t>
            </a:r>
            <a:r>
              <a:rPr sz="3200" spc="-27" dirty="0">
                <a:latin typeface="Roboto"/>
                <a:cs typeface="Roboto"/>
              </a:rPr>
              <a:t>ReLU(x)</a:t>
            </a:r>
            <a:r>
              <a:rPr sz="3200" spc="-53" dirty="0">
                <a:latin typeface="Roboto"/>
                <a:cs typeface="Roboto"/>
              </a:rPr>
              <a:t> </a:t>
            </a:r>
            <a:r>
              <a:rPr sz="4000" spc="-67" dirty="0">
                <a:latin typeface="Roboto"/>
                <a:cs typeface="Roboto"/>
              </a:rPr>
              <a:t>=</a:t>
            </a:r>
            <a:endParaRPr sz="4000">
              <a:latin typeface="Roboto"/>
              <a:cs typeface="Roboto"/>
            </a:endParaRPr>
          </a:p>
        </p:txBody>
      </p:sp>
      <p:sp>
        <p:nvSpPr>
          <p:cNvPr id="8" name="object 8"/>
          <p:cNvSpPr/>
          <p:nvPr/>
        </p:nvSpPr>
        <p:spPr>
          <a:xfrm>
            <a:off x="4099337" y="3551767"/>
            <a:ext cx="776393" cy="447040"/>
          </a:xfrm>
          <a:custGeom>
            <a:avLst/>
            <a:gdLst/>
            <a:ahLst/>
            <a:cxnLst/>
            <a:rect l="l" t="t" r="r" b="b"/>
            <a:pathLst>
              <a:path w="582295" h="335280">
                <a:moveTo>
                  <a:pt x="582033" y="335279"/>
                </a:moveTo>
                <a:lnTo>
                  <a:pt x="0" y="335279"/>
                </a:lnTo>
                <a:lnTo>
                  <a:pt x="0" y="0"/>
                </a:lnTo>
                <a:lnTo>
                  <a:pt x="582033" y="0"/>
                </a:lnTo>
                <a:lnTo>
                  <a:pt x="582033" y="335279"/>
                </a:lnTo>
                <a:close/>
              </a:path>
            </a:pathLst>
          </a:custGeom>
          <a:solidFill>
            <a:srgbClr val="FFFFFF"/>
          </a:solidFill>
        </p:spPr>
        <p:txBody>
          <a:bodyPr wrap="square" lIns="0" tIns="0" rIns="0" bIns="0" rtlCol="0"/>
          <a:lstStyle/>
          <a:p>
            <a:endParaRPr sz="2400"/>
          </a:p>
        </p:txBody>
      </p:sp>
      <p:sp>
        <p:nvSpPr>
          <p:cNvPr id="9" name="object 9"/>
          <p:cNvSpPr txBox="1"/>
          <p:nvPr/>
        </p:nvSpPr>
        <p:spPr>
          <a:xfrm>
            <a:off x="4082403" y="3512554"/>
            <a:ext cx="810260" cy="477054"/>
          </a:xfrm>
          <a:prstGeom prst="rect">
            <a:avLst/>
          </a:prstGeom>
        </p:spPr>
        <p:txBody>
          <a:bodyPr vert="horz" wrap="square" lIns="0" tIns="15240" rIns="0" bIns="0" rtlCol="0">
            <a:spAutoFit/>
          </a:bodyPr>
          <a:lstStyle/>
          <a:p>
            <a:pPr marL="16933">
              <a:spcBef>
                <a:spcPts val="120"/>
              </a:spcBef>
            </a:pPr>
            <a:r>
              <a:rPr sz="2267" spc="-13" dirty="0">
                <a:latin typeface="Arial MT"/>
                <a:cs typeface="Arial MT"/>
              </a:rPr>
              <a:t>0.01</a:t>
            </a:r>
            <a:r>
              <a:rPr sz="3000" i="1" spc="-13" dirty="0">
                <a:latin typeface="Sitka Small"/>
                <a:cs typeface="Sitka Small"/>
              </a:rPr>
              <a:t>x</a:t>
            </a:r>
            <a:endParaRPr sz="3000">
              <a:latin typeface="Sitka Small"/>
              <a:cs typeface="Sitka Small"/>
            </a:endParaRPr>
          </a:p>
        </p:txBody>
      </p:sp>
      <p:sp>
        <p:nvSpPr>
          <p:cNvPr id="10" name="object 10"/>
          <p:cNvSpPr txBox="1"/>
          <p:nvPr/>
        </p:nvSpPr>
        <p:spPr>
          <a:xfrm>
            <a:off x="4364863" y="4061867"/>
            <a:ext cx="250613" cy="477054"/>
          </a:xfrm>
          <a:prstGeom prst="rect">
            <a:avLst/>
          </a:prstGeom>
        </p:spPr>
        <p:txBody>
          <a:bodyPr vert="horz" wrap="square" lIns="0" tIns="15240" rIns="0" bIns="0" rtlCol="0">
            <a:spAutoFit/>
          </a:bodyPr>
          <a:lstStyle/>
          <a:p>
            <a:pPr marL="16933">
              <a:spcBef>
                <a:spcPts val="120"/>
              </a:spcBef>
            </a:pPr>
            <a:r>
              <a:rPr sz="3000" i="1" spc="-67" dirty="0">
                <a:latin typeface="Sitka Small"/>
                <a:cs typeface="Sitka Small"/>
              </a:rPr>
              <a:t>x</a:t>
            </a:r>
            <a:endParaRPr sz="3000">
              <a:latin typeface="Sitka Small"/>
              <a:cs typeface="Sitka Small"/>
            </a:endParaRPr>
          </a:p>
        </p:txBody>
      </p:sp>
      <p:sp>
        <p:nvSpPr>
          <p:cNvPr id="11" name="object 11"/>
          <p:cNvSpPr/>
          <p:nvPr/>
        </p:nvSpPr>
        <p:spPr>
          <a:xfrm>
            <a:off x="3864467" y="3530799"/>
            <a:ext cx="289560" cy="1241213"/>
          </a:xfrm>
          <a:custGeom>
            <a:avLst/>
            <a:gdLst/>
            <a:ahLst/>
            <a:cxnLst/>
            <a:rect l="l" t="t" r="r" b="b"/>
            <a:pathLst>
              <a:path w="217169" h="930910">
                <a:moveTo>
                  <a:pt x="216899" y="930899"/>
                </a:moveTo>
                <a:lnTo>
                  <a:pt x="174686" y="922377"/>
                </a:lnTo>
                <a:lnTo>
                  <a:pt x="140214" y="899135"/>
                </a:lnTo>
                <a:lnTo>
                  <a:pt x="116972" y="864663"/>
                </a:lnTo>
                <a:lnTo>
                  <a:pt x="108449" y="822449"/>
                </a:lnTo>
                <a:lnTo>
                  <a:pt x="108449" y="573899"/>
                </a:lnTo>
                <a:lnTo>
                  <a:pt x="99927" y="531686"/>
                </a:lnTo>
                <a:lnTo>
                  <a:pt x="76685" y="497214"/>
                </a:lnTo>
                <a:lnTo>
                  <a:pt x="42213" y="473972"/>
                </a:lnTo>
                <a:lnTo>
                  <a:pt x="0" y="465449"/>
                </a:lnTo>
                <a:lnTo>
                  <a:pt x="42213" y="456927"/>
                </a:lnTo>
                <a:lnTo>
                  <a:pt x="76685" y="433685"/>
                </a:lnTo>
                <a:lnTo>
                  <a:pt x="99927" y="399213"/>
                </a:lnTo>
                <a:lnTo>
                  <a:pt x="108449" y="356999"/>
                </a:lnTo>
                <a:lnTo>
                  <a:pt x="108449" y="108449"/>
                </a:lnTo>
                <a:lnTo>
                  <a:pt x="116972" y="66236"/>
                </a:lnTo>
                <a:lnTo>
                  <a:pt x="140214" y="31764"/>
                </a:lnTo>
                <a:lnTo>
                  <a:pt x="174686" y="8522"/>
                </a:lnTo>
                <a:lnTo>
                  <a:pt x="216899" y="0"/>
                </a:lnTo>
              </a:path>
            </a:pathLst>
          </a:custGeom>
          <a:ln w="19049">
            <a:solidFill>
              <a:srgbClr val="000000"/>
            </a:solidFill>
          </a:ln>
        </p:spPr>
        <p:txBody>
          <a:bodyPr wrap="square" lIns="0" tIns="0" rIns="0" bIns="0" rtlCol="0"/>
          <a:lstStyle/>
          <a:p>
            <a:endParaRPr sz="2400"/>
          </a:p>
        </p:txBody>
      </p:sp>
      <p:sp>
        <p:nvSpPr>
          <p:cNvPr id="12" name="object 12"/>
          <p:cNvSpPr txBox="1"/>
          <p:nvPr/>
        </p:nvSpPr>
        <p:spPr>
          <a:xfrm>
            <a:off x="1001200" y="5255533"/>
            <a:ext cx="5191760" cy="468440"/>
          </a:xfrm>
          <a:prstGeom prst="rect">
            <a:avLst/>
          </a:prstGeom>
        </p:spPr>
        <p:txBody>
          <a:bodyPr vert="horz" wrap="square" lIns="0" tIns="16933" rIns="0" bIns="0" rtlCol="0">
            <a:spAutoFit/>
          </a:bodyPr>
          <a:lstStyle/>
          <a:p>
            <a:pPr marL="16933">
              <a:spcBef>
                <a:spcPts val="133"/>
              </a:spcBef>
            </a:pPr>
            <a:r>
              <a:rPr sz="2933" spc="-13" dirty="0">
                <a:latin typeface="Roboto"/>
                <a:cs typeface="Roboto"/>
              </a:rPr>
              <a:t>Leaky</a:t>
            </a:r>
            <a:r>
              <a:rPr sz="2933" spc="-73" dirty="0">
                <a:latin typeface="Roboto"/>
                <a:cs typeface="Roboto"/>
              </a:rPr>
              <a:t> </a:t>
            </a:r>
            <a:r>
              <a:rPr sz="2933" spc="-27" dirty="0">
                <a:latin typeface="Roboto"/>
                <a:cs typeface="Roboto"/>
              </a:rPr>
              <a:t>ReLU(x)</a:t>
            </a:r>
            <a:r>
              <a:rPr sz="2933" spc="-73" dirty="0">
                <a:latin typeface="Roboto"/>
                <a:cs typeface="Roboto"/>
              </a:rPr>
              <a:t> </a:t>
            </a:r>
            <a:r>
              <a:rPr sz="2933" dirty="0">
                <a:latin typeface="Roboto"/>
                <a:cs typeface="Roboto"/>
              </a:rPr>
              <a:t>=</a:t>
            </a:r>
            <a:r>
              <a:rPr sz="2933" spc="-80" dirty="0">
                <a:latin typeface="Roboto"/>
                <a:cs typeface="Roboto"/>
              </a:rPr>
              <a:t> </a:t>
            </a:r>
            <a:r>
              <a:rPr sz="2933" dirty="0">
                <a:latin typeface="Roboto"/>
                <a:cs typeface="Roboto"/>
              </a:rPr>
              <a:t>max</a:t>
            </a:r>
            <a:r>
              <a:rPr sz="2933" spc="-67" dirty="0">
                <a:latin typeface="Roboto"/>
                <a:cs typeface="Roboto"/>
              </a:rPr>
              <a:t> </a:t>
            </a:r>
            <a:r>
              <a:rPr sz="2933" dirty="0">
                <a:latin typeface="Roboto"/>
                <a:cs typeface="Roboto"/>
              </a:rPr>
              <a:t>(0.01</a:t>
            </a:r>
            <a:r>
              <a:rPr sz="2933" spc="-73" dirty="0">
                <a:latin typeface="Roboto"/>
                <a:cs typeface="Roboto"/>
              </a:rPr>
              <a:t> </a:t>
            </a:r>
            <a:r>
              <a:rPr sz="2933" dirty="0">
                <a:latin typeface="Roboto"/>
                <a:cs typeface="Roboto"/>
              </a:rPr>
              <a:t>x,</a:t>
            </a:r>
            <a:r>
              <a:rPr sz="2933" spc="-73" dirty="0">
                <a:latin typeface="Roboto"/>
                <a:cs typeface="Roboto"/>
              </a:rPr>
              <a:t> </a:t>
            </a:r>
            <a:r>
              <a:rPr sz="2933" spc="-33" dirty="0">
                <a:latin typeface="Roboto"/>
                <a:cs typeface="Roboto"/>
              </a:rPr>
              <a:t>x)</a:t>
            </a:r>
            <a:endParaRPr sz="2933">
              <a:latin typeface="Roboto"/>
              <a:cs typeface="Roboto"/>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86466" y="3959841"/>
            <a:ext cx="354160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100" dirty="0">
                <a:latin typeface="Roboto"/>
                <a:cs typeface="Roboto"/>
              </a:rPr>
              <a:t> </a:t>
            </a:r>
            <a:r>
              <a:rPr sz="2400" spc="-33" dirty="0">
                <a:latin typeface="Roboto"/>
                <a:cs typeface="Roboto"/>
              </a:rPr>
              <a:t>ReLU</a:t>
            </a:r>
            <a:r>
              <a:rPr sz="2400" spc="-93" dirty="0">
                <a:latin typeface="Roboto"/>
                <a:cs typeface="Roboto"/>
              </a:rPr>
              <a:t> </a:t>
            </a:r>
            <a:r>
              <a:rPr sz="2400" spc="-13" dirty="0">
                <a:latin typeface="Roboto"/>
                <a:cs typeface="Roboto"/>
              </a:rPr>
              <a:t>derivative:</a:t>
            </a:r>
            <a:endParaRPr sz="2400">
              <a:latin typeface="Roboto"/>
              <a:cs typeface="Roboto"/>
            </a:endParaRPr>
          </a:p>
        </p:txBody>
      </p:sp>
      <p:sp>
        <p:nvSpPr>
          <p:cNvPr id="3" name="object 3"/>
          <p:cNvSpPr txBox="1">
            <a:spLocks noGrp="1"/>
          </p:cNvSpPr>
          <p:nvPr>
            <p:ph type="title"/>
          </p:nvPr>
        </p:nvSpPr>
        <p:spPr>
          <a:xfrm>
            <a:off x="606322" y="395105"/>
            <a:ext cx="11280878" cy="810330"/>
          </a:xfrm>
          <a:prstGeom prst="rect">
            <a:avLst/>
          </a:prstGeom>
        </p:spPr>
        <p:txBody>
          <a:bodyPr vert="horz" wrap="square" lIns="0" tIns="131933" rIns="0" bIns="0" rtlCol="0" anchor="ctr">
            <a:spAutoFit/>
          </a:bodyPr>
          <a:lstStyle/>
          <a:p>
            <a:pPr marL="3669362">
              <a:lnSpc>
                <a:spcPct val="100000"/>
              </a:lnSpc>
              <a:spcBef>
                <a:spcPts val="133"/>
              </a:spcBef>
            </a:pPr>
            <a:r>
              <a:rPr dirty="0"/>
              <a:t>Leaky</a:t>
            </a:r>
            <a:r>
              <a:rPr spc="-200" dirty="0"/>
              <a:t> </a:t>
            </a:r>
            <a:r>
              <a:rPr spc="-60" dirty="0"/>
              <a:t>ReLU</a:t>
            </a:r>
            <a:r>
              <a:rPr spc="-173" dirty="0"/>
              <a:t> </a:t>
            </a:r>
            <a:r>
              <a:rPr spc="-33" dirty="0"/>
              <a:t>Derivative</a:t>
            </a:r>
          </a:p>
        </p:txBody>
      </p:sp>
      <p:sp>
        <p:nvSpPr>
          <p:cNvPr id="4" name="object 4"/>
          <p:cNvSpPr txBox="1"/>
          <p:nvPr/>
        </p:nvSpPr>
        <p:spPr>
          <a:xfrm>
            <a:off x="1386466" y="1693840"/>
            <a:ext cx="4848013"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Leaky</a:t>
            </a:r>
            <a:r>
              <a:rPr sz="2400" spc="-107" dirty="0">
                <a:latin typeface="Roboto"/>
                <a:cs typeface="Roboto"/>
              </a:rPr>
              <a:t> </a:t>
            </a:r>
            <a:r>
              <a:rPr sz="2400" spc="-33" dirty="0">
                <a:latin typeface="Roboto"/>
                <a:cs typeface="Roboto"/>
              </a:rPr>
              <a:t>ReLU</a:t>
            </a:r>
            <a:r>
              <a:rPr sz="2400" spc="-100"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p:txBody>
      </p:sp>
      <p:pic>
        <p:nvPicPr>
          <p:cNvPr id="5" name="object 5"/>
          <p:cNvPicPr/>
          <p:nvPr/>
        </p:nvPicPr>
        <p:blipFill>
          <a:blip r:embed="rId2" cstate="print"/>
          <a:stretch>
            <a:fillRect/>
          </a:stretch>
        </p:blipFill>
        <p:spPr>
          <a:xfrm>
            <a:off x="5040232" y="2413000"/>
            <a:ext cx="1998632" cy="1241067"/>
          </a:xfrm>
          <a:prstGeom prst="rect">
            <a:avLst/>
          </a:prstGeom>
        </p:spPr>
      </p:pic>
      <p:sp>
        <p:nvSpPr>
          <p:cNvPr id="6" name="object 6"/>
          <p:cNvSpPr txBox="1"/>
          <p:nvPr/>
        </p:nvSpPr>
        <p:spPr>
          <a:xfrm>
            <a:off x="815300" y="2600113"/>
            <a:ext cx="2960793" cy="632651"/>
          </a:xfrm>
          <a:prstGeom prst="rect">
            <a:avLst/>
          </a:prstGeom>
        </p:spPr>
        <p:txBody>
          <a:bodyPr vert="horz" wrap="square" lIns="0" tIns="16933" rIns="0" bIns="0" rtlCol="0">
            <a:spAutoFit/>
          </a:bodyPr>
          <a:lstStyle/>
          <a:p>
            <a:pPr marL="16933">
              <a:spcBef>
                <a:spcPts val="133"/>
              </a:spcBef>
            </a:pPr>
            <a:r>
              <a:rPr sz="3200" spc="-67" dirty="0">
                <a:latin typeface="Roboto"/>
                <a:cs typeface="Roboto"/>
              </a:rPr>
              <a:t>Leaky</a:t>
            </a:r>
            <a:r>
              <a:rPr sz="3200" spc="-200" dirty="0">
                <a:latin typeface="Roboto"/>
                <a:cs typeface="Roboto"/>
              </a:rPr>
              <a:t> </a:t>
            </a:r>
            <a:r>
              <a:rPr sz="3200" spc="-27" dirty="0">
                <a:latin typeface="Roboto"/>
                <a:cs typeface="Roboto"/>
              </a:rPr>
              <a:t>ReLU(x)</a:t>
            </a:r>
            <a:r>
              <a:rPr sz="3200" spc="-53" dirty="0">
                <a:latin typeface="Roboto"/>
                <a:cs typeface="Roboto"/>
              </a:rPr>
              <a:t> </a:t>
            </a:r>
            <a:r>
              <a:rPr sz="4000" spc="-67" dirty="0">
                <a:latin typeface="Roboto"/>
                <a:cs typeface="Roboto"/>
              </a:rPr>
              <a:t>=</a:t>
            </a:r>
            <a:endParaRPr sz="4000">
              <a:latin typeface="Roboto"/>
              <a:cs typeface="Roboto"/>
            </a:endParaRPr>
          </a:p>
        </p:txBody>
      </p:sp>
      <p:sp>
        <p:nvSpPr>
          <p:cNvPr id="7" name="object 7"/>
          <p:cNvSpPr/>
          <p:nvPr/>
        </p:nvSpPr>
        <p:spPr>
          <a:xfrm>
            <a:off x="4099337" y="2434167"/>
            <a:ext cx="776393" cy="447040"/>
          </a:xfrm>
          <a:custGeom>
            <a:avLst/>
            <a:gdLst/>
            <a:ahLst/>
            <a:cxnLst/>
            <a:rect l="l" t="t" r="r" b="b"/>
            <a:pathLst>
              <a:path w="582295" h="335280">
                <a:moveTo>
                  <a:pt x="582033" y="335279"/>
                </a:moveTo>
                <a:lnTo>
                  <a:pt x="0" y="335279"/>
                </a:lnTo>
                <a:lnTo>
                  <a:pt x="0" y="0"/>
                </a:lnTo>
                <a:lnTo>
                  <a:pt x="582033" y="0"/>
                </a:lnTo>
                <a:lnTo>
                  <a:pt x="582033" y="335279"/>
                </a:lnTo>
                <a:close/>
              </a:path>
            </a:pathLst>
          </a:custGeom>
          <a:solidFill>
            <a:srgbClr val="FFFFFF"/>
          </a:solidFill>
        </p:spPr>
        <p:txBody>
          <a:bodyPr wrap="square" lIns="0" tIns="0" rIns="0" bIns="0" rtlCol="0"/>
          <a:lstStyle/>
          <a:p>
            <a:endParaRPr sz="2400"/>
          </a:p>
        </p:txBody>
      </p:sp>
      <p:sp>
        <p:nvSpPr>
          <p:cNvPr id="8" name="object 8"/>
          <p:cNvSpPr txBox="1"/>
          <p:nvPr/>
        </p:nvSpPr>
        <p:spPr>
          <a:xfrm>
            <a:off x="4082403" y="2394954"/>
            <a:ext cx="810260" cy="477054"/>
          </a:xfrm>
          <a:prstGeom prst="rect">
            <a:avLst/>
          </a:prstGeom>
        </p:spPr>
        <p:txBody>
          <a:bodyPr vert="horz" wrap="square" lIns="0" tIns="15240" rIns="0" bIns="0" rtlCol="0">
            <a:spAutoFit/>
          </a:bodyPr>
          <a:lstStyle/>
          <a:p>
            <a:pPr marL="16933">
              <a:spcBef>
                <a:spcPts val="120"/>
              </a:spcBef>
            </a:pPr>
            <a:r>
              <a:rPr sz="2267" spc="-13" dirty="0">
                <a:latin typeface="Arial MT"/>
                <a:cs typeface="Arial MT"/>
              </a:rPr>
              <a:t>0.01</a:t>
            </a:r>
            <a:r>
              <a:rPr sz="3000" i="1" spc="-13" dirty="0">
                <a:latin typeface="Sitka Small"/>
                <a:cs typeface="Sitka Small"/>
              </a:rPr>
              <a:t>x</a:t>
            </a:r>
            <a:endParaRPr sz="3000">
              <a:latin typeface="Sitka Small"/>
              <a:cs typeface="Sitka Small"/>
            </a:endParaRPr>
          </a:p>
        </p:txBody>
      </p:sp>
      <p:sp>
        <p:nvSpPr>
          <p:cNvPr id="9" name="object 9"/>
          <p:cNvSpPr txBox="1"/>
          <p:nvPr/>
        </p:nvSpPr>
        <p:spPr>
          <a:xfrm>
            <a:off x="4364863" y="2944267"/>
            <a:ext cx="250613" cy="477054"/>
          </a:xfrm>
          <a:prstGeom prst="rect">
            <a:avLst/>
          </a:prstGeom>
        </p:spPr>
        <p:txBody>
          <a:bodyPr vert="horz" wrap="square" lIns="0" tIns="15240" rIns="0" bIns="0" rtlCol="0">
            <a:spAutoFit/>
          </a:bodyPr>
          <a:lstStyle/>
          <a:p>
            <a:pPr marL="16933">
              <a:spcBef>
                <a:spcPts val="120"/>
              </a:spcBef>
            </a:pPr>
            <a:r>
              <a:rPr sz="3000" i="1" spc="-67" dirty="0">
                <a:latin typeface="Sitka Small"/>
                <a:cs typeface="Sitka Small"/>
              </a:rPr>
              <a:t>x</a:t>
            </a:r>
            <a:endParaRPr sz="3000">
              <a:latin typeface="Sitka Small"/>
              <a:cs typeface="Sitka Small"/>
            </a:endParaRPr>
          </a:p>
        </p:txBody>
      </p:sp>
      <p:sp>
        <p:nvSpPr>
          <p:cNvPr id="10" name="object 10"/>
          <p:cNvSpPr/>
          <p:nvPr/>
        </p:nvSpPr>
        <p:spPr>
          <a:xfrm>
            <a:off x="3864467" y="2413199"/>
            <a:ext cx="289560" cy="1241213"/>
          </a:xfrm>
          <a:custGeom>
            <a:avLst/>
            <a:gdLst/>
            <a:ahLst/>
            <a:cxnLst/>
            <a:rect l="l" t="t" r="r" b="b"/>
            <a:pathLst>
              <a:path w="217169" h="930910">
                <a:moveTo>
                  <a:pt x="216899" y="930899"/>
                </a:moveTo>
                <a:lnTo>
                  <a:pt x="174686" y="922377"/>
                </a:lnTo>
                <a:lnTo>
                  <a:pt x="140214" y="899135"/>
                </a:lnTo>
                <a:lnTo>
                  <a:pt x="116972" y="864663"/>
                </a:lnTo>
                <a:lnTo>
                  <a:pt x="108449" y="822449"/>
                </a:lnTo>
                <a:lnTo>
                  <a:pt x="108449" y="573899"/>
                </a:lnTo>
                <a:lnTo>
                  <a:pt x="99927" y="531686"/>
                </a:lnTo>
                <a:lnTo>
                  <a:pt x="76685" y="497214"/>
                </a:lnTo>
                <a:lnTo>
                  <a:pt x="42213" y="473972"/>
                </a:lnTo>
                <a:lnTo>
                  <a:pt x="0" y="465449"/>
                </a:lnTo>
                <a:lnTo>
                  <a:pt x="42213" y="456927"/>
                </a:lnTo>
                <a:lnTo>
                  <a:pt x="76685" y="433685"/>
                </a:lnTo>
                <a:lnTo>
                  <a:pt x="99927" y="399213"/>
                </a:lnTo>
                <a:lnTo>
                  <a:pt x="108449" y="356999"/>
                </a:lnTo>
                <a:lnTo>
                  <a:pt x="108449" y="108449"/>
                </a:lnTo>
                <a:lnTo>
                  <a:pt x="116972" y="66236"/>
                </a:lnTo>
                <a:lnTo>
                  <a:pt x="140214" y="31764"/>
                </a:lnTo>
                <a:lnTo>
                  <a:pt x="174686" y="8522"/>
                </a:lnTo>
                <a:lnTo>
                  <a:pt x="216899" y="0"/>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3391194" y="4332167"/>
            <a:ext cx="3249749" cy="2108199"/>
          </a:xfrm>
          <a:prstGeom prst="rect">
            <a:avLst/>
          </a:prstGeom>
        </p:spPr>
      </p:pic>
      <p:sp>
        <p:nvSpPr>
          <p:cNvPr id="12" name="object 12"/>
          <p:cNvSpPr/>
          <p:nvPr/>
        </p:nvSpPr>
        <p:spPr>
          <a:xfrm>
            <a:off x="989823" y="5383699"/>
            <a:ext cx="2159847" cy="18627"/>
          </a:xfrm>
          <a:custGeom>
            <a:avLst/>
            <a:gdLst/>
            <a:ahLst/>
            <a:cxnLst/>
            <a:rect l="l" t="t" r="r" b="b"/>
            <a:pathLst>
              <a:path w="1619885" h="13970">
                <a:moveTo>
                  <a:pt x="0" y="13499"/>
                </a:moveTo>
                <a:lnTo>
                  <a:pt x="1619399" y="0"/>
                </a:lnTo>
              </a:path>
            </a:pathLst>
          </a:custGeom>
          <a:ln w="19049">
            <a:solidFill>
              <a:srgbClr val="000000"/>
            </a:solidFill>
          </a:ln>
        </p:spPr>
        <p:txBody>
          <a:bodyPr wrap="square" lIns="0" tIns="0" rIns="0" bIns="0" rtlCol="0"/>
          <a:lstStyle/>
          <a:p>
            <a:endParaRPr sz="2400"/>
          </a:p>
        </p:txBody>
      </p:sp>
      <p:sp>
        <p:nvSpPr>
          <p:cNvPr id="13" name="object 13"/>
          <p:cNvSpPr txBox="1"/>
          <p:nvPr/>
        </p:nvSpPr>
        <p:spPr>
          <a:xfrm>
            <a:off x="959065" y="4735964"/>
            <a:ext cx="2269067" cy="632651"/>
          </a:xfrm>
          <a:prstGeom prst="rect">
            <a:avLst/>
          </a:prstGeom>
        </p:spPr>
        <p:txBody>
          <a:bodyPr vert="horz" wrap="square" lIns="0" tIns="16933" rIns="0" bIns="0" rtlCol="0">
            <a:spAutoFit/>
          </a:bodyPr>
          <a:lstStyle/>
          <a:p>
            <a:pPr marL="16933">
              <a:spcBef>
                <a:spcPts val="133"/>
              </a:spcBef>
            </a:pPr>
            <a:r>
              <a:rPr sz="6000" baseline="-6000" dirty="0">
                <a:latin typeface="Roboto"/>
                <a:cs typeface="Roboto"/>
              </a:rPr>
              <a:t>d</a:t>
            </a:r>
            <a:r>
              <a:rPr sz="6000" spc="-69" baseline="-6000" dirty="0">
                <a:latin typeface="Roboto"/>
                <a:cs typeface="Roboto"/>
              </a:rPr>
              <a:t> </a:t>
            </a:r>
            <a:r>
              <a:rPr sz="2933" spc="-47" dirty="0">
                <a:latin typeface="Roboto"/>
                <a:cs typeface="Roboto"/>
              </a:rPr>
              <a:t>LeakyReLU</a:t>
            </a:r>
            <a:endParaRPr sz="2933">
              <a:latin typeface="Roboto"/>
              <a:cs typeface="Roboto"/>
            </a:endParaRPr>
          </a:p>
        </p:txBody>
      </p:sp>
      <p:sp>
        <p:nvSpPr>
          <p:cNvPr id="14" name="object 14"/>
          <p:cNvSpPr txBox="1"/>
          <p:nvPr/>
        </p:nvSpPr>
        <p:spPr>
          <a:xfrm>
            <a:off x="4059707" y="4904733"/>
            <a:ext cx="610445" cy="848887"/>
          </a:xfrm>
          <a:prstGeom prst="rect">
            <a:avLst/>
          </a:prstGeom>
          <a:solidFill>
            <a:srgbClr val="FFFFFF"/>
          </a:solidFill>
        </p:spPr>
        <p:txBody>
          <a:bodyPr vert="horz" wrap="square" lIns="0" tIns="0" rIns="0" bIns="0" rtlCol="0">
            <a:spAutoFit/>
          </a:bodyPr>
          <a:lstStyle/>
          <a:p>
            <a:pPr>
              <a:lnSpc>
                <a:spcPts val="2787"/>
              </a:lnSpc>
            </a:pPr>
            <a:r>
              <a:rPr sz="2400" spc="-27" dirty="0">
                <a:latin typeface="Arial MT"/>
                <a:cs typeface="Arial MT"/>
              </a:rPr>
              <a:t>0.01</a:t>
            </a:r>
            <a:endParaRPr sz="2400">
              <a:latin typeface="Arial MT"/>
              <a:cs typeface="Arial MT"/>
            </a:endParaRPr>
          </a:p>
          <a:p>
            <a:pPr marL="123610" marR="4233">
              <a:spcBef>
                <a:spcPts val="300"/>
              </a:spcBef>
            </a:pPr>
            <a:r>
              <a:rPr sz="2933" spc="-67" dirty="0">
                <a:latin typeface="Arial MT"/>
                <a:cs typeface="Arial MT"/>
              </a:rPr>
              <a:t>1</a:t>
            </a:r>
            <a:endParaRPr sz="2933">
              <a:latin typeface="Arial MT"/>
              <a:cs typeface="Arial MT"/>
            </a:endParaRPr>
          </a:p>
        </p:txBody>
      </p:sp>
      <p:sp>
        <p:nvSpPr>
          <p:cNvPr id="15" name="object 15"/>
          <p:cNvSpPr txBox="1"/>
          <p:nvPr/>
        </p:nvSpPr>
        <p:spPr>
          <a:xfrm>
            <a:off x="1381214" y="5394179"/>
            <a:ext cx="753533" cy="632651"/>
          </a:xfrm>
          <a:prstGeom prst="rect">
            <a:avLst/>
          </a:prstGeom>
        </p:spPr>
        <p:txBody>
          <a:bodyPr vert="horz" wrap="square" lIns="0" tIns="16933" rIns="0" bIns="0" rtlCol="0">
            <a:spAutoFit/>
          </a:bodyPr>
          <a:lstStyle/>
          <a:p>
            <a:pPr marL="16933">
              <a:spcBef>
                <a:spcPts val="133"/>
              </a:spcBef>
            </a:pPr>
            <a:r>
              <a:rPr sz="4000" dirty="0">
                <a:latin typeface="Arial MT"/>
                <a:cs typeface="Arial MT"/>
              </a:rPr>
              <a:t>d</a:t>
            </a:r>
            <a:r>
              <a:rPr sz="4000" spc="7" dirty="0">
                <a:latin typeface="Arial MT"/>
                <a:cs typeface="Arial MT"/>
              </a:rPr>
              <a:t> </a:t>
            </a:r>
            <a:r>
              <a:rPr sz="4000" spc="-67" dirty="0">
                <a:latin typeface="Lucida Sans Unicode" panose="020B0602030504020204"/>
                <a:cs typeface="Lucida Sans Unicode" panose="020B0602030504020204"/>
              </a:rPr>
              <a:t>x</a:t>
            </a:r>
            <a:endParaRPr sz="4000">
              <a:latin typeface="Lucida Sans Unicode" panose="020B0602030504020204"/>
              <a:cs typeface="Lucida Sans Unicode" panose="020B0602030504020204"/>
            </a:endParaRPr>
          </a:p>
        </p:txBody>
      </p:sp>
      <p:pic>
        <p:nvPicPr>
          <p:cNvPr id="16" name="object 16"/>
          <p:cNvPicPr/>
          <p:nvPr/>
        </p:nvPicPr>
        <p:blipFill>
          <a:blip r:embed="rId4" cstate="print"/>
          <a:stretch>
            <a:fillRect/>
          </a:stretch>
        </p:blipFill>
        <p:spPr>
          <a:xfrm>
            <a:off x="7737832" y="1709401"/>
            <a:ext cx="3974533" cy="3974532"/>
          </a:xfrm>
          <a:prstGeom prst="rect">
            <a:avLst/>
          </a:prstGeom>
        </p:spPr>
      </p:pic>
      <p:grpSp>
        <p:nvGrpSpPr>
          <p:cNvPr id="17" name="object 17"/>
          <p:cNvGrpSpPr/>
          <p:nvPr/>
        </p:nvGrpSpPr>
        <p:grpSpPr>
          <a:xfrm>
            <a:off x="5912999" y="5241834"/>
            <a:ext cx="379307" cy="583353"/>
            <a:chOff x="4434749" y="3931375"/>
            <a:chExt cx="284480" cy="437515"/>
          </a:xfrm>
        </p:grpSpPr>
        <p:sp>
          <p:nvSpPr>
            <p:cNvPr id="18" name="object 18"/>
            <p:cNvSpPr/>
            <p:nvPr/>
          </p:nvSpPr>
          <p:spPr>
            <a:xfrm>
              <a:off x="4493899" y="3940900"/>
              <a:ext cx="215900" cy="3175"/>
            </a:xfrm>
            <a:custGeom>
              <a:avLst/>
              <a:gdLst/>
              <a:ahLst/>
              <a:cxnLst/>
              <a:rect l="l" t="t" r="r" b="b"/>
              <a:pathLst>
                <a:path w="215900" h="3175">
                  <a:moveTo>
                    <a:pt x="0" y="0"/>
                  </a:moveTo>
                  <a:lnTo>
                    <a:pt x="215399" y="2699"/>
                  </a:lnTo>
                </a:path>
              </a:pathLst>
            </a:custGeom>
            <a:ln w="19049">
              <a:solidFill>
                <a:srgbClr val="595959"/>
              </a:solidFill>
            </a:ln>
          </p:spPr>
          <p:txBody>
            <a:bodyPr wrap="square" lIns="0" tIns="0" rIns="0" bIns="0" rtlCol="0"/>
            <a:lstStyle/>
            <a:p>
              <a:endParaRPr sz="2400"/>
            </a:p>
          </p:txBody>
        </p:sp>
        <p:sp>
          <p:nvSpPr>
            <p:cNvPr id="19" name="object 19"/>
            <p:cNvSpPr/>
            <p:nvPr/>
          </p:nvSpPr>
          <p:spPr>
            <a:xfrm>
              <a:off x="4434749" y="4330212"/>
              <a:ext cx="274955" cy="0"/>
            </a:xfrm>
            <a:custGeom>
              <a:avLst/>
              <a:gdLst/>
              <a:ahLst/>
              <a:cxnLst/>
              <a:rect l="l" t="t" r="r" b="b"/>
              <a:pathLst>
                <a:path w="274954">
                  <a:moveTo>
                    <a:pt x="0" y="0"/>
                  </a:moveTo>
                  <a:lnTo>
                    <a:pt x="274499" y="0"/>
                  </a:lnTo>
                </a:path>
              </a:pathLst>
            </a:custGeom>
            <a:ln w="76199">
              <a:solidFill>
                <a:srgbClr val="FFFFFF"/>
              </a:solidFill>
            </a:ln>
          </p:spPr>
          <p:txBody>
            <a:bodyPr wrap="square" lIns="0" tIns="0" rIns="0" bIns="0" rtlCol="0"/>
            <a:lstStyle/>
            <a:p>
              <a:endParaRPr sz="2400"/>
            </a:p>
          </p:txBody>
        </p:sp>
      </p:gr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5028" y="2840319"/>
            <a:ext cx="6490919" cy="694207"/>
          </a:xfrm>
          <a:prstGeom prst="rect">
            <a:avLst/>
          </a:prstGeom>
        </p:spPr>
        <p:txBody>
          <a:bodyPr vert="horz" wrap="square" lIns="0" tIns="16933" rIns="0" bIns="0" rtlCol="0" anchor="ctr">
            <a:spAutoFit/>
          </a:bodyPr>
          <a:lstStyle/>
          <a:p>
            <a:pPr marL="16933">
              <a:lnSpc>
                <a:spcPct val="100000"/>
              </a:lnSpc>
              <a:spcBef>
                <a:spcPts val="133"/>
              </a:spcBef>
            </a:pPr>
            <a:r>
              <a:rPr dirty="0"/>
              <a:t>Softmax</a:t>
            </a:r>
            <a:r>
              <a:rPr spc="-213" dirty="0"/>
              <a:t> </a:t>
            </a:r>
            <a:r>
              <a:rPr spc="-13" dirty="0"/>
              <a:t>Activation</a:t>
            </a:r>
            <a:r>
              <a:rPr spc="-207" dirty="0"/>
              <a:t> </a:t>
            </a:r>
            <a:r>
              <a:rPr spc="-13" dirty="0"/>
              <a:t>Function</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65377"/>
            <a:ext cx="9786374"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326279"/>
            <a:ext cx="10690942"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graphicFrame>
        <p:nvGraphicFramePr>
          <p:cNvPr id="3" name="object 3"/>
          <p:cNvGraphicFramePr>
            <a:graphicFrameLocks noGrp="1"/>
          </p:cNvGraphicFramePr>
          <p:nvPr/>
        </p:nvGraphicFramePr>
        <p:xfrm>
          <a:off x="1370950" y="1869549"/>
          <a:ext cx="8676637" cy="4179144"/>
        </p:xfrm>
        <a:graphic>
          <a:graphicData uri="http://schemas.openxmlformats.org/drawingml/2006/table">
            <a:tbl>
              <a:tblPr firstRow="1" bandRow="1">
                <a:tableStyleId>{2D5ABB26-0587-4C30-8999-92F81FD0307C}</a:tableStyleId>
              </a:tblPr>
              <a:tblGrid>
                <a:gridCol w="1512993">
                  <a:extLst>
                    <a:ext uri="{9D8B030D-6E8A-4147-A177-3AD203B41FA5}">
                      <a16:colId xmlns:a16="http://schemas.microsoft.com/office/drawing/2014/main" val="20000"/>
                    </a:ext>
                  </a:extLst>
                </a:gridCol>
                <a:gridCol w="1417320">
                  <a:extLst>
                    <a:ext uri="{9D8B030D-6E8A-4147-A177-3AD203B41FA5}">
                      <a16:colId xmlns:a16="http://schemas.microsoft.com/office/drawing/2014/main" val="20001"/>
                    </a:ext>
                  </a:extLst>
                </a:gridCol>
                <a:gridCol w="1474892">
                  <a:extLst>
                    <a:ext uri="{9D8B030D-6E8A-4147-A177-3AD203B41FA5}">
                      <a16:colId xmlns:a16="http://schemas.microsoft.com/office/drawing/2014/main" val="20002"/>
                    </a:ext>
                  </a:extLst>
                </a:gridCol>
                <a:gridCol w="1723813">
                  <a:extLst>
                    <a:ext uri="{9D8B030D-6E8A-4147-A177-3AD203B41FA5}">
                      <a16:colId xmlns:a16="http://schemas.microsoft.com/office/drawing/2014/main" val="20003"/>
                    </a:ext>
                  </a:extLst>
                </a:gridCol>
                <a:gridCol w="1474892">
                  <a:extLst>
                    <a:ext uri="{9D8B030D-6E8A-4147-A177-3AD203B41FA5}">
                      <a16:colId xmlns:a16="http://schemas.microsoft.com/office/drawing/2014/main" val="20004"/>
                    </a:ext>
                  </a:extLst>
                </a:gridCol>
                <a:gridCol w="1072727">
                  <a:extLst>
                    <a:ext uri="{9D8B030D-6E8A-4147-A177-3AD203B41FA5}">
                      <a16:colId xmlns:a16="http://schemas.microsoft.com/office/drawing/2014/main" val="20005"/>
                    </a:ext>
                  </a:extLst>
                </a:gridCol>
              </a:tblGrid>
              <a:tr h="522393">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Feature</a:t>
                      </a:r>
                      <a:r>
                        <a:rPr sz="1900" spc="-35" dirty="0">
                          <a:latin typeface="Arial MT"/>
                          <a:cs typeface="Arial MT"/>
                        </a:rPr>
                        <a:t> </a:t>
                      </a:r>
                      <a:r>
                        <a:rPr sz="1900" spc="-25" dirty="0">
                          <a:latin typeface="Arial MT"/>
                          <a:cs typeface="Arial MT"/>
                        </a:rPr>
                        <a:t>X5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Target</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569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351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75</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dirty="0">
                          <a:latin typeface="Arial MT"/>
                          <a:cs typeface="Arial MT"/>
                        </a:rPr>
                        <a:t>Class</a:t>
                      </a:r>
                      <a:r>
                        <a:rPr sz="1900" spc="-5" dirty="0">
                          <a:latin typeface="Arial MT"/>
                          <a:cs typeface="Arial MT"/>
                        </a:rPr>
                        <a:t> </a:t>
                      </a:r>
                      <a:r>
                        <a:rPr sz="1900" spc="-50" dirty="0">
                          <a:latin typeface="Arial MT"/>
                          <a:cs typeface="Arial MT"/>
                        </a:rPr>
                        <a:t>2</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451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542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572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565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2393">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243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546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dirty="0">
                          <a:latin typeface="Arial MT"/>
                          <a:cs typeface="Arial MT"/>
                        </a:rPr>
                        <a:t>Class</a:t>
                      </a:r>
                      <a:r>
                        <a:rPr sz="1900" spc="-5" dirty="0">
                          <a:latin typeface="Arial MT"/>
                          <a:cs typeface="Arial MT"/>
                        </a:rPr>
                        <a:t> </a:t>
                      </a:r>
                      <a:r>
                        <a:rPr sz="1900" spc="-50" dirty="0">
                          <a:latin typeface="Arial MT"/>
                          <a:cs typeface="Arial MT"/>
                        </a:rPr>
                        <a:t>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2393">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78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953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42</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dirty="0">
                          <a:latin typeface="Arial MT"/>
                          <a:cs typeface="Arial MT"/>
                        </a:rPr>
                        <a:t>Class</a:t>
                      </a:r>
                      <a:r>
                        <a:rPr sz="1900" spc="-5" dirty="0">
                          <a:latin typeface="Arial MT"/>
                          <a:cs typeface="Arial MT"/>
                        </a:rPr>
                        <a:t> </a:t>
                      </a:r>
                      <a:r>
                        <a:rPr sz="1900" spc="-50" dirty="0">
                          <a:latin typeface="Arial MT"/>
                          <a:cs typeface="Arial MT"/>
                        </a:rPr>
                        <a:t>2</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09533" y="1382666"/>
            <a:ext cx="1031240" cy="4729821"/>
          </a:xfrm>
          <a:prstGeom prst="rect">
            <a:avLst/>
          </a:prstGeom>
          <a:ln w="28574">
            <a:solidFill>
              <a:srgbClr val="FF0000"/>
            </a:solidFill>
          </a:ln>
        </p:spPr>
        <p:txBody>
          <a:bodyPr vert="horz" wrap="square" lIns="0" tIns="127000" rIns="0" bIns="0" rtlCol="0">
            <a:spAutoFit/>
          </a:bodyPr>
          <a:lstStyle/>
          <a:p>
            <a:pPr marR="51645" algn="ctr">
              <a:spcBef>
                <a:spcPts val="1000"/>
              </a:spcBef>
            </a:pPr>
            <a:r>
              <a:rPr sz="1867" spc="-33" dirty="0">
                <a:latin typeface="Roboto"/>
                <a:cs typeface="Roboto"/>
              </a:rPr>
              <a:t>X</a:t>
            </a:r>
            <a:r>
              <a:rPr spc="-49" baseline="-34000" dirty="0">
                <a:latin typeface="Roboto"/>
                <a:cs typeface="Roboto"/>
              </a:rPr>
              <a:t>1</a:t>
            </a:r>
            <a:endParaRPr baseline="-34000">
              <a:latin typeface="Roboto"/>
              <a:cs typeface="Roboto"/>
            </a:endParaRPr>
          </a:p>
          <a:p>
            <a:pPr marL="324265" marR="438562" indent="19473" algn="ctr">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L="323419" marR="458882" algn="ctr">
              <a:lnSpc>
                <a:spcPts val="8093"/>
              </a:lnSpc>
              <a:spcBef>
                <a:spcPts val="640"/>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sp>
        <p:nvSpPr>
          <p:cNvPr id="3" name="object 3"/>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4" name="object 4"/>
          <p:cNvSpPr txBox="1">
            <a:spLocks noGrp="1"/>
          </p:cNvSpPr>
          <p:nvPr>
            <p:ph type="title"/>
          </p:nvPr>
        </p:nvSpPr>
        <p:spPr>
          <a:xfrm>
            <a:off x="1117600" y="198459"/>
            <a:ext cx="10120671"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49649" y="1582914"/>
            <a:ext cx="735753" cy="4620260"/>
            <a:chOff x="3262236" y="1187185"/>
            <a:chExt cx="551815" cy="3465195"/>
          </a:xfrm>
        </p:grpSpPr>
        <p:sp>
          <p:nvSpPr>
            <p:cNvPr id="3" name="object 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4" name="object 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0" name="object 1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4201799" y="1424562"/>
            <a:ext cx="1031240" cy="4753930"/>
          </a:xfrm>
          <a:prstGeom prst="rect">
            <a:avLst/>
          </a:prstGeom>
          <a:ln w="28574">
            <a:solidFill>
              <a:srgbClr val="FF0000"/>
            </a:solidFill>
          </a:ln>
        </p:spPr>
        <p:txBody>
          <a:bodyPr vert="horz" wrap="square" lIns="0" tIns="0" rIns="0" bIns="0" rtlCol="0">
            <a:spAutoFit/>
          </a:bodyPr>
          <a:lstStyle/>
          <a:p>
            <a:pPr>
              <a:lnSpc>
                <a:spcPct val="100000"/>
              </a:lnSpc>
            </a:pPr>
            <a:endParaRPr sz="1067">
              <a:latin typeface="Times New Roman" panose="02020603050405020304"/>
              <a:cs typeface="Times New Roman" panose="02020603050405020304"/>
            </a:endParaRPr>
          </a:p>
          <a:p>
            <a:pPr>
              <a:lnSpc>
                <a:spcPct val="100000"/>
              </a:lnSpc>
            </a:pPr>
            <a:endParaRPr sz="1067">
              <a:latin typeface="Times New Roman" panose="02020603050405020304"/>
              <a:cs typeface="Times New Roman" panose="02020603050405020304"/>
            </a:endParaRPr>
          </a:p>
          <a:p>
            <a:pPr>
              <a:spcBef>
                <a:spcPts val="473"/>
              </a:spcBef>
            </a:pPr>
            <a:endParaRPr sz="1067">
              <a:latin typeface="Times New Roman" panose="02020603050405020304"/>
              <a:cs typeface="Times New Roman" panose="02020603050405020304"/>
            </a:endParaRPr>
          </a:p>
          <a:p>
            <a:pPr marR="6773" algn="ctr"/>
            <a:r>
              <a:rPr sz="2400" spc="-49" baseline="21000" dirty="0">
                <a:latin typeface="Arial MT"/>
                <a:cs typeface="Arial MT"/>
              </a:rPr>
              <a:t>Z</a:t>
            </a:r>
            <a:r>
              <a:rPr sz="1067" spc="-33" dirty="0">
                <a:latin typeface="Arial MT"/>
                <a:cs typeface="Arial MT"/>
              </a:rPr>
              <a:t>11</a:t>
            </a: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spcBef>
                <a:spcPts val="453"/>
              </a:spcBef>
            </a:pPr>
            <a:endParaRPr sz="1067">
              <a:latin typeface="Arial MT"/>
              <a:cs typeface="Arial MT"/>
            </a:endParaRPr>
          </a:p>
          <a:p>
            <a:pPr algn="ctr">
              <a:lnSpc>
                <a:spcPct val="100000"/>
              </a:lnSpc>
            </a:pPr>
            <a:r>
              <a:rPr sz="2400" spc="-49" baseline="21000" dirty="0">
                <a:latin typeface="Arial MT"/>
                <a:cs typeface="Arial MT"/>
              </a:rPr>
              <a:t>Z</a:t>
            </a:r>
            <a:r>
              <a:rPr sz="1067" spc="-33" dirty="0">
                <a:latin typeface="Arial MT"/>
                <a:cs typeface="Arial MT"/>
              </a:rPr>
              <a:t>12</a:t>
            </a: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spcBef>
                <a:spcPts val="987"/>
              </a:spcBef>
            </a:pPr>
            <a:endParaRPr sz="1067">
              <a:latin typeface="Arial MT"/>
              <a:cs typeface="Arial MT"/>
            </a:endParaRPr>
          </a:p>
          <a:p>
            <a:pPr algn="ctr">
              <a:lnSpc>
                <a:spcPct val="100000"/>
              </a:lnSpc>
            </a:pPr>
            <a:r>
              <a:rPr sz="2400" spc="-49" baseline="21000" dirty="0">
                <a:latin typeface="Arial MT"/>
                <a:cs typeface="Arial MT"/>
              </a:rPr>
              <a:t>Z</a:t>
            </a:r>
            <a:r>
              <a:rPr sz="1067" spc="-33" dirty="0">
                <a:latin typeface="Arial MT"/>
                <a:cs typeface="Arial MT"/>
              </a:rPr>
              <a:t>13</a:t>
            </a: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lnSpc>
                <a:spcPct val="100000"/>
              </a:lnSpc>
            </a:pPr>
            <a:endParaRPr sz="1067">
              <a:latin typeface="Arial MT"/>
              <a:cs typeface="Arial MT"/>
            </a:endParaRPr>
          </a:p>
          <a:p>
            <a:pPr>
              <a:spcBef>
                <a:spcPts val="453"/>
              </a:spcBef>
            </a:pPr>
            <a:endParaRPr sz="1067">
              <a:latin typeface="Arial MT"/>
              <a:cs typeface="Arial MT"/>
            </a:endParaRPr>
          </a:p>
          <a:p>
            <a:pPr algn="ctr">
              <a:lnSpc>
                <a:spcPct val="100000"/>
              </a:lnSpc>
            </a:pPr>
            <a:r>
              <a:rPr sz="2400" spc="-49" baseline="21000" dirty="0">
                <a:latin typeface="Arial MT"/>
                <a:cs typeface="Arial MT"/>
              </a:rPr>
              <a:t>Z</a:t>
            </a:r>
            <a:r>
              <a:rPr sz="1067" spc="-33" dirty="0">
                <a:latin typeface="Arial MT"/>
                <a:cs typeface="Arial MT"/>
              </a:rPr>
              <a:t>14</a:t>
            </a:r>
            <a:endParaRPr sz="1067">
              <a:latin typeface="Arial MT"/>
              <a:cs typeface="Arial MT"/>
            </a:endParaRPr>
          </a:p>
        </p:txBody>
      </p:sp>
      <p:sp>
        <p:nvSpPr>
          <p:cNvPr id="12" name="object 12"/>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3" name="object 13"/>
          <p:cNvGrpSpPr/>
          <p:nvPr/>
        </p:nvGrpSpPr>
        <p:grpSpPr>
          <a:xfrm>
            <a:off x="839400" y="1197634"/>
            <a:ext cx="3529753" cy="4999567"/>
            <a:chOff x="629549" y="898225"/>
            <a:chExt cx="2647315" cy="3749675"/>
          </a:xfrm>
        </p:grpSpPr>
        <p:sp>
          <p:nvSpPr>
            <p:cNvPr id="14" name="object 14"/>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5" name="object 15"/>
            <p:cNvSpPr/>
            <p:nvPr/>
          </p:nvSpPr>
          <p:spPr>
            <a:xfrm>
              <a:off x="629549" y="898225"/>
              <a:ext cx="2459990" cy="3749675"/>
            </a:xfrm>
            <a:custGeom>
              <a:avLst/>
              <a:gdLst/>
              <a:ahLst/>
              <a:cxnLst/>
              <a:rect l="l" t="t" r="r" b="b"/>
              <a:pathLst>
                <a:path w="2459990" h="3749675">
                  <a:moveTo>
                    <a:pt x="2459399" y="3749399"/>
                  </a:moveTo>
                  <a:lnTo>
                    <a:pt x="0" y="3749399"/>
                  </a:lnTo>
                  <a:lnTo>
                    <a:pt x="0" y="0"/>
                  </a:lnTo>
                  <a:lnTo>
                    <a:pt x="2459399" y="0"/>
                  </a:lnTo>
                  <a:lnTo>
                    <a:pt x="2459399" y="3749399"/>
                  </a:lnTo>
                  <a:close/>
                </a:path>
              </a:pathLst>
            </a:custGeom>
            <a:solidFill>
              <a:srgbClr val="FFFFFF">
                <a:alpha val="67419"/>
              </a:srgbClr>
            </a:solidFill>
          </p:spPr>
          <p:txBody>
            <a:bodyPr wrap="square" lIns="0" tIns="0" rIns="0" bIns="0" rtlCol="0"/>
            <a:lstStyle/>
            <a:p>
              <a:endParaRPr sz="2400"/>
            </a:p>
          </p:txBody>
        </p:sp>
      </p:grpSp>
      <p:sp>
        <p:nvSpPr>
          <p:cNvPr id="16" name="object 16"/>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17" name="object 17"/>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18" name="object 18"/>
          <p:cNvSpPr txBox="1">
            <a:spLocks noGrp="1"/>
          </p:cNvSpPr>
          <p:nvPr>
            <p:ph type="title"/>
          </p:nvPr>
        </p:nvSpPr>
        <p:spPr>
          <a:xfrm>
            <a:off x="852128" y="237788"/>
            <a:ext cx="10435303"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49649" y="1582914"/>
            <a:ext cx="735753" cy="844127"/>
            <a:chOff x="3262236" y="1187185"/>
            <a:chExt cx="551815" cy="633095"/>
          </a:xfrm>
        </p:grpSpPr>
        <p:sp>
          <p:nvSpPr>
            <p:cNvPr id="3" name="object 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4" name="object 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4525293" y="1935353"/>
            <a:ext cx="36660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11</a:t>
            </a:r>
            <a:endParaRPr sz="1067">
              <a:latin typeface="Arial MT"/>
              <a:cs typeface="Arial MT"/>
            </a:endParaRPr>
          </a:p>
        </p:txBody>
      </p:sp>
      <p:grpSp>
        <p:nvGrpSpPr>
          <p:cNvPr id="6" name="object 6"/>
          <p:cNvGrpSpPr/>
          <p:nvPr/>
        </p:nvGrpSpPr>
        <p:grpSpPr>
          <a:xfrm>
            <a:off x="4349649" y="2819114"/>
            <a:ext cx="735753" cy="844127"/>
            <a:chOff x="3262236" y="2114335"/>
            <a:chExt cx="551815" cy="633095"/>
          </a:xfrm>
        </p:grpSpPr>
        <p:sp>
          <p:nvSpPr>
            <p:cNvPr id="7" name="object 7"/>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4525293" y="3171553"/>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12</a:t>
            </a:r>
            <a:endParaRPr sz="1067">
              <a:latin typeface="Arial MT"/>
              <a:cs typeface="Arial MT"/>
            </a:endParaRPr>
          </a:p>
        </p:txBody>
      </p:sp>
      <p:grpSp>
        <p:nvGrpSpPr>
          <p:cNvPr id="10" name="object 10"/>
          <p:cNvGrpSpPr/>
          <p:nvPr/>
        </p:nvGrpSpPr>
        <p:grpSpPr>
          <a:xfrm>
            <a:off x="4349649" y="4122914"/>
            <a:ext cx="735753" cy="844127"/>
            <a:chOff x="3262236" y="3092185"/>
            <a:chExt cx="551815" cy="633095"/>
          </a:xfrm>
        </p:grpSpPr>
        <p:sp>
          <p:nvSpPr>
            <p:cNvPr id="11" name="object 11"/>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2" name="object 12"/>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3" name="object 13"/>
          <p:cNvSpPr txBox="1"/>
          <p:nvPr/>
        </p:nvSpPr>
        <p:spPr>
          <a:xfrm>
            <a:off x="4525293" y="4475353"/>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13</a:t>
            </a:r>
            <a:endParaRPr sz="1067">
              <a:latin typeface="Arial MT"/>
              <a:cs typeface="Arial MT"/>
            </a:endParaRPr>
          </a:p>
        </p:txBody>
      </p:sp>
      <p:grpSp>
        <p:nvGrpSpPr>
          <p:cNvPr id="14" name="object 14"/>
          <p:cNvGrpSpPr/>
          <p:nvPr/>
        </p:nvGrpSpPr>
        <p:grpSpPr>
          <a:xfrm>
            <a:off x="4349649" y="5359114"/>
            <a:ext cx="735753" cy="844127"/>
            <a:chOff x="3262236" y="4019335"/>
            <a:chExt cx="551815" cy="633095"/>
          </a:xfrm>
        </p:grpSpPr>
        <p:sp>
          <p:nvSpPr>
            <p:cNvPr id="15" name="object 15"/>
            <p:cNvSpPr/>
            <p:nvPr/>
          </p:nvSpPr>
          <p:spPr>
            <a:xfrm>
              <a:off x="3266999" y="4024098"/>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4024098"/>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7" name="object 17"/>
          <p:cNvSpPr txBox="1"/>
          <p:nvPr/>
        </p:nvSpPr>
        <p:spPr>
          <a:xfrm>
            <a:off x="4525293" y="5711553"/>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14</a:t>
            </a:r>
            <a:endParaRPr sz="1067">
              <a:latin typeface="Arial MT"/>
              <a:cs typeface="Arial MT"/>
            </a:endParaRPr>
          </a:p>
        </p:txBody>
      </p:sp>
      <p:sp>
        <p:nvSpPr>
          <p:cNvPr id="18" name="object 18"/>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sp>
        <p:nvSpPr>
          <p:cNvPr id="19" name="object 19"/>
          <p:cNvSpPr/>
          <p:nvPr/>
        </p:nvSpPr>
        <p:spPr>
          <a:xfrm>
            <a:off x="1844399" y="1701866"/>
            <a:ext cx="2512060" cy="4340860"/>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20" name="object 20"/>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1" name="object 21"/>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grpSp>
        <p:nvGrpSpPr>
          <p:cNvPr id="22" name="object 22"/>
          <p:cNvGrpSpPr/>
          <p:nvPr/>
        </p:nvGrpSpPr>
        <p:grpSpPr>
          <a:xfrm>
            <a:off x="839400" y="1197634"/>
            <a:ext cx="5068993" cy="5148580"/>
            <a:chOff x="629549" y="898225"/>
            <a:chExt cx="3801745" cy="3861435"/>
          </a:xfrm>
        </p:grpSpPr>
        <p:sp>
          <p:nvSpPr>
            <p:cNvPr id="23" name="object 23"/>
            <p:cNvSpPr/>
            <p:nvPr/>
          </p:nvSpPr>
          <p:spPr>
            <a:xfrm>
              <a:off x="629549" y="898225"/>
              <a:ext cx="2459990" cy="3749675"/>
            </a:xfrm>
            <a:custGeom>
              <a:avLst/>
              <a:gdLst/>
              <a:ahLst/>
              <a:cxnLst/>
              <a:rect l="l" t="t" r="r" b="b"/>
              <a:pathLst>
                <a:path w="2459990" h="3749675">
                  <a:moveTo>
                    <a:pt x="2459399" y="3749399"/>
                  </a:moveTo>
                  <a:lnTo>
                    <a:pt x="0" y="3749399"/>
                  </a:lnTo>
                  <a:lnTo>
                    <a:pt x="0" y="0"/>
                  </a:lnTo>
                  <a:lnTo>
                    <a:pt x="2459399" y="0"/>
                  </a:lnTo>
                  <a:lnTo>
                    <a:pt x="2459399" y="3749399"/>
                  </a:lnTo>
                  <a:close/>
                </a:path>
              </a:pathLst>
            </a:custGeom>
            <a:solidFill>
              <a:srgbClr val="FFFFFF">
                <a:alpha val="67419"/>
              </a:srgbClr>
            </a:solidFill>
          </p:spPr>
          <p:txBody>
            <a:bodyPr wrap="square" lIns="0" tIns="0" rIns="0" bIns="0" rtlCol="0"/>
            <a:lstStyle/>
            <a:p>
              <a:endParaRPr sz="2400"/>
            </a:p>
          </p:txBody>
        </p:sp>
        <p:sp>
          <p:nvSpPr>
            <p:cNvPr id="24" name="object 24"/>
            <p:cNvSpPr/>
            <p:nvPr/>
          </p:nvSpPr>
          <p:spPr>
            <a:xfrm>
              <a:off x="3808799" y="3421500"/>
              <a:ext cx="526415" cy="1270"/>
            </a:xfrm>
            <a:custGeom>
              <a:avLst/>
              <a:gdLst/>
              <a:ahLst/>
              <a:cxnLst/>
              <a:rect l="l" t="t" r="r" b="b"/>
              <a:pathLst>
                <a:path w="526414" h="1270">
                  <a:moveTo>
                    <a:pt x="0" y="0"/>
                  </a:moveTo>
                  <a:lnTo>
                    <a:pt x="526199" y="739"/>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4325430" y="3381248"/>
              <a:ext cx="105544" cy="81980"/>
            </a:xfrm>
            <a:prstGeom prst="rect">
              <a:avLst/>
            </a:prstGeom>
          </p:spPr>
        </p:pic>
        <p:sp>
          <p:nvSpPr>
            <p:cNvPr id="26" name="object 26"/>
            <p:cNvSpPr/>
            <p:nvPr/>
          </p:nvSpPr>
          <p:spPr>
            <a:xfrm>
              <a:off x="3808799" y="2418199"/>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4325430" y="2377948"/>
              <a:ext cx="105544" cy="81981"/>
            </a:xfrm>
            <a:prstGeom prst="rect">
              <a:avLst/>
            </a:prstGeom>
          </p:spPr>
        </p:pic>
        <p:sp>
          <p:nvSpPr>
            <p:cNvPr id="28" name="object 28"/>
            <p:cNvSpPr/>
            <p:nvPr/>
          </p:nvSpPr>
          <p:spPr>
            <a:xfrm>
              <a:off x="3808799" y="1491100"/>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29" name="object 29"/>
            <p:cNvPicPr/>
            <p:nvPr/>
          </p:nvPicPr>
          <p:blipFill>
            <a:blip r:embed="rId2" cstate="print"/>
            <a:stretch>
              <a:fillRect/>
            </a:stretch>
          </p:blipFill>
          <p:spPr>
            <a:xfrm>
              <a:off x="4325430" y="1450848"/>
              <a:ext cx="105544" cy="81980"/>
            </a:xfrm>
            <a:prstGeom prst="rect">
              <a:avLst/>
            </a:prstGeom>
          </p:spPr>
        </p:pic>
        <p:sp>
          <p:nvSpPr>
            <p:cNvPr id="30" name="object 30"/>
            <p:cNvSpPr/>
            <p:nvPr/>
          </p:nvSpPr>
          <p:spPr>
            <a:xfrm>
              <a:off x="3808799" y="4335350"/>
              <a:ext cx="526415" cy="1270"/>
            </a:xfrm>
            <a:custGeom>
              <a:avLst/>
              <a:gdLst/>
              <a:ahLst/>
              <a:cxnLst/>
              <a:rect l="l" t="t" r="r" b="b"/>
              <a:pathLst>
                <a:path w="526414" h="1270">
                  <a:moveTo>
                    <a:pt x="0" y="0"/>
                  </a:moveTo>
                  <a:lnTo>
                    <a:pt x="526199" y="739"/>
                  </a:lnTo>
                </a:path>
              </a:pathLst>
            </a:custGeom>
            <a:ln w="19049">
              <a:solidFill>
                <a:srgbClr val="595959"/>
              </a:solidFill>
            </a:ln>
          </p:spPr>
          <p:txBody>
            <a:bodyPr wrap="square" lIns="0" tIns="0" rIns="0" bIns="0" rtlCol="0"/>
            <a:lstStyle/>
            <a:p>
              <a:endParaRPr sz="2400"/>
            </a:p>
          </p:txBody>
        </p:sp>
        <p:pic>
          <p:nvPicPr>
            <p:cNvPr id="31" name="object 31"/>
            <p:cNvPicPr/>
            <p:nvPr/>
          </p:nvPicPr>
          <p:blipFill>
            <a:blip r:embed="rId2" cstate="print"/>
            <a:stretch>
              <a:fillRect/>
            </a:stretch>
          </p:blipFill>
          <p:spPr>
            <a:xfrm>
              <a:off x="4325430" y="4295098"/>
              <a:ext cx="105544" cy="81980"/>
            </a:xfrm>
            <a:prstGeom prst="rect">
              <a:avLst/>
            </a:prstGeom>
          </p:spPr>
        </p:pic>
        <p:sp>
          <p:nvSpPr>
            <p:cNvPr id="32" name="object 32"/>
            <p:cNvSpPr/>
            <p:nvPr/>
          </p:nvSpPr>
          <p:spPr>
            <a:xfrm>
              <a:off x="3151349" y="1068421"/>
              <a:ext cx="773430" cy="3676650"/>
            </a:xfrm>
            <a:custGeom>
              <a:avLst/>
              <a:gdLst/>
              <a:ahLst/>
              <a:cxnLst/>
              <a:rect l="l" t="t" r="r" b="b"/>
              <a:pathLst>
                <a:path w="773429" h="3676650">
                  <a:moveTo>
                    <a:pt x="0" y="0"/>
                  </a:moveTo>
                  <a:lnTo>
                    <a:pt x="773099" y="0"/>
                  </a:lnTo>
                  <a:lnTo>
                    <a:pt x="773099" y="3676499"/>
                  </a:lnTo>
                  <a:lnTo>
                    <a:pt x="0" y="3676499"/>
                  </a:lnTo>
                  <a:lnTo>
                    <a:pt x="0" y="0"/>
                  </a:lnTo>
                  <a:close/>
                </a:path>
              </a:pathLst>
            </a:custGeom>
            <a:ln w="28574">
              <a:solidFill>
                <a:srgbClr val="FF0000"/>
              </a:solidFill>
            </a:ln>
          </p:spPr>
          <p:txBody>
            <a:bodyPr wrap="square" lIns="0" tIns="0" rIns="0" bIns="0" rtlCol="0"/>
            <a:lstStyle/>
            <a:p>
              <a:endParaRPr sz="2400"/>
            </a:p>
          </p:txBody>
        </p:sp>
      </p:grpSp>
      <p:sp>
        <p:nvSpPr>
          <p:cNvPr id="33" name="object 33"/>
          <p:cNvSpPr txBox="1"/>
          <p:nvPr/>
        </p:nvSpPr>
        <p:spPr>
          <a:xfrm>
            <a:off x="6251034" y="1879407"/>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11</a:t>
            </a:r>
            <a:endParaRPr sz="1600">
              <a:latin typeface="Roboto"/>
              <a:cs typeface="Roboto"/>
            </a:endParaRPr>
          </a:p>
        </p:txBody>
      </p:sp>
      <p:sp>
        <p:nvSpPr>
          <p:cNvPr id="34" name="object 34"/>
          <p:cNvSpPr txBox="1"/>
          <p:nvPr/>
        </p:nvSpPr>
        <p:spPr>
          <a:xfrm>
            <a:off x="6251034" y="5701142"/>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14</a:t>
            </a:r>
            <a:endParaRPr sz="1600">
              <a:latin typeface="Roboto"/>
              <a:cs typeface="Roboto"/>
            </a:endParaRPr>
          </a:p>
        </p:txBody>
      </p:sp>
      <p:sp>
        <p:nvSpPr>
          <p:cNvPr id="35" name="object 35"/>
          <p:cNvSpPr txBox="1"/>
          <p:nvPr/>
        </p:nvSpPr>
        <p:spPr>
          <a:xfrm>
            <a:off x="6251034" y="4464942"/>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13</a:t>
            </a:r>
            <a:endParaRPr sz="1600">
              <a:latin typeface="Roboto"/>
              <a:cs typeface="Roboto"/>
            </a:endParaRPr>
          </a:p>
        </p:txBody>
      </p:sp>
      <p:sp>
        <p:nvSpPr>
          <p:cNvPr id="36" name="object 36"/>
          <p:cNvSpPr txBox="1"/>
          <p:nvPr/>
        </p:nvSpPr>
        <p:spPr>
          <a:xfrm>
            <a:off x="6251034" y="3070574"/>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12</a:t>
            </a:r>
            <a:endParaRPr sz="1600">
              <a:latin typeface="Roboto"/>
              <a:cs typeface="Roboto"/>
            </a:endParaRPr>
          </a:p>
        </p:txBody>
      </p:sp>
      <p:sp>
        <p:nvSpPr>
          <p:cNvPr id="37" name="object 37"/>
          <p:cNvSpPr txBox="1">
            <a:spLocks noGrp="1"/>
          </p:cNvSpPr>
          <p:nvPr>
            <p:ph type="title"/>
          </p:nvPr>
        </p:nvSpPr>
        <p:spPr>
          <a:xfrm>
            <a:off x="409676" y="198459"/>
            <a:ext cx="10818761"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349649" y="1582914"/>
            <a:ext cx="2203873" cy="4620260"/>
            <a:chOff x="3262236" y="1187185"/>
            <a:chExt cx="1652905" cy="3465195"/>
          </a:xfrm>
        </p:grpSpPr>
        <p:sp>
          <p:nvSpPr>
            <p:cNvPr id="3" name="object 3"/>
            <p:cNvSpPr/>
            <p:nvPr/>
          </p:nvSpPr>
          <p:spPr>
            <a:xfrm>
              <a:off x="3808799" y="1503648"/>
              <a:ext cx="1096645" cy="2832100"/>
            </a:xfrm>
            <a:custGeom>
              <a:avLst/>
              <a:gdLst/>
              <a:ahLst/>
              <a:cxnLst/>
              <a:rect l="l" t="t" r="r" b="b"/>
              <a:pathLst>
                <a:path w="1096645" h="2832100">
                  <a:moveTo>
                    <a:pt x="0" y="0"/>
                  </a:moveTo>
                  <a:lnTo>
                    <a:pt x="1096499" y="46980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150"/>
                  </a:moveTo>
                  <a:lnTo>
                    <a:pt x="1096499" y="1371750"/>
                  </a:lnTo>
                </a:path>
                <a:path w="1096645" h="2832100">
                  <a:moveTo>
                    <a:pt x="0" y="927150"/>
                  </a:moveTo>
                  <a:lnTo>
                    <a:pt x="1096499" y="228614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sp>
          <p:nvSpPr>
            <p:cNvPr id="4" name="object 4"/>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5" name="object 5"/>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7" name="object 7"/>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9" name="object 9"/>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1" name="object 11"/>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2" name="object 12"/>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3" name="object 13"/>
          <p:cNvGrpSpPr/>
          <p:nvPr/>
        </p:nvGrpSpPr>
        <p:grpSpPr>
          <a:xfrm>
            <a:off x="839400" y="1197634"/>
            <a:ext cx="7253393" cy="4999567"/>
            <a:chOff x="629549" y="898225"/>
            <a:chExt cx="5440045" cy="3749675"/>
          </a:xfrm>
        </p:grpSpPr>
        <p:sp>
          <p:nvSpPr>
            <p:cNvPr id="14" name="object 14"/>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5" name="object 15"/>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sp>
          <p:nvSpPr>
            <p:cNvPr id="16" name="object 16"/>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1" name="object 21"/>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5447024" y="2878375"/>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2" cstate="print"/>
            <a:stretch>
              <a:fillRect/>
            </a:stretch>
          </p:blipFill>
          <p:spPr>
            <a:xfrm>
              <a:off x="5963655" y="2838123"/>
              <a:ext cx="105544" cy="81981"/>
            </a:xfrm>
            <a:prstGeom prst="rect">
              <a:avLst/>
            </a:prstGeom>
          </p:spPr>
        </p:pic>
        <p:sp>
          <p:nvSpPr>
            <p:cNvPr id="24" name="object 24"/>
            <p:cNvSpPr/>
            <p:nvPr/>
          </p:nvSpPr>
          <p:spPr>
            <a:xfrm>
              <a:off x="5447024" y="1951274"/>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5963655" y="1911023"/>
              <a:ext cx="105544" cy="81981"/>
            </a:xfrm>
            <a:prstGeom prst="rect">
              <a:avLst/>
            </a:prstGeom>
          </p:spPr>
        </p:pic>
        <p:sp>
          <p:nvSpPr>
            <p:cNvPr id="26" name="object 26"/>
            <p:cNvSpPr/>
            <p:nvPr/>
          </p:nvSpPr>
          <p:spPr>
            <a:xfrm>
              <a:off x="5447024" y="3781104"/>
              <a:ext cx="526415" cy="1270"/>
            </a:xfrm>
            <a:custGeom>
              <a:avLst/>
              <a:gdLst/>
              <a:ahLst/>
              <a:cxnLst/>
              <a:rect l="l" t="t" r="r" b="b"/>
              <a:pathLst>
                <a:path w="526414" h="1270">
                  <a:moveTo>
                    <a:pt x="0" y="0"/>
                  </a:moveTo>
                  <a:lnTo>
                    <a:pt x="526199" y="739"/>
                  </a:lnTo>
                </a:path>
              </a:pathLst>
            </a:custGeom>
            <a:ln w="19049">
              <a:solidFill>
                <a:srgbClr val="595959"/>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5963655" y="3740852"/>
              <a:ext cx="105544" cy="81980"/>
            </a:xfrm>
            <a:prstGeom prst="rect">
              <a:avLst/>
            </a:prstGeom>
          </p:spPr>
        </p:pic>
      </p:grpSp>
      <p:sp>
        <p:nvSpPr>
          <p:cNvPr id="28" name="object 28"/>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9" name="object 29"/>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0" name="object 30"/>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1" name="object 31"/>
          <p:cNvSpPr txBox="1">
            <a:spLocks noGrp="1"/>
          </p:cNvSpPr>
          <p:nvPr>
            <p:ph type="title"/>
          </p:nvPr>
        </p:nvSpPr>
        <p:spPr>
          <a:xfrm>
            <a:off x="419508" y="70639"/>
            <a:ext cx="10592619"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1471" y="128942"/>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5" y="1841874"/>
            <a:ext cx="4396739"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RNN</a:t>
            </a:r>
            <a:r>
              <a:rPr sz="1867" spc="-40" dirty="0">
                <a:latin typeface="Roboto"/>
                <a:cs typeface="Roboto"/>
              </a:rPr>
              <a:t> </a:t>
            </a:r>
            <a:r>
              <a:rPr sz="1867" dirty="0">
                <a:latin typeface="Roboto"/>
                <a:cs typeface="Roboto"/>
              </a:rPr>
              <a:t>for</a:t>
            </a:r>
            <a:r>
              <a:rPr sz="1867" spc="-33" dirty="0">
                <a:latin typeface="Roboto"/>
                <a:cs typeface="Roboto"/>
              </a:rPr>
              <a:t> </a:t>
            </a:r>
            <a:r>
              <a:rPr sz="1867" spc="-20" dirty="0">
                <a:latin typeface="Roboto"/>
                <a:cs typeface="Roboto"/>
              </a:rPr>
              <a:t>Sequential</a:t>
            </a:r>
            <a:r>
              <a:rPr sz="1867" spc="-33" dirty="0">
                <a:latin typeface="Roboto"/>
                <a:cs typeface="Roboto"/>
              </a:rPr>
              <a:t> </a:t>
            </a:r>
            <a:r>
              <a:rPr sz="1867" spc="-20" dirty="0">
                <a:latin typeface="Roboto"/>
                <a:cs typeface="Roboto"/>
              </a:rPr>
              <a:t>data</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is</a:t>
            </a:r>
            <a:r>
              <a:rPr sz="1867" spc="-27" dirty="0">
                <a:latin typeface="Roboto"/>
                <a:cs typeface="Roboto"/>
              </a:rPr>
              <a:t> </a:t>
            </a:r>
            <a:r>
              <a:rPr sz="1867" spc="-7" dirty="0">
                <a:latin typeface="Roboto"/>
                <a:cs typeface="Roboto"/>
              </a:rPr>
              <a:t>RNN</a:t>
            </a:r>
            <a:r>
              <a:rPr sz="1867" spc="-27" dirty="0">
                <a:latin typeface="Roboto"/>
                <a:cs typeface="Roboto"/>
              </a:rPr>
              <a:t> </a:t>
            </a:r>
            <a:r>
              <a:rPr sz="1867" spc="-13" dirty="0">
                <a:latin typeface="Roboto"/>
                <a:cs typeface="Roboto"/>
              </a:rPr>
              <a:t>different?</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Forward </a:t>
            </a:r>
            <a:r>
              <a:rPr sz="1867" spc="-27" dirty="0">
                <a:latin typeface="Roboto"/>
                <a:cs typeface="Roboto"/>
              </a:rPr>
              <a:t>and</a:t>
            </a:r>
            <a:r>
              <a:rPr sz="1867" spc="-20" dirty="0">
                <a:latin typeface="Roboto"/>
                <a:cs typeface="Roboto"/>
              </a:rPr>
              <a:t> Backward</a:t>
            </a:r>
            <a:r>
              <a:rPr sz="1867" spc="-13" dirty="0">
                <a:latin typeface="Roboto"/>
                <a:cs typeface="Roboto"/>
              </a:rPr>
              <a:t> </a:t>
            </a:r>
            <a:r>
              <a:rPr sz="1867" spc="-20" dirty="0">
                <a:latin typeface="Roboto"/>
                <a:cs typeface="Roboto"/>
              </a:rPr>
              <a:t>Prop </a:t>
            </a:r>
            <a:r>
              <a:rPr sz="1867" spc="-33" dirty="0">
                <a:latin typeface="Roboto"/>
                <a:cs typeface="Roboto"/>
              </a:rPr>
              <a:t>in</a:t>
            </a:r>
            <a:r>
              <a:rPr sz="1867" spc="-13" dirty="0">
                <a:latin typeface="Roboto"/>
                <a:cs typeface="Roboto"/>
              </a:rPr>
              <a:t> RNN</a:t>
            </a:r>
            <a:endParaRPr sz="1867">
              <a:latin typeface="Roboto"/>
              <a:cs typeface="Roboto"/>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534049" y="2209514"/>
            <a:ext cx="735753" cy="844127"/>
            <a:chOff x="4900536" y="1657135"/>
            <a:chExt cx="551815" cy="633095"/>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grpSp>
        <p:nvGrpSpPr>
          <p:cNvPr id="5" name="object 5"/>
          <p:cNvGrpSpPr/>
          <p:nvPr/>
        </p:nvGrpSpPr>
        <p:grpSpPr>
          <a:xfrm>
            <a:off x="6534049" y="3411714"/>
            <a:ext cx="735753" cy="844127"/>
            <a:chOff x="4900536" y="2558785"/>
            <a:chExt cx="551815" cy="633095"/>
          </a:xfrm>
        </p:grpSpPr>
        <p:sp>
          <p:nvSpPr>
            <p:cNvPr id="6" name="object 6"/>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7" name="object 7"/>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grpSp>
        <p:nvGrpSpPr>
          <p:cNvPr id="8" name="object 8"/>
          <p:cNvGrpSpPr/>
          <p:nvPr/>
        </p:nvGrpSpPr>
        <p:grpSpPr>
          <a:xfrm>
            <a:off x="6534049" y="4630914"/>
            <a:ext cx="735753" cy="844127"/>
            <a:chOff x="4900536" y="3473185"/>
            <a:chExt cx="551815" cy="633095"/>
          </a:xfrm>
        </p:grpSpPr>
        <p:sp>
          <p:nvSpPr>
            <p:cNvPr id="9" name="object 9"/>
            <p:cNvSpPr/>
            <p:nvPr/>
          </p:nvSpPr>
          <p:spPr>
            <a:xfrm>
              <a:off x="4905299" y="3477948"/>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10" name="object 10"/>
            <p:cNvSpPr/>
            <p:nvPr/>
          </p:nvSpPr>
          <p:spPr>
            <a:xfrm>
              <a:off x="4905299" y="3477948"/>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grpSp>
        <p:nvGrpSpPr>
          <p:cNvPr id="11" name="object 11"/>
          <p:cNvGrpSpPr/>
          <p:nvPr/>
        </p:nvGrpSpPr>
        <p:grpSpPr>
          <a:xfrm>
            <a:off x="4349649" y="1582914"/>
            <a:ext cx="2203873" cy="4620260"/>
            <a:chOff x="3262236" y="1187185"/>
            <a:chExt cx="1652905" cy="3465195"/>
          </a:xfrm>
        </p:grpSpPr>
        <p:sp>
          <p:nvSpPr>
            <p:cNvPr id="12" name="object 12"/>
            <p:cNvSpPr/>
            <p:nvPr/>
          </p:nvSpPr>
          <p:spPr>
            <a:xfrm>
              <a:off x="3808799" y="1503648"/>
              <a:ext cx="1096645" cy="2832100"/>
            </a:xfrm>
            <a:custGeom>
              <a:avLst/>
              <a:gdLst/>
              <a:ahLst/>
              <a:cxnLst/>
              <a:rect l="l" t="t" r="r" b="b"/>
              <a:pathLst>
                <a:path w="1096645" h="2832100">
                  <a:moveTo>
                    <a:pt x="0" y="0"/>
                  </a:moveTo>
                  <a:lnTo>
                    <a:pt x="1096499" y="46980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150"/>
                  </a:moveTo>
                  <a:lnTo>
                    <a:pt x="1096499" y="1371750"/>
                  </a:lnTo>
                </a:path>
                <a:path w="1096645" h="2832100">
                  <a:moveTo>
                    <a:pt x="0" y="927150"/>
                  </a:moveTo>
                  <a:lnTo>
                    <a:pt x="1096499" y="228614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22" name="object 22"/>
          <p:cNvGrpSpPr/>
          <p:nvPr/>
        </p:nvGrpSpPr>
        <p:grpSpPr>
          <a:xfrm>
            <a:off x="839399" y="1197634"/>
            <a:ext cx="5405967" cy="4999567"/>
            <a:chOff x="629549" y="898225"/>
            <a:chExt cx="4054475" cy="3749675"/>
          </a:xfrm>
        </p:grpSpPr>
        <p:sp>
          <p:nvSpPr>
            <p:cNvPr id="23" name="object 23"/>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24" name="object 24"/>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5" name="object 25"/>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6" name="object 26"/>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7" name="object 27"/>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8" name="object 28"/>
          <p:cNvSpPr txBox="1"/>
          <p:nvPr/>
        </p:nvSpPr>
        <p:spPr>
          <a:xfrm>
            <a:off x="8393799" y="2393509"/>
            <a:ext cx="1508760" cy="2858902"/>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1)</a:t>
            </a:r>
            <a:endParaRPr sz="2400">
              <a:latin typeface="Roboto"/>
              <a:cs typeface="Roboto"/>
            </a:endParaRPr>
          </a:p>
          <a:p>
            <a:pPr>
              <a:lnSpc>
                <a:spcPct val="100000"/>
              </a:lnSpc>
            </a:pPr>
            <a:endParaRPr sz="2400">
              <a:latin typeface="Roboto"/>
              <a:cs typeface="Roboto"/>
            </a:endParaRPr>
          </a:p>
          <a:p>
            <a:pPr>
              <a:spcBef>
                <a:spcPts val="953"/>
              </a:spcBef>
            </a:pPr>
            <a:endParaRPr sz="2400">
              <a:latin typeface="Roboto"/>
              <a:cs typeface="Roboto"/>
            </a:endParaRPr>
          </a:p>
          <a:p>
            <a:pPr marL="16933">
              <a:spcBef>
                <a:spcPts val="7"/>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2)</a:t>
            </a:r>
            <a:endParaRPr sz="2400">
              <a:latin typeface="Roboto"/>
              <a:cs typeface="Roboto"/>
            </a:endParaRPr>
          </a:p>
          <a:p>
            <a:pPr>
              <a:lnSpc>
                <a:spcPct val="100000"/>
              </a:lnSpc>
            </a:pPr>
            <a:endParaRPr sz="2400">
              <a:latin typeface="Roboto"/>
              <a:cs typeface="Roboto"/>
            </a:endParaRPr>
          </a:p>
          <a:p>
            <a:pPr>
              <a:spcBef>
                <a:spcPts val="953"/>
              </a:spcBef>
            </a:pPr>
            <a:endParaRPr sz="2400">
              <a:latin typeface="Roboto"/>
              <a:cs typeface="Roboto"/>
            </a:endParaRPr>
          </a:p>
          <a:p>
            <a:pPr marL="16933"/>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3)</a:t>
            </a:r>
            <a:endParaRPr sz="2400">
              <a:latin typeface="Roboto"/>
              <a:cs typeface="Roboto"/>
            </a:endParaRPr>
          </a:p>
        </p:txBody>
      </p:sp>
      <p:sp>
        <p:nvSpPr>
          <p:cNvPr id="29" name="object 29"/>
          <p:cNvSpPr txBox="1">
            <a:spLocks noGrp="1"/>
          </p:cNvSpPr>
          <p:nvPr>
            <p:ph type="title"/>
          </p:nvPr>
        </p:nvSpPr>
        <p:spPr>
          <a:xfrm>
            <a:off x="1117600" y="198459"/>
            <a:ext cx="10388804" cy="810330"/>
          </a:xfrm>
          <a:prstGeom prst="rect">
            <a:avLst/>
          </a:prstGeom>
        </p:spPr>
        <p:txBody>
          <a:bodyPr vert="horz" wrap="square" lIns="0" tIns="131933" rIns="0" bIns="0" rtlCol="0" anchor="ctr">
            <a:spAutoFit/>
          </a:bodyPr>
          <a:lstStyle/>
          <a:p>
            <a:pPr marL="2465432">
              <a:lnSpc>
                <a:spcPct val="100000"/>
              </a:lnSpc>
              <a:spcBef>
                <a:spcPts val="133"/>
              </a:spcBef>
            </a:pPr>
            <a:r>
              <a:rPr spc="-27" dirty="0"/>
              <a:t>Multiclass</a:t>
            </a:r>
            <a:r>
              <a:rPr spc="-107" dirty="0"/>
              <a:t> </a:t>
            </a:r>
            <a:r>
              <a:rPr spc="-33" dirty="0"/>
              <a:t>Classification</a:t>
            </a:r>
            <a:r>
              <a:rPr spc="-100" dirty="0"/>
              <a:t> </a:t>
            </a:r>
            <a:r>
              <a:rPr spc="-13" dirty="0"/>
              <a:t>Problem</a:t>
            </a:r>
          </a:p>
        </p:txBody>
      </p:sp>
      <p:grpSp>
        <p:nvGrpSpPr>
          <p:cNvPr id="30" name="object 30"/>
          <p:cNvGrpSpPr/>
          <p:nvPr/>
        </p:nvGrpSpPr>
        <p:grpSpPr>
          <a:xfrm>
            <a:off x="7250000" y="3784164"/>
            <a:ext cx="842433" cy="110067"/>
            <a:chOff x="5437499" y="2838123"/>
            <a:chExt cx="631825" cy="82550"/>
          </a:xfrm>
        </p:grpSpPr>
        <p:sp>
          <p:nvSpPr>
            <p:cNvPr id="31" name="object 31"/>
            <p:cNvSpPr/>
            <p:nvPr/>
          </p:nvSpPr>
          <p:spPr>
            <a:xfrm>
              <a:off x="5447024" y="2878374"/>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32" name="object 32"/>
            <p:cNvPicPr/>
            <p:nvPr/>
          </p:nvPicPr>
          <p:blipFill>
            <a:blip r:embed="rId2" cstate="print"/>
            <a:stretch>
              <a:fillRect/>
            </a:stretch>
          </p:blipFill>
          <p:spPr>
            <a:xfrm>
              <a:off x="5963655" y="2838123"/>
              <a:ext cx="105544" cy="81981"/>
            </a:xfrm>
            <a:prstGeom prst="rect">
              <a:avLst/>
            </a:prstGeom>
          </p:spPr>
        </p:pic>
      </p:grpSp>
      <p:grpSp>
        <p:nvGrpSpPr>
          <p:cNvPr id="33" name="object 33"/>
          <p:cNvGrpSpPr/>
          <p:nvPr/>
        </p:nvGrpSpPr>
        <p:grpSpPr>
          <a:xfrm>
            <a:off x="7250000" y="2548031"/>
            <a:ext cx="842433" cy="110067"/>
            <a:chOff x="5437499" y="1911023"/>
            <a:chExt cx="631825" cy="82550"/>
          </a:xfrm>
        </p:grpSpPr>
        <p:sp>
          <p:nvSpPr>
            <p:cNvPr id="34" name="object 34"/>
            <p:cNvSpPr/>
            <p:nvPr/>
          </p:nvSpPr>
          <p:spPr>
            <a:xfrm>
              <a:off x="5447024" y="1951274"/>
              <a:ext cx="526415" cy="1270"/>
            </a:xfrm>
            <a:custGeom>
              <a:avLst/>
              <a:gdLst/>
              <a:ahLst/>
              <a:cxnLst/>
              <a:rect l="l" t="t" r="r" b="b"/>
              <a:pathLst>
                <a:path w="526414" h="1269">
                  <a:moveTo>
                    <a:pt x="0" y="0"/>
                  </a:moveTo>
                  <a:lnTo>
                    <a:pt x="526199" y="739"/>
                  </a:lnTo>
                </a:path>
              </a:pathLst>
            </a:custGeom>
            <a:ln w="19049">
              <a:solidFill>
                <a:srgbClr val="595959"/>
              </a:solidFill>
            </a:ln>
          </p:spPr>
          <p:txBody>
            <a:bodyPr wrap="square" lIns="0" tIns="0" rIns="0" bIns="0" rtlCol="0"/>
            <a:lstStyle/>
            <a:p>
              <a:endParaRPr sz="2400"/>
            </a:p>
          </p:txBody>
        </p:sp>
        <p:pic>
          <p:nvPicPr>
            <p:cNvPr id="35" name="object 35"/>
            <p:cNvPicPr/>
            <p:nvPr/>
          </p:nvPicPr>
          <p:blipFill>
            <a:blip r:embed="rId2" cstate="print"/>
            <a:stretch>
              <a:fillRect/>
            </a:stretch>
          </p:blipFill>
          <p:spPr>
            <a:xfrm>
              <a:off x="5963655" y="1911023"/>
              <a:ext cx="105544" cy="81981"/>
            </a:xfrm>
            <a:prstGeom prst="rect">
              <a:avLst/>
            </a:prstGeom>
          </p:spPr>
        </p:pic>
      </p:grpSp>
      <p:grpSp>
        <p:nvGrpSpPr>
          <p:cNvPr id="36" name="object 36"/>
          <p:cNvGrpSpPr/>
          <p:nvPr/>
        </p:nvGrpSpPr>
        <p:grpSpPr>
          <a:xfrm>
            <a:off x="7250000" y="4987803"/>
            <a:ext cx="842433" cy="110067"/>
            <a:chOff x="5437499" y="3740852"/>
            <a:chExt cx="631825" cy="82550"/>
          </a:xfrm>
        </p:grpSpPr>
        <p:sp>
          <p:nvSpPr>
            <p:cNvPr id="37" name="object 37"/>
            <p:cNvSpPr/>
            <p:nvPr/>
          </p:nvSpPr>
          <p:spPr>
            <a:xfrm>
              <a:off x="5447024" y="3781103"/>
              <a:ext cx="526415" cy="1270"/>
            </a:xfrm>
            <a:custGeom>
              <a:avLst/>
              <a:gdLst/>
              <a:ahLst/>
              <a:cxnLst/>
              <a:rect l="l" t="t" r="r" b="b"/>
              <a:pathLst>
                <a:path w="526414" h="1270">
                  <a:moveTo>
                    <a:pt x="0" y="0"/>
                  </a:moveTo>
                  <a:lnTo>
                    <a:pt x="526199" y="739"/>
                  </a:lnTo>
                </a:path>
              </a:pathLst>
            </a:custGeom>
            <a:ln w="19049">
              <a:solidFill>
                <a:srgbClr val="595959"/>
              </a:solidFill>
            </a:ln>
          </p:spPr>
          <p:txBody>
            <a:bodyPr wrap="square" lIns="0" tIns="0" rIns="0" bIns="0" rtlCol="0"/>
            <a:lstStyle/>
            <a:p>
              <a:endParaRPr sz="2400"/>
            </a:p>
          </p:txBody>
        </p:sp>
        <p:pic>
          <p:nvPicPr>
            <p:cNvPr id="38" name="object 38"/>
            <p:cNvPicPr/>
            <p:nvPr/>
          </p:nvPicPr>
          <p:blipFill>
            <a:blip r:embed="rId3" cstate="print"/>
            <a:stretch>
              <a:fillRect/>
            </a:stretch>
          </p:blipFill>
          <p:spPr>
            <a:xfrm>
              <a:off x="5963655" y="3740852"/>
              <a:ext cx="105544" cy="81980"/>
            </a:xfrm>
            <a:prstGeom prst="rect">
              <a:avLst/>
            </a:prstGeom>
          </p:spPr>
        </p:pic>
      </p:gr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65700" y="1992164"/>
            <a:ext cx="2203873" cy="3801533"/>
            <a:chOff x="3799274" y="1494123"/>
            <a:chExt cx="1652905" cy="2851150"/>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2832100"/>
            </a:xfrm>
            <a:custGeom>
              <a:avLst/>
              <a:gdLst/>
              <a:ahLst/>
              <a:cxnLst/>
              <a:rect l="l" t="t" r="r" b="b"/>
              <a:pathLst>
                <a:path w="1096645" h="2832100">
                  <a:moveTo>
                    <a:pt x="0" y="149"/>
                  </a:moveTo>
                  <a:lnTo>
                    <a:pt x="1096499" y="46995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000"/>
                  </a:moveTo>
                  <a:lnTo>
                    <a:pt x="1096499" y="1371600"/>
                  </a:lnTo>
                </a:path>
                <a:path w="1096645" h="2832100">
                  <a:moveTo>
                    <a:pt x="0" y="927000"/>
                  </a:moveTo>
                  <a:lnTo>
                    <a:pt x="1096499" y="228599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grpSp>
      <p:sp>
        <p:nvSpPr>
          <p:cNvPr id="10" name="object 10"/>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1" name="object 11"/>
          <p:cNvGrpSpPr/>
          <p:nvPr/>
        </p:nvGrpSpPr>
        <p:grpSpPr>
          <a:xfrm>
            <a:off x="839399" y="1197634"/>
            <a:ext cx="5405967" cy="5005493"/>
            <a:chOff x="629549" y="898225"/>
            <a:chExt cx="4054475" cy="3754120"/>
          </a:xfrm>
        </p:grpSpPr>
        <p:sp>
          <p:nvSpPr>
            <p:cNvPr id="12" name="object 12"/>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2" name="object 22"/>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3" name="object 23"/>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4" name="object 24"/>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pic>
        <p:nvPicPr>
          <p:cNvPr id="25" name="object 25"/>
          <p:cNvPicPr/>
          <p:nvPr/>
        </p:nvPicPr>
        <p:blipFill>
          <a:blip r:embed="rId2" cstate="print"/>
          <a:stretch>
            <a:fillRect/>
          </a:stretch>
        </p:blipFill>
        <p:spPr>
          <a:xfrm>
            <a:off x="7951674" y="5076397"/>
            <a:ext cx="140725" cy="109307"/>
          </a:xfrm>
          <a:prstGeom prst="rect">
            <a:avLst/>
          </a:prstGeom>
        </p:spPr>
      </p:pic>
      <p:pic>
        <p:nvPicPr>
          <p:cNvPr id="26" name="object 26"/>
          <p:cNvPicPr/>
          <p:nvPr/>
        </p:nvPicPr>
        <p:blipFill>
          <a:blip r:embed="rId3" cstate="print"/>
          <a:stretch>
            <a:fillRect/>
          </a:stretch>
        </p:blipFill>
        <p:spPr>
          <a:xfrm>
            <a:off x="7951674" y="3738665"/>
            <a:ext cx="140725" cy="109308"/>
          </a:xfrm>
          <a:prstGeom prst="rect">
            <a:avLst/>
          </a:prstGeom>
        </p:spPr>
      </p:pic>
      <p:pic>
        <p:nvPicPr>
          <p:cNvPr id="27" name="object 27"/>
          <p:cNvPicPr/>
          <p:nvPr/>
        </p:nvPicPr>
        <p:blipFill>
          <a:blip r:embed="rId3" cstate="print"/>
          <a:stretch>
            <a:fillRect/>
          </a:stretch>
        </p:blipFill>
        <p:spPr>
          <a:xfrm>
            <a:off x="7951674" y="2502531"/>
            <a:ext cx="140725" cy="109308"/>
          </a:xfrm>
          <a:prstGeom prst="rect">
            <a:avLst/>
          </a:prstGeom>
        </p:spPr>
      </p:pic>
      <p:sp>
        <p:nvSpPr>
          <p:cNvPr id="28" name="object 28"/>
          <p:cNvSpPr txBox="1"/>
          <p:nvPr/>
        </p:nvSpPr>
        <p:spPr>
          <a:xfrm>
            <a:off x="7968809" y="2148024"/>
            <a:ext cx="1065107" cy="1897165"/>
          </a:xfrm>
          <a:prstGeom prst="rect">
            <a:avLst/>
          </a:prstGeom>
        </p:spPr>
        <p:txBody>
          <a:bodyPr vert="horz" wrap="square" lIns="0" tIns="16933" rIns="0" bIns="0" rtlCol="0">
            <a:spAutoFit/>
          </a:bodyPr>
          <a:lstStyle/>
          <a:p>
            <a:pPr marL="67732">
              <a:spcBef>
                <a:spcPts val="133"/>
              </a:spcBef>
            </a:pPr>
            <a:r>
              <a:rPr sz="1867" spc="-67" dirty="0">
                <a:latin typeface="Arial MT"/>
                <a:cs typeface="Arial MT"/>
              </a:rPr>
              <a:t>)</a:t>
            </a:r>
            <a:endParaRPr sz="1867">
              <a:latin typeface="Arial MT"/>
              <a:cs typeface="Arial MT"/>
            </a:endParaRPr>
          </a:p>
          <a:p>
            <a:pPr marL="517300">
              <a:spcBef>
                <a:spcPts val="113"/>
              </a:spcBef>
            </a:pPr>
            <a:r>
              <a:rPr sz="3600" spc="-49" baseline="20000" dirty="0">
                <a:latin typeface="Roboto"/>
                <a:cs typeface="Roboto"/>
              </a:rPr>
              <a:t>H</a:t>
            </a:r>
            <a:r>
              <a:rPr sz="1600" spc="-33" dirty="0">
                <a:latin typeface="Roboto"/>
                <a:cs typeface="Roboto"/>
              </a:rPr>
              <a:t>21</a:t>
            </a:r>
            <a:endParaRPr sz="1600">
              <a:latin typeface="Roboto"/>
              <a:cs typeface="Roboto"/>
            </a:endParaRPr>
          </a:p>
          <a:p>
            <a:pPr>
              <a:lnSpc>
                <a:spcPct val="100000"/>
              </a:lnSpc>
            </a:pPr>
            <a:endParaRPr sz="1600">
              <a:latin typeface="Roboto"/>
              <a:cs typeface="Roboto"/>
            </a:endParaRPr>
          </a:p>
          <a:p>
            <a:pPr>
              <a:spcBef>
                <a:spcPts val="560"/>
              </a:spcBef>
            </a:pPr>
            <a:endParaRPr sz="1600">
              <a:latin typeface="Roboto"/>
              <a:cs typeface="Roboto"/>
            </a:endParaRPr>
          </a:p>
          <a:p>
            <a:pPr marL="67732">
              <a:lnSpc>
                <a:spcPts val="2167"/>
              </a:lnSpc>
            </a:pPr>
            <a:r>
              <a:rPr sz="1867" spc="-67" dirty="0">
                <a:latin typeface="Arial MT"/>
                <a:cs typeface="Arial MT"/>
              </a:rPr>
              <a:t>)</a:t>
            </a:r>
            <a:endParaRPr sz="1867">
              <a:latin typeface="Arial MT"/>
              <a:cs typeface="Arial MT"/>
            </a:endParaRPr>
          </a:p>
          <a:p>
            <a:pPr marL="517300">
              <a:lnSpc>
                <a:spcPts val="2807"/>
              </a:lnSpc>
            </a:pPr>
            <a:r>
              <a:rPr sz="3600" spc="-49" baseline="20000" dirty="0">
                <a:latin typeface="Roboto"/>
                <a:cs typeface="Roboto"/>
              </a:rPr>
              <a:t>H</a:t>
            </a:r>
            <a:r>
              <a:rPr sz="1600" spc="-33" dirty="0">
                <a:latin typeface="Roboto"/>
                <a:cs typeface="Roboto"/>
              </a:rPr>
              <a:t>22</a:t>
            </a:r>
            <a:endParaRPr sz="1600">
              <a:latin typeface="Roboto"/>
              <a:cs typeface="Roboto"/>
            </a:endParaRPr>
          </a:p>
        </p:txBody>
      </p:sp>
      <p:graphicFrame>
        <p:nvGraphicFramePr>
          <p:cNvPr id="29" name="object 29"/>
          <p:cNvGraphicFramePr>
            <a:graphicFrameLocks noGrp="1"/>
          </p:cNvGraphicFramePr>
          <p:nvPr/>
        </p:nvGraphicFramePr>
        <p:xfrm>
          <a:off x="6358550" y="1966016"/>
          <a:ext cx="1662005" cy="3695446"/>
        </p:xfrm>
        <a:graphic>
          <a:graphicData uri="http://schemas.openxmlformats.org/drawingml/2006/table">
            <a:tbl>
              <a:tblPr firstRow="1" bandRow="1">
                <a:tableStyleId>{2D5ABB26-0587-4C30-8999-92F81FD0307C}</a:tableStyleId>
              </a:tblPr>
              <a:tblGrid>
                <a:gridCol w="872913">
                  <a:extLst>
                    <a:ext uri="{9D8B030D-6E8A-4147-A177-3AD203B41FA5}">
                      <a16:colId xmlns:a16="http://schemas.microsoft.com/office/drawing/2014/main" val="20000"/>
                    </a:ext>
                  </a:extLst>
                </a:gridCol>
                <a:gridCol w="176105">
                  <a:extLst>
                    <a:ext uri="{9D8B030D-6E8A-4147-A177-3AD203B41FA5}">
                      <a16:colId xmlns:a16="http://schemas.microsoft.com/office/drawing/2014/main" val="20001"/>
                    </a:ext>
                  </a:extLst>
                </a:gridCol>
                <a:gridCol w="612987">
                  <a:extLst>
                    <a:ext uri="{9D8B030D-6E8A-4147-A177-3AD203B41FA5}">
                      <a16:colId xmlns:a16="http://schemas.microsoft.com/office/drawing/2014/main" val="20002"/>
                    </a:ext>
                  </a:extLst>
                </a:gridCol>
              </a:tblGrid>
              <a:tr h="571500">
                <a:tc>
                  <a:txBody>
                    <a:bodyPr/>
                    <a:lstStyle/>
                    <a:p>
                      <a:pPr>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FF0000"/>
                      </a:solidFill>
                      <a:prstDash val="solid"/>
                    </a:lnT>
                  </a:tcPr>
                </a:tc>
                <a:tc>
                  <a:txBody>
                    <a:bodyPr/>
                    <a:lstStyle/>
                    <a:p>
                      <a:pPr>
                        <a:lnSpc>
                          <a:spcPct val="100000"/>
                        </a:lnSpc>
                      </a:pPr>
                      <a:endParaRPr sz="25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FF0000"/>
                      </a:solidFill>
                      <a:prstDash val="solid"/>
                    </a:lnT>
                    <a:lnB w="28575">
                      <a:solidFill>
                        <a:srgbClr val="595959"/>
                      </a:solidFill>
                      <a:prstDash val="solid"/>
                    </a:lnB>
                  </a:tcPr>
                </a:tc>
                <a:tc>
                  <a:txBody>
                    <a:bodyPr/>
                    <a:lstStyle/>
                    <a:p>
                      <a:pPr marL="6350" algn="ctr">
                        <a:lnSpc>
                          <a:spcPct val="100000"/>
                        </a:lnSpc>
                        <a:spcBef>
                          <a:spcPts val="1060"/>
                        </a:spcBef>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21</a:t>
                      </a:r>
                      <a:endParaRPr sz="1600" baseline="-31000">
                        <a:latin typeface="Arial MT"/>
                        <a:cs typeface="Arial MT"/>
                      </a:endParaRPr>
                    </a:p>
                  </a:txBody>
                  <a:tcPr marL="0" marR="0" marT="179493"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0"/>
                  </a:ext>
                </a:extLst>
              </a:tr>
              <a:tr h="553720">
                <a:tc>
                  <a:txBody>
                    <a:bodyPr/>
                    <a:lstStyle/>
                    <a:p>
                      <a:pPr marL="287020">
                        <a:lnSpc>
                          <a:spcPct val="100000"/>
                        </a:lnSpc>
                        <a:spcBef>
                          <a:spcPts val="130"/>
                        </a:spcBef>
                      </a:pPr>
                      <a:r>
                        <a:rPr sz="2400" spc="-37" baseline="21000" dirty="0">
                          <a:latin typeface="Arial MT"/>
                          <a:cs typeface="Arial MT"/>
                        </a:rPr>
                        <a:t>Z</a:t>
                      </a:r>
                      <a:r>
                        <a:rPr sz="1100" spc="-25" dirty="0">
                          <a:latin typeface="Arial MT"/>
                          <a:cs typeface="Arial MT"/>
                        </a:rPr>
                        <a:t>21</a:t>
                      </a:r>
                      <a:endParaRPr sz="1100">
                        <a:latin typeface="Arial MT"/>
                        <a:cs typeface="Arial MT"/>
                      </a:endParaRPr>
                    </a:p>
                  </a:txBody>
                  <a:tcPr marL="0" marR="0" marT="22013" marB="0">
                    <a:lnL w="28575">
                      <a:solidFill>
                        <a:srgbClr val="FF0000"/>
                      </a:solidFill>
                      <a:prstDash val="solid"/>
                    </a:lnL>
                  </a:tcPr>
                </a:tc>
                <a:tc rowSpan="2">
                  <a:txBody>
                    <a:bodyPr/>
                    <a:lstStyle/>
                    <a:p>
                      <a:pPr>
                        <a:lnSpc>
                          <a:spcPct val="100000"/>
                        </a:lnSpc>
                      </a:pPr>
                      <a:endParaRPr sz="25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1"/>
                  </a:ext>
                </a:extLst>
              </a:tr>
              <a:tr h="681567">
                <a:tc>
                  <a:txBody>
                    <a:bodyPr/>
                    <a:lstStyle/>
                    <a:p>
                      <a:pPr>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30"/>
                        </a:spcBef>
                      </a:pPr>
                      <a:endParaRPr sz="1900">
                        <a:latin typeface="Times New Roman" panose="02020603050405020304"/>
                        <a:cs typeface="Times New Roman" panose="02020603050405020304"/>
                      </a:endParaRPr>
                    </a:p>
                    <a:p>
                      <a:pPr marL="6350" algn="ctr">
                        <a:lnSpc>
                          <a:spcPct val="100000"/>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22</a:t>
                      </a:r>
                      <a:endParaRPr sz="1600" baseline="-31000">
                        <a:latin typeface="Arial MT"/>
                        <a:cs typeface="Arial MT"/>
                      </a:endParaRPr>
                    </a:p>
                  </a:txBody>
                  <a:tcPr marL="0" marR="0" marT="508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2"/>
                  </a:ext>
                </a:extLst>
              </a:tr>
              <a:tr h="591820">
                <a:tc>
                  <a:txBody>
                    <a:bodyPr/>
                    <a:lstStyle/>
                    <a:p>
                      <a:pPr marL="287020">
                        <a:lnSpc>
                          <a:spcPts val="1370"/>
                        </a:lnSpc>
                      </a:pPr>
                      <a:r>
                        <a:rPr sz="2400" spc="-37" baseline="21000" dirty="0">
                          <a:latin typeface="Arial MT"/>
                          <a:cs typeface="Arial MT"/>
                        </a:rPr>
                        <a:t>Z</a:t>
                      </a:r>
                      <a:r>
                        <a:rPr sz="1100" spc="-25" dirty="0">
                          <a:latin typeface="Arial MT"/>
                          <a:cs typeface="Arial MT"/>
                        </a:rPr>
                        <a:t>22</a:t>
                      </a:r>
                      <a:endParaRPr sz="1100">
                        <a:latin typeface="Arial MT"/>
                        <a:cs typeface="Arial MT"/>
                      </a:endParaRPr>
                    </a:p>
                  </a:txBody>
                  <a:tcPr marL="0" marR="0" marT="0" marB="0">
                    <a:lnL w="28575">
                      <a:solidFill>
                        <a:srgbClr val="FF0000"/>
                      </a:solidFill>
                      <a:prstDash val="solid"/>
                    </a:lnL>
                  </a:tcPr>
                </a:tc>
                <a:tc rowSpan="3">
                  <a:txBody>
                    <a:bodyPr/>
                    <a:lstStyle/>
                    <a:p>
                      <a:pPr>
                        <a:lnSpc>
                          <a:spcPct val="100000"/>
                        </a:lnSpc>
                      </a:pPr>
                      <a:endParaRPr sz="25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3"/>
                  </a:ext>
                </a:extLst>
              </a:tr>
              <a:tr h="677927">
                <a:tc>
                  <a:txBody>
                    <a:bodyPr/>
                    <a:lstStyle/>
                    <a:p>
                      <a:pPr>
                        <a:lnSpc>
                          <a:spcPct val="100000"/>
                        </a:lnSpc>
                      </a:pPr>
                      <a:endParaRPr sz="1600">
                        <a:latin typeface="Times New Roman" panose="02020603050405020304"/>
                        <a:cs typeface="Times New Roman" panose="02020603050405020304"/>
                      </a:endParaRPr>
                    </a:p>
                    <a:p>
                      <a:pPr>
                        <a:lnSpc>
                          <a:spcPct val="100000"/>
                        </a:lnSpc>
                        <a:spcBef>
                          <a:spcPts val="420"/>
                        </a:spcBef>
                      </a:pPr>
                      <a:endParaRPr sz="1600">
                        <a:latin typeface="Times New Roman" panose="02020603050405020304"/>
                        <a:cs typeface="Times New Roman" panose="02020603050405020304"/>
                      </a:endParaRPr>
                    </a:p>
                    <a:p>
                      <a:pPr marL="287020">
                        <a:lnSpc>
                          <a:spcPts val="550"/>
                        </a:lnSpc>
                      </a:pPr>
                      <a:r>
                        <a:rPr sz="1600" spc="-50" dirty="0">
                          <a:latin typeface="Arial MT"/>
                          <a:cs typeface="Arial MT"/>
                        </a:rPr>
                        <a:t>Z</a:t>
                      </a:r>
                      <a:endParaRPr sz="1600">
                        <a:latin typeface="Arial MT"/>
                        <a:cs typeface="Arial MT"/>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455"/>
                        </a:spcBef>
                      </a:pPr>
                      <a:endParaRPr sz="1900">
                        <a:latin typeface="Times New Roman" panose="02020603050405020304"/>
                        <a:cs typeface="Times New Roman" panose="02020603050405020304"/>
                      </a:endParaRPr>
                    </a:p>
                    <a:p>
                      <a:pPr marL="6350" algn="ctr">
                        <a:lnSpc>
                          <a:spcPts val="1665"/>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23</a:t>
                      </a:r>
                      <a:endParaRPr sz="1600" baseline="-31000">
                        <a:latin typeface="Arial MT"/>
                        <a:cs typeface="Arial MT"/>
                      </a:endParaRPr>
                    </a:p>
                  </a:txBody>
                  <a:tcPr marL="0" marR="0" marT="77047" marB="0">
                    <a:lnL w="28575">
                      <a:solidFill>
                        <a:srgbClr val="FF0000"/>
                      </a:solidFill>
                      <a:prstDash val="solid"/>
                    </a:lnL>
                  </a:tcPr>
                </a:tc>
                <a:extLst>
                  <a:ext uri="{0D108BD9-81ED-4DB2-BD59-A6C34878D82A}">
                    <a16:rowId xmlns:a16="http://schemas.microsoft.com/office/drawing/2014/main" val="10004"/>
                  </a:ext>
                </a:extLst>
              </a:tr>
              <a:tr h="67733">
                <a:tc rowSpan="2">
                  <a:txBody>
                    <a:bodyPr/>
                    <a:lstStyle/>
                    <a:p>
                      <a:pPr marL="379730">
                        <a:lnSpc>
                          <a:spcPct val="100000"/>
                        </a:lnSpc>
                        <a:spcBef>
                          <a:spcPts val="200"/>
                        </a:spcBef>
                      </a:pPr>
                      <a:r>
                        <a:rPr sz="1100" spc="-25" dirty="0">
                          <a:latin typeface="Arial MT"/>
                          <a:cs typeface="Arial MT"/>
                        </a:rPr>
                        <a:t>23</a:t>
                      </a:r>
                      <a:endParaRPr sz="1100">
                        <a:latin typeface="Arial MT"/>
                        <a:cs typeface="Arial MT"/>
                      </a:endParaRPr>
                    </a:p>
                  </a:txBody>
                  <a:tcPr marL="0" marR="0" marT="33867" marB="0">
                    <a:lnL w="28575">
                      <a:solidFill>
                        <a:srgbClr val="FF0000"/>
                      </a:solidFill>
                      <a:prstDash val="solid"/>
                    </a:lnL>
                    <a:lnB w="28575">
                      <a:solidFill>
                        <a:srgbClr val="FF0000"/>
                      </a:solidFill>
                      <a:prstDash val="solid"/>
                    </a:lnB>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400">
                        <a:latin typeface="Times New Roman" panose="02020603050405020304"/>
                        <a:cs typeface="Times New Roman" panose="02020603050405020304"/>
                      </a:endParaRPr>
                    </a:p>
                  </a:txBody>
                  <a:tcPr marL="0" marR="0" marT="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5"/>
                  </a:ext>
                </a:extLst>
              </a:tr>
              <a:tr h="551179">
                <a:tc vMerge="1">
                  <a:txBody>
                    <a:bodyPr/>
                    <a:lstStyle/>
                    <a:p>
                      <a:endParaRPr lang="en-US"/>
                    </a:p>
                  </a:txBody>
                  <a:tcPr marL="0" marR="0" marT="25400" marB="0">
                    <a:lnL w="28575">
                      <a:solidFill>
                        <a:srgbClr val="FF0000"/>
                      </a:solidFill>
                      <a:prstDash val="solid"/>
                    </a:lnL>
                    <a:lnB w="28575">
                      <a:solidFill>
                        <a:srgbClr val="FF0000"/>
                      </a:solidFill>
                      <a:prstDash val="solid"/>
                    </a:lnB>
                  </a:tcPr>
                </a:tc>
                <a:tc>
                  <a:txBody>
                    <a:bodyPr/>
                    <a:lstStyle/>
                    <a:p>
                      <a:pPr>
                        <a:lnSpc>
                          <a:spcPct val="100000"/>
                        </a:lnSpc>
                      </a:pPr>
                      <a:endParaRPr sz="25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FF0000"/>
                      </a:solidFill>
                      <a:prstDash val="solid"/>
                    </a:lnB>
                  </a:tcPr>
                </a:tc>
                <a:tc>
                  <a:txBody>
                    <a:bodyPr/>
                    <a:lstStyle/>
                    <a:p>
                      <a:pPr marR="39370">
                        <a:lnSpc>
                          <a:spcPct val="100000"/>
                        </a:lnSpc>
                      </a:pPr>
                      <a:endParaRPr sz="25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6"/>
                  </a:ext>
                </a:extLst>
              </a:tr>
            </a:tbl>
          </a:graphicData>
        </a:graphic>
      </p:graphicFrame>
      <p:sp>
        <p:nvSpPr>
          <p:cNvPr id="30" name="object 30"/>
          <p:cNvSpPr txBox="1"/>
          <p:nvPr/>
        </p:nvSpPr>
        <p:spPr>
          <a:xfrm>
            <a:off x="8002813" y="4694656"/>
            <a:ext cx="996527" cy="723340"/>
          </a:xfrm>
          <a:prstGeom prst="rect">
            <a:avLst/>
          </a:prstGeom>
        </p:spPr>
        <p:txBody>
          <a:bodyPr vert="horz" wrap="square" lIns="0" tIns="40640" rIns="0" bIns="0" rtlCol="0">
            <a:spAutoFit/>
          </a:bodyPr>
          <a:lstStyle/>
          <a:p>
            <a:pPr marL="33866">
              <a:spcBef>
                <a:spcPts val="320"/>
              </a:spcBef>
            </a:pPr>
            <a:r>
              <a:rPr sz="1867" spc="-67" dirty="0">
                <a:latin typeface="Arial MT"/>
                <a:cs typeface="Arial MT"/>
              </a:rPr>
              <a:t>)</a:t>
            </a:r>
            <a:endParaRPr sz="1867">
              <a:latin typeface="Arial MT"/>
              <a:cs typeface="Arial MT"/>
            </a:endParaRPr>
          </a:p>
          <a:p>
            <a:pPr marL="483435">
              <a:spcBef>
                <a:spcPts val="233"/>
              </a:spcBef>
            </a:pPr>
            <a:r>
              <a:rPr sz="3600" spc="-49" baseline="20000" dirty="0">
                <a:latin typeface="Roboto"/>
                <a:cs typeface="Roboto"/>
              </a:rPr>
              <a:t>H</a:t>
            </a:r>
            <a:r>
              <a:rPr sz="1600" spc="-33" dirty="0">
                <a:latin typeface="Roboto"/>
                <a:cs typeface="Roboto"/>
              </a:rPr>
              <a:t>23</a:t>
            </a:r>
            <a:endParaRPr sz="1600">
              <a:latin typeface="Roboto"/>
              <a:cs typeface="Roboto"/>
            </a:endParaRPr>
          </a:p>
        </p:txBody>
      </p:sp>
      <p:sp>
        <p:nvSpPr>
          <p:cNvPr id="31" name="object 31"/>
          <p:cNvSpPr txBox="1">
            <a:spLocks noGrp="1"/>
          </p:cNvSpPr>
          <p:nvPr>
            <p:ph type="title"/>
          </p:nvPr>
        </p:nvSpPr>
        <p:spPr>
          <a:xfrm>
            <a:off x="488334" y="149299"/>
            <a:ext cx="11172723" cy="810330"/>
          </a:xfrm>
          <a:prstGeom prst="rect">
            <a:avLst/>
          </a:prstGeom>
        </p:spPr>
        <p:txBody>
          <a:bodyPr vert="horz" wrap="square" lIns="0" tIns="131933" rIns="0" bIns="0" rtlCol="0" anchor="ctr">
            <a:spAutoFit/>
          </a:bodyPr>
          <a:lstStyle/>
          <a:p>
            <a:pPr marL="1564601">
              <a:lnSpc>
                <a:spcPct val="100000"/>
              </a:lnSpc>
              <a:spcBef>
                <a:spcPts val="133"/>
              </a:spcBef>
            </a:pPr>
            <a:r>
              <a:rPr spc="-27" dirty="0"/>
              <a:t>Multiclass</a:t>
            </a:r>
            <a:r>
              <a:rPr spc="-127" dirty="0"/>
              <a:t> </a:t>
            </a:r>
            <a:r>
              <a:rPr spc="-33" dirty="0"/>
              <a:t>Classification</a:t>
            </a:r>
            <a:r>
              <a:rPr spc="-127" dirty="0"/>
              <a:t> </a:t>
            </a:r>
            <a:r>
              <a:rPr spc="-13" dirty="0"/>
              <a:t>Problem:</a:t>
            </a:r>
            <a:r>
              <a:rPr spc="-120" dirty="0"/>
              <a:t> </a:t>
            </a:r>
            <a:r>
              <a:rPr spc="-13" dirty="0"/>
              <a:t>Sigmoid</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65700" y="1992164"/>
            <a:ext cx="2203873" cy="3801533"/>
            <a:chOff x="3799274" y="1494123"/>
            <a:chExt cx="1652905" cy="2851150"/>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2832100"/>
            </a:xfrm>
            <a:custGeom>
              <a:avLst/>
              <a:gdLst/>
              <a:ahLst/>
              <a:cxnLst/>
              <a:rect l="l" t="t" r="r" b="b"/>
              <a:pathLst>
                <a:path w="1096645" h="2832100">
                  <a:moveTo>
                    <a:pt x="0" y="149"/>
                  </a:moveTo>
                  <a:lnTo>
                    <a:pt x="1096499" y="46995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000"/>
                  </a:moveTo>
                  <a:lnTo>
                    <a:pt x="1096499" y="1371600"/>
                  </a:lnTo>
                </a:path>
                <a:path w="1096645" h="2832100">
                  <a:moveTo>
                    <a:pt x="0" y="927000"/>
                  </a:moveTo>
                  <a:lnTo>
                    <a:pt x="1096499" y="228599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grpSp>
      <p:sp>
        <p:nvSpPr>
          <p:cNvPr id="10" name="object 10"/>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1" name="object 11"/>
          <p:cNvGrpSpPr/>
          <p:nvPr/>
        </p:nvGrpSpPr>
        <p:grpSpPr>
          <a:xfrm>
            <a:off x="839399" y="1197634"/>
            <a:ext cx="5405967" cy="5005493"/>
            <a:chOff x="629549" y="898225"/>
            <a:chExt cx="4054475" cy="3754120"/>
          </a:xfrm>
        </p:grpSpPr>
        <p:sp>
          <p:nvSpPr>
            <p:cNvPr id="12" name="object 12"/>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2" name="object 22"/>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3" name="object 23"/>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4" name="object 24"/>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pic>
        <p:nvPicPr>
          <p:cNvPr id="25" name="object 25"/>
          <p:cNvPicPr/>
          <p:nvPr/>
        </p:nvPicPr>
        <p:blipFill>
          <a:blip r:embed="rId2" cstate="print"/>
          <a:stretch>
            <a:fillRect/>
          </a:stretch>
        </p:blipFill>
        <p:spPr>
          <a:xfrm>
            <a:off x="7951674" y="5076397"/>
            <a:ext cx="140725" cy="109307"/>
          </a:xfrm>
          <a:prstGeom prst="rect">
            <a:avLst/>
          </a:prstGeom>
        </p:spPr>
      </p:pic>
      <p:pic>
        <p:nvPicPr>
          <p:cNvPr id="26" name="object 26"/>
          <p:cNvPicPr/>
          <p:nvPr/>
        </p:nvPicPr>
        <p:blipFill>
          <a:blip r:embed="rId3" cstate="print"/>
          <a:stretch>
            <a:fillRect/>
          </a:stretch>
        </p:blipFill>
        <p:spPr>
          <a:xfrm>
            <a:off x="7951674" y="3738665"/>
            <a:ext cx="140725" cy="109308"/>
          </a:xfrm>
          <a:prstGeom prst="rect">
            <a:avLst/>
          </a:prstGeom>
        </p:spPr>
      </p:pic>
      <p:pic>
        <p:nvPicPr>
          <p:cNvPr id="27" name="object 27"/>
          <p:cNvPicPr/>
          <p:nvPr/>
        </p:nvPicPr>
        <p:blipFill>
          <a:blip r:embed="rId3" cstate="print"/>
          <a:stretch>
            <a:fillRect/>
          </a:stretch>
        </p:blipFill>
        <p:spPr>
          <a:xfrm>
            <a:off x="7951674" y="2502531"/>
            <a:ext cx="140725" cy="109308"/>
          </a:xfrm>
          <a:prstGeom prst="rect">
            <a:avLst/>
          </a:prstGeom>
        </p:spPr>
      </p:pic>
      <p:sp>
        <p:nvSpPr>
          <p:cNvPr id="28" name="object 28"/>
          <p:cNvSpPr txBox="1"/>
          <p:nvPr/>
        </p:nvSpPr>
        <p:spPr>
          <a:xfrm>
            <a:off x="8435468" y="2447474"/>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21</a:t>
            </a:r>
            <a:endParaRPr sz="1600">
              <a:latin typeface="Roboto"/>
              <a:cs typeface="Roboto"/>
            </a:endParaRPr>
          </a:p>
        </p:txBody>
      </p:sp>
      <p:sp>
        <p:nvSpPr>
          <p:cNvPr id="29" name="object 29"/>
          <p:cNvSpPr txBox="1"/>
          <p:nvPr/>
        </p:nvSpPr>
        <p:spPr>
          <a:xfrm>
            <a:off x="8435468" y="5033009"/>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23</a:t>
            </a:r>
            <a:endParaRPr sz="1600">
              <a:latin typeface="Roboto"/>
              <a:cs typeface="Roboto"/>
            </a:endParaRPr>
          </a:p>
        </p:txBody>
      </p:sp>
      <p:sp>
        <p:nvSpPr>
          <p:cNvPr id="30" name="object 30"/>
          <p:cNvSpPr txBox="1"/>
          <p:nvPr/>
        </p:nvSpPr>
        <p:spPr>
          <a:xfrm>
            <a:off x="8435468" y="3638642"/>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22</a:t>
            </a:r>
            <a:endParaRPr sz="1600">
              <a:latin typeface="Roboto"/>
              <a:cs typeface="Roboto"/>
            </a:endParaRPr>
          </a:p>
        </p:txBody>
      </p:sp>
      <p:sp>
        <p:nvSpPr>
          <p:cNvPr id="31" name="object 31"/>
          <p:cNvSpPr txBox="1"/>
          <p:nvPr/>
        </p:nvSpPr>
        <p:spPr>
          <a:xfrm>
            <a:off x="8019610" y="21480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2" name="object 32"/>
          <p:cNvSpPr txBox="1"/>
          <p:nvPr/>
        </p:nvSpPr>
        <p:spPr>
          <a:xfrm>
            <a:off x="8019610" y="33720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graphicFrame>
        <p:nvGraphicFramePr>
          <p:cNvPr id="33" name="object 33"/>
          <p:cNvGraphicFramePr>
            <a:graphicFrameLocks noGrp="1"/>
          </p:cNvGraphicFramePr>
          <p:nvPr/>
        </p:nvGraphicFramePr>
        <p:xfrm>
          <a:off x="6358550" y="1966016"/>
          <a:ext cx="1662005" cy="3695446"/>
        </p:xfrm>
        <a:graphic>
          <a:graphicData uri="http://schemas.openxmlformats.org/drawingml/2006/table">
            <a:tbl>
              <a:tblPr firstRow="1" bandRow="1">
                <a:tableStyleId>{2D5ABB26-0587-4C30-8999-92F81FD0307C}</a:tableStyleId>
              </a:tblPr>
              <a:tblGrid>
                <a:gridCol w="872913">
                  <a:extLst>
                    <a:ext uri="{9D8B030D-6E8A-4147-A177-3AD203B41FA5}">
                      <a16:colId xmlns:a16="http://schemas.microsoft.com/office/drawing/2014/main" val="20000"/>
                    </a:ext>
                  </a:extLst>
                </a:gridCol>
                <a:gridCol w="176105">
                  <a:extLst>
                    <a:ext uri="{9D8B030D-6E8A-4147-A177-3AD203B41FA5}">
                      <a16:colId xmlns:a16="http://schemas.microsoft.com/office/drawing/2014/main" val="20001"/>
                    </a:ext>
                  </a:extLst>
                </a:gridCol>
                <a:gridCol w="612987">
                  <a:extLst>
                    <a:ext uri="{9D8B030D-6E8A-4147-A177-3AD203B41FA5}">
                      <a16:colId xmlns:a16="http://schemas.microsoft.com/office/drawing/2014/main" val="20002"/>
                    </a:ext>
                  </a:extLst>
                </a:gridCol>
              </a:tblGrid>
              <a:tr h="571500">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FF0000"/>
                      </a:solidFill>
                      <a:prstDash val="solid"/>
                    </a:lnT>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FF0000"/>
                      </a:solidFill>
                      <a:prstDash val="solid"/>
                    </a:lnT>
                    <a:lnB w="28575">
                      <a:solidFill>
                        <a:srgbClr val="595959"/>
                      </a:solidFill>
                      <a:prstDash val="solid"/>
                    </a:lnB>
                  </a:tcPr>
                </a:tc>
                <a:tc>
                  <a:txBody>
                    <a:bodyPr/>
                    <a:lstStyle/>
                    <a:p>
                      <a:pPr marL="6350" algn="ctr">
                        <a:lnSpc>
                          <a:spcPct val="100000"/>
                        </a:lnSpc>
                        <a:spcBef>
                          <a:spcPts val="1060"/>
                        </a:spcBef>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21</a:t>
                      </a:r>
                      <a:endParaRPr sz="1600" baseline="-31000">
                        <a:latin typeface="Arial MT"/>
                        <a:cs typeface="Arial MT"/>
                      </a:endParaRPr>
                    </a:p>
                  </a:txBody>
                  <a:tcPr marL="0" marR="0" marT="179493"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0"/>
                  </a:ext>
                </a:extLst>
              </a:tr>
              <a:tr h="553720">
                <a:tc>
                  <a:txBody>
                    <a:bodyPr/>
                    <a:lstStyle/>
                    <a:p>
                      <a:pPr marL="287020">
                        <a:lnSpc>
                          <a:spcPct val="100000"/>
                        </a:lnSpc>
                        <a:spcBef>
                          <a:spcPts val="130"/>
                        </a:spcBef>
                      </a:pPr>
                      <a:r>
                        <a:rPr sz="2400" spc="-37" baseline="21000" dirty="0">
                          <a:latin typeface="Arial MT"/>
                          <a:cs typeface="Arial MT"/>
                        </a:rPr>
                        <a:t>Z</a:t>
                      </a:r>
                      <a:r>
                        <a:rPr sz="1100" spc="-25" dirty="0">
                          <a:latin typeface="Arial MT"/>
                          <a:cs typeface="Arial MT"/>
                        </a:rPr>
                        <a:t>21</a:t>
                      </a:r>
                      <a:endParaRPr sz="1100">
                        <a:latin typeface="Arial MT"/>
                        <a:cs typeface="Arial MT"/>
                      </a:endParaRPr>
                    </a:p>
                  </a:txBody>
                  <a:tcPr marL="0" marR="0" marT="22013" marB="0">
                    <a:lnL w="28575">
                      <a:solidFill>
                        <a:srgbClr val="FF0000"/>
                      </a:solidFill>
                      <a:prstDash val="solid"/>
                    </a:lnL>
                  </a:tcPr>
                </a:tc>
                <a:tc rowSpan="2">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1"/>
                  </a:ext>
                </a:extLst>
              </a:tr>
              <a:tr h="681567">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30"/>
                        </a:spcBef>
                      </a:pPr>
                      <a:endParaRPr sz="1900">
                        <a:latin typeface="Times New Roman" panose="02020603050405020304"/>
                        <a:cs typeface="Times New Roman" panose="02020603050405020304"/>
                      </a:endParaRPr>
                    </a:p>
                    <a:p>
                      <a:pPr marL="6350" algn="ctr">
                        <a:lnSpc>
                          <a:spcPct val="100000"/>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22</a:t>
                      </a:r>
                      <a:endParaRPr sz="1600" baseline="-31000">
                        <a:latin typeface="Arial MT"/>
                        <a:cs typeface="Arial MT"/>
                      </a:endParaRPr>
                    </a:p>
                  </a:txBody>
                  <a:tcPr marL="0" marR="0" marT="508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2"/>
                  </a:ext>
                </a:extLst>
              </a:tr>
              <a:tr h="591820">
                <a:tc>
                  <a:txBody>
                    <a:bodyPr/>
                    <a:lstStyle/>
                    <a:p>
                      <a:pPr marL="287020">
                        <a:lnSpc>
                          <a:spcPts val="1370"/>
                        </a:lnSpc>
                      </a:pPr>
                      <a:r>
                        <a:rPr sz="2400" spc="-37" baseline="21000" dirty="0">
                          <a:latin typeface="Arial MT"/>
                          <a:cs typeface="Arial MT"/>
                        </a:rPr>
                        <a:t>Z</a:t>
                      </a:r>
                      <a:r>
                        <a:rPr sz="1100" spc="-25" dirty="0">
                          <a:latin typeface="Arial MT"/>
                          <a:cs typeface="Arial MT"/>
                        </a:rPr>
                        <a:t>22</a:t>
                      </a:r>
                      <a:endParaRPr sz="1100">
                        <a:latin typeface="Arial MT"/>
                        <a:cs typeface="Arial MT"/>
                      </a:endParaRPr>
                    </a:p>
                  </a:txBody>
                  <a:tcPr marL="0" marR="0" marT="0" marB="0">
                    <a:lnL w="28575">
                      <a:solidFill>
                        <a:srgbClr val="FF0000"/>
                      </a:solidFill>
                      <a:prstDash val="solid"/>
                    </a:ln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3"/>
                  </a:ext>
                </a:extLst>
              </a:tr>
              <a:tr h="677927">
                <a:tc>
                  <a:txBody>
                    <a:bodyPr/>
                    <a:lstStyle/>
                    <a:p>
                      <a:pPr>
                        <a:lnSpc>
                          <a:spcPct val="100000"/>
                        </a:lnSpc>
                      </a:pPr>
                      <a:endParaRPr sz="1600">
                        <a:latin typeface="Times New Roman" panose="02020603050405020304"/>
                        <a:cs typeface="Times New Roman" panose="02020603050405020304"/>
                      </a:endParaRPr>
                    </a:p>
                    <a:p>
                      <a:pPr>
                        <a:lnSpc>
                          <a:spcPct val="100000"/>
                        </a:lnSpc>
                        <a:spcBef>
                          <a:spcPts val="420"/>
                        </a:spcBef>
                      </a:pPr>
                      <a:endParaRPr sz="1600">
                        <a:latin typeface="Times New Roman" panose="02020603050405020304"/>
                        <a:cs typeface="Times New Roman" panose="02020603050405020304"/>
                      </a:endParaRPr>
                    </a:p>
                    <a:p>
                      <a:pPr marL="287020">
                        <a:lnSpc>
                          <a:spcPts val="550"/>
                        </a:lnSpc>
                      </a:pPr>
                      <a:r>
                        <a:rPr sz="1600" spc="-50" dirty="0">
                          <a:latin typeface="Arial MT"/>
                          <a:cs typeface="Arial MT"/>
                        </a:rPr>
                        <a:t>Z</a:t>
                      </a:r>
                      <a:endParaRPr sz="1600">
                        <a:latin typeface="Arial MT"/>
                        <a:cs typeface="Arial MT"/>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455"/>
                        </a:spcBef>
                      </a:pPr>
                      <a:endParaRPr sz="1900">
                        <a:latin typeface="Times New Roman" panose="02020603050405020304"/>
                        <a:cs typeface="Times New Roman" panose="02020603050405020304"/>
                      </a:endParaRPr>
                    </a:p>
                    <a:p>
                      <a:pPr marL="6350" algn="ctr">
                        <a:lnSpc>
                          <a:spcPts val="1665"/>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23</a:t>
                      </a:r>
                      <a:endParaRPr sz="1600" baseline="-31000">
                        <a:latin typeface="Arial MT"/>
                        <a:cs typeface="Arial MT"/>
                      </a:endParaRPr>
                    </a:p>
                  </a:txBody>
                  <a:tcPr marL="0" marR="0" marT="77047" marB="0">
                    <a:lnL w="28575">
                      <a:solidFill>
                        <a:srgbClr val="FF0000"/>
                      </a:solidFill>
                      <a:prstDash val="solid"/>
                    </a:lnL>
                  </a:tcPr>
                </a:tc>
                <a:extLst>
                  <a:ext uri="{0D108BD9-81ED-4DB2-BD59-A6C34878D82A}">
                    <a16:rowId xmlns:a16="http://schemas.microsoft.com/office/drawing/2014/main" val="10004"/>
                  </a:ext>
                </a:extLst>
              </a:tr>
              <a:tr h="67733">
                <a:tc rowSpan="2">
                  <a:txBody>
                    <a:bodyPr/>
                    <a:lstStyle/>
                    <a:p>
                      <a:pPr marL="379730">
                        <a:lnSpc>
                          <a:spcPct val="100000"/>
                        </a:lnSpc>
                        <a:spcBef>
                          <a:spcPts val="200"/>
                        </a:spcBef>
                      </a:pPr>
                      <a:r>
                        <a:rPr sz="1100" spc="-25" dirty="0">
                          <a:latin typeface="Arial MT"/>
                          <a:cs typeface="Arial MT"/>
                        </a:rPr>
                        <a:t>23</a:t>
                      </a:r>
                      <a:endParaRPr sz="1100">
                        <a:latin typeface="Arial MT"/>
                        <a:cs typeface="Arial MT"/>
                      </a:endParaRPr>
                    </a:p>
                  </a:txBody>
                  <a:tcPr marL="0" marR="0" marT="33867" marB="0">
                    <a:lnL w="28575">
                      <a:solidFill>
                        <a:srgbClr val="FF0000"/>
                      </a:solidFill>
                      <a:prstDash val="solid"/>
                    </a:lnL>
                    <a:lnB w="28575">
                      <a:solidFill>
                        <a:srgbClr val="FF0000"/>
                      </a:solidFill>
                      <a:prstDash val="solid"/>
                    </a:lnB>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400">
                        <a:latin typeface="Times New Roman" panose="02020603050405020304"/>
                        <a:cs typeface="Times New Roman" panose="02020603050405020304"/>
                      </a:endParaRPr>
                    </a:p>
                  </a:txBody>
                  <a:tcPr marL="0" marR="0" marT="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5"/>
                  </a:ext>
                </a:extLst>
              </a:tr>
              <a:tr h="551179">
                <a:tc vMerge="1">
                  <a:txBody>
                    <a:bodyPr/>
                    <a:lstStyle/>
                    <a:p>
                      <a:endParaRPr lang="en-US"/>
                    </a:p>
                  </a:txBody>
                  <a:tcPr marL="0" marR="0" marT="25400" marB="0">
                    <a:lnL w="28575">
                      <a:solidFill>
                        <a:srgbClr val="FF0000"/>
                      </a:solidFill>
                      <a:prstDash val="solid"/>
                    </a:lnL>
                    <a:lnB w="28575">
                      <a:solidFill>
                        <a:srgbClr val="FF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FF0000"/>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6"/>
                  </a:ext>
                </a:extLst>
              </a:tr>
            </a:tbl>
          </a:graphicData>
        </a:graphic>
      </p:graphicFrame>
      <p:sp>
        <p:nvSpPr>
          <p:cNvPr id="34" name="object 34"/>
          <p:cNvSpPr txBox="1"/>
          <p:nvPr/>
        </p:nvSpPr>
        <p:spPr>
          <a:xfrm>
            <a:off x="8019746" y="47182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5" name="object 35"/>
          <p:cNvSpPr txBox="1"/>
          <p:nvPr/>
        </p:nvSpPr>
        <p:spPr>
          <a:xfrm>
            <a:off x="9842167" y="2290885"/>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0.84</a:t>
            </a:r>
            <a:endParaRPr sz="1867">
              <a:latin typeface="Arial MT"/>
              <a:cs typeface="Arial MT"/>
            </a:endParaRPr>
          </a:p>
        </p:txBody>
      </p:sp>
      <p:sp>
        <p:nvSpPr>
          <p:cNvPr id="36" name="object 36"/>
          <p:cNvSpPr txBox="1"/>
          <p:nvPr/>
        </p:nvSpPr>
        <p:spPr>
          <a:xfrm>
            <a:off x="9845902" y="3624618"/>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0.67</a:t>
            </a:r>
            <a:endParaRPr sz="1867">
              <a:latin typeface="Arial MT"/>
              <a:cs typeface="Arial MT"/>
            </a:endParaRPr>
          </a:p>
        </p:txBody>
      </p:sp>
      <p:sp>
        <p:nvSpPr>
          <p:cNvPr id="37" name="object 37"/>
          <p:cNvSpPr txBox="1"/>
          <p:nvPr/>
        </p:nvSpPr>
        <p:spPr>
          <a:xfrm>
            <a:off x="9871767" y="4958350"/>
            <a:ext cx="478367"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0.11</a:t>
            </a:r>
            <a:endParaRPr sz="1867">
              <a:latin typeface="Arial MT"/>
              <a:cs typeface="Arial MT"/>
            </a:endParaRPr>
          </a:p>
        </p:txBody>
      </p:sp>
      <p:sp>
        <p:nvSpPr>
          <p:cNvPr id="38" name="object 38"/>
          <p:cNvSpPr txBox="1">
            <a:spLocks noGrp="1"/>
          </p:cNvSpPr>
          <p:nvPr>
            <p:ph type="title"/>
          </p:nvPr>
        </p:nvSpPr>
        <p:spPr>
          <a:xfrm>
            <a:off x="665316" y="237789"/>
            <a:ext cx="10946581" cy="810330"/>
          </a:xfrm>
          <a:prstGeom prst="rect">
            <a:avLst/>
          </a:prstGeom>
        </p:spPr>
        <p:txBody>
          <a:bodyPr vert="horz" wrap="square" lIns="0" tIns="131933" rIns="0" bIns="0" rtlCol="0" anchor="ctr">
            <a:spAutoFit/>
          </a:bodyPr>
          <a:lstStyle/>
          <a:p>
            <a:pPr marL="1564601">
              <a:lnSpc>
                <a:spcPct val="100000"/>
              </a:lnSpc>
              <a:spcBef>
                <a:spcPts val="133"/>
              </a:spcBef>
            </a:pPr>
            <a:r>
              <a:rPr spc="-27" dirty="0"/>
              <a:t>Multiclass</a:t>
            </a:r>
            <a:r>
              <a:rPr spc="-127" dirty="0"/>
              <a:t> </a:t>
            </a:r>
            <a:r>
              <a:rPr spc="-33" dirty="0"/>
              <a:t>Classification</a:t>
            </a:r>
            <a:r>
              <a:rPr spc="-127" dirty="0"/>
              <a:t> </a:t>
            </a:r>
            <a:r>
              <a:rPr spc="-13" dirty="0"/>
              <a:t>Problem:</a:t>
            </a:r>
            <a:r>
              <a:rPr spc="-120" dirty="0"/>
              <a:t> </a:t>
            </a:r>
            <a:r>
              <a:rPr spc="-13" dirty="0"/>
              <a:t>Sigmoid</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65700" y="1992164"/>
            <a:ext cx="2203873" cy="3801533"/>
            <a:chOff x="3799274" y="1494123"/>
            <a:chExt cx="1652905" cy="2851150"/>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2832100"/>
            </a:xfrm>
            <a:custGeom>
              <a:avLst/>
              <a:gdLst/>
              <a:ahLst/>
              <a:cxnLst/>
              <a:rect l="l" t="t" r="r" b="b"/>
              <a:pathLst>
                <a:path w="1096645" h="2832100">
                  <a:moveTo>
                    <a:pt x="0" y="149"/>
                  </a:moveTo>
                  <a:lnTo>
                    <a:pt x="1096499" y="46995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000"/>
                  </a:moveTo>
                  <a:lnTo>
                    <a:pt x="1096499" y="1371600"/>
                  </a:lnTo>
                </a:path>
                <a:path w="1096645" h="2832100">
                  <a:moveTo>
                    <a:pt x="0" y="927000"/>
                  </a:moveTo>
                  <a:lnTo>
                    <a:pt x="1096499" y="228599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grpSp>
      <p:sp>
        <p:nvSpPr>
          <p:cNvPr id="10" name="object 10"/>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pSp>
        <p:nvGrpSpPr>
          <p:cNvPr id="11" name="object 11"/>
          <p:cNvGrpSpPr/>
          <p:nvPr/>
        </p:nvGrpSpPr>
        <p:grpSpPr>
          <a:xfrm>
            <a:off x="839399" y="1197634"/>
            <a:ext cx="5405967" cy="5005493"/>
            <a:chOff x="629549" y="898225"/>
            <a:chExt cx="4054475" cy="3754120"/>
          </a:xfrm>
        </p:grpSpPr>
        <p:sp>
          <p:nvSpPr>
            <p:cNvPr id="12" name="object 12"/>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2" name="object 22"/>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3" name="object 23"/>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4" name="object 24"/>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pic>
        <p:nvPicPr>
          <p:cNvPr id="25" name="object 25"/>
          <p:cNvPicPr/>
          <p:nvPr/>
        </p:nvPicPr>
        <p:blipFill>
          <a:blip r:embed="rId2" cstate="print"/>
          <a:stretch>
            <a:fillRect/>
          </a:stretch>
        </p:blipFill>
        <p:spPr>
          <a:xfrm>
            <a:off x="7951674" y="5076397"/>
            <a:ext cx="140725" cy="109307"/>
          </a:xfrm>
          <a:prstGeom prst="rect">
            <a:avLst/>
          </a:prstGeom>
        </p:spPr>
      </p:pic>
      <p:pic>
        <p:nvPicPr>
          <p:cNvPr id="26" name="object 26"/>
          <p:cNvPicPr/>
          <p:nvPr/>
        </p:nvPicPr>
        <p:blipFill>
          <a:blip r:embed="rId3" cstate="print"/>
          <a:stretch>
            <a:fillRect/>
          </a:stretch>
        </p:blipFill>
        <p:spPr>
          <a:xfrm>
            <a:off x="7951674" y="3738665"/>
            <a:ext cx="140725" cy="109308"/>
          </a:xfrm>
          <a:prstGeom prst="rect">
            <a:avLst/>
          </a:prstGeom>
        </p:spPr>
      </p:pic>
      <p:pic>
        <p:nvPicPr>
          <p:cNvPr id="27" name="object 27"/>
          <p:cNvPicPr/>
          <p:nvPr/>
        </p:nvPicPr>
        <p:blipFill>
          <a:blip r:embed="rId3" cstate="print"/>
          <a:stretch>
            <a:fillRect/>
          </a:stretch>
        </p:blipFill>
        <p:spPr>
          <a:xfrm>
            <a:off x="7951674" y="2502531"/>
            <a:ext cx="140725" cy="109308"/>
          </a:xfrm>
          <a:prstGeom prst="rect">
            <a:avLst/>
          </a:prstGeom>
        </p:spPr>
      </p:pic>
      <p:sp>
        <p:nvSpPr>
          <p:cNvPr id="28" name="object 28"/>
          <p:cNvSpPr txBox="1"/>
          <p:nvPr/>
        </p:nvSpPr>
        <p:spPr>
          <a:xfrm>
            <a:off x="8435468" y="2447474"/>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21</a:t>
            </a:r>
            <a:endParaRPr sz="1600">
              <a:latin typeface="Roboto"/>
              <a:cs typeface="Roboto"/>
            </a:endParaRPr>
          </a:p>
        </p:txBody>
      </p:sp>
      <p:sp>
        <p:nvSpPr>
          <p:cNvPr id="29" name="object 29"/>
          <p:cNvSpPr txBox="1"/>
          <p:nvPr/>
        </p:nvSpPr>
        <p:spPr>
          <a:xfrm>
            <a:off x="8435468" y="5033009"/>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23</a:t>
            </a:r>
            <a:endParaRPr sz="1600">
              <a:latin typeface="Roboto"/>
              <a:cs typeface="Roboto"/>
            </a:endParaRPr>
          </a:p>
        </p:txBody>
      </p:sp>
      <p:sp>
        <p:nvSpPr>
          <p:cNvPr id="30" name="object 30"/>
          <p:cNvSpPr txBox="1"/>
          <p:nvPr/>
        </p:nvSpPr>
        <p:spPr>
          <a:xfrm>
            <a:off x="8435468" y="3638642"/>
            <a:ext cx="546945" cy="386430"/>
          </a:xfrm>
          <a:prstGeom prst="rect">
            <a:avLst/>
          </a:prstGeom>
        </p:spPr>
        <p:txBody>
          <a:bodyPr vert="horz" wrap="square" lIns="0" tIns="16933" rIns="0" bIns="0" rtlCol="0">
            <a:spAutoFit/>
          </a:bodyPr>
          <a:lstStyle/>
          <a:p>
            <a:pPr marL="50799">
              <a:spcBef>
                <a:spcPts val="133"/>
              </a:spcBef>
            </a:pPr>
            <a:r>
              <a:rPr sz="3600" spc="-49" baseline="20000" dirty="0">
                <a:latin typeface="Roboto"/>
                <a:cs typeface="Roboto"/>
              </a:rPr>
              <a:t>H</a:t>
            </a:r>
            <a:r>
              <a:rPr sz="1600" spc="-33" dirty="0">
                <a:latin typeface="Roboto"/>
                <a:cs typeface="Roboto"/>
              </a:rPr>
              <a:t>22</a:t>
            </a:r>
            <a:endParaRPr sz="1600">
              <a:latin typeface="Roboto"/>
              <a:cs typeface="Roboto"/>
            </a:endParaRPr>
          </a:p>
        </p:txBody>
      </p:sp>
      <p:sp>
        <p:nvSpPr>
          <p:cNvPr id="31" name="object 31"/>
          <p:cNvSpPr txBox="1"/>
          <p:nvPr/>
        </p:nvSpPr>
        <p:spPr>
          <a:xfrm>
            <a:off x="8019610" y="21480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2" name="object 32"/>
          <p:cNvSpPr txBox="1"/>
          <p:nvPr/>
        </p:nvSpPr>
        <p:spPr>
          <a:xfrm>
            <a:off x="8019610" y="33720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graphicFrame>
        <p:nvGraphicFramePr>
          <p:cNvPr id="33" name="object 33"/>
          <p:cNvGraphicFramePr>
            <a:graphicFrameLocks noGrp="1"/>
          </p:cNvGraphicFramePr>
          <p:nvPr/>
        </p:nvGraphicFramePr>
        <p:xfrm>
          <a:off x="6358550" y="1966016"/>
          <a:ext cx="1662005" cy="3695446"/>
        </p:xfrm>
        <a:graphic>
          <a:graphicData uri="http://schemas.openxmlformats.org/drawingml/2006/table">
            <a:tbl>
              <a:tblPr firstRow="1" bandRow="1">
                <a:tableStyleId>{2D5ABB26-0587-4C30-8999-92F81FD0307C}</a:tableStyleId>
              </a:tblPr>
              <a:tblGrid>
                <a:gridCol w="872913">
                  <a:extLst>
                    <a:ext uri="{9D8B030D-6E8A-4147-A177-3AD203B41FA5}">
                      <a16:colId xmlns:a16="http://schemas.microsoft.com/office/drawing/2014/main" val="20000"/>
                    </a:ext>
                  </a:extLst>
                </a:gridCol>
                <a:gridCol w="176105">
                  <a:extLst>
                    <a:ext uri="{9D8B030D-6E8A-4147-A177-3AD203B41FA5}">
                      <a16:colId xmlns:a16="http://schemas.microsoft.com/office/drawing/2014/main" val="20001"/>
                    </a:ext>
                  </a:extLst>
                </a:gridCol>
                <a:gridCol w="612987">
                  <a:extLst>
                    <a:ext uri="{9D8B030D-6E8A-4147-A177-3AD203B41FA5}">
                      <a16:colId xmlns:a16="http://schemas.microsoft.com/office/drawing/2014/main" val="20002"/>
                    </a:ext>
                  </a:extLst>
                </a:gridCol>
              </a:tblGrid>
              <a:tr h="571500">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FF0000"/>
                      </a:solidFill>
                      <a:prstDash val="solid"/>
                    </a:lnT>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FF0000"/>
                      </a:solidFill>
                      <a:prstDash val="solid"/>
                    </a:lnT>
                    <a:lnB w="28575">
                      <a:solidFill>
                        <a:srgbClr val="595959"/>
                      </a:solidFill>
                      <a:prstDash val="solid"/>
                    </a:lnB>
                  </a:tcPr>
                </a:tc>
                <a:tc>
                  <a:txBody>
                    <a:bodyPr/>
                    <a:lstStyle/>
                    <a:p>
                      <a:pPr marL="6350" algn="ctr">
                        <a:lnSpc>
                          <a:spcPct val="100000"/>
                        </a:lnSpc>
                        <a:spcBef>
                          <a:spcPts val="1060"/>
                        </a:spcBef>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21</a:t>
                      </a:r>
                      <a:endParaRPr sz="1600" baseline="-31000">
                        <a:latin typeface="Arial MT"/>
                        <a:cs typeface="Arial MT"/>
                      </a:endParaRPr>
                    </a:p>
                  </a:txBody>
                  <a:tcPr marL="0" marR="0" marT="179493"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0"/>
                  </a:ext>
                </a:extLst>
              </a:tr>
              <a:tr h="553720">
                <a:tc>
                  <a:txBody>
                    <a:bodyPr/>
                    <a:lstStyle/>
                    <a:p>
                      <a:pPr marL="287020">
                        <a:lnSpc>
                          <a:spcPct val="100000"/>
                        </a:lnSpc>
                        <a:spcBef>
                          <a:spcPts val="130"/>
                        </a:spcBef>
                      </a:pPr>
                      <a:r>
                        <a:rPr sz="2400" spc="-37" baseline="21000" dirty="0">
                          <a:latin typeface="Arial MT"/>
                          <a:cs typeface="Arial MT"/>
                        </a:rPr>
                        <a:t>Z</a:t>
                      </a:r>
                      <a:r>
                        <a:rPr sz="1100" spc="-25" dirty="0">
                          <a:latin typeface="Arial MT"/>
                          <a:cs typeface="Arial MT"/>
                        </a:rPr>
                        <a:t>21</a:t>
                      </a:r>
                      <a:endParaRPr sz="1100">
                        <a:latin typeface="Arial MT"/>
                        <a:cs typeface="Arial MT"/>
                      </a:endParaRPr>
                    </a:p>
                  </a:txBody>
                  <a:tcPr marL="0" marR="0" marT="22013" marB="0">
                    <a:lnL w="28575">
                      <a:solidFill>
                        <a:srgbClr val="FF0000"/>
                      </a:solidFill>
                      <a:prstDash val="solid"/>
                    </a:lnL>
                  </a:tcPr>
                </a:tc>
                <a:tc rowSpan="2">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1"/>
                  </a:ext>
                </a:extLst>
              </a:tr>
              <a:tr h="681567">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30"/>
                        </a:spcBef>
                      </a:pPr>
                      <a:endParaRPr sz="1900">
                        <a:latin typeface="Times New Roman" panose="02020603050405020304"/>
                        <a:cs typeface="Times New Roman" panose="02020603050405020304"/>
                      </a:endParaRPr>
                    </a:p>
                    <a:p>
                      <a:pPr marL="6350" algn="ctr">
                        <a:lnSpc>
                          <a:spcPct val="100000"/>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22</a:t>
                      </a:r>
                      <a:endParaRPr sz="1600" baseline="-31000">
                        <a:latin typeface="Arial MT"/>
                        <a:cs typeface="Arial MT"/>
                      </a:endParaRPr>
                    </a:p>
                  </a:txBody>
                  <a:tcPr marL="0" marR="0" marT="508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2"/>
                  </a:ext>
                </a:extLst>
              </a:tr>
              <a:tr h="591820">
                <a:tc>
                  <a:txBody>
                    <a:bodyPr/>
                    <a:lstStyle/>
                    <a:p>
                      <a:pPr marL="287020">
                        <a:lnSpc>
                          <a:spcPts val="1370"/>
                        </a:lnSpc>
                      </a:pPr>
                      <a:r>
                        <a:rPr sz="2400" spc="-37" baseline="21000" dirty="0">
                          <a:latin typeface="Arial MT"/>
                          <a:cs typeface="Arial MT"/>
                        </a:rPr>
                        <a:t>Z</a:t>
                      </a:r>
                      <a:r>
                        <a:rPr sz="1100" spc="-25" dirty="0">
                          <a:latin typeface="Arial MT"/>
                          <a:cs typeface="Arial MT"/>
                        </a:rPr>
                        <a:t>22</a:t>
                      </a:r>
                      <a:endParaRPr sz="1100">
                        <a:latin typeface="Arial MT"/>
                        <a:cs typeface="Arial MT"/>
                      </a:endParaRPr>
                    </a:p>
                  </a:txBody>
                  <a:tcPr marL="0" marR="0" marT="0" marB="0">
                    <a:lnL w="28575">
                      <a:solidFill>
                        <a:srgbClr val="FF0000"/>
                      </a:solidFill>
                      <a:prstDash val="solid"/>
                    </a:ln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3"/>
                  </a:ext>
                </a:extLst>
              </a:tr>
              <a:tr h="677927">
                <a:tc>
                  <a:txBody>
                    <a:bodyPr/>
                    <a:lstStyle/>
                    <a:p>
                      <a:pPr>
                        <a:lnSpc>
                          <a:spcPct val="100000"/>
                        </a:lnSpc>
                      </a:pPr>
                      <a:endParaRPr sz="1600">
                        <a:latin typeface="Times New Roman" panose="02020603050405020304"/>
                        <a:cs typeface="Times New Roman" panose="02020603050405020304"/>
                      </a:endParaRPr>
                    </a:p>
                    <a:p>
                      <a:pPr>
                        <a:lnSpc>
                          <a:spcPct val="100000"/>
                        </a:lnSpc>
                        <a:spcBef>
                          <a:spcPts val="420"/>
                        </a:spcBef>
                      </a:pPr>
                      <a:endParaRPr sz="1600">
                        <a:latin typeface="Times New Roman" panose="02020603050405020304"/>
                        <a:cs typeface="Times New Roman" panose="02020603050405020304"/>
                      </a:endParaRPr>
                    </a:p>
                    <a:p>
                      <a:pPr marL="287020">
                        <a:lnSpc>
                          <a:spcPts val="550"/>
                        </a:lnSpc>
                      </a:pPr>
                      <a:r>
                        <a:rPr sz="1600" spc="-50" dirty="0">
                          <a:latin typeface="Arial MT"/>
                          <a:cs typeface="Arial MT"/>
                        </a:rPr>
                        <a:t>Z</a:t>
                      </a:r>
                      <a:endParaRPr sz="1600">
                        <a:latin typeface="Arial MT"/>
                        <a:cs typeface="Arial MT"/>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spcBef>
                          <a:spcPts val="455"/>
                        </a:spcBef>
                      </a:pPr>
                      <a:endParaRPr sz="1900">
                        <a:latin typeface="Times New Roman" panose="02020603050405020304"/>
                        <a:cs typeface="Times New Roman" panose="02020603050405020304"/>
                      </a:endParaRPr>
                    </a:p>
                    <a:p>
                      <a:pPr marL="6350" algn="ctr">
                        <a:lnSpc>
                          <a:spcPts val="1665"/>
                        </a:lnSpc>
                      </a:pPr>
                      <a:r>
                        <a:rPr sz="1900" b="1" dirty="0">
                          <a:latin typeface="Arial" panose="020B0604020202020204"/>
                          <a:cs typeface="Arial" panose="020B0604020202020204"/>
                        </a:rPr>
                        <a:t>σ</a:t>
                      </a:r>
                      <a:r>
                        <a:rPr sz="1900" b="1" spc="-15" dirty="0">
                          <a:latin typeface="Arial" panose="020B0604020202020204"/>
                          <a:cs typeface="Arial" panose="020B0604020202020204"/>
                        </a:rPr>
                        <a:t> </a:t>
                      </a:r>
                      <a:r>
                        <a:rPr sz="1900" spc="-20" dirty="0">
                          <a:latin typeface="Arial MT"/>
                          <a:cs typeface="Arial MT"/>
                        </a:rPr>
                        <a:t>(Z</a:t>
                      </a:r>
                      <a:r>
                        <a:rPr sz="1600" spc="-30" baseline="-31000" dirty="0">
                          <a:latin typeface="Arial MT"/>
                          <a:cs typeface="Arial MT"/>
                        </a:rPr>
                        <a:t>23</a:t>
                      </a:r>
                      <a:endParaRPr sz="1600" baseline="-31000">
                        <a:latin typeface="Arial MT"/>
                        <a:cs typeface="Arial MT"/>
                      </a:endParaRPr>
                    </a:p>
                  </a:txBody>
                  <a:tcPr marL="0" marR="0" marT="77047" marB="0">
                    <a:lnL w="28575">
                      <a:solidFill>
                        <a:srgbClr val="FF0000"/>
                      </a:solidFill>
                      <a:prstDash val="solid"/>
                    </a:lnL>
                  </a:tcPr>
                </a:tc>
                <a:extLst>
                  <a:ext uri="{0D108BD9-81ED-4DB2-BD59-A6C34878D82A}">
                    <a16:rowId xmlns:a16="http://schemas.microsoft.com/office/drawing/2014/main" val="10004"/>
                  </a:ext>
                </a:extLst>
              </a:tr>
              <a:tr h="67733">
                <a:tc rowSpan="2">
                  <a:txBody>
                    <a:bodyPr/>
                    <a:lstStyle/>
                    <a:p>
                      <a:pPr marL="379730">
                        <a:lnSpc>
                          <a:spcPct val="100000"/>
                        </a:lnSpc>
                        <a:spcBef>
                          <a:spcPts val="200"/>
                        </a:spcBef>
                      </a:pPr>
                      <a:r>
                        <a:rPr sz="1100" spc="-25" dirty="0">
                          <a:latin typeface="Arial MT"/>
                          <a:cs typeface="Arial MT"/>
                        </a:rPr>
                        <a:t>23</a:t>
                      </a:r>
                      <a:endParaRPr sz="1100">
                        <a:latin typeface="Arial MT"/>
                        <a:cs typeface="Arial MT"/>
                      </a:endParaRPr>
                    </a:p>
                  </a:txBody>
                  <a:tcPr marL="0" marR="0" marT="33867" marB="0">
                    <a:lnL w="28575">
                      <a:solidFill>
                        <a:srgbClr val="FF0000"/>
                      </a:solidFill>
                      <a:prstDash val="solid"/>
                    </a:lnL>
                    <a:lnB w="28575">
                      <a:solidFill>
                        <a:srgbClr val="FF0000"/>
                      </a:solidFill>
                      <a:prstDash val="solid"/>
                    </a:lnB>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39370">
                        <a:lnSpc>
                          <a:spcPct val="100000"/>
                        </a:lnSpc>
                      </a:pPr>
                      <a:endParaRPr sz="400">
                        <a:latin typeface="Times New Roman" panose="02020603050405020304"/>
                        <a:cs typeface="Times New Roman" panose="02020603050405020304"/>
                      </a:endParaRPr>
                    </a:p>
                  </a:txBody>
                  <a:tcPr marL="0" marR="0" marT="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5"/>
                  </a:ext>
                </a:extLst>
              </a:tr>
              <a:tr h="551179">
                <a:tc vMerge="1">
                  <a:txBody>
                    <a:bodyPr/>
                    <a:lstStyle/>
                    <a:p>
                      <a:endParaRPr lang="en-US"/>
                    </a:p>
                  </a:txBody>
                  <a:tcPr marL="0" marR="0" marT="25400" marB="0">
                    <a:lnL w="28575">
                      <a:solidFill>
                        <a:srgbClr val="FF0000"/>
                      </a:solidFill>
                      <a:prstDash val="solid"/>
                    </a:lnL>
                    <a:lnB w="28575">
                      <a:solidFill>
                        <a:srgbClr val="FF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FF0000"/>
                      </a:solidFill>
                      <a:prstDash val="solid"/>
                    </a:lnB>
                  </a:tcPr>
                </a:tc>
                <a:tc>
                  <a:txBody>
                    <a:bodyPr/>
                    <a:lstStyle/>
                    <a:p>
                      <a:pPr marR="39370">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6"/>
                  </a:ext>
                </a:extLst>
              </a:tr>
            </a:tbl>
          </a:graphicData>
        </a:graphic>
      </p:graphicFrame>
      <p:sp>
        <p:nvSpPr>
          <p:cNvPr id="34" name="object 34"/>
          <p:cNvSpPr txBox="1"/>
          <p:nvPr/>
        </p:nvSpPr>
        <p:spPr>
          <a:xfrm>
            <a:off x="8019746" y="4718225"/>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5" name="object 35"/>
          <p:cNvSpPr txBox="1"/>
          <p:nvPr/>
        </p:nvSpPr>
        <p:spPr>
          <a:xfrm>
            <a:off x="9744799" y="2202999"/>
            <a:ext cx="854287" cy="393335"/>
          </a:xfrm>
          <a:prstGeom prst="rect">
            <a:avLst/>
          </a:prstGeom>
          <a:ln w="19049">
            <a:solidFill>
              <a:srgbClr val="FF0000"/>
            </a:solidFill>
          </a:ln>
        </p:spPr>
        <p:txBody>
          <a:bodyPr vert="horz" wrap="square" lIns="0" tIns="104987" rIns="0" bIns="0" rtlCol="0">
            <a:spAutoFit/>
          </a:bodyPr>
          <a:lstStyle/>
          <a:p>
            <a:pPr marL="114297">
              <a:spcBef>
                <a:spcPts val="827"/>
              </a:spcBef>
            </a:pPr>
            <a:r>
              <a:rPr sz="1867" spc="-27" dirty="0">
                <a:latin typeface="Arial MT"/>
                <a:cs typeface="Arial MT"/>
              </a:rPr>
              <a:t>0.84</a:t>
            </a:r>
            <a:endParaRPr sz="1867">
              <a:latin typeface="Arial MT"/>
              <a:cs typeface="Arial MT"/>
            </a:endParaRPr>
          </a:p>
        </p:txBody>
      </p:sp>
      <p:sp>
        <p:nvSpPr>
          <p:cNvPr id="36" name="object 36"/>
          <p:cNvSpPr txBox="1"/>
          <p:nvPr/>
        </p:nvSpPr>
        <p:spPr>
          <a:xfrm>
            <a:off x="9748534" y="3536732"/>
            <a:ext cx="854287" cy="393335"/>
          </a:xfrm>
          <a:prstGeom prst="rect">
            <a:avLst/>
          </a:prstGeom>
          <a:ln w="19049">
            <a:solidFill>
              <a:srgbClr val="FF0000"/>
            </a:solidFill>
          </a:ln>
        </p:spPr>
        <p:txBody>
          <a:bodyPr vert="horz" wrap="square" lIns="0" tIns="104987" rIns="0" bIns="0" rtlCol="0">
            <a:spAutoFit/>
          </a:bodyPr>
          <a:lstStyle/>
          <a:p>
            <a:pPr marL="114297">
              <a:spcBef>
                <a:spcPts val="827"/>
              </a:spcBef>
            </a:pPr>
            <a:r>
              <a:rPr sz="1867" spc="-27" dirty="0">
                <a:latin typeface="Arial MT"/>
                <a:cs typeface="Arial MT"/>
              </a:rPr>
              <a:t>0.67</a:t>
            </a:r>
            <a:endParaRPr sz="1867">
              <a:latin typeface="Arial MT"/>
              <a:cs typeface="Arial MT"/>
            </a:endParaRPr>
          </a:p>
        </p:txBody>
      </p:sp>
      <p:sp>
        <p:nvSpPr>
          <p:cNvPr id="37" name="object 37"/>
          <p:cNvSpPr txBox="1"/>
          <p:nvPr/>
        </p:nvSpPr>
        <p:spPr>
          <a:xfrm>
            <a:off x="9871767" y="4958350"/>
            <a:ext cx="478367"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0.11</a:t>
            </a:r>
            <a:endParaRPr sz="1867">
              <a:latin typeface="Arial MT"/>
              <a:cs typeface="Arial MT"/>
            </a:endParaRPr>
          </a:p>
        </p:txBody>
      </p:sp>
      <p:sp>
        <p:nvSpPr>
          <p:cNvPr id="38" name="object 38"/>
          <p:cNvSpPr txBox="1">
            <a:spLocks noGrp="1"/>
          </p:cNvSpPr>
          <p:nvPr>
            <p:ph type="title"/>
          </p:nvPr>
        </p:nvSpPr>
        <p:spPr>
          <a:xfrm>
            <a:off x="412955" y="286951"/>
            <a:ext cx="10927300" cy="810330"/>
          </a:xfrm>
          <a:prstGeom prst="rect">
            <a:avLst/>
          </a:prstGeom>
        </p:spPr>
        <p:txBody>
          <a:bodyPr vert="horz" wrap="square" lIns="0" tIns="131933" rIns="0" bIns="0" rtlCol="0" anchor="ctr">
            <a:spAutoFit/>
          </a:bodyPr>
          <a:lstStyle/>
          <a:p>
            <a:pPr marL="1564601">
              <a:lnSpc>
                <a:spcPct val="100000"/>
              </a:lnSpc>
              <a:spcBef>
                <a:spcPts val="133"/>
              </a:spcBef>
            </a:pPr>
            <a:r>
              <a:rPr spc="-27" dirty="0"/>
              <a:t>Multiclass</a:t>
            </a:r>
            <a:r>
              <a:rPr spc="-127" dirty="0"/>
              <a:t> </a:t>
            </a:r>
            <a:r>
              <a:rPr spc="-33" dirty="0"/>
              <a:t>Classification</a:t>
            </a:r>
            <a:r>
              <a:rPr spc="-127" dirty="0"/>
              <a:t> </a:t>
            </a:r>
            <a:r>
              <a:rPr spc="-13" dirty="0"/>
              <a:t>Problem:</a:t>
            </a:r>
            <a:r>
              <a:rPr spc="-120" dirty="0"/>
              <a:t> </a:t>
            </a:r>
            <a:r>
              <a:rPr spc="-13" dirty="0"/>
              <a:t>Sigmoid</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065700" y="1992164"/>
            <a:ext cx="2203873" cy="3801533"/>
            <a:chOff x="3799274" y="1494123"/>
            <a:chExt cx="1652905" cy="2851150"/>
          </a:xfrm>
        </p:grpSpPr>
        <p:sp>
          <p:nvSpPr>
            <p:cNvPr id="3" name="object 3"/>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5" name="object 5"/>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3808799" y="1503648"/>
              <a:ext cx="1096645" cy="2832100"/>
            </a:xfrm>
            <a:custGeom>
              <a:avLst/>
              <a:gdLst/>
              <a:ahLst/>
              <a:cxnLst/>
              <a:rect l="l" t="t" r="r" b="b"/>
              <a:pathLst>
                <a:path w="1096645" h="2832100">
                  <a:moveTo>
                    <a:pt x="0" y="149"/>
                  </a:moveTo>
                  <a:lnTo>
                    <a:pt x="1096499" y="469950"/>
                  </a:lnTo>
                </a:path>
                <a:path w="1096645" h="2832100">
                  <a:moveTo>
                    <a:pt x="0" y="0"/>
                  </a:moveTo>
                  <a:lnTo>
                    <a:pt x="1096499" y="1371600"/>
                  </a:lnTo>
                </a:path>
                <a:path w="1096645" h="2832100">
                  <a:moveTo>
                    <a:pt x="0" y="0"/>
                  </a:moveTo>
                  <a:lnTo>
                    <a:pt x="1096499" y="2285999"/>
                  </a:lnTo>
                </a:path>
                <a:path w="1096645" h="2832100">
                  <a:moveTo>
                    <a:pt x="0" y="2773199"/>
                  </a:moveTo>
                  <a:lnTo>
                    <a:pt x="1096499" y="2285999"/>
                  </a:lnTo>
                </a:path>
                <a:path w="1096645" h="2832100">
                  <a:moveTo>
                    <a:pt x="0" y="2007428"/>
                  </a:moveTo>
                  <a:lnTo>
                    <a:pt x="1096500" y="1371728"/>
                  </a:lnTo>
                </a:path>
                <a:path w="1096645" h="2832100">
                  <a:moveTo>
                    <a:pt x="0" y="927150"/>
                  </a:moveTo>
                  <a:lnTo>
                    <a:pt x="1096499" y="457050"/>
                  </a:lnTo>
                </a:path>
                <a:path w="1096645" h="2832100">
                  <a:moveTo>
                    <a:pt x="0" y="2007578"/>
                  </a:moveTo>
                  <a:lnTo>
                    <a:pt x="1096500" y="470078"/>
                  </a:lnTo>
                </a:path>
                <a:path w="1096645" h="2832100">
                  <a:moveTo>
                    <a:pt x="2373" y="2832101"/>
                  </a:moveTo>
                  <a:lnTo>
                    <a:pt x="1096473" y="469901"/>
                  </a:lnTo>
                </a:path>
                <a:path w="1096645" h="2832100">
                  <a:moveTo>
                    <a:pt x="0" y="2773061"/>
                  </a:moveTo>
                  <a:lnTo>
                    <a:pt x="1096500" y="1316862"/>
                  </a:lnTo>
                </a:path>
                <a:path w="1096645" h="2832100">
                  <a:moveTo>
                    <a:pt x="0" y="927000"/>
                  </a:moveTo>
                  <a:lnTo>
                    <a:pt x="1096499" y="1371600"/>
                  </a:lnTo>
                </a:path>
                <a:path w="1096645" h="2832100">
                  <a:moveTo>
                    <a:pt x="0" y="927000"/>
                  </a:moveTo>
                  <a:lnTo>
                    <a:pt x="1096499" y="2285999"/>
                  </a:lnTo>
                </a:path>
                <a:path w="1096645" h="2832100">
                  <a:moveTo>
                    <a:pt x="0" y="2007428"/>
                  </a:moveTo>
                  <a:lnTo>
                    <a:pt x="1096500" y="2286128"/>
                  </a:lnTo>
                </a:path>
              </a:pathLst>
            </a:custGeom>
            <a:ln w="19049">
              <a:solidFill>
                <a:srgbClr val="595959"/>
              </a:solidFill>
            </a:ln>
          </p:spPr>
          <p:txBody>
            <a:bodyPr wrap="square" lIns="0" tIns="0" rIns="0" bIns="0" rtlCol="0"/>
            <a:lstStyle/>
            <a:p>
              <a:endParaRPr sz="2400"/>
            </a:p>
          </p:txBody>
        </p:sp>
      </p:grpSp>
      <p:sp>
        <p:nvSpPr>
          <p:cNvPr id="10" name="object 10"/>
          <p:cNvSpPr txBox="1"/>
          <p:nvPr/>
        </p:nvSpPr>
        <p:spPr>
          <a:xfrm>
            <a:off x="1133779" y="1527415"/>
            <a:ext cx="279400" cy="4557914"/>
          </a:xfrm>
          <a:prstGeom prst="rect">
            <a:avLst/>
          </a:prstGeom>
        </p:spPr>
        <p:txBody>
          <a:bodyPr vert="horz" wrap="square" lIns="0" tIns="0" rIns="0" bIns="0" rtlCol="0">
            <a:spAutoFit/>
          </a:bodyPr>
          <a:lstStyle/>
          <a:p>
            <a:pPr marL="40639">
              <a:lnSpc>
                <a:spcPts val="2107"/>
              </a:lnSpc>
            </a:pPr>
            <a:r>
              <a:rPr sz="1867" spc="-33" dirty="0">
                <a:latin typeface="Roboto"/>
                <a:cs typeface="Roboto"/>
              </a:rPr>
              <a:t>X</a:t>
            </a:r>
            <a:r>
              <a:rPr spc="-49" baseline="-34000" dirty="0">
                <a:latin typeface="Roboto"/>
                <a:cs typeface="Roboto"/>
              </a:rPr>
              <a:t>1</a:t>
            </a:r>
            <a:endParaRPr baseline="-34000">
              <a:latin typeface="Roboto"/>
              <a:cs typeface="Roboto"/>
            </a:endParaRPr>
          </a:p>
          <a:p>
            <a:pPr marR="11006" indent="19473">
              <a:lnSpc>
                <a:spcPts val="8706"/>
              </a:lnSpc>
              <a:spcBef>
                <a:spcPts val="960"/>
              </a:spcBef>
            </a:pPr>
            <a:r>
              <a:rPr sz="1867" spc="-33" dirty="0">
                <a:latin typeface="Roboto"/>
                <a:cs typeface="Roboto"/>
              </a:rPr>
              <a:t>X</a:t>
            </a:r>
            <a:r>
              <a:rPr spc="-49" baseline="-34000" dirty="0">
                <a:latin typeface="Roboto"/>
                <a:cs typeface="Roboto"/>
              </a:rPr>
              <a:t>2</a:t>
            </a:r>
            <a:r>
              <a:rPr spc="1000" baseline="-34000" dirty="0">
                <a:latin typeface="Roboto"/>
                <a:cs typeface="Roboto"/>
              </a:rPr>
              <a:t> </a:t>
            </a:r>
            <a:r>
              <a:rPr sz="1867" spc="-33" dirty="0">
                <a:latin typeface="Roboto"/>
                <a:cs typeface="Roboto"/>
              </a:rPr>
              <a:t>X</a:t>
            </a:r>
            <a:r>
              <a:rPr spc="-49" baseline="-34000" dirty="0">
                <a:latin typeface="Roboto"/>
                <a:cs typeface="Roboto"/>
              </a:rPr>
              <a:t>3</a:t>
            </a:r>
            <a:endParaRPr baseline="-34000">
              <a:latin typeface="Roboto"/>
              <a:cs typeface="Roboto"/>
            </a:endParaRPr>
          </a:p>
          <a:p>
            <a:pPr marR="30479">
              <a:lnSpc>
                <a:spcPts val="8093"/>
              </a:lnSpc>
              <a:spcBef>
                <a:spcPts val="367"/>
              </a:spcBef>
            </a:pPr>
            <a:r>
              <a:rPr sz="1867" spc="-33" dirty="0">
                <a:latin typeface="Roboto"/>
                <a:cs typeface="Roboto"/>
              </a:rPr>
              <a:t>X</a:t>
            </a:r>
            <a:r>
              <a:rPr spc="-49" baseline="-34000" dirty="0">
                <a:latin typeface="Roboto"/>
                <a:cs typeface="Roboto"/>
              </a:rPr>
              <a:t>4</a:t>
            </a:r>
            <a:r>
              <a:rPr spc="1000" baseline="-34000" dirty="0">
                <a:latin typeface="Roboto"/>
                <a:cs typeface="Roboto"/>
              </a:rPr>
              <a:t> </a:t>
            </a:r>
            <a:r>
              <a:rPr sz="1867" spc="-33" dirty="0">
                <a:latin typeface="Roboto"/>
                <a:cs typeface="Roboto"/>
              </a:rPr>
              <a:t>X</a:t>
            </a:r>
            <a:r>
              <a:rPr spc="-49" baseline="-34000" dirty="0">
                <a:latin typeface="Roboto"/>
                <a:cs typeface="Roboto"/>
              </a:rPr>
              <a:t>5</a:t>
            </a:r>
            <a:endParaRPr baseline="-34000">
              <a:latin typeface="Roboto"/>
              <a:cs typeface="Roboto"/>
            </a:endParaRPr>
          </a:p>
        </p:txBody>
      </p:sp>
      <p:graphicFrame>
        <p:nvGraphicFramePr>
          <p:cNvPr id="11" name="object 11"/>
          <p:cNvGraphicFramePr>
            <a:graphicFrameLocks noGrp="1"/>
          </p:cNvGraphicFramePr>
          <p:nvPr/>
        </p:nvGraphicFramePr>
        <p:xfrm>
          <a:off x="6358549" y="1966017"/>
          <a:ext cx="2323254" cy="3685283"/>
        </p:xfrm>
        <a:graphic>
          <a:graphicData uri="http://schemas.openxmlformats.org/drawingml/2006/table">
            <a:tbl>
              <a:tblPr firstRow="1" bandRow="1">
                <a:tableStyleId>{2D5ABB26-0587-4C30-8999-92F81FD0307C}</a:tableStyleId>
              </a:tblPr>
              <a:tblGrid>
                <a:gridCol w="917787">
                  <a:extLst>
                    <a:ext uri="{9D8B030D-6E8A-4147-A177-3AD203B41FA5}">
                      <a16:colId xmlns:a16="http://schemas.microsoft.com/office/drawing/2014/main" val="20000"/>
                    </a:ext>
                  </a:extLst>
                </a:gridCol>
                <a:gridCol w="130387">
                  <a:extLst>
                    <a:ext uri="{9D8B030D-6E8A-4147-A177-3AD203B41FA5}">
                      <a16:colId xmlns:a16="http://schemas.microsoft.com/office/drawing/2014/main" val="20001"/>
                    </a:ext>
                  </a:extLst>
                </a:gridCol>
                <a:gridCol w="1275080">
                  <a:extLst>
                    <a:ext uri="{9D8B030D-6E8A-4147-A177-3AD203B41FA5}">
                      <a16:colId xmlns:a16="http://schemas.microsoft.com/office/drawing/2014/main" val="20002"/>
                    </a:ext>
                  </a:extLst>
                </a:gridCol>
              </a:tblGrid>
              <a:tr h="604520">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FF0000"/>
                      </a:solidFill>
                      <a:prstDash val="solid"/>
                    </a:lnT>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FF0000"/>
                      </a:solidFill>
                      <a:prstDash val="solid"/>
                    </a:lnT>
                    <a:lnB w="28575">
                      <a:solidFill>
                        <a:srgbClr val="595959"/>
                      </a:solidFill>
                      <a:prstDash val="solid"/>
                    </a:lnB>
                  </a:tcPr>
                </a:tc>
                <a:tc>
                  <a:txBody>
                    <a:bodyPr/>
                    <a:lstStyle/>
                    <a:p>
                      <a:pPr marL="33020" algn="ctr">
                        <a:lnSpc>
                          <a:spcPct val="100000"/>
                        </a:lnSpc>
                        <a:spcBef>
                          <a:spcPts val="965"/>
                        </a:spcBef>
                      </a:pPr>
                      <a:r>
                        <a:rPr sz="1900" spc="-10" dirty="0">
                          <a:latin typeface="Arial MT"/>
                          <a:cs typeface="Arial MT"/>
                        </a:rPr>
                        <a:t>softmax(Z</a:t>
                      </a:r>
                      <a:r>
                        <a:rPr sz="1800" spc="-15" baseline="-34000" dirty="0">
                          <a:latin typeface="Arial MT"/>
                          <a:cs typeface="Arial MT"/>
                        </a:rPr>
                        <a:t>21</a:t>
                      </a:r>
                      <a:endParaRPr sz="1800" baseline="-34000">
                        <a:latin typeface="Arial MT"/>
                        <a:cs typeface="Arial MT"/>
                      </a:endParaRPr>
                    </a:p>
                  </a:txBody>
                  <a:tcPr marL="0" marR="0" marT="163407"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0"/>
                  </a:ext>
                </a:extLst>
              </a:tr>
              <a:tr h="509693">
                <a:tc>
                  <a:txBody>
                    <a:bodyPr/>
                    <a:lstStyle/>
                    <a:p>
                      <a:pPr marR="187325" algn="r">
                        <a:lnSpc>
                          <a:spcPts val="1375"/>
                        </a:lnSpc>
                      </a:pPr>
                      <a:r>
                        <a:rPr sz="2400" spc="-37" baseline="21000" dirty="0">
                          <a:latin typeface="Arial MT"/>
                          <a:cs typeface="Arial MT"/>
                        </a:rPr>
                        <a:t>Z</a:t>
                      </a:r>
                      <a:r>
                        <a:rPr sz="1100" spc="-25" dirty="0">
                          <a:latin typeface="Arial MT"/>
                          <a:cs typeface="Arial MT"/>
                        </a:rPr>
                        <a:t>21</a:t>
                      </a:r>
                      <a:endParaRPr sz="1100">
                        <a:latin typeface="Arial MT"/>
                        <a:cs typeface="Arial MT"/>
                      </a:endParaRPr>
                    </a:p>
                  </a:txBody>
                  <a:tcPr marL="0" marR="0" marT="0" marB="0">
                    <a:lnL w="28575">
                      <a:solidFill>
                        <a:srgbClr val="FF0000"/>
                      </a:solidFill>
                      <a:prstDash val="solid"/>
                    </a:lnL>
                  </a:tcPr>
                </a:tc>
                <a:tc rowSpan="2">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48895">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1"/>
                  </a:ext>
                </a:extLst>
              </a:tr>
              <a:tr h="745660">
                <a:tc>
                  <a:txBody>
                    <a:bodyPr/>
                    <a:lstStyle/>
                    <a:p>
                      <a:pPr>
                        <a:lnSpc>
                          <a:spcPct val="100000"/>
                        </a:lnSpc>
                      </a:pPr>
                      <a:endParaRPr sz="1600">
                        <a:latin typeface="Times New Roman" panose="02020603050405020304"/>
                        <a:cs typeface="Times New Roman" panose="02020603050405020304"/>
                      </a:endParaRPr>
                    </a:p>
                    <a:p>
                      <a:pPr>
                        <a:lnSpc>
                          <a:spcPct val="100000"/>
                        </a:lnSpc>
                        <a:spcBef>
                          <a:spcPts val="805"/>
                        </a:spcBef>
                      </a:pPr>
                      <a:endParaRPr sz="1600">
                        <a:latin typeface="Times New Roman" panose="02020603050405020304"/>
                        <a:cs typeface="Times New Roman" panose="02020603050405020304"/>
                      </a:endParaRPr>
                    </a:p>
                    <a:p>
                      <a:pPr marR="12700" algn="ctr">
                        <a:lnSpc>
                          <a:spcPts val="615"/>
                        </a:lnSpc>
                      </a:pPr>
                      <a:r>
                        <a:rPr sz="1600" spc="-50" dirty="0">
                          <a:latin typeface="Arial MT"/>
                          <a:cs typeface="Arial MT"/>
                        </a:rPr>
                        <a:t>Z</a:t>
                      </a:r>
                      <a:endParaRPr sz="1600">
                        <a:latin typeface="Arial MT"/>
                        <a:cs typeface="Arial MT"/>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L="33020" algn="ctr">
                        <a:lnSpc>
                          <a:spcPct val="100000"/>
                        </a:lnSpc>
                        <a:spcBef>
                          <a:spcPts val="1575"/>
                        </a:spcBef>
                      </a:pPr>
                      <a:r>
                        <a:rPr sz="1900" spc="-10" dirty="0">
                          <a:latin typeface="Arial MT"/>
                          <a:cs typeface="Arial MT"/>
                        </a:rPr>
                        <a:t>softmax(Z</a:t>
                      </a:r>
                      <a:r>
                        <a:rPr sz="1800" spc="-15" baseline="-34000" dirty="0">
                          <a:latin typeface="Arial MT"/>
                          <a:cs typeface="Arial MT"/>
                        </a:rPr>
                        <a:t>22</a:t>
                      </a:r>
                      <a:endParaRPr sz="1800" baseline="-34000">
                        <a:latin typeface="Arial MT"/>
                        <a:cs typeface="Arial MT"/>
                      </a:endParaRPr>
                    </a:p>
                  </a:txBody>
                  <a:tcPr marL="0" marR="0" marT="26670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2"/>
                  </a:ext>
                </a:extLst>
              </a:tr>
              <a:tr h="484293">
                <a:tc>
                  <a:txBody>
                    <a:bodyPr/>
                    <a:lstStyle/>
                    <a:p>
                      <a:pPr marR="187325" algn="r">
                        <a:lnSpc>
                          <a:spcPct val="100000"/>
                        </a:lnSpc>
                        <a:spcBef>
                          <a:spcPts val="130"/>
                        </a:spcBef>
                      </a:pPr>
                      <a:r>
                        <a:rPr sz="1100" spc="-25" dirty="0">
                          <a:latin typeface="Arial MT"/>
                          <a:cs typeface="Arial MT"/>
                        </a:rPr>
                        <a:t>22</a:t>
                      </a:r>
                      <a:endParaRPr sz="1100">
                        <a:latin typeface="Arial MT"/>
                        <a:cs typeface="Arial MT"/>
                      </a:endParaRPr>
                    </a:p>
                  </a:txBody>
                  <a:tcPr marL="0" marR="0" marT="22013" marB="0">
                    <a:lnL w="28575">
                      <a:solidFill>
                        <a:srgbClr val="FF0000"/>
                      </a:solidFill>
                      <a:prstDash val="solid"/>
                    </a:ln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48895">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3"/>
                  </a:ext>
                </a:extLst>
              </a:tr>
              <a:tr h="648545">
                <a:tc>
                  <a:txBody>
                    <a:bodyPr/>
                    <a:lstStyle/>
                    <a:p>
                      <a:pPr>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48895">
                        <a:lnSpc>
                          <a:spcPct val="100000"/>
                        </a:lnSpc>
                        <a:spcBef>
                          <a:spcPts val="15"/>
                        </a:spcBef>
                      </a:pPr>
                      <a:endParaRPr sz="1900">
                        <a:latin typeface="Times New Roman" panose="02020603050405020304"/>
                        <a:cs typeface="Times New Roman" panose="02020603050405020304"/>
                      </a:endParaRPr>
                    </a:p>
                    <a:p>
                      <a:pPr marL="33020" algn="ctr">
                        <a:lnSpc>
                          <a:spcPct val="100000"/>
                        </a:lnSpc>
                        <a:spcBef>
                          <a:spcPts val="5"/>
                        </a:spcBef>
                      </a:pPr>
                      <a:r>
                        <a:rPr sz="1900" spc="-10" dirty="0">
                          <a:latin typeface="Arial MT"/>
                          <a:cs typeface="Arial MT"/>
                        </a:rPr>
                        <a:t>softmax(Z</a:t>
                      </a:r>
                      <a:r>
                        <a:rPr sz="1800" spc="-15" baseline="-34000" dirty="0">
                          <a:latin typeface="Arial MT"/>
                          <a:cs typeface="Arial MT"/>
                        </a:rPr>
                        <a:t>23</a:t>
                      </a:r>
                      <a:endParaRPr sz="1800" baseline="-34000">
                        <a:latin typeface="Arial MT"/>
                        <a:cs typeface="Arial MT"/>
                      </a:endParaRPr>
                    </a:p>
                  </a:txBody>
                  <a:tcPr marL="0" marR="0" marT="2540" marB="0">
                    <a:lnL w="28575">
                      <a:solidFill>
                        <a:srgbClr val="FF0000"/>
                      </a:solidFill>
                      <a:prstDash val="solid"/>
                    </a:lnL>
                  </a:tcPr>
                </a:tc>
                <a:extLst>
                  <a:ext uri="{0D108BD9-81ED-4DB2-BD59-A6C34878D82A}">
                    <a16:rowId xmlns:a16="http://schemas.microsoft.com/office/drawing/2014/main" val="10004"/>
                  </a:ext>
                </a:extLst>
              </a:tr>
              <a:tr h="73660">
                <a:tc rowSpan="2">
                  <a:txBody>
                    <a:bodyPr/>
                    <a:lstStyle/>
                    <a:p>
                      <a:pPr marL="287020">
                        <a:lnSpc>
                          <a:spcPct val="100000"/>
                        </a:lnSpc>
                        <a:spcBef>
                          <a:spcPts val="235"/>
                        </a:spcBef>
                      </a:pPr>
                      <a:r>
                        <a:rPr sz="2400" spc="-37" baseline="21000" dirty="0">
                          <a:latin typeface="Arial MT"/>
                          <a:cs typeface="Arial MT"/>
                        </a:rPr>
                        <a:t>Z</a:t>
                      </a:r>
                      <a:r>
                        <a:rPr sz="1100" spc="-25" dirty="0">
                          <a:latin typeface="Arial MT"/>
                          <a:cs typeface="Arial MT"/>
                        </a:rPr>
                        <a:t>23</a:t>
                      </a:r>
                      <a:endParaRPr sz="1100">
                        <a:latin typeface="Arial MT"/>
                        <a:cs typeface="Arial MT"/>
                      </a:endParaRPr>
                    </a:p>
                  </a:txBody>
                  <a:tcPr marL="0" marR="0" marT="39793" marB="0">
                    <a:lnL w="28575">
                      <a:solidFill>
                        <a:srgbClr val="FF0000"/>
                      </a:solidFill>
                      <a:prstDash val="solid"/>
                    </a:lnL>
                    <a:lnB w="28575">
                      <a:solidFill>
                        <a:srgbClr val="FF0000"/>
                      </a:solidFill>
                      <a:prstDash val="solid"/>
                    </a:lnB>
                  </a:tcPr>
                </a:tc>
                <a:tc vMerge="1">
                  <a:txBody>
                    <a:bodyPr/>
                    <a:lstStyle/>
                    <a:p>
                      <a:endParaRPr lang="en-US"/>
                    </a:p>
                  </a:txBody>
                  <a:tcPr marL="0" marR="0" marT="0" marB="0">
                    <a:lnR w="28575">
                      <a:solidFill>
                        <a:srgbClr val="FF0000"/>
                      </a:solidFill>
                      <a:prstDash val="solid"/>
                    </a:lnR>
                    <a:lnT w="28575">
                      <a:solidFill>
                        <a:srgbClr val="595959"/>
                      </a:solidFill>
                      <a:prstDash val="solid"/>
                    </a:lnT>
                    <a:lnB w="28575">
                      <a:solidFill>
                        <a:srgbClr val="595959"/>
                      </a:solidFill>
                      <a:prstDash val="solid"/>
                    </a:lnB>
                  </a:tcPr>
                </a:tc>
                <a:tc>
                  <a:txBody>
                    <a:bodyPr/>
                    <a:lstStyle/>
                    <a:p>
                      <a:pPr marR="48895">
                        <a:lnSpc>
                          <a:spcPct val="100000"/>
                        </a:lnSpc>
                      </a:pPr>
                      <a:endParaRPr sz="400">
                        <a:latin typeface="Times New Roman" panose="02020603050405020304"/>
                        <a:cs typeface="Times New Roman" panose="02020603050405020304"/>
                      </a:endParaRPr>
                    </a:p>
                  </a:txBody>
                  <a:tcPr marL="0" marR="0" marT="0" marB="0">
                    <a:lnL w="28575">
                      <a:solidFill>
                        <a:srgbClr val="FF0000"/>
                      </a:solidFill>
                      <a:prstDash val="solid"/>
                    </a:lnL>
                    <a:lnB w="28575">
                      <a:solidFill>
                        <a:srgbClr val="595959"/>
                      </a:solidFill>
                      <a:prstDash val="solid"/>
                    </a:lnB>
                  </a:tcPr>
                </a:tc>
                <a:extLst>
                  <a:ext uri="{0D108BD9-81ED-4DB2-BD59-A6C34878D82A}">
                    <a16:rowId xmlns:a16="http://schemas.microsoft.com/office/drawing/2014/main" val="10005"/>
                  </a:ext>
                </a:extLst>
              </a:tr>
              <a:tr h="618912">
                <a:tc vMerge="1">
                  <a:txBody>
                    <a:bodyPr/>
                    <a:lstStyle/>
                    <a:p>
                      <a:endParaRPr lang="en-US"/>
                    </a:p>
                  </a:txBody>
                  <a:tcPr marL="0" marR="0" marT="29845" marB="0">
                    <a:lnL w="28575">
                      <a:solidFill>
                        <a:srgbClr val="FF0000"/>
                      </a:solidFill>
                      <a:prstDash val="solid"/>
                    </a:lnL>
                    <a:lnB w="28575">
                      <a:solidFill>
                        <a:srgbClr val="FF0000"/>
                      </a:solidFill>
                      <a:prstDash val="solid"/>
                    </a:lnB>
                  </a:tcPr>
                </a:tc>
                <a:tc>
                  <a:txBody>
                    <a:bodyPr/>
                    <a:lstStyle/>
                    <a:p>
                      <a:pPr>
                        <a:lnSpc>
                          <a:spcPct val="100000"/>
                        </a:lnSpc>
                      </a:pPr>
                      <a:endParaRPr sz="2400">
                        <a:latin typeface="Times New Roman" panose="02020603050405020304"/>
                        <a:cs typeface="Times New Roman" panose="02020603050405020304"/>
                      </a:endParaRPr>
                    </a:p>
                  </a:txBody>
                  <a:tcPr marL="0" marR="0" marT="0" marB="0">
                    <a:lnR w="28575">
                      <a:solidFill>
                        <a:srgbClr val="FF0000"/>
                      </a:solidFill>
                      <a:prstDash val="solid"/>
                    </a:lnR>
                    <a:lnT w="28575">
                      <a:solidFill>
                        <a:srgbClr val="595959"/>
                      </a:solidFill>
                      <a:prstDash val="solid"/>
                    </a:lnT>
                    <a:lnB w="28575">
                      <a:solidFill>
                        <a:srgbClr val="FF0000"/>
                      </a:solidFill>
                      <a:prstDash val="solid"/>
                    </a:lnB>
                  </a:tcPr>
                </a:tc>
                <a:tc>
                  <a:txBody>
                    <a:bodyPr/>
                    <a:lstStyle/>
                    <a:p>
                      <a:pPr marR="48895">
                        <a:lnSpc>
                          <a:spcPct val="100000"/>
                        </a:lnSpc>
                      </a:pPr>
                      <a:endParaRPr sz="2400">
                        <a:latin typeface="Times New Roman" panose="02020603050405020304"/>
                        <a:cs typeface="Times New Roman" panose="02020603050405020304"/>
                      </a:endParaRPr>
                    </a:p>
                  </a:txBody>
                  <a:tcPr marL="0" marR="0" marT="0" marB="0">
                    <a:lnL w="28575">
                      <a:solidFill>
                        <a:srgbClr val="FF0000"/>
                      </a:solidFill>
                      <a:prstDash val="solid"/>
                    </a:lnL>
                    <a:lnT w="28575">
                      <a:solidFill>
                        <a:srgbClr val="595959"/>
                      </a:solidFill>
                      <a:prstDash val="solid"/>
                    </a:lnT>
                  </a:tcPr>
                </a:tc>
                <a:extLst>
                  <a:ext uri="{0D108BD9-81ED-4DB2-BD59-A6C34878D82A}">
                    <a16:rowId xmlns:a16="http://schemas.microsoft.com/office/drawing/2014/main" val="10006"/>
                  </a:ext>
                </a:extLst>
              </a:tr>
            </a:tbl>
          </a:graphicData>
        </a:graphic>
      </p:graphicFrame>
      <p:grpSp>
        <p:nvGrpSpPr>
          <p:cNvPr id="12" name="object 12"/>
          <p:cNvGrpSpPr/>
          <p:nvPr/>
        </p:nvGrpSpPr>
        <p:grpSpPr>
          <a:xfrm>
            <a:off x="839399" y="1197634"/>
            <a:ext cx="5405967" cy="5005493"/>
            <a:chOff x="629549" y="898225"/>
            <a:chExt cx="4054475" cy="3754120"/>
          </a:xfrm>
        </p:grpSpPr>
        <p:sp>
          <p:nvSpPr>
            <p:cNvPr id="13" name="object 13"/>
            <p:cNvSpPr/>
            <p:nvPr/>
          </p:nvSpPr>
          <p:spPr>
            <a:xfrm>
              <a:off x="1383300" y="1276400"/>
              <a:ext cx="1884045" cy="3255645"/>
            </a:xfrm>
            <a:custGeom>
              <a:avLst/>
              <a:gdLst/>
              <a:ahLst/>
              <a:cxnLst/>
              <a:rect l="l" t="t" r="r" b="b"/>
              <a:pathLst>
                <a:path w="1884045" h="3255645">
                  <a:moveTo>
                    <a:pt x="30974" y="0"/>
                  </a:moveTo>
                  <a:lnTo>
                    <a:pt x="1883774" y="227099"/>
                  </a:lnTo>
                </a:path>
                <a:path w="1884045" h="3255645">
                  <a:moveTo>
                    <a:pt x="0" y="2462872"/>
                  </a:moveTo>
                  <a:lnTo>
                    <a:pt x="1883699" y="227272"/>
                  </a:lnTo>
                </a:path>
                <a:path w="1884045" h="3255645">
                  <a:moveTo>
                    <a:pt x="23149" y="764077"/>
                  </a:moveTo>
                  <a:lnTo>
                    <a:pt x="1883749" y="227377"/>
                  </a:lnTo>
                </a:path>
                <a:path w="1884045" h="3255645">
                  <a:moveTo>
                    <a:pt x="149" y="1640524"/>
                  </a:moveTo>
                  <a:lnTo>
                    <a:pt x="1883549" y="227224"/>
                  </a:lnTo>
                </a:path>
                <a:path w="1884045" h="3255645">
                  <a:moveTo>
                    <a:pt x="0" y="3255074"/>
                  </a:moveTo>
                  <a:lnTo>
                    <a:pt x="1883699" y="227174"/>
                  </a:lnTo>
                </a:path>
                <a:path w="1884045" h="3255645">
                  <a:moveTo>
                    <a:pt x="23149" y="764077"/>
                  </a:moveTo>
                  <a:lnTo>
                    <a:pt x="1883749" y="1154377"/>
                  </a:lnTo>
                </a:path>
                <a:path w="1884045" h="3255645">
                  <a:moveTo>
                    <a:pt x="30974" y="0"/>
                  </a:moveTo>
                  <a:lnTo>
                    <a:pt x="1883774" y="1154399"/>
                  </a:lnTo>
                </a:path>
                <a:path w="1884045" h="3255645">
                  <a:moveTo>
                    <a:pt x="149" y="1640524"/>
                  </a:moveTo>
                  <a:lnTo>
                    <a:pt x="1883549" y="1154524"/>
                  </a:lnTo>
                </a:path>
                <a:path w="1884045" h="3255645">
                  <a:moveTo>
                    <a:pt x="0" y="2462872"/>
                  </a:moveTo>
                  <a:lnTo>
                    <a:pt x="1883699" y="1154271"/>
                  </a:lnTo>
                </a:path>
                <a:path w="1884045" h="3255645">
                  <a:moveTo>
                    <a:pt x="0" y="3255074"/>
                  </a:moveTo>
                  <a:lnTo>
                    <a:pt x="1883699" y="1154474"/>
                  </a:lnTo>
                </a:path>
                <a:path w="1884045" h="3255645">
                  <a:moveTo>
                    <a:pt x="30974" y="0"/>
                  </a:moveTo>
                  <a:lnTo>
                    <a:pt x="1883774" y="2132099"/>
                  </a:lnTo>
                </a:path>
                <a:path w="1884045" h="3255645">
                  <a:moveTo>
                    <a:pt x="30974" y="0"/>
                  </a:moveTo>
                  <a:lnTo>
                    <a:pt x="1883774" y="3059399"/>
                  </a:lnTo>
                </a:path>
                <a:path w="1884045" h="3255645">
                  <a:moveTo>
                    <a:pt x="23149" y="764077"/>
                  </a:moveTo>
                  <a:lnTo>
                    <a:pt x="1883749" y="3059377"/>
                  </a:lnTo>
                </a:path>
                <a:path w="1884045" h="3255645">
                  <a:moveTo>
                    <a:pt x="23149" y="764077"/>
                  </a:moveTo>
                  <a:lnTo>
                    <a:pt x="1883749" y="2132377"/>
                  </a:lnTo>
                </a:path>
                <a:path w="1884045" h="3255645">
                  <a:moveTo>
                    <a:pt x="149" y="1640524"/>
                  </a:moveTo>
                  <a:lnTo>
                    <a:pt x="1883549" y="3059524"/>
                  </a:lnTo>
                </a:path>
                <a:path w="1884045" h="3255645">
                  <a:moveTo>
                    <a:pt x="149" y="1640524"/>
                  </a:moveTo>
                  <a:lnTo>
                    <a:pt x="1883549" y="2132224"/>
                  </a:lnTo>
                </a:path>
                <a:path w="1884045" h="3255645">
                  <a:moveTo>
                    <a:pt x="0" y="2462872"/>
                  </a:moveTo>
                  <a:lnTo>
                    <a:pt x="1883699" y="3059272"/>
                  </a:lnTo>
                </a:path>
                <a:path w="1884045" h="3255645">
                  <a:moveTo>
                    <a:pt x="0" y="2462872"/>
                  </a:moveTo>
                  <a:lnTo>
                    <a:pt x="1883699" y="2132272"/>
                  </a:lnTo>
                </a:path>
                <a:path w="1884045" h="3255645">
                  <a:moveTo>
                    <a:pt x="0" y="3255074"/>
                  </a:moveTo>
                  <a:lnTo>
                    <a:pt x="1883699" y="2132174"/>
                  </a:lnTo>
                </a:path>
                <a:path w="1884045" h="3255645">
                  <a:moveTo>
                    <a:pt x="0" y="3255074"/>
                  </a:moveTo>
                  <a:lnTo>
                    <a:pt x="1883699" y="3059474"/>
                  </a:lnTo>
                </a:path>
              </a:pathLst>
            </a:custGeom>
            <a:ln w="19049">
              <a:solidFill>
                <a:srgbClr val="595959"/>
              </a:solidFill>
            </a:ln>
          </p:spPr>
          <p:txBody>
            <a:bodyPr wrap="square" lIns="0" tIns="0" rIns="0" bIns="0" rtlCol="0"/>
            <a:lstStyle/>
            <a:p>
              <a:endParaRPr sz="2400"/>
            </a:p>
          </p:txBody>
        </p:sp>
        <p:sp>
          <p:nvSpPr>
            <p:cNvPr id="14" name="object 14"/>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5" name="object 15"/>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21" name="object 21"/>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2" name="object 22"/>
            <p:cNvSpPr/>
            <p:nvPr/>
          </p:nvSpPr>
          <p:spPr>
            <a:xfrm>
              <a:off x="629549" y="898225"/>
              <a:ext cx="4054475" cy="3749675"/>
            </a:xfrm>
            <a:custGeom>
              <a:avLst/>
              <a:gdLst/>
              <a:ahLst/>
              <a:cxnLst/>
              <a:rect l="l" t="t" r="r" b="b"/>
              <a:pathLst>
                <a:path w="4054475" h="3749675">
                  <a:moveTo>
                    <a:pt x="4054199" y="3749399"/>
                  </a:moveTo>
                  <a:lnTo>
                    <a:pt x="0" y="3749399"/>
                  </a:lnTo>
                  <a:lnTo>
                    <a:pt x="0" y="0"/>
                  </a:lnTo>
                  <a:lnTo>
                    <a:pt x="4054199" y="0"/>
                  </a:lnTo>
                  <a:lnTo>
                    <a:pt x="4054199" y="3749399"/>
                  </a:lnTo>
                  <a:close/>
                </a:path>
              </a:pathLst>
            </a:custGeom>
            <a:solidFill>
              <a:srgbClr val="FFFFFF">
                <a:alpha val="67419"/>
              </a:srgbClr>
            </a:solidFill>
          </p:spPr>
          <p:txBody>
            <a:bodyPr wrap="square" lIns="0" tIns="0" rIns="0" bIns="0" rtlCol="0"/>
            <a:lstStyle/>
            <a:p>
              <a:endParaRPr sz="2400"/>
            </a:p>
          </p:txBody>
        </p:sp>
      </p:grpSp>
      <p:sp>
        <p:nvSpPr>
          <p:cNvPr id="23" name="object 23"/>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4" name="object 24"/>
          <p:cNvSpPr txBox="1"/>
          <p:nvPr/>
        </p:nvSpPr>
        <p:spPr>
          <a:xfrm>
            <a:off x="732900" y="6336128"/>
            <a:ext cx="1532467" cy="386430"/>
          </a:xfrm>
          <a:prstGeom prst="rect">
            <a:avLst/>
          </a:prstGeom>
        </p:spPr>
        <p:txBody>
          <a:bodyPr vert="horz" wrap="square" lIns="0" tIns="16933" rIns="0" bIns="0" rtlCol="0">
            <a:spAutoFit/>
          </a:bodyPr>
          <a:lstStyle/>
          <a:p>
            <a:pPr marL="16933">
              <a:spcBef>
                <a:spcPts val="133"/>
              </a:spcBef>
            </a:pPr>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25" name="object 25"/>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26" name="object 26"/>
          <p:cNvSpPr txBox="1"/>
          <p:nvPr/>
        </p:nvSpPr>
        <p:spPr>
          <a:xfrm>
            <a:off x="9180533" y="2231574"/>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H</a:t>
            </a:r>
            <a:endParaRPr sz="2400">
              <a:latin typeface="Roboto"/>
              <a:cs typeface="Roboto"/>
            </a:endParaRPr>
          </a:p>
        </p:txBody>
      </p:sp>
      <p:sp>
        <p:nvSpPr>
          <p:cNvPr id="27" name="object 27"/>
          <p:cNvSpPr txBox="1"/>
          <p:nvPr/>
        </p:nvSpPr>
        <p:spPr>
          <a:xfrm>
            <a:off x="9397821" y="2447474"/>
            <a:ext cx="262467" cy="263320"/>
          </a:xfrm>
          <a:prstGeom prst="rect">
            <a:avLst/>
          </a:prstGeom>
        </p:spPr>
        <p:txBody>
          <a:bodyPr vert="horz" wrap="square" lIns="0" tIns="16933" rIns="0" bIns="0" rtlCol="0">
            <a:spAutoFit/>
          </a:bodyPr>
          <a:lstStyle/>
          <a:p>
            <a:pPr marL="16933">
              <a:spcBef>
                <a:spcPts val="133"/>
              </a:spcBef>
            </a:pPr>
            <a:r>
              <a:rPr sz="1600" spc="-33" dirty="0">
                <a:latin typeface="Roboto"/>
                <a:cs typeface="Roboto"/>
              </a:rPr>
              <a:t>21</a:t>
            </a:r>
            <a:endParaRPr sz="1600">
              <a:latin typeface="Roboto"/>
              <a:cs typeface="Roboto"/>
            </a:endParaRPr>
          </a:p>
        </p:txBody>
      </p:sp>
      <p:sp>
        <p:nvSpPr>
          <p:cNvPr id="28" name="object 28"/>
          <p:cNvSpPr txBox="1"/>
          <p:nvPr/>
        </p:nvSpPr>
        <p:spPr>
          <a:xfrm>
            <a:off x="9180533" y="3422742"/>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H</a:t>
            </a:r>
            <a:endParaRPr sz="2400">
              <a:latin typeface="Roboto"/>
              <a:cs typeface="Roboto"/>
            </a:endParaRPr>
          </a:p>
        </p:txBody>
      </p:sp>
      <p:sp>
        <p:nvSpPr>
          <p:cNvPr id="29" name="object 29"/>
          <p:cNvSpPr txBox="1"/>
          <p:nvPr/>
        </p:nvSpPr>
        <p:spPr>
          <a:xfrm>
            <a:off x="9397821" y="3638642"/>
            <a:ext cx="262467" cy="263320"/>
          </a:xfrm>
          <a:prstGeom prst="rect">
            <a:avLst/>
          </a:prstGeom>
        </p:spPr>
        <p:txBody>
          <a:bodyPr vert="horz" wrap="square" lIns="0" tIns="16933" rIns="0" bIns="0" rtlCol="0">
            <a:spAutoFit/>
          </a:bodyPr>
          <a:lstStyle/>
          <a:p>
            <a:pPr marL="16933">
              <a:spcBef>
                <a:spcPts val="133"/>
              </a:spcBef>
            </a:pPr>
            <a:r>
              <a:rPr sz="1600" spc="-33" dirty="0">
                <a:latin typeface="Roboto"/>
                <a:cs typeface="Roboto"/>
              </a:rPr>
              <a:t>22</a:t>
            </a:r>
            <a:endParaRPr sz="1600">
              <a:latin typeface="Roboto"/>
              <a:cs typeface="Roboto"/>
            </a:endParaRPr>
          </a:p>
        </p:txBody>
      </p:sp>
      <p:pic>
        <p:nvPicPr>
          <p:cNvPr id="30" name="object 30"/>
          <p:cNvPicPr/>
          <p:nvPr/>
        </p:nvPicPr>
        <p:blipFill>
          <a:blip r:embed="rId2" cstate="print"/>
          <a:stretch>
            <a:fillRect/>
          </a:stretch>
        </p:blipFill>
        <p:spPr>
          <a:xfrm>
            <a:off x="8601666" y="5008420"/>
            <a:ext cx="140701" cy="109307"/>
          </a:xfrm>
          <a:prstGeom prst="rect">
            <a:avLst/>
          </a:prstGeom>
        </p:spPr>
      </p:pic>
      <p:pic>
        <p:nvPicPr>
          <p:cNvPr id="31" name="object 31"/>
          <p:cNvPicPr/>
          <p:nvPr/>
        </p:nvPicPr>
        <p:blipFill>
          <a:blip r:embed="rId2" cstate="print"/>
          <a:stretch>
            <a:fillRect/>
          </a:stretch>
        </p:blipFill>
        <p:spPr>
          <a:xfrm>
            <a:off x="8601666" y="3772287"/>
            <a:ext cx="140701" cy="109307"/>
          </a:xfrm>
          <a:prstGeom prst="rect">
            <a:avLst/>
          </a:prstGeom>
        </p:spPr>
      </p:pic>
      <p:pic>
        <p:nvPicPr>
          <p:cNvPr id="32" name="object 32"/>
          <p:cNvPicPr/>
          <p:nvPr/>
        </p:nvPicPr>
        <p:blipFill>
          <a:blip r:embed="rId3" cstate="print"/>
          <a:stretch>
            <a:fillRect/>
          </a:stretch>
        </p:blipFill>
        <p:spPr>
          <a:xfrm>
            <a:off x="8601666" y="2536153"/>
            <a:ext cx="140701" cy="109307"/>
          </a:xfrm>
          <a:prstGeom prst="rect">
            <a:avLst/>
          </a:prstGeom>
        </p:spPr>
      </p:pic>
      <p:sp>
        <p:nvSpPr>
          <p:cNvPr id="33" name="object 33"/>
          <p:cNvSpPr txBox="1"/>
          <p:nvPr/>
        </p:nvSpPr>
        <p:spPr>
          <a:xfrm>
            <a:off x="8665330" y="4510485"/>
            <a:ext cx="1045633" cy="810543"/>
          </a:xfrm>
          <a:prstGeom prst="rect">
            <a:avLst/>
          </a:prstGeom>
        </p:spPr>
        <p:txBody>
          <a:bodyPr vert="horz" wrap="square" lIns="0" tIns="76200" rIns="0" bIns="0" rtlCol="0">
            <a:spAutoFit/>
          </a:bodyPr>
          <a:lstStyle/>
          <a:p>
            <a:pPr marL="33866">
              <a:spcBef>
                <a:spcPts val="600"/>
              </a:spcBef>
            </a:pPr>
            <a:r>
              <a:rPr sz="1867" spc="-67" dirty="0">
                <a:latin typeface="Arial MT"/>
                <a:cs typeface="Arial MT"/>
              </a:rPr>
              <a:t>)</a:t>
            </a:r>
            <a:endParaRPr sz="1867">
              <a:latin typeface="Arial MT"/>
              <a:cs typeface="Arial MT"/>
            </a:endParaRPr>
          </a:p>
          <a:p>
            <a:pPr marL="531693">
              <a:spcBef>
                <a:spcPts val="607"/>
              </a:spcBef>
            </a:pPr>
            <a:r>
              <a:rPr sz="3600" spc="-49" baseline="20000" dirty="0">
                <a:latin typeface="Roboto"/>
                <a:cs typeface="Roboto"/>
              </a:rPr>
              <a:t>H</a:t>
            </a:r>
            <a:r>
              <a:rPr sz="1600" spc="-33" dirty="0">
                <a:latin typeface="Roboto"/>
                <a:cs typeface="Roboto"/>
              </a:rPr>
              <a:t>23</a:t>
            </a:r>
            <a:endParaRPr sz="1600">
              <a:latin typeface="Roboto"/>
              <a:cs typeface="Roboto"/>
            </a:endParaRPr>
          </a:p>
        </p:txBody>
      </p:sp>
      <p:sp>
        <p:nvSpPr>
          <p:cNvPr id="34" name="object 34"/>
          <p:cNvSpPr txBox="1"/>
          <p:nvPr/>
        </p:nvSpPr>
        <p:spPr>
          <a:xfrm>
            <a:off x="8682263" y="2131779"/>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5" name="object 35"/>
          <p:cNvSpPr txBox="1"/>
          <p:nvPr/>
        </p:nvSpPr>
        <p:spPr>
          <a:xfrm>
            <a:off x="8682263" y="3350979"/>
            <a:ext cx="11345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36" name="object 36"/>
          <p:cNvSpPr txBox="1">
            <a:spLocks noGrp="1"/>
          </p:cNvSpPr>
          <p:nvPr>
            <p:ph type="title"/>
          </p:nvPr>
        </p:nvSpPr>
        <p:spPr>
          <a:xfrm>
            <a:off x="665316" y="336112"/>
            <a:ext cx="10933089" cy="810330"/>
          </a:xfrm>
          <a:prstGeom prst="rect">
            <a:avLst/>
          </a:prstGeom>
        </p:spPr>
        <p:txBody>
          <a:bodyPr vert="horz" wrap="square" lIns="0" tIns="131933" rIns="0" bIns="0" rtlCol="0" anchor="ctr">
            <a:spAutoFit/>
          </a:bodyPr>
          <a:lstStyle/>
          <a:p>
            <a:pPr marL="1540048">
              <a:lnSpc>
                <a:spcPct val="100000"/>
              </a:lnSpc>
              <a:spcBef>
                <a:spcPts val="133"/>
              </a:spcBef>
            </a:pPr>
            <a:r>
              <a:rPr spc="-27" dirty="0"/>
              <a:t>Multiclass</a:t>
            </a:r>
            <a:r>
              <a:rPr spc="-127" dirty="0"/>
              <a:t> </a:t>
            </a:r>
            <a:r>
              <a:rPr spc="-33" dirty="0"/>
              <a:t>Classification</a:t>
            </a:r>
            <a:r>
              <a:rPr spc="-127" dirty="0"/>
              <a:t> </a:t>
            </a:r>
            <a:r>
              <a:rPr spc="-13" dirty="0"/>
              <a:t>Problem:</a:t>
            </a:r>
            <a:r>
              <a:rPr spc="-120" dirty="0"/>
              <a:t> </a:t>
            </a:r>
            <a:r>
              <a:rPr spc="-13" dirty="0"/>
              <a:t>Softmax</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4308" y="562254"/>
            <a:ext cx="10248490"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258323"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sp>
        <p:nvSpPr>
          <p:cNvPr id="3" name="object 3"/>
          <p:cNvSpPr txBox="1"/>
          <p:nvPr/>
        </p:nvSpPr>
        <p:spPr>
          <a:xfrm>
            <a:off x="1386466" y="1897040"/>
            <a:ext cx="5035127" cy="3864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494297"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pic>
        <p:nvPicPr>
          <p:cNvPr id="3" name="object 3"/>
          <p:cNvPicPr/>
          <p:nvPr/>
        </p:nvPicPr>
        <p:blipFill>
          <a:blip r:embed="rId2" cstate="print"/>
          <a:stretch>
            <a:fillRect/>
          </a:stretch>
        </p:blipFill>
        <p:spPr>
          <a:xfrm>
            <a:off x="6502401" y="2746534"/>
            <a:ext cx="5410412" cy="1173599"/>
          </a:xfrm>
          <a:prstGeom prst="rect">
            <a:avLst/>
          </a:prstGeom>
        </p:spPr>
      </p:pic>
      <p:sp>
        <p:nvSpPr>
          <p:cNvPr id="4" name="object 4"/>
          <p:cNvSpPr txBox="1"/>
          <p:nvPr/>
        </p:nvSpPr>
        <p:spPr>
          <a:xfrm>
            <a:off x="1386466" y="1897041"/>
            <a:ext cx="5035127" cy="152007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198459"/>
            <a:ext cx="10985910"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6502401" y="2596850"/>
            <a:ext cx="5411047" cy="1323340"/>
            <a:chOff x="4876800" y="1947637"/>
            <a:chExt cx="4058285" cy="992505"/>
          </a:xfrm>
        </p:grpSpPr>
        <p:sp>
          <p:nvSpPr>
            <p:cNvPr id="4" name="object 4"/>
            <p:cNvSpPr/>
            <p:nvPr/>
          </p:nvSpPr>
          <p:spPr>
            <a:xfrm>
              <a:off x="6192324" y="1961925"/>
              <a:ext cx="2465705" cy="824865"/>
            </a:xfrm>
            <a:custGeom>
              <a:avLst/>
              <a:gdLst/>
              <a:ahLst/>
              <a:cxnLst/>
              <a:rect l="l" t="t" r="r" b="b"/>
              <a:pathLst>
                <a:path w="2465704" h="824864">
                  <a:moveTo>
                    <a:pt x="0" y="530124"/>
                  </a:moveTo>
                  <a:lnTo>
                    <a:pt x="3948" y="482339"/>
                  </a:lnTo>
                  <a:lnTo>
                    <a:pt x="15378" y="437008"/>
                  </a:lnTo>
                  <a:lnTo>
                    <a:pt x="33669" y="394739"/>
                  </a:lnTo>
                  <a:lnTo>
                    <a:pt x="58200" y="356138"/>
                  </a:lnTo>
                  <a:lnTo>
                    <a:pt x="88351" y="321811"/>
                  </a:lnTo>
                  <a:lnTo>
                    <a:pt x="123499" y="292365"/>
                  </a:lnTo>
                  <a:lnTo>
                    <a:pt x="163024" y="268407"/>
                  </a:lnTo>
                  <a:lnTo>
                    <a:pt x="206305" y="250543"/>
                  </a:lnTo>
                  <a:lnTo>
                    <a:pt x="252720" y="239380"/>
                  </a:lnTo>
                  <a:lnTo>
                    <a:pt x="301649" y="235524"/>
                  </a:lnTo>
                  <a:lnTo>
                    <a:pt x="349123" y="239194"/>
                  </a:lnTo>
                  <a:lnTo>
                    <a:pt x="394999" y="249986"/>
                  </a:lnTo>
                  <a:lnTo>
                    <a:pt x="438469" y="267571"/>
                  </a:lnTo>
                  <a:lnTo>
                    <a:pt x="478722" y="291622"/>
                  </a:lnTo>
                  <a:lnTo>
                    <a:pt x="514948" y="321811"/>
                  </a:lnTo>
                  <a:lnTo>
                    <a:pt x="545860" y="357190"/>
                  </a:lnTo>
                  <a:lnTo>
                    <a:pt x="570486" y="396502"/>
                  </a:lnTo>
                  <a:lnTo>
                    <a:pt x="588492" y="438956"/>
                  </a:lnTo>
                  <a:lnTo>
                    <a:pt x="599542" y="483761"/>
                  </a:lnTo>
                  <a:lnTo>
                    <a:pt x="603299" y="530124"/>
                  </a:lnTo>
                  <a:lnTo>
                    <a:pt x="599351" y="577910"/>
                  </a:lnTo>
                  <a:lnTo>
                    <a:pt x="587921" y="623241"/>
                  </a:lnTo>
                  <a:lnTo>
                    <a:pt x="569630" y="665510"/>
                  </a:lnTo>
                  <a:lnTo>
                    <a:pt x="545099" y="704111"/>
                  </a:lnTo>
                  <a:lnTo>
                    <a:pt x="514948" y="738438"/>
                  </a:lnTo>
                  <a:lnTo>
                    <a:pt x="479800" y="767884"/>
                  </a:lnTo>
                  <a:lnTo>
                    <a:pt x="440275" y="791842"/>
                  </a:lnTo>
                  <a:lnTo>
                    <a:pt x="396994" y="809706"/>
                  </a:lnTo>
                  <a:lnTo>
                    <a:pt x="350579" y="820869"/>
                  </a:lnTo>
                  <a:lnTo>
                    <a:pt x="301649" y="824724"/>
                  </a:lnTo>
                  <a:lnTo>
                    <a:pt x="252720" y="820869"/>
                  </a:lnTo>
                  <a:lnTo>
                    <a:pt x="206305" y="809706"/>
                  </a:lnTo>
                  <a:lnTo>
                    <a:pt x="163024" y="791842"/>
                  </a:lnTo>
                  <a:lnTo>
                    <a:pt x="123499" y="767884"/>
                  </a:lnTo>
                  <a:lnTo>
                    <a:pt x="88351" y="738438"/>
                  </a:lnTo>
                  <a:lnTo>
                    <a:pt x="58200" y="704111"/>
                  </a:lnTo>
                  <a:lnTo>
                    <a:pt x="33669" y="665510"/>
                  </a:lnTo>
                  <a:lnTo>
                    <a:pt x="15378" y="623241"/>
                  </a:lnTo>
                  <a:lnTo>
                    <a:pt x="3948" y="577910"/>
                  </a:lnTo>
                  <a:lnTo>
                    <a:pt x="0" y="530124"/>
                  </a:lnTo>
                  <a:close/>
                </a:path>
                <a:path w="2465704" h="824864">
                  <a:moveTo>
                    <a:pt x="1862124" y="294599"/>
                  </a:moveTo>
                  <a:lnTo>
                    <a:pt x="1866073" y="246814"/>
                  </a:lnTo>
                  <a:lnTo>
                    <a:pt x="1877503" y="201483"/>
                  </a:lnTo>
                  <a:lnTo>
                    <a:pt x="1895794" y="159214"/>
                  </a:lnTo>
                  <a:lnTo>
                    <a:pt x="1920325" y="120613"/>
                  </a:lnTo>
                  <a:lnTo>
                    <a:pt x="1950476" y="86286"/>
                  </a:lnTo>
                  <a:lnTo>
                    <a:pt x="1985624" y="56840"/>
                  </a:lnTo>
                  <a:lnTo>
                    <a:pt x="2025149" y="32882"/>
                  </a:lnTo>
                  <a:lnTo>
                    <a:pt x="2068430" y="15018"/>
                  </a:lnTo>
                  <a:lnTo>
                    <a:pt x="2114845" y="3855"/>
                  </a:lnTo>
                  <a:lnTo>
                    <a:pt x="2163774" y="0"/>
                  </a:lnTo>
                  <a:lnTo>
                    <a:pt x="2211248" y="3669"/>
                  </a:lnTo>
                  <a:lnTo>
                    <a:pt x="2257124" y="14461"/>
                  </a:lnTo>
                  <a:lnTo>
                    <a:pt x="2300594" y="32046"/>
                  </a:lnTo>
                  <a:lnTo>
                    <a:pt x="2340847" y="56097"/>
                  </a:lnTo>
                  <a:lnTo>
                    <a:pt x="2377073" y="86286"/>
                  </a:lnTo>
                  <a:lnTo>
                    <a:pt x="2407985" y="121665"/>
                  </a:lnTo>
                  <a:lnTo>
                    <a:pt x="2432611" y="160977"/>
                  </a:lnTo>
                  <a:lnTo>
                    <a:pt x="2450617" y="203431"/>
                  </a:lnTo>
                  <a:lnTo>
                    <a:pt x="2461667" y="248236"/>
                  </a:lnTo>
                  <a:lnTo>
                    <a:pt x="2465424" y="294599"/>
                  </a:lnTo>
                  <a:lnTo>
                    <a:pt x="2461476" y="342385"/>
                  </a:lnTo>
                  <a:lnTo>
                    <a:pt x="2450046" y="387716"/>
                  </a:lnTo>
                  <a:lnTo>
                    <a:pt x="2431755" y="429985"/>
                  </a:lnTo>
                  <a:lnTo>
                    <a:pt x="2407224" y="468586"/>
                  </a:lnTo>
                  <a:lnTo>
                    <a:pt x="2377073" y="502913"/>
                  </a:lnTo>
                  <a:lnTo>
                    <a:pt x="2341925" y="532359"/>
                  </a:lnTo>
                  <a:lnTo>
                    <a:pt x="2302400" y="556317"/>
                  </a:lnTo>
                  <a:lnTo>
                    <a:pt x="2259119" y="574181"/>
                  </a:lnTo>
                  <a:lnTo>
                    <a:pt x="2212704" y="585344"/>
                  </a:lnTo>
                  <a:lnTo>
                    <a:pt x="2163774" y="589199"/>
                  </a:lnTo>
                  <a:lnTo>
                    <a:pt x="2114845" y="585344"/>
                  </a:lnTo>
                  <a:lnTo>
                    <a:pt x="2068430" y="574181"/>
                  </a:lnTo>
                  <a:lnTo>
                    <a:pt x="2025149" y="556317"/>
                  </a:lnTo>
                  <a:lnTo>
                    <a:pt x="1985624" y="532359"/>
                  </a:lnTo>
                  <a:lnTo>
                    <a:pt x="1950476" y="502913"/>
                  </a:lnTo>
                  <a:lnTo>
                    <a:pt x="1920325" y="468586"/>
                  </a:lnTo>
                  <a:lnTo>
                    <a:pt x="1895794" y="429985"/>
                  </a:lnTo>
                  <a:lnTo>
                    <a:pt x="1877503" y="387716"/>
                  </a:lnTo>
                  <a:lnTo>
                    <a:pt x="1866073" y="342385"/>
                  </a:lnTo>
                  <a:lnTo>
                    <a:pt x="1862124" y="294599"/>
                  </a:lnTo>
                  <a:close/>
                </a:path>
              </a:pathLst>
            </a:custGeom>
            <a:ln w="28574">
              <a:solidFill>
                <a:srgbClr val="FF0000"/>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4876800" y="2059900"/>
              <a:ext cx="4057809" cy="880199"/>
            </a:xfrm>
            <a:prstGeom prst="rect">
              <a:avLst/>
            </a:prstGeom>
          </p:spPr>
        </p:pic>
      </p:grpSp>
      <p:sp>
        <p:nvSpPr>
          <p:cNvPr id="6" name="object 6"/>
          <p:cNvSpPr txBox="1"/>
          <p:nvPr/>
        </p:nvSpPr>
        <p:spPr>
          <a:xfrm>
            <a:off x="1386466" y="1897041"/>
            <a:ext cx="5035127" cy="152007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9786374"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6502401" y="2566083"/>
            <a:ext cx="5411047" cy="1354667"/>
            <a:chOff x="4876800" y="1924562"/>
            <a:chExt cx="4058285" cy="1016000"/>
          </a:xfrm>
        </p:grpSpPr>
        <p:sp>
          <p:nvSpPr>
            <p:cNvPr id="4" name="object 4"/>
            <p:cNvSpPr/>
            <p:nvPr/>
          </p:nvSpPr>
          <p:spPr>
            <a:xfrm>
              <a:off x="7470999" y="1938850"/>
              <a:ext cx="1278890" cy="502920"/>
            </a:xfrm>
            <a:custGeom>
              <a:avLst/>
              <a:gdLst/>
              <a:ahLst/>
              <a:cxnLst/>
              <a:rect l="l" t="t" r="r" b="b"/>
              <a:pathLst>
                <a:path w="1278890" h="502919">
                  <a:moveTo>
                    <a:pt x="0" y="0"/>
                  </a:moveTo>
                  <a:lnTo>
                    <a:pt x="1278599" y="0"/>
                  </a:lnTo>
                  <a:lnTo>
                    <a:pt x="1278599" y="502799"/>
                  </a:lnTo>
                  <a:lnTo>
                    <a:pt x="0" y="502799"/>
                  </a:lnTo>
                  <a:lnTo>
                    <a:pt x="0" y="0"/>
                  </a:lnTo>
                  <a:close/>
                </a:path>
              </a:pathLst>
            </a:custGeom>
            <a:ln w="28574">
              <a:solidFill>
                <a:srgbClr val="FF0000"/>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4876800" y="2059900"/>
              <a:ext cx="4057809" cy="880199"/>
            </a:xfrm>
            <a:prstGeom prst="rect">
              <a:avLst/>
            </a:prstGeom>
          </p:spPr>
        </p:pic>
      </p:grpSp>
      <p:sp>
        <p:nvSpPr>
          <p:cNvPr id="6" name="object 6"/>
          <p:cNvSpPr txBox="1"/>
          <p:nvPr/>
        </p:nvSpPr>
        <p:spPr>
          <a:xfrm>
            <a:off x="1386466" y="1897041"/>
            <a:ext cx="5035127" cy="2653718"/>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buFont typeface="Arial MT"/>
              <a:buChar char="●"/>
              <a:tabLst>
                <a:tab pos="505447" algn="l"/>
              </a:tabLst>
            </a:pPr>
            <a:r>
              <a:rPr sz="2400" spc="-87" dirty="0">
                <a:latin typeface="Roboto"/>
                <a:cs typeface="Roboto"/>
              </a:rPr>
              <a:t>Non-</a:t>
            </a:r>
            <a:r>
              <a:rPr sz="2400" spc="-40" dirty="0">
                <a:latin typeface="Roboto"/>
                <a:cs typeface="Roboto"/>
              </a:rPr>
              <a:t>linear </a:t>
            </a:r>
            <a:r>
              <a:rPr sz="2400" spc="-27" dirty="0">
                <a:latin typeface="Roboto"/>
                <a:cs typeface="Roboto"/>
              </a:rPr>
              <a:t>activation</a:t>
            </a:r>
            <a:r>
              <a:rPr sz="2400" spc="-40" dirty="0">
                <a:latin typeface="Roboto"/>
                <a:cs typeface="Roboto"/>
              </a:rPr>
              <a:t> </a:t>
            </a:r>
            <a:r>
              <a:rPr sz="2400" spc="-13" dirty="0">
                <a:latin typeface="Roboto"/>
                <a:cs typeface="Roboto"/>
              </a:rPr>
              <a:t>function</a:t>
            </a:r>
            <a:endParaRPr sz="2400">
              <a:latin typeface="Roboto"/>
              <a:cs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91471" y="128942"/>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6" y="1841874"/>
            <a:ext cx="8733367"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RNN</a:t>
            </a:r>
            <a:r>
              <a:rPr sz="1867" spc="-40" dirty="0">
                <a:latin typeface="Roboto"/>
                <a:cs typeface="Roboto"/>
              </a:rPr>
              <a:t> </a:t>
            </a:r>
            <a:r>
              <a:rPr sz="1867" dirty="0">
                <a:latin typeface="Roboto"/>
                <a:cs typeface="Roboto"/>
              </a:rPr>
              <a:t>for</a:t>
            </a:r>
            <a:r>
              <a:rPr sz="1867" spc="-33" dirty="0">
                <a:latin typeface="Roboto"/>
                <a:cs typeface="Roboto"/>
              </a:rPr>
              <a:t> </a:t>
            </a:r>
            <a:r>
              <a:rPr sz="1867" spc="-20" dirty="0">
                <a:latin typeface="Roboto"/>
                <a:cs typeface="Roboto"/>
              </a:rPr>
              <a:t>Sequential</a:t>
            </a:r>
            <a:r>
              <a:rPr sz="1867" spc="-33" dirty="0">
                <a:latin typeface="Roboto"/>
                <a:cs typeface="Roboto"/>
              </a:rPr>
              <a:t> </a:t>
            </a:r>
            <a:r>
              <a:rPr sz="1867" spc="-20" dirty="0">
                <a:latin typeface="Roboto"/>
                <a:cs typeface="Roboto"/>
              </a:rPr>
              <a:t>data</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is</a:t>
            </a:r>
            <a:r>
              <a:rPr sz="1867" spc="-27" dirty="0">
                <a:latin typeface="Roboto"/>
                <a:cs typeface="Roboto"/>
              </a:rPr>
              <a:t> </a:t>
            </a:r>
            <a:r>
              <a:rPr sz="1867" spc="-7" dirty="0">
                <a:latin typeface="Roboto"/>
                <a:cs typeface="Roboto"/>
              </a:rPr>
              <a:t>RNN</a:t>
            </a:r>
            <a:r>
              <a:rPr sz="1867" spc="-27" dirty="0">
                <a:latin typeface="Roboto"/>
                <a:cs typeface="Roboto"/>
              </a:rPr>
              <a:t> </a:t>
            </a:r>
            <a:r>
              <a:rPr sz="1867" spc="-13" dirty="0">
                <a:latin typeface="Roboto"/>
                <a:cs typeface="Roboto"/>
              </a:rPr>
              <a:t>different?</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 </a:t>
            </a:r>
            <a:r>
              <a:rPr sz="1867" spc="-27" dirty="0">
                <a:latin typeface="Roboto"/>
                <a:cs typeface="Roboto"/>
              </a:rPr>
              <a:t>and</a:t>
            </a:r>
            <a:r>
              <a:rPr sz="1867" spc="-13" dirty="0">
                <a:latin typeface="Roboto"/>
                <a:cs typeface="Roboto"/>
              </a:rPr>
              <a:t> </a:t>
            </a:r>
            <a:r>
              <a:rPr sz="1867" spc="-20" dirty="0">
                <a:latin typeface="Roboto"/>
                <a:cs typeface="Roboto"/>
              </a:rPr>
              <a:t>Backward</a:t>
            </a:r>
            <a:r>
              <a:rPr sz="1867" spc="-13" dirty="0">
                <a:latin typeface="Roboto"/>
                <a:cs typeface="Roboto"/>
              </a:rPr>
              <a:t> </a:t>
            </a:r>
            <a:r>
              <a:rPr sz="1867" spc="-20" dirty="0">
                <a:latin typeface="Roboto"/>
                <a:cs typeface="Roboto"/>
              </a:rPr>
              <a:t>Prop </a:t>
            </a:r>
            <a:r>
              <a:rPr sz="1867" spc="-33" dirty="0">
                <a:latin typeface="Roboto"/>
                <a:cs typeface="Roboto"/>
              </a:rPr>
              <a:t>in</a:t>
            </a:r>
            <a:r>
              <a:rPr sz="1867" spc="-13" dirty="0">
                <a:latin typeface="Roboto"/>
                <a:cs typeface="Roboto"/>
              </a:rPr>
              <a:t> RNN</a:t>
            </a:r>
            <a:endParaRPr sz="1867">
              <a:latin typeface="Roboto"/>
              <a:cs typeface="Roboto"/>
            </a:endParaRPr>
          </a:p>
          <a:p>
            <a:pPr marL="626518" indent="-448722">
              <a:lnSpc>
                <a:spcPts val="2220"/>
              </a:lnSpc>
              <a:buFont typeface="Arial MT"/>
              <a:buChar char="●"/>
              <a:tabLst>
                <a:tab pos="625671" algn="l"/>
                <a:tab pos="626518" algn="l"/>
              </a:tabLst>
            </a:pPr>
            <a:r>
              <a:rPr sz="1867" spc="-7" dirty="0">
                <a:latin typeface="Roboto"/>
                <a:cs typeface="Roboto"/>
              </a:rPr>
              <a:t>Complex </a:t>
            </a:r>
            <a:r>
              <a:rPr sz="1867" spc="-20" dirty="0">
                <a:latin typeface="Roboto"/>
                <a:cs typeface="Roboto"/>
              </a:rPr>
              <a:t>algorithms</a:t>
            </a:r>
            <a:r>
              <a:rPr sz="1867" spc="-7" dirty="0">
                <a:latin typeface="Roboto"/>
                <a:cs typeface="Roboto"/>
              </a:rPr>
              <a:t> </a:t>
            </a:r>
            <a:r>
              <a:rPr sz="1867" spc="-20" dirty="0">
                <a:latin typeface="Roboto"/>
                <a:cs typeface="Roboto"/>
              </a:rPr>
              <a:t>like</a:t>
            </a:r>
            <a:r>
              <a:rPr sz="1867" dirty="0">
                <a:latin typeface="Roboto"/>
                <a:cs typeface="Roboto"/>
              </a:rPr>
              <a:t> </a:t>
            </a:r>
            <a:r>
              <a:rPr sz="1867" spc="-20" dirty="0">
                <a:latin typeface="Roboto"/>
                <a:cs typeface="Roboto"/>
              </a:rPr>
              <a:t>LSTM</a:t>
            </a:r>
            <a:r>
              <a:rPr sz="1867" spc="-7" dirty="0">
                <a:latin typeface="Roboto"/>
                <a:cs typeface="Roboto"/>
              </a:rPr>
              <a:t> </a:t>
            </a:r>
            <a:r>
              <a:rPr sz="1867" spc="-27" dirty="0">
                <a:latin typeface="Roboto"/>
                <a:cs typeface="Roboto"/>
              </a:rPr>
              <a:t>and</a:t>
            </a:r>
            <a:r>
              <a:rPr sz="1867" dirty="0">
                <a:latin typeface="Roboto"/>
                <a:cs typeface="Roboto"/>
              </a:rPr>
              <a:t> </a:t>
            </a:r>
            <a:r>
              <a:rPr sz="1867" spc="-33" dirty="0">
                <a:latin typeface="Roboto"/>
                <a:cs typeface="Roboto"/>
              </a:rPr>
              <a:t>GRU</a:t>
            </a:r>
            <a:r>
              <a:rPr sz="1867" spc="-7" dirty="0">
                <a:latin typeface="Roboto"/>
                <a:cs typeface="Roboto"/>
              </a:rPr>
              <a:t> </a:t>
            </a:r>
            <a:r>
              <a:rPr sz="1867" spc="-27" dirty="0">
                <a:latin typeface="Roboto"/>
                <a:cs typeface="Roboto"/>
              </a:rPr>
              <a:t>which</a:t>
            </a:r>
            <a:r>
              <a:rPr sz="1867" dirty="0">
                <a:latin typeface="Roboto"/>
                <a:cs typeface="Roboto"/>
              </a:rPr>
              <a:t> </a:t>
            </a:r>
            <a:r>
              <a:rPr sz="1867" spc="-20" dirty="0">
                <a:latin typeface="Roboto"/>
                <a:cs typeface="Roboto"/>
              </a:rPr>
              <a:t>are</a:t>
            </a:r>
            <a:r>
              <a:rPr sz="1867" spc="-7" dirty="0">
                <a:latin typeface="Roboto"/>
                <a:cs typeface="Roboto"/>
              </a:rPr>
              <a:t> </a:t>
            </a:r>
            <a:r>
              <a:rPr sz="1867" spc="-20" dirty="0">
                <a:latin typeface="Roboto"/>
                <a:cs typeface="Roboto"/>
              </a:rPr>
              <a:t>enhanced</a:t>
            </a:r>
            <a:r>
              <a:rPr sz="1867" dirty="0">
                <a:latin typeface="Roboto"/>
                <a:cs typeface="Roboto"/>
              </a:rPr>
              <a:t> </a:t>
            </a:r>
            <a:r>
              <a:rPr sz="1867" spc="-27" dirty="0">
                <a:latin typeface="Roboto"/>
                <a:cs typeface="Roboto"/>
              </a:rPr>
              <a:t>versions</a:t>
            </a:r>
            <a:r>
              <a:rPr sz="1867" spc="-7" dirty="0">
                <a:latin typeface="Roboto"/>
                <a:cs typeface="Roboto"/>
              </a:rPr>
              <a:t> </a:t>
            </a:r>
            <a:r>
              <a:rPr sz="1867" spc="13" dirty="0">
                <a:latin typeface="Roboto"/>
                <a:cs typeface="Roboto"/>
              </a:rPr>
              <a:t>of</a:t>
            </a:r>
            <a:r>
              <a:rPr sz="1867" dirty="0">
                <a:latin typeface="Roboto"/>
                <a:cs typeface="Roboto"/>
              </a:rPr>
              <a:t> </a:t>
            </a:r>
            <a:r>
              <a:rPr sz="1867" spc="-13" dirty="0">
                <a:latin typeface="Roboto"/>
                <a:cs typeface="Roboto"/>
              </a:rPr>
              <a:t>RNN</a:t>
            </a:r>
            <a:endParaRPr sz="1867">
              <a:latin typeface="Roboto"/>
              <a:cs typeface="Roboto"/>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7285"/>
            <a:ext cx="10612284"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6502400" y="2746533"/>
            <a:ext cx="5539739" cy="1259840"/>
            <a:chOff x="4876800" y="2059900"/>
            <a:chExt cx="4154804" cy="944880"/>
          </a:xfrm>
        </p:grpSpPr>
        <p:sp>
          <p:nvSpPr>
            <p:cNvPr id="4" name="object 4"/>
            <p:cNvSpPr/>
            <p:nvPr/>
          </p:nvSpPr>
          <p:spPr>
            <a:xfrm>
              <a:off x="7242399" y="2396050"/>
              <a:ext cx="1774825" cy="594360"/>
            </a:xfrm>
            <a:custGeom>
              <a:avLst/>
              <a:gdLst/>
              <a:ahLst/>
              <a:cxnLst/>
              <a:rect l="l" t="t" r="r" b="b"/>
              <a:pathLst>
                <a:path w="1774825" h="594360">
                  <a:moveTo>
                    <a:pt x="0" y="0"/>
                  </a:moveTo>
                  <a:lnTo>
                    <a:pt x="1774499" y="0"/>
                  </a:lnTo>
                  <a:lnTo>
                    <a:pt x="1774499" y="594299"/>
                  </a:lnTo>
                  <a:lnTo>
                    <a:pt x="0" y="594299"/>
                  </a:lnTo>
                  <a:lnTo>
                    <a:pt x="0" y="0"/>
                  </a:lnTo>
                  <a:close/>
                </a:path>
              </a:pathLst>
            </a:custGeom>
            <a:ln w="28574">
              <a:solidFill>
                <a:srgbClr val="FF0000"/>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4876800" y="2059900"/>
              <a:ext cx="4057809" cy="880199"/>
            </a:xfrm>
            <a:prstGeom prst="rect">
              <a:avLst/>
            </a:prstGeom>
          </p:spPr>
        </p:pic>
      </p:grpSp>
      <p:sp>
        <p:nvSpPr>
          <p:cNvPr id="6" name="object 6"/>
          <p:cNvSpPr txBox="1"/>
          <p:nvPr/>
        </p:nvSpPr>
        <p:spPr>
          <a:xfrm>
            <a:off x="1386466" y="1897041"/>
            <a:ext cx="5035127" cy="3787361"/>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33" dirty="0">
                <a:latin typeface="Roboto"/>
                <a:cs typeface="Roboto"/>
              </a:rPr>
              <a:t>Returns</a:t>
            </a:r>
            <a:r>
              <a:rPr sz="2400" spc="-47" dirty="0">
                <a:latin typeface="Roboto"/>
                <a:cs typeface="Roboto"/>
              </a:rPr>
              <a:t> </a:t>
            </a:r>
            <a:r>
              <a:rPr sz="2400" spc="-33" dirty="0">
                <a:latin typeface="Roboto"/>
                <a:cs typeface="Roboto"/>
              </a:rPr>
              <a:t>probability</a:t>
            </a:r>
            <a:r>
              <a:rPr sz="2400" spc="-47" dirty="0">
                <a:latin typeface="Roboto"/>
                <a:cs typeface="Roboto"/>
              </a:rPr>
              <a:t> </a:t>
            </a:r>
            <a:r>
              <a:rPr sz="2400" dirty="0">
                <a:latin typeface="Roboto"/>
                <a:cs typeface="Roboto"/>
              </a:rPr>
              <a:t>for</a:t>
            </a:r>
            <a:r>
              <a:rPr sz="2400" spc="-47" dirty="0">
                <a:latin typeface="Roboto"/>
                <a:cs typeface="Roboto"/>
              </a:rPr>
              <a:t> </a:t>
            </a:r>
            <a:r>
              <a:rPr sz="2400" dirty="0">
                <a:latin typeface="Roboto"/>
                <a:cs typeface="Roboto"/>
              </a:rPr>
              <a:t>each</a:t>
            </a:r>
            <a:r>
              <a:rPr sz="2400" spc="-47" dirty="0">
                <a:latin typeface="Roboto"/>
                <a:cs typeface="Roboto"/>
              </a:rPr>
              <a:t> </a:t>
            </a:r>
            <a:r>
              <a:rPr sz="2400" spc="-13" dirty="0">
                <a:latin typeface="Roboto"/>
                <a:cs typeface="Roboto"/>
              </a:rPr>
              <a:t>class</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a:p>
            <a:pPr>
              <a:lnSpc>
                <a:spcPct val="100000"/>
              </a:lnSpc>
              <a:buFont typeface="Arial MT"/>
              <a:buChar char="●"/>
            </a:pPr>
            <a:endParaRPr sz="2400">
              <a:latin typeface="Roboto"/>
              <a:cs typeface="Roboto"/>
            </a:endParaRPr>
          </a:p>
          <a:p>
            <a:pPr>
              <a:spcBef>
                <a:spcPts val="153"/>
              </a:spcBef>
              <a:buFont typeface="Arial MT"/>
              <a:buChar char="●"/>
            </a:pPr>
            <a:endParaRPr sz="2400">
              <a:latin typeface="Roboto"/>
              <a:cs typeface="Roboto"/>
            </a:endParaRPr>
          </a:p>
          <a:p>
            <a:pPr marL="505447" indent="-488514">
              <a:buFont typeface="Arial MT"/>
              <a:buChar char="●"/>
              <a:tabLst>
                <a:tab pos="505447" algn="l"/>
              </a:tabLst>
            </a:pPr>
            <a:r>
              <a:rPr sz="2400" spc="-87" dirty="0">
                <a:latin typeface="Roboto"/>
                <a:cs typeface="Roboto"/>
              </a:rPr>
              <a:t>Non-</a:t>
            </a:r>
            <a:r>
              <a:rPr sz="2400" spc="-40" dirty="0">
                <a:latin typeface="Roboto"/>
                <a:cs typeface="Roboto"/>
              </a:rPr>
              <a:t>linear </a:t>
            </a:r>
            <a:r>
              <a:rPr sz="2400" spc="-27" dirty="0">
                <a:latin typeface="Roboto"/>
                <a:cs typeface="Roboto"/>
              </a:rPr>
              <a:t>activation</a:t>
            </a:r>
            <a:r>
              <a:rPr sz="2400" spc="-40" dirty="0">
                <a:latin typeface="Roboto"/>
                <a:cs typeface="Roboto"/>
              </a:rPr>
              <a:t> </a:t>
            </a:r>
            <a:r>
              <a:rPr sz="2400" spc="-13" dirty="0">
                <a:latin typeface="Roboto"/>
                <a:cs typeface="Roboto"/>
              </a:rPr>
              <a:t>function</a:t>
            </a:r>
            <a:endParaRPr sz="2400">
              <a:latin typeface="Roboto"/>
              <a:cs typeface="Roboto"/>
            </a:endParaRPr>
          </a:p>
          <a:p>
            <a:pPr>
              <a:lnSpc>
                <a:spcPct val="100000"/>
              </a:lnSpc>
              <a:buFont typeface="Arial MT"/>
              <a:buChar char="●"/>
            </a:pPr>
            <a:endParaRPr sz="2400">
              <a:latin typeface="Roboto"/>
              <a:cs typeface="Roboto"/>
            </a:endParaRPr>
          </a:p>
          <a:p>
            <a:pPr>
              <a:spcBef>
                <a:spcPts val="160"/>
              </a:spcBef>
              <a:buFont typeface="Arial MT"/>
              <a:buChar char="●"/>
            </a:pPr>
            <a:endParaRPr sz="2400">
              <a:latin typeface="Roboto"/>
              <a:cs typeface="Roboto"/>
            </a:endParaRPr>
          </a:p>
          <a:p>
            <a:pPr marL="505447" indent="-488514">
              <a:buFont typeface="Arial MT"/>
              <a:buChar char="●"/>
              <a:tabLst>
                <a:tab pos="505447" algn="l"/>
              </a:tabLst>
            </a:pPr>
            <a:r>
              <a:rPr sz="2400" spc="-33" dirty="0">
                <a:latin typeface="Roboto"/>
                <a:cs typeface="Roboto"/>
              </a:rPr>
              <a:t>Probability </a:t>
            </a:r>
            <a:r>
              <a:rPr sz="2400" dirty="0">
                <a:latin typeface="Roboto"/>
                <a:cs typeface="Roboto"/>
              </a:rPr>
              <a:t>of</a:t>
            </a:r>
            <a:r>
              <a:rPr sz="2400" spc="-33" dirty="0">
                <a:latin typeface="Roboto"/>
                <a:cs typeface="Roboto"/>
              </a:rPr>
              <a:t> </a:t>
            </a:r>
            <a:r>
              <a:rPr sz="2400" dirty="0">
                <a:latin typeface="Roboto"/>
                <a:cs typeface="Roboto"/>
              </a:rPr>
              <a:t>all</a:t>
            </a:r>
            <a:r>
              <a:rPr sz="2400" spc="-27" dirty="0">
                <a:latin typeface="Roboto"/>
                <a:cs typeface="Roboto"/>
              </a:rPr>
              <a:t> </a:t>
            </a:r>
            <a:r>
              <a:rPr sz="2400" spc="-13" dirty="0">
                <a:latin typeface="Roboto"/>
                <a:cs typeface="Roboto"/>
              </a:rPr>
              <a:t>classes</a:t>
            </a:r>
            <a:endParaRPr sz="2400">
              <a:latin typeface="Roboto"/>
              <a:cs typeface="Roboto"/>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663012"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1831699" y="1582914"/>
            <a:ext cx="6911340" cy="4620260"/>
            <a:chOff x="1373774" y="1187185"/>
            <a:chExt cx="5183505" cy="3465195"/>
          </a:xfrm>
        </p:grpSpPr>
        <p:sp>
          <p:nvSpPr>
            <p:cNvPr id="4" name="object 4"/>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5" name="object 5"/>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7" name="object 7"/>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9" name="object 9"/>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808799" y="1503648"/>
              <a:ext cx="2652395" cy="2832100"/>
            </a:xfrm>
            <a:custGeom>
              <a:avLst/>
              <a:gdLst/>
              <a:ahLst/>
              <a:cxnLst/>
              <a:rect l="l" t="t" r="r" b="b"/>
              <a:pathLst>
                <a:path w="2652395" h="2832100">
                  <a:moveTo>
                    <a:pt x="0" y="0"/>
                  </a:moveTo>
                  <a:lnTo>
                    <a:pt x="1096499" y="469800"/>
                  </a:lnTo>
                </a:path>
                <a:path w="2652395" h="2832100">
                  <a:moveTo>
                    <a:pt x="0" y="0"/>
                  </a:moveTo>
                  <a:lnTo>
                    <a:pt x="1096499" y="1371600"/>
                  </a:lnTo>
                </a:path>
                <a:path w="2652395" h="2832100">
                  <a:moveTo>
                    <a:pt x="0" y="0"/>
                  </a:moveTo>
                  <a:lnTo>
                    <a:pt x="1096499" y="2285999"/>
                  </a:lnTo>
                </a:path>
                <a:path w="2652395" h="2832100">
                  <a:moveTo>
                    <a:pt x="0" y="2773199"/>
                  </a:moveTo>
                  <a:lnTo>
                    <a:pt x="1096499" y="2285999"/>
                  </a:lnTo>
                </a:path>
                <a:path w="2652395" h="2832100">
                  <a:moveTo>
                    <a:pt x="0" y="2007428"/>
                  </a:moveTo>
                  <a:lnTo>
                    <a:pt x="1096500" y="1371728"/>
                  </a:lnTo>
                </a:path>
                <a:path w="2652395" h="2832100">
                  <a:moveTo>
                    <a:pt x="0" y="927150"/>
                  </a:moveTo>
                  <a:lnTo>
                    <a:pt x="1096499" y="457050"/>
                  </a:lnTo>
                </a:path>
                <a:path w="2652395" h="2832100">
                  <a:moveTo>
                    <a:pt x="0" y="2007578"/>
                  </a:moveTo>
                  <a:lnTo>
                    <a:pt x="1096500" y="470078"/>
                  </a:lnTo>
                </a:path>
                <a:path w="2652395" h="2832100">
                  <a:moveTo>
                    <a:pt x="2373" y="2832101"/>
                  </a:moveTo>
                  <a:lnTo>
                    <a:pt x="1096473" y="469901"/>
                  </a:lnTo>
                </a:path>
                <a:path w="2652395" h="2832100">
                  <a:moveTo>
                    <a:pt x="0" y="2773061"/>
                  </a:moveTo>
                  <a:lnTo>
                    <a:pt x="1096500" y="1316862"/>
                  </a:lnTo>
                </a:path>
                <a:path w="2652395" h="2832100">
                  <a:moveTo>
                    <a:pt x="0" y="927150"/>
                  </a:moveTo>
                  <a:lnTo>
                    <a:pt x="1096499" y="1371750"/>
                  </a:lnTo>
                </a:path>
                <a:path w="2652395" h="2832100">
                  <a:moveTo>
                    <a:pt x="0" y="927150"/>
                  </a:moveTo>
                  <a:lnTo>
                    <a:pt x="1096499" y="2286149"/>
                  </a:lnTo>
                </a:path>
                <a:path w="2652395" h="2832100">
                  <a:moveTo>
                    <a:pt x="0" y="2007428"/>
                  </a:moveTo>
                  <a:lnTo>
                    <a:pt x="1096500" y="2286128"/>
                  </a:lnTo>
                </a:path>
                <a:path w="2652395" h="2832100">
                  <a:moveTo>
                    <a:pt x="1672200" y="2292851"/>
                  </a:moveTo>
                  <a:lnTo>
                    <a:pt x="2652000" y="2293657"/>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451249" y="3756315"/>
              <a:ext cx="105526" cy="81980"/>
            </a:xfrm>
            <a:prstGeom prst="rect">
              <a:avLst/>
            </a:prstGeom>
          </p:spPr>
        </p:pic>
        <p:sp>
          <p:nvSpPr>
            <p:cNvPr id="12" name="object 12"/>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1383299" y="1276400"/>
              <a:ext cx="5078095" cy="3255645"/>
            </a:xfrm>
            <a:custGeom>
              <a:avLst/>
              <a:gdLst/>
              <a:ahLst/>
              <a:cxnLst/>
              <a:rect l="l" t="t" r="r" b="b"/>
              <a:pathLst>
                <a:path w="5078095" h="3255645">
                  <a:moveTo>
                    <a:pt x="30974" y="0"/>
                  </a:moveTo>
                  <a:lnTo>
                    <a:pt x="1883774" y="227099"/>
                  </a:lnTo>
                </a:path>
                <a:path w="5078095" h="3255645">
                  <a:moveTo>
                    <a:pt x="0" y="2462872"/>
                  </a:moveTo>
                  <a:lnTo>
                    <a:pt x="1883699" y="227272"/>
                  </a:lnTo>
                </a:path>
                <a:path w="5078095" h="3255645">
                  <a:moveTo>
                    <a:pt x="23149" y="764077"/>
                  </a:moveTo>
                  <a:lnTo>
                    <a:pt x="1883749" y="227377"/>
                  </a:lnTo>
                </a:path>
                <a:path w="5078095" h="3255645">
                  <a:moveTo>
                    <a:pt x="149" y="1640524"/>
                  </a:moveTo>
                  <a:lnTo>
                    <a:pt x="1883549" y="227224"/>
                  </a:lnTo>
                </a:path>
                <a:path w="5078095" h="3255645">
                  <a:moveTo>
                    <a:pt x="0" y="3255074"/>
                  </a:moveTo>
                  <a:lnTo>
                    <a:pt x="1883699" y="227174"/>
                  </a:lnTo>
                </a:path>
                <a:path w="5078095" h="3255645">
                  <a:moveTo>
                    <a:pt x="23149" y="764077"/>
                  </a:moveTo>
                  <a:lnTo>
                    <a:pt x="1883749" y="1154377"/>
                  </a:lnTo>
                </a:path>
                <a:path w="5078095" h="3255645">
                  <a:moveTo>
                    <a:pt x="30974" y="0"/>
                  </a:moveTo>
                  <a:lnTo>
                    <a:pt x="1883774" y="1154399"/>
                  </a:lnTo>
                </a:path>
                <a:path w="5078095" h="3255645">
                  <a:moveTo>
                    <a:pt x="149" y="1640524"/>
                  </a:moveTo>
                  <a:lnTo>
                    <a:pt x="1883549" y="1154524"/>
                  </a:lnTo>
                </a:path>
                <a:path w="5078095" h="3255645">
                  <a:moveTo>
                    <a:pt x="0" y="2462872"/>
                  </a:moveTo>
                  <a:lnTo>
                    <a:pt x="1883699" y="1154271"/>
                  </a:lnTo>
                </a:path>
                <a:path w="5078095" h="3255645">
                  <a:moveTo>
                    <a:pt x="0" y="3255074"/>
                  </a:moveTo>
                  <a:lnTo>
                    <a:pt x="1883699" y="1154474"/>
                  </a:lnTo>
                </a:path>
                <a:path w="5078095" h="3255645">
                  <a:moveTo>
                    <a:pt x="30974" y="0"/>
                  </a:moveTo>
                  <a:lnTo>
                    <a:pt x="1883774" y="2132099"/>
                  </a:lnTo>
                </a:path>
                <a:path w="5078095" h="3255645">
                  <a:moveTo>
                    <a:pt x="30974" y="0"/>
                  </a:moveTo>
                  <a:lnTo>
                    <a:pt x="1883774" y="3059399"/>
                  </a:lnTo>
                </a:path>
                <a:path w="5078095" h="3255645">
                  <a:moveTo>
                    <a:pt x="23149" y="764077"/>
                  </a:moveTo>
                  <a:lnTo>
                    <a:pt x="1883749" y="3059377"/>
                  </a:lnTo>
                </a:path>
                <a:path w="5078095" h="3255645">
                  <a:moveTo>
                    <a:pt x="23149" y="764077"/>
                  </a:moveTo>
                  <a:lnTo>
                    <a:pt x="1883749" y="2132377"/>
                  </a:lnTo>
                </a:path>
                <a:path w="5078095" h="3255645">
                  <a:moveTo>
                    <a:pt x="149" y="1640524"/>
                  </a:moveTo>
                  <a:lnTo>
                    <a:pt x="1883549" y="3059524"/>
                  </a:lnTo>
                </a:path>
                <a:path w="5078095" h="3255645">
                  <a:moveTo>
                    <a:pt x="149" y="1640524"/>
                  </a:moveTo>
                  <a:lnTo>
                    <a:pt x="1883549" y="2132224"/>
                  </a:lnTo>
                </a:path>
                <a:path w="5078095" h="3255645">
                  <a:moveTo>
                    <a:pt x="0" y="2462872"/>
                  </a:moveTo>
                  <a:lnTo>
                    <a:pt x="1883699" y="3059272"/>
                  </a:lnTo>
                </a:path>
                <a:path w="5078095" h="3255645">
                  <a:moveTo>
                    <a:pt x="0" y="2462872"/>
                  </a:moveTo>
                  <a:lnTo>
                    <a:pt x="1883699" y="2132272"/>
                  </a:lnTo>
                </a:path>
                <a:path w="5078095" h="3255645">
                  <a:moveTo>
                    <a:pt x="0" y="3255074"/>
                  </a:moveTo>
                  <a:lnTo>
                    <a:pt x="1883699" y="2132174"/>
                  </a:lnTo>
                </a:path>
                <a:path w="5078095" h="3255645">
                  <a:moveTo>
                    <a:pt x="0" y="3255074"/>
                  </a:moveTo>
                  <a:lnTo>
                    <a:pt x="1883699" y="3059474"/>
                  </a:lnTo>
                </a:path>
                <a:path w="5078095" h="3255645">
                  <a:moveTo>
                    <a:pt x="4097699" y="1592999"/>
                  </a:moveTo>
                  <a:lnTo>
                    <a:pt x="5077499" y="1593805"/>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2" cstate="print"/>
            <a:stretch>
              <a:fillRect/>
            </a:stretch>
          </p:blipFill>
          <p:spPr>
            <a:xfrm>
              <a:off x="6451249" y="2829215"/>
              <a:ext cx="105526" cy="81980"/>
            </a:xfrm>
            <a:prstGeom prst="rect">
              <a:avLst/>
            </a:prstGeom>
          </p:spPr>
        </p:pic>
        <p:sp>
          <p:nvSpPr>
            <p:cNvPr id="22" name="object 22"/>
            <p:cNvSpPr/>
            <p:nvPr/>
          </p:nvSpPr>
          <p:spPr>
            <a:xfrm>
              <a:off x="5480999" y="1942300"/>
              <a:ext cx="979805" cy="1270"/>
            </a:xfrm>
            <a:custGeom>
              <a:avLst/>
              <a:gdLst/>
              <a:ahLst/>
              <a:cxnLst/>
              <a:rect l="l" t="t" r="r" b="b"/>
              <a:pathLst>
                <a:path w="979804" h="1269">
                  <a:moveTo>
                    <a:pt x="0" y="0"/>
                  </a:moveTo>
                  <a:lnTo>
                    <a:pt x="979799" y="805"/>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3" cstate="print"/>
            <a:stretch>
              <a:fillRect/>
            </a:stretch>
          </p:blipFill>
          <p:spPr>
            <a:xfrm>
              <a:off x="6451249" y="1902115"/>
              <a:ext cx="105526" cy="81980"/>
            </a:xfrm>
            <a:prstGeom prst="rect">
              <a:avLst/>
            </a:prstGeom>
          </p:spPr>
        </p:pic>
      </p:grpSp>
      <p:sp>
        <p:nvSpPr>
          <p:cNvPr id="24" name="object 24"/>
          <p:cNvSpPr txBox="1"/>
          <p:nvPr/>
        </p:nvSpPr>
        <p:spPr>
          <a:xfrm>
            <a:off x="1124280" y="1493352"/>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1</a:t>
            </a:r>
            <a:endParaRPr baseline="-34000">
              <a:latin typeface="Roboto"/>
              <a:cs typeface="Roboto"/>
            </a:endParaRPr>
          </a:p>
        </p:txBody>
      </p:sp>
      <p:sp>
        <p:nvSpPr>
          <p:cNvPr id="25" name="object 25"/>
          <p:cNvSpPr txBox="1"/>
          <p:nvPr/>
        </p:nvSpPr>
        <p:spPr>
          <a:xfrm>
            <a:off x="1083180" y="3652317"/>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3</a:t>
            </a:r>
            <a:endParaRPr baseline="-34000">
              <a:latin typeface="Roboto"/>
              <a:cs typeface="Roboto"/>
            </a:endParaRPr>
          </a:p>
        </p:txBody>
      </p:sp>
      <p:sp>
        <p:nvSpPr>
          <p:cNvPr id="26" name="object 26"/>
          <p:cNvSpPr txBox="1"/>
          <p:nvPr/>
        </p:nvSpPr>
        <p:spPr>
          <a:xfrm>
            <a:off x="1136912" y="2547321"/>
            <a:ext cx="182880" cy="304421"/>
          </a:xfrm>
          <a:prstGeom prst="rect">
            <a:avLst/>
          </a:prstGeom>
        </p:spPr>
        <p:txBody>
          <a:bodyPr vert="horz" wrap="square" lIns="0" tIns="16933" rIns="0" bIns="0" rtlCol="0">
            <a:spAutoFit/>
          </a:bodyPr>
          <a:lstStyle/>
          <a:p>
            <a:pPr marL="16933">
              <a:spcBef>
                <a:spcPts val="133"/>
              </a:spcBef>
            </a:pPr>
            <a:r>
              <a:rPr sz="1867" spc="-67" dirty="0">
                <a:latin typeface="Roboto"/>
                <a:cs typeface="Roboto"/>
              </a:rPr>
              <a:t>X</a:t>
            </a:r>
            <a:endParaRPr sz="1867">
              <a:latin typeface="Roboto"/>
              <a:cs typeface="Roboto"/>
            </a:endParaRPr>
          </a:p>
        </p:txBody>
      </p:sp>
      <p:sp>
        <p:nvSpPr>
          <p:cNvPr id="27" name="object 27"/>
          <p:cNvSpPr txBox="1"/>
          <p:nvPr/>
        </p:nvSpPr>
        <p:spPr>
          <a:xfrm>
            <a:off x="1285459" y="2715244"/>
            <a:ext cx="122767" cy="206894"/>
          </a:xfrm>
          <a:prstGeom prst="rect">
            <a:avLst/>
          </a:prstGeom>
        </p:spPr>
        <p:txBody>
          <a:bodyPr vert="horz" wrap="square" lIns="0" tIns="22013" rIns="0" bIns="0" rtlCol="0">
            <a:spAutoFit/>
          </a:bodyPr>
          <a:lstStyle/>
          <a:p>
            <a:pPr marL="16933">
              <a:spcBef>
                <a:spcPts val="173"/>
              </a:spcBef>
            </a:pPr>
            <a:r>
              <a:rPr sz="1200" spc="-67" dirty="0">
                <a:latin typeface="Roboto"/>
                <a:cs typeface="Roboto"/>
              </a:rPr>
              <a:t>2</a:t>
            </a:r>
            <a:endParaRPr sz="1200">
              <a:latin typeface="Roboto"/>
              <a:cs typeface="Roboto"/>
            </a:endParaRPr>
          </a:p>
        </p:txBody>
      </p:sp>
      <p:sp>
        <p:nvSpPr>
          <p:cNvPr id="28" name="object 28"/>
          <p:cNvSpPr txBox="1"/>
          <p:nvPr/>
        </p:nvSpPr>
        <p:spPr>
          <a:xfrm>
            <a:off x="1082980" y="4777181"/>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4</a:t>
            </a:r>
            <a:endParaRPr baseline="-34000">
              <a:latin typeface="Roboto"/>
              <a:cs typeface="Roboto"/>
            </a:endParaRPr>
          </a:p>
        </p:txBody>
      </p:sp>
      <p:sp>
        <p:nvSpPr>
          <p:cNvPr id="29" name="object 29"/>
          <p:cNvSpPr txBox="1"/>
          <p:nvPr/>
        </p:nvSpPr>
        <p:spPr>
          <a:xfrm>
            <a:off x="699033" y="5805051"/>
            <a:ext cx="1600200" cy="922539"/>
          </a:xfrm>
          <a:prstGeom prst="rect">
            <a:avLst/>
          </a:prstGeom>
        </p:spPr>
        <p:txBody>
          <a:bodyPr vert="horz" wrap="square" lIns="0" tIns="16933" rIns="0" bIns="0" rtlCol="0">
            <a:spAutoFit/>
          </a:bodyPr>
          <a:lstStyle/>
          <a:p>
            <a:pPr marL="434329">
              <a:spcBef>
                <a:spcPts val="133"/>
              </a:spcBef>
            </a:pPr>
            <a:r>
              <a:rPr sz="1867" spc="-33" dirty="0">
                <a:latin typeface="Roboto"/>
                <a:cs typeface="Roboto"/>
              </a:rPr>
              <a:t>X</a:t>
            </a:r>
            <a:r>
              <a:rPr spc="-49" baseline="-34000" dirty="0">
                <a:latin typeface="Roboto"/>
                <a:cs typeface="Roboto"/>
              </a:rPr>
              <a:t>5</a:t>
            </a:r>
            <a:endParaRPr baseline="-34000">
              <a:latin typeface="Roboto"/>
              <a:cs typeface="Roboto"/>
            </a:endParaRPr>
          </a:p>
          <a:p>
            <a:pPr>
              <a:spcBef>
                <a:spcPts val="500"/>
              </a:spcBef>
            </a:pPr>
            <a:endParaRPr sz="1200">
              <a:latin typeface="Roboto"/>
              <a:cs typeface="Roboto"/>
            </a:endParaRPr>
          </a:p>
          <a:p>
            <a:pPr marL="50799"/>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30" name="object 30"/>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1" name="object 31"/>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2" name="object 32"/>
          <p:cNvSpPr txBox="1"/>
          <p:nvPr/>
        </p:nvSpPr>
        <p:spPr>
          <a:xfrm>
            <a:off x="8800199" y="23935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1)</a:t>
            </a:r>
            <a:endParaRPr sz="2400">
              <a:latin typeface="Roboto"/>
              <a:cs typeface="Roboto"/>
            </a:endParaRPr>
          </a:p>
        </p:txBody>
      </p:sp>
      <p:sp>
        <p:nvSpPr>
          <p:cNvPr id="33" name="object 33"/>
          <p:cNvSpPr txBox="1"/>
          <p:nvPr/>
        </p:nvSpPr>
        <p:spPr>
          <a:xfrm>
            <a:off x="8800199" y="36127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2)</a:t>
            </a:r>
            <a:endParaRPr sz="2400">
              <a:latin typeface="Roboto"/>
              <a:cs typeface="Roboto"/>
            </a:endParaRPr>
          </a:p>
        </p:txBody>
      </p:sp>
      <p:sp>
        <p:nvSpPr>
          <p:cNvPr id="34" name="object 34"/>
          <p:cNvSpPr txBox="1"/>
          <p:nvPr/>
        </p:nvSpPr>
        <p:spPr>
          <a:xfrm>
            <a:off x="8800199" y="48319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3)</a:t>
            </a:r>
            <a:endParaRPr sz="2400">
              <a:latin typeface="Roboto"/>
              <a:cs typeface="Roboto"/>
            </a:endParaRPr>
          </a:p>
        </p:txBody>
      </p:sp>
      <p:sp>
        <p:nvSpPr>
          <p:cNvPr id="35" name="object 35"/>
          <p:cNvSpPr txBox="1"/>
          <p:nvPr/>
        </p:nvSpPr>
        <p:spPr>
          <a:xfrm>
            <a:off x="7304633" y="21317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21</a:t>
            </a:r>
            <a:r>
              <a:rPr sz="1867" spc="-13" dirty="0">
                <a:latin typeface="Arial MT"/>
                <a:cs typeface="Arial MT"/>
              </a:rPr>
              <a:t>)</a:t>
            </a:r>
            <a:endParaRPr sz="1867">
              <a:latin typeface="Arial MT"/>
              <a:cs typeface="Arial MT"/>
            </a:endParaRPr>
          </a:p>
        </p:txBody>
      </p:sp>
      <p:sp>
        <p:nvSpPr>
          <p:cNvPr id="36" name="object 36"/>
          <p:cNvSpPr txBox="1"/>
          <p:nvPr/>
        </p:nvSpPr>
        <p:spPr>
          <a:xfrm>
            <a:off x="7304633" y="33509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22</a:t>
            </a:r>
            <a:r>
              <a:rPr sz="1867" spc="-13" dirty="0">
                <a:latin typeface="Arial MT"/>
                <a:cs typeface="Arial MT"/>
              </a:rPr>
              <a:t>)</a:t>
            </a:r>
            <a:endParaRPr sz="1867">
              <a:latin typeface="Arial MT"/>
              <a:cs typeface="Arial MT"/>
            </a:endParaRPr>
          </a:p>
        </p:txBody>
      </p:sp>
      <p:sp>
        <p:nvSpPr>
          <p:cNvPr id="37" name="object 37"/>
          <p:cNvSpPr txBox="1"/>
          <p:nvPr/>
        </p:nvSpPr>
        <p:spPr>
          <a:xfrm>
            <a:off x="7304633" y="45701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23</a:t>
            </a:r>
            <a:r>
              <a:rPr sz="1867" spc="-13" dirty="0">
                <a:latin typeface="Arial MT"/>
                <a:cs typeface="Arial MT"/>
              </a:rPr>
              <a:t>)</a:t>
            </a:r>
            <a:endParaRPr sz="1867">
              <a:latin typeface="Arial MT"/>
              <a:cs typeface="Arial MT"/>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856" y="336111"/>
            <a:ext cx="11182555"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1831699" y="1582914"/>
            <a:ext cx="6911340" cy="4620260"/>
            <a:chOff x="1373774" y="1187185"/>
            <a:chExt cx="5183505" cy="3465195"/>
          </a:xfrm>
        </p:grpSpPr>
        <p:sp>
          <p:nvSpPr>
            <p:cNvPr id="4" name="object 4"/>
            <p:cNvSpPr/>
            <p:nvPr/>
          </p:nvSpPr>
          <p:spPr>
            <a:xfrm>
              <a:off x="4905299" y="16618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5" name="object 5"/>
            <p:cNvSpPr/>
            <p:nvPr/>
          </p:nvSpPr>
          <p:spPr>
            <a:xfrm>
              <a:off x="4905299" y="16618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905299" y="256354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7" name="object 7"/>
            <p:cNvSpPr/>
            <p:nvPr/>
          </p:nvSpPr>
          <p:spPr>
            <a:xfrm>
              <a:off x="4905299" y="256354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4905299" y="347794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6AA84F"/>
            </a:solidFill>
          </p:spPr>
          <p:txBody>
            <a:bodyPr wrap="square" lIns="0" tIns="0" rIns="0" bIns="0" rtlCol="0"/>
            <a:lstStyle/>
            <a:p>
              <a:endParaRPr sz="2400"/>
            </a:p>
          </p:txBody>
        </p:sp>
        <p:sp>
          <p:nvSpPr>
            <p:cNvPr id="9" name="object 9"/>
            <p:cNvSpPr/>
            <p:nvPr/>
          </p:nvSpPr>
          <p:spPr>
            <a:xfrm>
              <a:off x="4905299" y="347794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0" name="object 10"/>
            <p:cNvSpPr/>
            <p:nvPr/>
          </p:nvSpPr>
          <p:spPr>
            <a:xfrm>
              <a:off x="3808799" y="1503648"/>
              <a:ext cx="2652395" cy="2832100"/>
            </a:xfrm>
            <a:custGeom>
              <a:avLst/>
              <a:gdLst/>
              <a:ahLst/>
              <a:cxnLst/>
              <a:rect l="l" t="t" r="r" b="b"/>
              <a:pathLst>
                <a:path w="2652395" h="2832100">
                  <a:moveTo>
                    <a:pt x="0" y="0"/>
                  </a:moveTo>
                  <a:lnTo>
                    <a:pt x="1096499" y="469800"/>
                  </a:lnTo>
                </a:path>
                <a:path w="2652395" h="2832100">
                  <a:moveTo>
                    <a:pt x="0" y="0"/>
                  </a:moveTo>
                  <a:lnTo>
                    <a:pt x="1096499" y="1371600"/>
                  </a:lnTo>
                </a:path>
                <a:path w="2652395" h="2832100">
                  <a:moveTo>
                    <a:pt x="0" y="0"/>
                  </a:moveTo>
                  <a:lnTo>
                    <a:pt x="1096499" y="2285999"/>
                  </a:lnTo>
                </a:path>
                <a:path w="2652395" h="2832100">
                  <a:moveTo>
                    <a:pt x="0" y="2773199"/>
                  </a:moveTo>
                  <a:lnTo>
                    <a:pt x="1096499" y="2285999"/>
                  </a:lnTo>
                </a:path>
                <a:path w="2652395" h="2832100">
                  <a:moveTo>
                    <a:pt x="0" y="2007428"/>
                  </a:moveTo>
                  <a:lnTo>
                    <a:pt x="1096500" y="1371728"/>
                  </a:lnTo>
                </a:path>
                <a:path w="2652395" h="2832100">
                  <a:moveTo>
                    <a:pt x="0" y="927150"/>
                  </a:moveTo>
                  <a:lnTo>
                    <a:pt x="1096499" y="457050"/>
                  </a:lnTo>
                </a:path>
                <a:path w="2652395" h="2832100">
                  <a:moveTo>
                    <a:pt x="0" y="2007578"/>
                  </a:moveTo>
                  <a:lnTo>
                    <a:pt x="1096500" y="470078"/>
                  </a:lnTo>
                </a:path>
                <a:path w="2652395" h="2832100">
                  <a:moveTo>
                    <a:pt x="2373" y="2832101"/>
                  </a:moveTo>
                  <a:lnTo>
                    <a:pt x="1096473" y="469901"/>
                  </a:lnTo>
                </a:path>
                <a:path w="2652395" h="2832100">
                  <a:moveTo>
                    <a:pt x="0" y="2773061"/>
                  </a:moveTo>
                  <a:lnTo>
                    <a:pt x="1096500" y="1316862"/>
                  </a:lnTo>
                </a:path>
                <a:path w="2652395" h="2832100">
                  <a:moveTo>
                    <a:pt x="0" y="927150"/>
                  </a:moveTo>
                  <a:lnTo>
                    <a:pt x="1096499" y="1371750"/>
                  </a:lnTo>
                </a:path>
                <a:path w="2652395" h="2832100">
                  <a:moveTo>
                    <a:pt x="0" y="927150"/>
                  </a:moveTo>
                  <a:lnTo>
                    <a:pt x="1096499" y="2286149"/>
                  </a:lnTo>
                </a:path>
                <a:path w="2652395" h="2832100">
                  <a:moveTo>
                    <a:pt x="0" y="2007428"/>
                  </a:moveTo>
                  <a:lnTo>
                    <a:pt x="1096500" y="2286128"/>
                  </a:lnTo>
                </a:path>
                <a:path w="2652395" h="2832100">
                  <a:moveTo>
                    <a:pt x="1672200" y="2292851"/>
                  </a:moveTo>
                  <a:lnTo>
                    <a:pt x="2652000" y="2293657"/>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451249" y="3756315"/>
              <a:ext cx="105526" cy="81980"/>
            </a:xfrm>
            <a:prstGeom prst="rect">
              <a:avLst/>
            </a:prstGeom>
          </p:spPr>
        </p:pic>
        <p:sp>
          <p:nvSpPr>
            <p:cNvPr id="12" name="object 12"/>
            <p:cNvSpPr/>
            <p:nvPr/>
          </p:nvSpPr>
          <p:spPr>
            <a:xfrm>
              <a:off x="3266999" y="1191948"/>
              <a:ext cx="542290" cy="623570"/>
            </a:xfrm>
            <a:custGeom>
              <a:avLst/>
              <a:gdLst/>
              <a:ahLst/>
              <a:cxnLst/>
              <a:rect l="l" t="t" r="r" b="b"/>
              <a:pathLst>
                <a:path w="542289" h="623569">
                  <a:moveTo>
                    <a:pt x="270899"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close/>
                </a:path>
              </a:pathLst>
            </a:custGeom>
            <a:solidFill>
              <a:srgbClr val="EEEEEE"/>
            </a:solidFill>
          </p:spPr>
          <p:txBody>
            <a:bodyPr wrap="square" lIns="0" tIns="0" rIns="0" bIns="0" rtlCol="0"/>
            <a:lstStyle/>
            <a:p>
              <a:endParaRPr sz="2400"/>
            </a:p>
          </p:txBody>
        </p:sp>
        <p:sp>
          <p:nvSpPr>
            <p:cNvPr id="13" name="object 13"/>
            <p:cNvSpPr/>
            <p:nvPr/>
          </p:nvSpPr>
          <p:spPr>
            <a:xfrm>
              <a:off x="3266999" y="1191948"/>
              <a:ext cx="542290" cy="623570"/>
            </a:xfrm>
            <a:custGeom>
              <a:avLst/>
              <a:gdLst/>
              <a:ahLst/>
              <a:cxnLst/>
              <a:rect l="l" t="t" r="r" b="b"/>
              <a:pathLst>
                <a:path w="542289"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899"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4" name="object 14"/>
            <p:cNvSpPr/>
            <p:nvPr/>
          </p:nvSpPr>
          <p:spPr>
            <a:xfrm>
              <a:off x="3266999" y="2119098"/>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5" name="object 15"/>
            <p:cNvSpPr/>
            <p:nvPr/>
          </p:nvSpPr>
          <p:spPr>
            <a:xfrm>
              <a:off x="3266999" y="2119098"/>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6" name="object 16"/>
            <p:cNvSpPr/>
            <p:nvPr/>
          </p:nvSpPr>
          <p:spPr>
            <a:xfrm>
              <a:off x="3266999" y="3096948"/>
              <a:ext cx="542290" cy="623570"/>
            </a:xfrm>
            <a:custGeom>
              <a:avLst/>
              <a:gdLst/>
              <a:ahLst/>
              <a:cxnLst/>
              <a:rect l="l" t="t" r="r" b="b"/>
              <a:pathLst>
                <a:path w="542289" h="623570">
                  <a:moveTo>
                    <a:pt x="270899" y="623399"/>
                  </a:move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7" name="object 17"/>
            <p:cNvSpPr/>
            <p:nvPr/>
          </p:nvSpPr>
          <p:spPr>
            <a:xfrm>
              <a:off x="3266999" y="3096948"/>
              <a:ext cx="542290" cy="623570"/>
            </a:xfrm>
            <a:custGeom>
              <a:avLst/>
              <a:gdLst/>
              <a:ahLst/>
              <a:cxnLst/>
              <a:rect l="l" t="t" r="r" b="b"/>
              <a:pathLst>
                <a:path w="542289" h="623570">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4"/>
                  </a:lnTo>
                  <a:lnTo>
                    <a:pt x="541799" y="311699"/>
                  </a:lnTo>
                  <a:lnTo>
                    <a:pt x="538254" y="362259"/>
                  </a:lnTo>
                  <a:lnTo>
                    <a:pt x="527989" y="410221"/>
                  </a:lnTo>
                  <a:lnTo>
                    <a:pt x="511562" y="454943"/>
                  </a:lnTo>
                  <a:lnTo>
                    <a:pt x="489532" y="495785"/>
                  </a:lnTo>
                  <a:lnTo>
                    <a:pt x="462455" y="532104"/>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4"/>
                  </a:lnTo>
                  <a:lnTo>
                    <a:pt x="52267" y="495785"/>
                  </a:lnTo>
                  <a:lnTo>
                    <a:pt x="30237" y="454943"/>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3266999" y="4024097"/>
              <a:ext cx="542290" cy="623570"/>
            </a:xfrm>
            <a:custGeom>
              <a:avLst/>
              <a:gdLst/>
              <a:ahLst/>
              <a:cxnLst/>
              <a:rect l="l" t="t" r="r" b="b"/>
              <a:pathLst>
                <a:path w="542289" h="623570">
                  <a:moveTo>
                    <a:pt x="270899"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19" name="object 19"/>
            <p:cNvSpPr/>
            <p:nvPr/>
          </p:nvSpPr>
          <p:spPr>
            <a:xfrm>
              <a:off x="3266999" y="4024097"/>
              <a:ext cx="542290" cy="623570"/>
            </a:xfrm>
            <a:custGeom>
              <a:avLst/>
              <a:gdLst/>
              <a:ahLst/>
              <a:cxnLst/>
              <a:rect l="l" t="t" r="r" b="b"/>
              <a:pathLst>
                <a:path w="542289"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899"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1383299" y="1276400"/>
              <a:ext cx="5078095" cy="3255645"/>
            </a:xfrm>
            <a:custGeom>
              <a:avLst/>
              <a:gdLst/>
              <a:ahLst/>
              <a:cxnLst/>
              <a:rect l="l" t="t" r="r" b="b"/>
              <a:pathLst>
                <a:path w="5078095" h="3255645">
                  <a:moveTo>
                    <a:pt x="30974" y="0"/>
                  </a:moveTo>
                  <a:lnTo>
                    <a:pt x="1883774" y="227099"/>
                  </a:lnTo>
                </a:path>
                <a:path w="5078095" h="3255645">
                  <a:moveTo>
                    <a:pt x="0" y="2462872"/>
                  </a:moveTo>
                  <a:lnTo>
                    <a:pt x="1883699" y="227272"/>
                  </a:lnTo>
                </a:path>
                <a:path w="5078095" h="3255645">
                  <a:moveTo>
                    <a:pt x="23149" y="764077"/>
                  </a:moveTo>
                  <a:lnTo>
                    <a:pt x="1883749" y="227377"/>
                  </a:lnTo>
                </a:path>
                <a:path w="5078095" h="3255645">
                  <a:moveTo>
                    <a:pt x="149" y="1640524"/>
                  </a:moveTo>
                  <a:lnTo>
                    <a:pt x="1883549" y="227224"/>
                  </a:lnTo>
                </a:path>
                <a:path w="5078095" h="3255645">
                  <a:moveTo>
                    <a:pt x="0" y="3255074"/>
                  </a:moveTo>
                  <a:lnTo>
                    <a:pt x="1883699" y="227174"/>
                  </a:lnTo>
                </a:path>
                <a:path w="5078095" h="3255645">
                  <a:moveTo>
                    <a:pt x="23149" y="764077"/>
                  </a:moveTo>
                  <a:lnTo>
                    <a:pt x="1883749" y="1154377"/>
                  </a:lnTo>
                </a:path>
                <a:path w="5078095" h="3255645">
                  <a:moveTo>
                    <a:pt x="30974" y="0"/>
                  </a:moveTo>
                  <a:lnTo>
                    <a:pt x="1883774" y="1154399"/>
                  </a:lnTo>
                </a:path>
                <a:path w="5078095" h="3255645">
                  <a:moveTo>
                    <a:pt x="149" y="1640524"/>
                  </a:moveTo>
                  <a:lnTo>
                    <a:pt x="1883549" y="1154524"/>
                  </a:lnTo>
                </a:path>
                <a:path w="5078095" h="3255645">
                  <a:moveTo>
                    <a:pt x="0" y="2462872"/>
                  </a:moveTo>
                  <a:lnTo>
                    <a:pt x="1883699" y="1154271"/>
                  </a:lnTo>
                </a:path>
                <a:path w="5078095" h="3255645">
                  <a:moveTo>
                    <a:pt x="0" y="3255074"/>
                  </a:moveTo>
                  <a:lnTo>
                    <a:pt x="1883699" y="1154474"/>
                  </a:lnTo>
                </a:path>
                <a:path w="5078095" h="3255645">
                  <a:moveTo>
                    <a:pt x="30974" y="0"/>
                  </a:moveTo>
                  <a:lnTo>
                    <a:pt x="1883774" y="2132099"/>
                  </a:lnTo>
                </a:path>
                <a:path w="5078095" h="3255645">
                  <a:moveTo>
                    <a:pt x="30974" y="0"/>
                  </a:moveTo>
                  <a:lnTo>
                    <a:pt x="1883774" y="3059399"/>
                  </a:lnTo>
                </a:path>
                <a:path w="5078095" h="3255645">
                  <a:moveTo>
                    <a:pt x="23149" y="764077"/>
                  </a:moveTo>
                  <a:lnTo>
                    <a:pt x="1883749" y="3059377"/>
                  </a:lnTo>
                </a:path>
                <a:path w="5078095" h="3255645">
                  <a:moveTo>
                    <a:pt x="23149" y="764077"/>
                  </a:moveTo>
                  <a:lnTo>
                    <a:pt x="1883749" y="2132377"/>
                  </a:lnTo>
                </a:path>
                <a:path w="5078095" h="3255645">
                  <a:moveTo>
                    <a:pt x="149" y="1640524"/>
                  </a:moveTo>
                  <a:lnTo>
                    <a:pt x="1883549" y="3059524"/>
                  </a:lnTo>
                </a:path>
                <a:path w="5078095" h="3255645">
                  <a:moveTo>
                    <a:pt x="149" y="1640524"/>
                  </a:moveTo>
                  <a:lnTo>
                    <a:pt x="1883549" y="2132224"/>
                  </a:lnTo>
                </a:path>
                <a:path w="5078095" h="3255645">
                  <a:moveTo>
                    <a:pt x="0" y="2462872"/>
                  </a:moveTo>
                  <a:lnTo>
                    <a:pt x="1883699" y="3059272"/>
                  </a:lnTo>
                </a:path>
                <a:path w="5078095" h="3255645">
                  <a:moveTo>
                    <a:pt x="0" y="2462872"/>
                  </a:moveTo>
                  <a:lnTo>
                    <a:pt x="1883699" y="2132272"/>
                  </a:lnTo>
                </a:path>
                <a:path w="5078095" h="3255645">
                  <a:moveTo>
                    <a:pt x="0" y="3255074"/>
                  </a:moveTo>
                  <a:lnTo>
                    <a:pt x="1883699" y="2132174"/>
                  </a:lnTo>
                </a:path>
                <a:path w="5078095" h="3255645">
                  <a:moveTo>
                    <a:pt x="0" y="3255074"/>
                  </a:moveTo>
                  <a:lnTo>
                    <a:pt x="1883699" y="3059474"/>
                  </a:lnTo>
                </a:path>
                <a:path w="5078095" h="3255645">
                  <a:moveTo>
                    <a:pt x="4097699" y="1592999"/>
                  </a:moveTo>
                  <a:lnTo>
                    <a:pt x="5077499" y="1593805"/>
                  </a:lnTo>
                </a:path>
              </a:pathLst>
            </a:custGeom>
            <a:ln w="19049">
              <a:solidFill>
                <a:srgbClr val="595959"/>
              </a:solidFill>
            </a:ln>
          </p:spPr>
          <p:txBody>
            <a:bodyPr wrap="square" lIns="0" tIns="0" rIns="0" bIns="0" rtlCol="0"/>
            <a:lstStyle/>
            <a:p>
              <a:endParaRPr sz="2400"/>
            </a:p>
          </p:txBody>
        </p:sp>
        <p:pic>
          <p:nvPicPr>
            <p:cNvPr id="21" name="object 21"/>
            <p:cNvPicPr/>
            <p:nvPr/>
          </p:nvPicPr>
          <p:blipFill>
            <a:blip r:embed="rId2" cstate="print"/>
            <a:stretch>
              <a:fillRect/>
            </a:stretch>
          </p:blipFill>
          <p:spPr>
            <a:xfrm>
              <a:off x="6451249" y="2829215"/>
              <a:ext cx="105526" cy="81980"/>
            </a:xfrm>
            <a:prstGeom prst="rect">
              <a:avLst/>
            </a:prstGeom>
          </p:spPr>
        </p:pic>
        <p:sp>
          <p:nvSpPr>
            <p:cNvPr id="22" name="object 22"/>
            <p:cNvSpPr/>
            <p:nvPr/>
          </p:nvSpPr>
          <p:spPr>
            <a:xfrm>
              <a:off x="5480999" y="1942300"/>
              <a:ext cx="979805" cy="1270"/>
            </a:xfrm>
            <a:custGeom>
              <a:avLst/>
              <a:gdLst/>
              <a:ahLst/>
              <a:cxnLst/>
              <a:rect l="l" t="t" r="r" b="b"/>
              <a:pathLst>
                <a:path w="979804" h="1269">
                  <a:moveTo>
                    <a:pt x="0" y="0"/>
                  </a:moveTo>
                  <a:lnTo>
                    <a:pt x="979799" y="805"/>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3" cstate="print"/>
            <a:stretch>
              <a:fillRect/>
            </a:stretch>
          </p:blipFill>
          <p:spPr>
            <a:xfrm>
              <a:off x="6451249" y="1902115"/>
              <a:ext cx="105526" cy="81980"/>
            </a:xfrm>
            <a:prstGeom prst="rect">
              <a:avLst/>
            </a:prstGeom>
          </p:spPr>
        </p:pic>
      </p:grpSp>
      <p:sp>
        <p:nvSpPr>
          <p:cNvPr id="24" name="object 24"/>
          <p:cNvSpPr txBox="1"/>
          <p:nvPr/>
        </p:nvSpPr>
        <p:spPr>
          <a:xfrm>
            <a:off x="1124280" y="1493352"/>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1</a:t>
            </a:r>
            <a:endParaRPr baseline="-34000">
              <a:latin typeface="Roboto"/>
              <a:cs typeface="Roboto"/>
            </a:endParaRPr>
          </a:p>
        </p:txBody>
      </p:sp>
      <p:sp>
        <p:nvSpPr>
          <p:cNvPr id="25" name="object 25"/>
          <p:cNvSpPr txBox="1"/>
          <p:nvPr/>
        </p:nvSpPr>
        <p:spPr>
          <a:xfrm>
            <a:off x="1083180" y="3652317"/>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3</a:t>
            </a:r>
            <a:endParaRPr baseline="-34000">
              <a:latin typeface="Roboto"/>
              <a:cs typeface="Roboto"/>
            </a:endParaRPr>
          </a:p>
        </p:txBody>
      </p:sp>
      <p:sp>
        <p:nvSpPr>
          <p:cNvPr id="26" name="object 26"/>
          <p:cNvSpPr txBox="1"/>
          <p:nvPr/>
        </p:nvSpPr>
        <p:spPr>
          <a:xfrm>
            <a:off x="1136912" y="2547321"/>
            <a:ext cx="182880" cy="304421"/>
          </a:xfrm>
          <a:prstGeom prst="rect">
            <a:avLst/>
          </a:prstGeom>
        </p:spPr>
        <p:txBody>
          <a:bodyPr vert="horz" wrap="square" lIns="0" tIns="16933" rIns="0" bIns="0" rtlCol="0">
            <a:spAutoFit/>
          </a:bodyPr>
          <a:lstStyle/>
          <a:p>
            <a:pPr marL="16933">
              <a:spcBef>
                <a:spcPts val="133"/>
              </a:spcBef>
            </a:pPr>
            <a:r>
              <a:rPr sz="1867" spc="-67" dirty="0">
                <a:latin typeface="Roboto"/>
                <a:cs typeface="Roboto"/>
              </a:rPr>
              <a:t>X</a:t>
            </a:r>
            <a:endParaRPr sz="1867">
              <a:latin typeface="Roboto"/>
              <a:cs typeface="Roboto"/>
            </a:endParaRPr>
          </a:p>
        </p:txBody>
      </p:sp>
      <p:sp>
        <p:nvSpPr>
          <p:cNvPr id="27" name="object 27"/>
          <p:cNvSpPr txBox="1"/>
          <p:nvPr/>
        </p:nvSpPr>
        <p:spPr>
          <a:xfrm>
            <a:off x="1285459" y="2715244"/>
            <a:ext cx="122767" cy="206894"/>
          </a:xfrm>
          <a:prstGeom prst="rect">
            <a:avLst/>
          </a:prstGeom>
        </p:spPr>
        <p:txBody>
          <a:bodyPr vert="horz" wrap="square" lIns="0" tIns="22013" rIns="0" bIns="0" rtlCol="0">
            <a:spAutoFit/>
          </a:bodyPr>
          <a:lstStyle/>
          <a:p>
            <a:pPr marL="16933">
              <a:spcBef>
                <a:spcPts val="173"/>
              </a:spcBef>
            </a:pPr>
            <a:r>
              <a:rPr sz="1200" spc="-67" dirty="0">
                <a:latin typeface="Roboto"/>
                <a:cs typeface="Roboto"/>
              </a:rPr>
              <a:t>2</a:t>
            </a:r>
            <a:endParaRPr sz="1200">
              <a:latin typeface="Roboto"/>
              <a:cs typeface="Roboto"/>
            </a:endParaRPr>
          </a:p>
        </p:txBody>
      </p:sp>
      <p:sp>
        <p:nvSpPr>
          <p:cNvPr id="28" name="object 28"/>
          <p:cNvSpPr txBox="1"/>
          <p:nvPr/>
        </p:nvSpPr>
        <p:spPr>
          <a:xfrm>
            <a:off x="1082980" y="4777181"/>
            <a:ext cx="339513" cy="304421"/>
          </a:xfrm>
          <a:prstGeom prst="rect">
            <a:avLst/>
          </a:prstGeom>
        </p:spPr>
        <p:txBody>
          <a:bodyPr vert="horz" wrap="square" lIns="0" tIns="16933" rIns="0" bIns="0" rtlCol="0">
            <a:spAutoFit/>
          </a:bodyPr>
          <a:lstStyle/>
          <a:p>
            <a:pPr marL="50799">
              <a:spcBef>
                <a:spcPts val="133"/>
              </a:spcBef>
            </a:pPr>
            <a:r>
              <a:rPr sz="1867" spc="-33" dirty="0">
                <a:latin typeface="Roboto"/>
                <a:cs typeface="Roboto"/>
              </a:rPr>
              <a:t>X</a:t>
            </a:r>
            <a:r>
              <a:rPr spc="-49" baseline="-34000" dirty="0">
                <a:latin typeface="Roboto"/>
                <a:cs typeface="Roboto"/>
              </a:rPr>
              <a:t>4</a:t>
            </a:r>
            <a:endParaRPr baseline="-34000">
              <a:latin typeface="Roboto"/>
              <a:cs typeface="Roboto"/>
            </a:endParaRPr>
          </a:p>
        </p:txBody>
      </p:sp>
      <p:sp>
        <p:nvSpPr>
          <p:cNvPr id="29" name="object 29"/>
          <p:cNvSpPr txBox="1"/>
          <p:nvPr/>
        </p:nvSpPr>
        <p:spPr>
          <a:xfrm>
            <a:off x="699033" y="5805051"/>
            <a:ext cx="1600200" cy="922539"/>
          </a:xfrm>
          <a:prstGeom prst="rect">
            <a:avLst/>
          </a:prstGeom>
        </p:spPr>
        <p:txBody>
          <a:bodyPr vert="horz" wrap="square" lIns="0" tIns="16933" rIns="0" bIns="0" rtlCol="0">
            <a:spAutoFit/>
          </a:bodyPr>
          <a:lstStyle/>
          <a:p>
            <a:pPr marL="434329">
              <a:spcBef>
                <a:spcPts val="133"/>
              </a:spcBef>
            </a:pPr>
            <a:r>
              <a:rPr sz="1867" spc="-33" dirty="0">
                <a:latin typeface="Roboto"/>
                <a:cs typeface="Roboto"/>
              </a:rPr>
              <a:t>X</a:t>
            </a:r>
            <a:r>
              <a:rPr spc="-49" baseline="-34000" dirty="0">
                <a:latin typeface="Roboto"/>
                <a:cs typeface="Roboto"/>
              </a:rPr>
              <a:t>5</a:t>
            </a:r>
            <a:endParaRPr baseline="-34000">
              <a:latin typeface="Roboto"/>
              <a:cs typeface="Roboto"/>
            </a:endParaRPr>
          </a:p>
          <a:p>
            <a:pPr>
              <a:spcBef>
                <a:spcPts val="500"/>
              </a:spcBef>
            </a:pPr>
            <a:endParaRPr sz="1200">
              <a:latin typeface="Roboto"/>
              <a:cs typeface="Roboto"/>
            </a:endParaRPr>
          </a:p>
          <a:p>
            <a:pPr marL="50799"/>
            <a:r>
              <a:rPr sz="2400" u="heavy" spc="-27" dirty="0">
                <a:solidFill>
                  <a:srgbClr val="FF0000"/>
                </a:solidFill>
                <a:uFill>
                  <a:solidFill>
                    <a:srgbClr val="FF0000"/>
                  </a:solidFill>
                </a:uFill>
                <a:latin typeface="Roboto"/>
                <a:cs typeface="Roboto"/>
              </a:rPr>
              <a:t>Input</a:t>
            </a:r>
            <a:r>
              <a:rPr sz="2400" u="heavy" spc="-87" dirty="0">
                <a:solidFill>
                  <a:srgbClr val="FF0000"/>
                </a:solidFill>
                <a:uFill>
                  <a:solidFill>
                    <a:srgbClr val="FF0000"/>
                  </a:solidFill>
                </a:uFill>
                <a:latin typeface="Roboto"/>
                <a:cs typeface="Roboto"/>
              </a:rPr>
              <a:t> </a:t>
            </a:r>
            <a:r>
              <a:rPr sz="2400" u="heavy" spc="-13" dirty="0">
                <a:solidFill>
                  <a:srgbClr val="FF0000"/>
                </a:solidFill>
                <a:uFill>
                  <a:solidFill>
                    <a:srgbClr val="FF0000"/>
                  </a:solidFill>
                </a:uFill>
                <a:latin typeface="Roboto"/>
                <a:cs typeface="Roboto"/>
              </a:rPr>
              <a:t>Layer</a:t>
            </a:r>
            <a:endParaRPr sz="2400">
              <a:latin typeface="Roboto"/>
              <a:cs typeface="Roboto"/>
            </a:endParaRPr>
          </a:p>
        </p:txBody>
      </p:sp>
      <p:sp>
        <p:nvSpPr>
          <p:cNvPr id="30" name="object 30"/>
          <p:cNvSpPr txBox="1"/>
          <p:nvPr/>
        </p:nvSpPr>
        <p:spPr>
          <a:xfrm>
            <a:off x="3679300" y="6334683"/>
            <a:ext cx="1806787" cy="386430"/>
          </a:xfrm>
          <a:prstGeom prst="rect">
            <a:avLst/>
          </a:prstGeom>
        </p:spPr>
        <p:txBody>
          <a:bodyPr vert="horz" wrap="square" lIns="0" tIns="16933" rIns="0" bIns="0" rtlCol="0">
            <a:spAutoFit/>
          </a:bodyPr>
          <a:lstStyle/>
          <a:p>
            <a:pPr marL="16933">
              <a:spcBef>
                <a:spcPts val="133"/>
              </a:spcBef>
            </a:pPr>
            <a:r>
              <a:rPr sz="2400" u="heavy" dirty="0">
                <a:solidFill>
                  <a:srgbClr val="FF0000"/>
                </a:solidFill>
                <a:uFill>
                  <a:solidFill>
                    <a:srgbClr val="FF0000"/>
                  </a:solidFill>
                </a:uFill>
                <a:latin typeface="Roboto"/>
                <a:cs typeface="Roboto"/>
              </a:rPr>
              <a:t>Hidden</a:t>
            </a:r>
            <a:r>
              <a:rPr sz="2400" u="heavy" spc="-100"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1" name="object 31"/>
          <p:cNvSpPr txBox="1"/>
          <p:nvPr/>
        </p:nvSpPr>
        <p:spPr>
          <a:xfrm>
            <a:off x="6142567" y="6327975"/>
            <a:ext cx="1757680" cy="386430"/>
          </a:xfrm>
          <a:prstGeom prst="rect">
            <a:avLst/>
          </a:prstGeom>
        </p:spPr>
        <p:txBody>
          <a:bodyPr vert="horz" wrap="square" lIns="0" tIns="16933" rIns="0" bIns="0" rtlCol="0">
            <a:spAutoFit/>
          </a:bodyPr>
          <a:lstStyle/>
          <a:p>
            <a:pPr marL="16933">
              <a:spcBef>
                <a:spcPts val="133"/>
              </a:spcBef>
            </a:pPr>
            <a:r>
              <a:rPr sz="2400" u="heavy" spc="-13" dirty="0">
                <a:solidFill>
                  <a:srgbClr val="FF0000"/>
                </a:solidFill>
                <a:uFill>
                  <a:solidFill>
                    <a:srgbClr val="FF0000"/>
                  </a:solidFill>
                </a:uFill>
                <a:latin typeface="Roboto"/>
                <a:cs typeface="Roboto"/>
              </a:rPr>
              <a:t>Output</a:t>
            </a:r>
            <a:r>
              <a:rPr sz="2400" u="heavy" spc="-133" dirty="0">
                <a:solidFill>
                  <a:srgbClr val="FF0000"/>
                </a:solidFill>
                <a:uFill>
                  <a:solidFill>
                    <a:srgbClr val="FF0000"/>
                  </a:solidFill>
                </a:uFill>
                <a:latin typeface="Roboto"/>
                <a:cs typeface="Roboto"/>
              </a:rPr>
              <a:t> </a:t>
            </a:r>
            <a:r>
              <a:rPr sz="2400" u="heavy" spc="-27" dirty="0">
                <a:solidFill>
                  <a:srgbClr val="FF0000"/>
                </a:solidFill>
                <a:uFill>
                  <a:solidFill>
                    <a:srgbClr val="FF0000"/>
                  </a:solidFill>
                </a:uFill>
                <a:latin typeface="Roboto"/>
                <a:cs typeface="Roboto"/>
              </a:rPr>
              <a:t>Layer</a:t>
            </a:r>
            <a:endParaRPr sz="2400">
              <a:latin typeface="Roboto"/>
              <a:cs typeface="Roboto"/>
            </a:endParaRPr>
          </a:p>
        </p:txBody>
      </p:sp>
      <p:sp>
        <p:nvSpPr>
          <p:cNvPr id="32" name="object 32"/>
          <p:cNvSpPr txBox="1"/>
          <p:nvPr/>
        </p:nvSpPr>
        <p:spPr>
          <a:xfrm>
            <a:off x="8800199" y="23935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1)</a:t>
            </a:r>
            <a:endParaRPr sz="2400">
              <a:latin typeface="Roboto"/>
              <a:cs typeface="Roboto"/>
            </a:endParaRPr>
          </a:p>
        </p:txBody>
      </p:sp>
      <p:sp>
        <p:nvSpPr>
          <p:cNvPr id="33" name="object 33"/>
          <p:cNvSpPr txBox="1"/>
          <p:nvPr/>
        </p:nvSpPr>
        <p:spPr>
          <a:xfrm>
            <a:off x="8800199" y="36127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2)</a:t>
            </a:r>
            <a:endParaRPr sz="2400">
              <a:latin typeface="Roboto"/>
              <a:cs typeface="Roboto"/>
            </a:endParaRPr>
          </a:p>
        </p:txBody>
      </p:sp>
      <p:sp>
        <p:nvSpPr>
          <p:cNvPr id="34" name="object 34"/>
          <p:cNvSpPr txBox="1"/>
          <p:nvPr/>
        </p:nvSpPr>
        <p:spPr>
          <a:xfrm>
            <a:off x="8800199" y="4831908"/>
            <a:ext cx="150876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40" dirty="0">
                <a:latin typeface="Roboto"/>
                <a:cs typeface="Roboto"/>
              </a:rPr>
              <a:t> </a:t>
            </a:r>
            <a:r>
              <a:rPr sz="2400" dirty="0">
                <a:latin typeface="Roboto"/>
                <a:cs typeface="Roboto"/>
              </a:rPr>
              <a:t>(Class</a:t>
            </a:r>
            <a:r>
              <a:rPr sz="2400" spc="-40" dirty="0">
                <a:latin typeface="Roboto"/>
                <a:cs typeface="Roboto"/>
              </a:rPr>
              <a:t> </a:t>
            </a:r>
            <a:r>
              <a:rPr sz="2400" spc="-33" dirty="0">
                <a:latin typeface="Roboto"/>
                <a:cs typeface="Roboto"/>
              </a:rPr>
              <a:t>3)</a:t>
            </a:r>
            <a:endParaRPr sz="2400">
              <a:latin typeface="Roboto"/>
              <a:cs typeface="Roboto"/>
            </a:endParaRPr>
          </a:p>
        </p:txBody>
      </p:sp>
      <p:sp>
        <p:nvSpPr>
          <p:cNvPr id="35" name="object 35"/>
          <p:cNvSpPr txBox="1"/>
          <p:nvPr/>
        </p:nvSpPr>
        <p:spPr>
          <a:xfrm>
            <a:off x="7304633" y="21317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21</a:t>
            </a:r>
            <a:r>
              <a:rPr sz="1867" spc="-13" dirty="0">
                <a:latin typeface="Arial MT"/>
                <a:cs typeface="Arial MT"/>
              </a:rPr>
              <a:t>)</a:t>
            </a:r>
            <a:endParaRPr sz="1867">
              <a:latin typeface="Arial MT"/>
              <a:cs typeface="Arial MT"/>
            </a:endParaRPr>
          </a:p>
        </p:txBody>
      </p:sp>
      <p:sp>
        <p:nvSpPr>
          <p:cNvPr id="36" name="object 36"/>
          <p:cNvSpPr txBox="1"/>
          <p:nvPr/>
        </p:nvSpPr>
        <p:spPr>
          <a:xfrm>
            <a:off x="7304633" y="33509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22</a:t>
            </a:r>
            <a:r>
              <a:rPr sz="1867" spc="-13" dirty="0">
                <a:latin typeface="Arial MT"/>
                <a:cs typeface="Arial MT"/>
              </a:rPr>
              <a:t>)</a:t>
            </a:r>
            <a:endParaRPr sz="1867">
              <a:latin typeface="Arial MT"/>
              <a:cs typeface="Arial MT"/>
            </a:endParaRPr>
          </a:p>
        </p:txBody>
      </p:sp>
      <p:sp>
        <p:nvSpPr>
          <p:cNvPr id="37" name="object 37"/>
          <p:cNvSpPr txBox="1"/>
          <p:nvPr/>
        </p:nvSpPr>
        <p:spPr>
          <a:xfrm>
            <a:off x="7304633" y="4570179"/>
            <a:ext cx="1409700" cy="304421"/>
          </a:xfrm>
          <a:prstGeom prst="rect">
            <a:avLst/>
          </a:prstGeom>
        </p:spPr>
        <p:txBody>
          <a:bodyPr vert="horz" wrap="square" lIns="0" tIns="16933" rIns="0" bIns="0" rtlCol="0">
            <a:spAutoFit/>
          </a:bodyPr>
          <a:lstStyle/>
          <a:p>
            <a:pPr marL="50799">
              <a:spcBef>
                <a:spcPts val="133"/>
              </a:spcBef>
            </a:pPr>
            <a:r>
              <a:rPr sz="1867" spc="-13" dirty="0">
                <a:latin typeface="Arial MT"/>
                <a:cs typeface="Arial MT"/>
              </a:rPr>
              <a:t>softmax(Z</a:t>
            </a:r>
            <a:r>
              <a:rPr spc="-20" baseline="-34000" dirty="0">
                <a:latin typeface="Arial MT"/>
                <a:cs typeface="Arial MT"/>
              </a:rPr>
              <a:t>23</a:t>
            </a:r>
            <a:r>
              <a:rPr sz="1867" spc="-13" dirty="0">
                <a:latin typeface="Arial MT"/>
                <a:cs typeface="Arial MT"/>
              </a:rPr>
              <a:t>)</a:t>
            </a:r>
            <a:endParaRPr sz="1867">
              <a:latin typeface="Arial MT"/>
              <a:cs typeface="Arial MT"/>
            </a:endParaRPr>
          </a:p>
        </p:txBody>
      </p:sp>
      <p:sp>
        <p:nvSpPr>
          <p:cNvPr id="38" name="object 38"/>
          <p:cNvSpPr txBox="1"/>
          <p:nvPr/>
        </p:nvSpPr>
        <p:spPr>
          <a:xfrm>
            <a:off x="6664095" y="2441801"/>
            <a:ext cx="495300" cy="304421"/>
          </a:xfrm>
          <a:prstGeom prst="rect">
            <a:avLst/>
          </a:prstGeom>
        </p:spPr>
        <p:txBody>
          <a:bodyPr vert="horz" wrap="square" lIns="0" tIns="16933" rIns="0" bIns="0" rtlCol="0">
            <a:spAutoFit/>
          </a:bodyPr>
          <a:lstStyle/>
          <a:p>
            <a:pPr marL="16933">
              <a:spcBef>
                <a:spcPts val="133"/>
              </a:spcBef>
            </a:pPr>
            <a:r>
              <a:rPr sz="1867" b="1" spc="-27" dirty="0">
                <a:latin typeface="Arial" panose="020B0604020202020204"/>
                <a:cs typeface="Arial" panose="020B0604020202020204"/>
              </a:rPr>
              <a:t>2.33</a:t>
            </a:r>
            <a:endParaRPr sz="1867">
              <a:latin typeface="Arial" panose="020B0604020202020204"/>
              <a:cs typeface="Arial" panose="020B0604020202020204"/>
            </a:endParaRPr>
          </a:p>
        </p:txBody>
      </p:sp>
      <p:sp>
        <p:nvSpPr>
          <p:cNvPr id="39" name="object 39"/>
          <p:cNvSpPr txBox="1"/>
          <p:nvPr/>
        </p:nvSpPr>
        <p:spPr>
          <a:xfrm>
            <a:off x="6624644" y="3616870"/>
            <a:ext cx="574040" cy="304421"/>
          </a:xfrm>
          <a:prstGeom prst="rect">
            <a:avLst/>
          </a:prstGeom>
        </p:spPr>
        <p:txBody>
          <a:bodyPr vert="horz" wrap="square" lIns="0" tIns="16933" rIns="0" bIns="0" rtlCol="0">
            <a:spAutoFit/>
          </a:bodyPr>
          <a:lstStyle/>
          <a:p>
            <a:pPr marL="16933">
              <a:spcBef>
                <a:spcPts val="133"/>
              </a:spcBef>
            </a:pPr>
            <a:r>
              <a:rPr sz="1867" b="1" spc="-13" dirty="0">
                <a:latin typeface="Arial" panose="020B0604020202020204"/>
                <a:cs typeface="Arial" panose="020B0604020202020204"/>
              </a:rPr>
              <a:t>-</a:t>
            </a:r>
            <a:r>
              <a:rPr sz="1867" b="1" spc="-27" dirty="0">
                <a:latin typeface="Arial" panose="020B0604020202020204"/>
                <a:cs typeface="Arial" panose="020B0604020202020204"/>
              </a:rPr>
              <a:t>1.46</a:t>
            </a:r>
            <a:endParaRPr sz="1867">
              <a:latin typeface="Arial" panose="020B0604020202020204"/>
              <a:cs typeface="Arial" panose="020B0604020202020204"/>
            </a:endParaRPr>
          </a:p>
        </p:txBody>
      </p:sp>
      <p:sp>
        <p:nvSpPr>
          <p:cNvPr id="40" name="object 40"/>
          <p:cNvSpPr txBox="1"/>
          <p:nvPr/>
        </p:nvSpPr>
        <p:spPr>
          <a:xfrm>
            <a:off x="6639121" y="4855226"/>
            <a:ext cx="495300" cy="304421"/>
          </a:xfrm>
          <a:prstGeom prst="rect">
            <a:avLst/>
          </a:prstGeom>
        </p:spPr>
        <p:txBody>
          <a:bodyPr vert="horz" wrap="square" lIns="0" tIns="16933" rIns="0" bIns="0" rtlCol="0">
            <a:spAutoFit/>
          </a:bodyPr>
          <a:lstStyle/>
          <a:p>
            <a:pPr marL="16933">
              <a:spcBef>
                <a:spcPts val="133"/>
              </a:spcBef>
            </a:pPr>
            <a:r>
              <a:rPr sz="1867" b="1" spc="-27" dirty="0">
                <a:latin typeface="Arial" panose="020B0604020202020204"/>
                <a:cs typeface="Arial" panose="020B0604020202020204"/>
              </a:rPr>
              <a:t>0.56</a:t>
            </a:r>
            <a:endParaRPr sz="1867">
              <a:latin typeface="Arial" panose="020B0604020202020204"/>
              <a:cs typeface="Arial" panose="020B0604020202020204"/>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336111"/>
            <a:ext cx="11602366"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3" name="object 3"/>
          <p:cNvGrpSpPr/>
          <p:nvPr/>
        </p:nvGrpSpPr>
        <p:grpSpPr>
          <a:xfrm>
            <a:off x="382417" y="1552381"/>
            <a:ext cx="735753" cy="844127"/>
            <a:chOff x="286812" y="1164285"/>
            <a:chExt cx="551815" cy="633095"/>
          </a:xfrm>
        </p:grpSpPr>
        <p:sp>
          <p:nvSpPr>
            <p:cNvPr id="4" name="object 4"/>
            <p:cNvSpPr/>
            <p:nvPr/>
          </p:nvSpPr>
          <p:spPr>
            <a:xfrm>
              <a:off x="291574" y="1169048"/>
              <a:ext cx="542290" cy="623570"/>
            </a:xfrm>
            <a:custGeom>
              <a:avLst/>
              <a:gdLst/>
              <a:ahLst/>
              <a:cxnLst/>
              <a:rect l="l" t="t" r="r" b="b"/>
              <a:pathLst>
                <a:path w="542290" h="623569">
                  <a:moveTo>
                    <a:pt x="270900" y="623400"/>
                  </a:move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900" y="623400"/>
                  </a:lnTo>
                  <a:close/>
                </a:path>
              </a:pathLst>
            </a:custGeom>
            <a:solidFill>
              <a:srgbClr val="EEEEEE"/>
            </a:solidFill>
          </p:spPr>
          <p:txBody>
            <a:bodyPr wrap="square" lIns="0" tIns="0" rIns="0" bIns="0" rtlCol="0"/>
            <a:lstStyle/>
            <a:p>
              <a:endParaRPr sz="2400"/>
            </a:p>
          </p:txBody>
        </p:sp>
        <p:sp>
          <p:nvSpPr>
            <p:cNvPr id="5" name="object 5"/>
            <p:cNvSpPr/>
            <p:nvPr/>
          </p:nvSpPr>
          <p:spPr>
            <a:xfrm>
              <a:off x="291574" y="1169048"/>
              <a:ext cx="542290" cy="623570"/>
            </a:xfrm>
            <a:custGeom>
              <a:avLst/>
              <a:gdLst/>
              <a:ahLst/>
              <a:cxnLst/>
              <a:rect l="l" t="t" r="r" b="b"/>
              <a:pathLst>
                <a:path w="542290" h="623569">
                  <a:moveTo>
                    <a:pt x="0" y="311699"/>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60"/>
                  </a:lnTo>
                  <a:lnTo>
                    <a:pt x="395394" y="588608"/>
                  </a:lnTo>
                  <a:lnTo>
                    <a:pt x="356525" y="607509"/>
                  </a:lnTo>
                  <a:lnTo>
                    <a:pt x="314841" y="619320"/>
                  </a:lnTo>
                  <a:lnTo>
                    <a:pt x="270900" y="623400"/>
                  </a:lnTo>
                  <a:lnTo>
                    <a:pt x="226958" y="619320"/>
                  </a:lnTo>
                  <a:lnTo>
                    <a:pt x="185274" y="607509"/>
                  </a:lnTo>
                  <a:lnTo>
                    <a:pt x="146405" y="588608"/>
                  </a:lnTo>
                  <a:lnTo>
                    <a:pt x="110909" y="563260"/>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6" name="object 6"/>
          <p:cNvSpPr txBox="1"/>
          <p:nvPr/>
        </p:nvSpPr>
        <p:spPr>
          <a:xfrm>
            <a:off x="558059" y="1904819"/>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21</a:t>
            </a:r>
            <a:endParaRPr sz="1067">
              <a:latin typeface="Arial MT"/>
              <a:cs typeface="Arial MT"/>
            </a:endParaRPr>
          </a:p>
        </p:txBody>
      </p:sp>
      <p:grpSp>
        <p:nvGrpSpPr>
          <p:cNvPr id="7" name="object 7"/>
          <p:cNvGrpSpPr/>
          <p:nvPr/>
        </p:nvGrpSpPr>
        <p:grpSpPr>
          <a:xfrm>
            <a:off x="382417" y="3160981"/>
            <a:ext cx="735753" cy="844127"/>
            <a:chOff x="286812" y="2370735"/>
            <a:chExt cx="551815" cy="633095"/>
          </a:xfrm>
        </p:grpSpPr>
        <p:sp>
          <p:nvSpPr>
            <p:cNvPr id="8" name="object 8"/>
            <p:cNvSpPr/>
            <p:nvPr/>
          </p:nvSpPr>
          <p:spPr>
            <a:xfrm>
              <a:off x="291574" y="2375498"/>
              <a:ext cx="542290" cy="623570"/>
            </a:xfrm>
            <a:custGeom>
              <a:avLst/>
              <a:gdLst/>
              <a:ahLst/>
              <a:cxnLst/>
              <a:rect l="l" t="t" r="r" b="b"/>
              <a:pathLst>
                <a:path w="542290" h="623569">
                  <a:moveTo>
                    <a:pt x="270900"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9" name="object 9"/>
            <p:cNvSpPr/>
            <p:nvPr/>
          </p:nvSpPr>
          <p:spPr>
            <a:xfrm>
              <a:off x="291574" y="2375498"/>
              <a:ext cx="542290" cy="623570"/>
            </a:xfrm>
            <a:custGeom>
              <a:avLst/>
              <a:gdLst/>
              <a:ahLst/>
              <a:cxnLst/>
              <a:rect l="l" t="t" r="r" b="b"/>
              <a:pathLst>
                <a:path w="542290"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0" name="object 10"/>
          <p:cNvSpPr txBox="1"/>
          <p:nvPr/>
        </p:nvSpPr>
        <p:spPr>
          <a:xfrm>
            <a:off x="591926" y="3437220"/>
            <a:ext cx="158327"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Z</a:t>
            </a:r>
            <a:endParaRPr sz="1600">
              <a:latin typeface="Arial MT"/>
              <a:cs typeface="Arial MT"/>
            </a:endParaRPr>
          </a:p>
        </p:txBody>
      </p:sp>
      <p:sp>
        <p:nvSpPr>
          <p:cNvPr id="11" name="object 11"/>
          <p:cNvSpPr txBox="1"/>
          <p:nvPr/>
        </p:nvSpPr>
        <p:spPr>
          <a:xfrm>
            <a:off x="716048" y="3581153"/>
            <a:ext cx="184573" cy="181310"/>
          </a:xfrm>
          <a:prstGeom prst="rect">
            <a:avLst/>
          </a:prstGeom>
        </p:spPr>
        <p:txBody>
          <a:bodyPr vert="horz" wrap="square" lIns="0" tIns="16933" rIns="0" bIns="0" rtlCol="0">
            <a:spAutoFit/>
          </a:bodyPr>
          <a:lstStyle/>
          <a:p>
            <a:pPr marL="16933">
              <a:spcBef>
                <a:spcPts val="133"/>
              </a:spcBef>
            </a:pPr>
            <a:r>
              <a:rPr sz="1067" spc="-33" dirty="0">
                <a:latin typeface="Arial MT"/>
                <a:cs typeface="Arial MT"/>
              </a:rPr>
              <a:t>22</a:t>
            </a:r>
            <a:endParaRPr sz="1067">
              <a:latin typeface="Arial MT"/>
              <a:cs typeface="Arial MT"/>
            </a:endParaRPr>
          </a:p>
        </p:txBody>
      </p:sp>
      <p:grpSp>
        <p:nvGrpSpPr>
          <p:cNvPr id="12" name="object 12"/>
          <p:cNvGrpSpPr/>
          <p:nvPr/>
        </p:nvGrpSpPr>
        <p:grpSpPr>
          <a:xfrm>
            <a:off x="382417" y="4888181"/>
            <a:ext cx="735753" cy="844127"/>
            <a:chOff x="286812" y="3666135"/>
            <a:chExt cx="551815" cy="633095"/>
          </a:xfrm>
        </p:grpSpPr>
        <p:sp>
          <p:nvSpPr>
            <p:cNvPr id="13" name="object 13"/>
            <p:cNvSpPr/>
            <p:nvPr/>
          </p:nvSpPr>
          <p:spPr>
            <a:xfrm>
              <a:off x="291574" y="3670898"/>
              <a:ext cx="542290" cy="623570"/>
            </a:xfrm>
            <a:custGeom>
              <a:avLst/>
              <a:gdLst/>
              <a:ahLst/>
              <a:cxnLst/>
              <a:rect l="l" t="t" r="r" b="b"/>
              <a:pathLst>
                <a:path w="542290" h="623570">
                  <a:moveTo>
                    <a:pt x="270900"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4" name="object 14"/>
            <p:cNvSpPr/>
            <p:nvPr/>
          </p:nvSpPr>
          <p:spPr>
            <a:xfrm>
              <a:off x="291574" y="3670898"/>
              <a:ext cx="542290" cy="623570"/>
            </a:xfrm>
            <a:custGeom>
              <a:avLst/>
              <a:gdLst/>
              <a:ahLst/>
              <a:cxnLst/>
              <a:rect l="l" t="t" r="r" b="b"/>
              <a:pathLst>
                <a:path w="542290"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grpSp>
      <p:sp>
        <p:nvSpPr>
          <p:cNvPr id="15" name="object 15"/>
          <p:cNvSpPr txBox="1"/>
          <p:nvPr/>
        </p:nvSpPr>
        <p:spPr>
          <a:xfrm>
            <a:off x="558059" y="5240619"/>
            <a:ext cx="376767" cy="263320"/>
          </a:xfrm>
          <a:prstGeom prst="rect">
            <a:avLst/>
          </a:prstGeom>
        </p:spPr>
        <p:txBody>
          <a:bodyPr vert="horz" wrap="square" lIns="0" tIns="16933" rIns="0" bIns="0" rtlCol="0">
            <a:spAutoFit/>
          </a:bodyPr>
          <a:lstStyle/>
          <a:p>
            <a:pPr marL="50799">
              <a:spcBef>
                <a:spcPts val="133"/>
              </a:spcBef>
            </a:pPr>
            <a:r>
              <a:rPr sz="2400" spc="-49" baseline="21000" dirty="0">
                <a:latin typeface="Arial MT"/>
                <a:cs typeface="Arial MT"/>
              </a:rPr>
              <a:t>Z</a:t>
            </a:r>
            <a:r>
              <a:rPr sz="1067" spc="-33" dirty="0">
                <a:latin typeface="Arial MT"/>
                <a:cs typeface="Arial MT"/>
              </a:rPr>
              <a:t>23</a:t>
            </a:r>
            <a:endParaRPr sz="1067">
              <a:latin typeface="Arial MT"/>
              <a:cs typeface="Arial MT"/>
            </a:endParaRPr>
          </a:p>
        </p:txBody>
      </p:sp>
      <p:sp>
        <p:nvSpPr>
          <p:cNvPr id="16" name="object 16"/>
          <p:cNvSpPr txBox="1"/>
          <p:nvPr/>
        </p:nvSpPr>
        <p:spPr>
          <a:xfrm>
            <a:off x="4760368" y="1580785"/>
            <a:ext cx="102023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Z</a:t>
            </a:r>
            <a:r>
              <a:rPr spc="-20" baseline="-34000" dirty="0">
                <a:latin typeface="Arial MT"/>
                <a:cs typeface="Arial MT"/>
              </a:rPr>
              <a:t>21</a:t>
            </a:r>
            <a:r>
              <a:rPr sz="1867" spc="-13" dirty="0">
                <a:latin typeface="Roboto"/>
                <a:cs typeface="Roboto"/>
              </a:rPr>
              <a:t>)</a:t>
            </a:r>
            <a:endParaRPr sz="1867">
              <a:latin typeface="Roboto"/>
              <a:cs typeface="Roboto"/>
            </a:endParaRPr>
          </a:p>
        </p:txBody>
      </p:sp>
      <p:sp>
        <p:nvSpPr>
          <p:cNvPr id="17" name="object 17"/>
          <p:cNvSpPr txBox="1"/>
          <p:nvPr/>
        </p:nvSpPr>
        <p:spPr>
          <a:xfrm>
            <a:off x="3678413" y="2012585"/>
            <a:ext cx="318431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dirty="0">
                <a:latin typeface="Arial MT"/>
                <a:cs typeface="Arial MT"/>
              </a:rPr>
              <a:t>Z</a:t>
            </a:r>
            <a:r>
              <a:rPr baseline="-34000" dirty="0">
                <a:latin typeface="Arial MT"/>
                <a:cs typeface="Arial MT"/>
              </a:rPr>
              <a:t>21</a:t>
            </a:r>
            <a:r>
              <a:rPr sz="1867" dirty="0">
                <a:latin typeface="Roboto"/>
                <a:cs typeface="Roboto"/>
              </a:rPr>
              <a:t>)</a:t>
            </a:r>
            <a:r>
              <a:rPr sz="1867" spc="-27" dirty="0">
                <a:latin typeface="Roboto"/>
                <a:cs typeface="Roboto"/>
              </a:rPr>
              <a:t> </a:t>
            </a:r>
            <a:r>
              <a:rPr sz="1867" dirty="0">
                <a:latin typeface="Roboto"/>
                <a:cs typeface="Roboto"/>
              </a:rPr>
              <a:t>+</a:t>
            </a:r>
            <a:r>
              <a:rPr sz="1867" spc="-27" dirty="0">
                <a:latin typeface="Roboto"/>
                <a:cs typeface="Roboto"/>
              </a:rPr>
              <a:t> </a:t>
            </a:r>
            <a:r>
              <a:rPr sz="1867" dirty="0">
                <a:latin typeface="Roboto"/>
                <a:cs typeface="Roboto"/>
              </a:rPr>
              <a:t>exp(</a:t>
            </a:r>
            <a:r>
              <a:rPr sz="1867" dirty="0">
                <a:latin typeface="Arial MT"/>
                <a:cs typeface="Arial MT"/>
              </a:rPr>
              <a:t>Z</a:t>
            </a:r>
            <a:r>
              <a:rPr baseline="-34000" dirty="0">
                <a:latin typeface="Arial MT"/>
                <a:cs typeface="Arial MT"/>
              </a:rPr>
              <a:t>22</a:t>
            </a:r>
            <a:r>
              <a:rPr sz="1867" dirty="0">
                <a:latin typeface="Roboto"/>
                <a:cs typeface="Roboto"/>
              </a:rPr>
              <a:t>)</a:t>
            </a:r>
            <a:r>
              <a:rPr sz="1867" spc="-20" dirty="0">
                <a:latin typeface="Roboto"/>
                <a:cs typeface="Roboto"/>
              </a:rPr>
              <a:t> </a:t>
            </a:r>
            <a:r>
              <a:rPr sz="1867" dirty="0">
                <a:latin typeface="Roboto"/>
                <a:cs typeface="Roboto"/>
              </a:rPr>
              <a:t>+</a:t>
            </a:r>
            <a:r>
              <a:rPr sz="1867" spc="-27" dirty="0">
                <a:latin typeface="Roboto"/>
                <a:cs typeface="Roboto"/>
              </a:rPr>
              <a:t> </a:t>
            </a:r>
            <a:r>
              <a:rPr sz="1867" spc="-13" dirty="0">
                <a:latin typeface="Roboto"/>
                <a:cs typeface="Roboto"/>
              </a:rPr>
              <a:t>exp(</a:t>
            </a:r>
            <a:r>
              <a:rPr sz="1867" spc="-13" dirty="0">
                <a:latin typeface="Arial MT"/>
                <a:cs typeface="Arial MT"/>
              </a:rPr>
              <a:t>Z</a:t>
            </a:r>
            <a:r>
              <a:rPr spc="-20" baseline="-34000" dirty="0">
                <a:latin typeface="Arial MT"/>
                <a:cs typeface="Arial MT"/>
              </a:rPr>
              <a:t>23</a:t>
            </a:r>
            <a:r>
              <a:rPr sz="1867" spc="-13" dirty="0">
                <a:latin typeface="Roboto"/>
                <a:cs typeface="Roboto"/>
              </a:rPr>
              <a:t>)</a:t>
            </a:r>
            <a:endParaRPr sz="1867">
              <a:latin typeface="Roboto"/>
              <a:cs typeface="Roboto"/>
            </a:endParaRPr>
          </a:p>
        </p:txBody>
      </p:sp>
      <p:sp>
        <p:nvSpPr>
          <p:cNvPr id="18" name="object 18"/>
          <p:cNvSpPr/>
          <p:nvPr/>
        </p:nvSpPr>
        <p:spPr>
          <a:xfrm>
            <a:off x="3771124" y="1976500"/>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19" name="object 19"/>
          <p:cNvSpPr txBox="1"/>
          <p:nvPr/>
        </p:nvSpPr>
        <p:spPr>
          <a:xfrm>
            <a:off x="4722056" y="3225541"/>
            <a:ext cx="102023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Z</a:t>
            </a:r>
            <a:r>
              <a:rPr spc="-20" baseline="-34000" dirty="0">
                <a:latin typeface="Arial MT"/>
                <a:cs typeface="Arial MT"/>
              </a:rPr>
              <a:t>22</a:t>
            </a:r>
            <a:r>
              <a:rPr sz="1867" spc="-13" dirty="0">
                <a:latin typeface="Roboto"/>
                <a:cs typeface="Roboto"/>
              </a:rPr>
              <a:t>)</a:t>
            </a:r>
            <a:endParaRPr sz="1867">
              <a:latin typeface="Roboto"/>
              <a:cs typeface="Roboto"/>
            </a:endParaRPr>
          </a:p>
        </p:txBody>
      </p:sp>
      <p:sp>
        <p:nvSpPr>
          <p:cNvPr id="20" name="object 20"/>
          <p:cNvSpPr txBox="1"/>
          <p:nvPr/>
        </p:nvSpPr>
        <p:spPr>
          <a:xfrm>
            <a:off x="3640100" y="3657341"/>
            <a:ext cx="318431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dirty="0">
                <a:latin typeface="Arial MT"/>
                <a:cs typeface="Arial MT"/>
              </a:rPr>
              <a:t>Z</a:t>
            </a:r>
            <a:r>
              <a:rPr baseline="-34000" dirty="0">
                <a:latin typeface="Arial MT"/>
                <a:cs typeface="Arial MT"/>
              </a:rPr>
              <a:t>21</a:t>
            </a:r>
            <a:r>
              <a:rPr sz="1867" dirty="0">
                <a:latin typeface="Roboto"/>
                <a:cs typeface="Roboto"/>
              </a:rPr>
              <a:t>)</a:t>
            </a:r>
            <a:r>
              <a:rPr sz="1867" spc="-27" dirty="0">
                <a:latin typeface="Roboto"/>
                <a:cs typeface="Roboto"/>
              </a:rPr>
              <a:t> </a:t>
            </a:r>
            <a:r>
              <a:rPr sz="1867" dirty="0">
                <a:latin typeface="Roboto"/>
                <a:cs typeface="Roboto"/>
              </a:rPr>
              <a:t>+</a:t>
            </a:r>
            <a:r>
              <a:rPr sz="1867" spc="-27" dirty="0">
                <a:latin typeface="Roboto"/>
                <a:cs typeface="Roboto"/>
              </a:rPr>
              <a:t> </a:t>
            </a:r>
            <a:r>
              <a:rPr sz="1867" dirty="0">
                <a:latin typeface="Roboto"/>
                <a:cs typeface="Roboto"/>
              </a:rPr>
              <a:t>exp(</a:t>
            </a:r>
            <a:r>
              <a:rPr sz="1867" dirty="0">
                <a:latin typeface="Arial MT"/>
                <a:cs typeface="Arial MT"/>
              </a:rPr>
              <a:t>Z</a:t>
            </a:r>
            <a:r>
              <a:rPr baseline="-34000" dirty="0">
                <a:latin typeface="Arial MT"/>
                <a:cs typeface="Arial MT"/>
              </a:rPr>
              <a:t>22</a:t>
            </a:r>
            <a:r>
              <a:rPr sz="1867" dirty="0">
                <a:latin typeface="Roboto"/>
                <a:cs typeface="Roboto"/>
              </a:rPr>
              <a:t>)</a:t>
            </a:r>
            <a:r>
              <a:rPr sz="1867" spc="-20" dirty="0">
                <a:latin typeface="Roboto"/>
                <a:cs typeface="Roboto"/>
              </a:rPr>
              <a:t> </a:t>
            </a:r>
            <a:r>
              <a:rPr sz="1867" dirty="0">
                <a:latin typeface="Roboto"/>
                <a:cs typeface="Roboto"/>
              </a:rPr>
              <a:t>+</a:t>
            </a:r>
            <a:r>
              <a:rPr sz="1867" spc="-27" dirty="0">
                <a:latin typeface="Roboto"/>
                <a:cs typeface="Roboto"/>
              </a:rPr>
              <a:t> </a:t>
            </a:r>
            <a:r>
              <a:rPr sz="1867" spc="-13" dirty="0">
                <a:latin typeface="Roboto"/>
                <a:cs typeface="Roboto"/>
              </a:rPr>
              <a:t>exp(</a:t>
            </a:r>
            <a:r>
              <a:rPr sz="1867" spc="-13" dirty="0">
                <a:latin typeface="Arial MT"/>
                <a:cs typeface="Arial MT"/>
              </a:rPr>
              <a:t>Z</a:t>
            </a:r>
            <a:r>
              <a:rPr spc="-20" baseline="-34000" dirty="0">
                <a:latin typeface="Arial MT"/>
                <a:cs typeface="Arial MT"/>
              </a:rPr>
              <a:t>23</a:t>
            </a:r>
            <a:r>
              <a:rPr sz="1867" spc="-13" dirty="0">
                <a:latin typeface="Roboto"/>
                <a:cs typeface="Roboto"/>
              </a:rPr>
              <a:t>)</a:t>
            </a:r>
            <a:endParaRPr sz="1867">
              <a:latin typeface="Roboto"/>
              <a:cs typeface="Roboto"/>
            </a:endParaRPr>
          </a:p>
        </p:txBody>
      </p:sp>
      <p:sp>
        <p:nvSpPr>
          <p:cNvPr id="21" name="object 21"/>
          <p:cNvSpPr/>
          <p:nvPr/>
        </p:nvSpPr>
        <p:spPr>
          <a:xfrm>
            <a:off x="3732810" y="3621256"/>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2" name="object 22"/>
          <p:cNvSpPr txBox="1"/>
          <p:nvPr/>
        </p:nvSpPr>
        <p:spPr>
          <a:xfrm>
            <a:off x="4620456" y="4889454"/>
            <a:ext cx="1020233" cy="304421"/>
          </a:xfrm>
          <a:prstGeom prst="rect">
            <a:avLst/>
          </a:prstGeom>
        </p:spPr>
        <p:txBody>
          <a:bodyPr vert="horz" wrap="square" lIns="0" tIns="16933" rIns="0" bIns="0" rtlCol="0">
            <a:spAutoFit/>
          </a:bodyPr>
          <a:lstStyle/>
          <a:p>
            <a:pPr marL="50799">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Z</a:t>
            </a:r>
            <a:r>
              <a:rPr spc="-20" baseline="-34000" dirty="0">
                <a:latin typeface="Arial MT"/>
                <a:cs typeface="Arial MT"/>
              </a:rPr>
              <a:t>23</a:t>
            </a:r>
            <a:r>
              <a:rPr sz="1867" spc="-13" dirty="0">
                <a:latin typeface="Roboto"/>
                <a:cs typeface="Roboto"/>
              </a:rPr>
              <a:t>)</a:t>
            </a:r>
            <a:endParaRPr sz="1867">
              <a:latin typeface="Roboto"/>
              <a:cs typeface="Roboto"/>
            </a:endParaRPr>
          </a:p>
        </p:txBody>
      </p:sp>
      <p:sp>
        <p:nvSpPr>
          <p:cNvPr id="23" name="object 23"/>
          <p:cNvSpPr txBox="1"/>
          <p:nvPr/>
        </p:nvSpPr>
        <p:spPr>
          <a:xfrm>
            <a:off x="4173958" y="5489175"/>
            <a:ext cx="2432473" cy="206894"/>
          </a:xfrm>
          <a:prstGeom prst="rect">
            <a:avLst/>
          </a:prstGeom>
        </p:spPr>
        <p:txBody>
          <a:bodyPr vert="horz" wrap="square" lIns="0" tIns="22013" rIns="0" bIns="0" rtlCol="0">
            <a:spAutoFit/>
          </a:bodyPr>
          <a:lstStyle/>
          <a:p>
            <a:pPr marL="16933">
              <a:spcBef>
                <a:spcPts val="173"/>
              </a:spcBef>
              <a:tabLst>
                <a:tab pos="1126885" algn="l"/>
                <a:tab pos="2237684" algn="l"/>
              </a:tabLst>
            </a:pPr>
            <a:r>
              <a:rPr sz="1200" spc="-33" dirty="0">
                <a:latin typeface="Arial MT"/>
                <a:cs typeface="Arial MT"/>
              </a:rPr>
              <a:t>21</a:t>
            </a:r>
            <a:r>
              <a:rPr sz="1200" dirty="0">
                <a:latin typeface="Arial MT"/>
                <a:cs typeface="Arial MT"/>
              </a:rPr>
              <a:t>	</a:t>
            </a:r>
            <a:r>
              <a:rPr sz="1200" spc="-33" dirty="0">
                <a:latin typeface="Arial MT"/>
                <a:cs typeface="Arial MT"/>
              </a:rPr>
              <a:t>22</a:t>
            </a:r>
            <a:r>
              <a:rPr sz="1200" dirty="0">
                <a:latin typeface="Arial MT"/>
                <a:cs typeface="Arial MT"/>
              </a:rPr>
              <a:t>	</a:t>
            </a:r>
            <a:r>
              <a:rPr sz="1200" spc="-33" dirty="0">
                <a:latin typeface="Arial MT"/>
                <a:cs typeface="Arial MT"/>
              </a:rPr>
              <a:t>23</a:t>
            </a:r>
            <a:endParaRPr sz="1200">
              <a:latin typeface="Arial MT"/>
              <a:cs typeface="Arial MT"/>
            </a:endParaRPr>
          </a:p>
        </p:txBody>
      </p:sp>
      <p:sp>
        <p:nvSpPr>
          <p:cNvPr id="24" name="object 24"/>
          <p:cNvSpPr txBox="1"/>
          <p:nvPr/>
        </p:nvSpPr>
        <p:spPr>
          <a:xfrm>
            <a:off x="4349650" y="5321254"/>
            <a:ext cx="2339340" cy="304421"/>
          </a:xfrm>
          <a:prstGeom prst="rect">
            <a:avLst/>
          </a:prstGeom>
        </p:spPr>
        <p:txBody>
          <a:bodyPr vert="horz" wrap="square" lIns="0" tIns="16933" rIns="0" bIns="0" rtlCol="0">
            <a:spAutoFit/>
          </a:bodyPr>
          <a:lstStyle/>
          <a:p>
            <a:pPr marL="16933">
              <a:spcBef>
                <a:spcPts val="133"/>
              </a:spcBef>
              <a:tabLst>
                <a:tab pos="1126885" algn="l"/>
                <a:tab pos="2237684" algn="l"/>
              </a:tabLst>
            </a:pPr>
            <a:r>
              <a:rPr sz="1867" dirty="0">
                <a:latin typeface="Roboto"/>
                <a:cs typeface="Roboto"/>
              </a:rPr>
              <a:t>)</a:t>
            </a:r>
            <a:r>
              <a:rPr sz="1867" spc="-7" dirty="0">
                <a:latin typeface="Roboto"/>
                <a:cs typeface="Roboto"/>
              </a:rPr>
              <a:t> </a:t>
            </a:r>
            <a:r>
              <a:rPr sz="1867" dirty="0">
                <a:latin typeface="Roboto"/>
                <a:cs typeface="Roboto"/>
              </a:rPr>
              <a:t>+</a:t>
            </a:r>
            <a:r>
              <a:rPr sz="1867" spc="-7" dirty="0">
                <a:latin typeface="Roboto"/>
                <a:cs typeface="Roboto"/>
              </a:rPr>
              <a:t> </a:t>
            </a:r>
            <a:r>
              <a:rPr sz="1867" spc="-13" dirty="0">
                <a:latin typeface="Roboto"/>
                <a:cs typeface="Roboto"/>
              </a:rPr>
              <a:t>exp(</a:t>
            </a:r>
            <a:r>
              <a:rPr sz="1867" spc="-13" dirty="0">
                <a:latin typeface="Arial MT"/>
                <a:cs typeface="Arial MT"/>
              </a:rPr>
              <a:t>Z</a:t>
            </a:r>
            <a:r>
              <a:rPr sz="1867" dirty="0">
                <a:latin typeface="Arial MT"/>
                <a:cs typeface="Arial MT"/>
              </a:rPr>
              <a:t>	</a:t>
            </a:r>
            <a:r>
              <a:rPr sz="1867" dirty="0">
                <a:latin typeface="Roboto"/>
                <a:cs typeface="Roboto"/>
              </a:rPr>
              <a:t>)</a:t>
            </a:r>
            <a:r>
              <a:rPr sz="1867" spc="-7" dirty="0">
                <a:latin typeface="Roboto"/>
                <a:cs typeface="Roboto"/>
              </a:rPr>
              <a:t> </a:t>
            </a:r>
            <a:r>
              <a:rPr sz="1867" dirty="0">
                <a:latin typeface="Roboto"/>
                <a:cs typeface="Roboto"/>
              </a:rPr>
              <a:t>+</a:t>
            </a:r>
            <a:r>
              <a:rPr sz="1867" spc="-7" dirty="0">
                <a:latin typeface="Roboto"/>
                <a:cs typeface="Roboto"/>
              </a:rPr>
              <a:t> </a:t>
            </a:r>
            <a:r>
              <a:rPr sz="1867" spc="-27" dirty="0">
                <a:latin typeface="Roboto"/>
                <a:cs typeface="Roboto"/>
              </a:rPr>
              <a:t>exp(</a:t>
            </a:r>
            <a:r>
              <a:rPr sz="1867" spc="-27" dirty="0">
                <a:latin typeface="Arial MT"/>
                <a:cs typeface="Arial MT"/>
              </a:rPr>
              <a:t>Z</a:t>
            </a:r>
            <a:r>
              <a:rPr sz="1867" dirty="0">
                <a:latin typeface="Arial MT"/>
                <a:cs typeface="Arial MT"/>
              </a:rPr>
              <a:t>	</a:t>
            </a:r>
            <a:r>
              <a:rPr sz="1867" spc="-67" dirty="0">
                <a:latin typeface="Roboto"/>
                <a:cs typeface="Roboto"/>
              </a:rPr>
              <a:t>)</a:t>
            </a:r>
            <a:endParaRPr sz="1867">
              <a:latin typeface="Roboto"/>
              <a:cs typeface="Roboto"/>
            </a:endParaRPr>
          </a:p>
        </p:txBody>
      </p:sp>
      <p:sp>
        <p:nvSpPr>
          <p:cNvPr id="25" name="object 25"/>
          <p:cNvSpPr/>
          <p:nvPr/>
        </p:nvSpPr>
        <p:spPr>
          <a:xfrm>
            <a:off x="3631210" y="5285169"/>
            <a:ext cx="3026833" cy="18627"/>
          </a:xfrm>
          <a:custGeom>
            <a:avLst/>
            <a:gdLst/>
            <a:ahLst/>
            <a:cxnLst/>
            <a:rect l="l" t="t" r="r" b="b"/>
            <a:pathLst>
              <a:path w="2270125" h="13970">
                <a:moveTo>
                  <a:pt x="0" y="0"/>
                </a:moveTo>
                <a:lnTo>
                  <a:pt x="2269799" y="13799"/>
                </a:lnTo>
              </a:path>
            </a:pathLst>
          </a:custGeom>
          <a:ln w="9524">
            <a:solidFill>
              <a:srgbClr val="000000"/>
            </a:solidFill>
          </a:ln>
        </p:spPr>
        <p:txBody>
          <a:bodyPr wrap="square" lIns="0" tIns="0" rIns="0" bIns="0" rtlCol="0"/>
          <a:lstStyle/>
          <a:p>
            <a:endParaRPr sz="2400"/>
          </a:p>
        </p:txBody>
      </p:sp>
      <p:sp>
        <p:nvSpPr>
          <p:cNvPr id="26" name="object 26"/>
          <p:cNvSpPr txBox="1"/>
          <p:nvPr/>
        </p:nvSpPr>
        <p:spPr>
          <a:xfrm>
            <a:off x="1674257" y="5131907"/>
            <a:ext cx="2567940" cy="386430"/>
          </a:xfrm>
          <a:prstGeom prst="rect">
            <a:avLst/>
          </a:prstGeom>
        </p:spPr>
        <p:txBody>
          <a:bodyPr vert="horz" wrap="square" lIns="0" tIns="16933" rIns="0" bIns="0" rtlCol="0">
            <a:spAutoFit/>
          </a:bodyPr>
          <a:lstStyle/>
          <a:p>
            <a:pPr marL="50799">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7" dirty="0">
                <a:latin typeface="Roboto"/>
                <a:cs typeface="Roboto"/>
              </a:rPr>
              <a:t> </a:t>
            </a:r>
            <a:r>
              <a:rPr sz="2400" dirty="0">
                <a:latin typeface="Roboto"/>
                <a:cs typeface="Roboto"/>
              </a:rPr>
              <a:t>3)</a:t>
            </a:r>
            <a:r>
              <a:rPr sz="2400" spc="-27" dirty="0">
                <a:latin typeface="Roboto"/>
                <a:cs typeface="Roboto"/>
              </a:rPr>
              <a:t> </a:t>
            </a:r>
            <a:r>
              <a:rPr sz="2400" dirty="0">
                <a:latin typeface="Roboto"/>
                <a:cs typeface="Roboto"/>
              </a:rPr>
              <a:t>=</a:t>
            </a:r>
            <a:r>
              <a:rPr sz="2400" spc="527" dirty="0">
                <a:latin typeface="Roboto"/>
                <a:cs typeface="Roboto"/>
              </a:rPr>
              <a:t> </a:t>
            </a:r>
            <a:r>
              <a:rPr sz="2800" spc="-40" baseline="-28000" dirty="0">
                <a:latin typeface="Roboto"/>
                <a:cs typeface="Roboto"/>
              </a:rPr>
              <a:t>exp(</a:t>
            </a:r>
            <a:r>
              <a:rPr sz="2800" spc="-40" baseline="-28000" dirty="0">
                <a:latin typeface="Arial MT"/>
                <a:cs typeface="Arial MT"/>
              </a:rPr>
              <a:t>Z</a:t>
            </a:r>
            <a:endParaRPr sz="2800" baseline="-28000">
              <a:latin typeface="Arial MT"/>
              <a:cs typeface="Arial MT"/>
            </a:endParaRPr>
          </a:p>
        </p:txBody>
      </p:sp>
      <p:pic>
        <p:nvPicPr>
          <p:cNvPr id="27" name="object 27"/>
          <p:cNvPicPr/>
          <p:nvPr/>
        </p:nvPicPr>
        <p:blipFill>
          <a:blip r:embed="rId2" cstate="print"/>
          <a:stretch>
            <a:fillRect/>
          </a:stretch>
        </p:blipFill>
        <p:spPr>
          <a:xfrm>
            <a:off x="7484534" y="1389133"/>
            <a:ext cx="4613788" cy="1000799"/>
          </a:xfrm>
          <a:prstGeom prst="rect">
            <a:avLst/>
          </a:prstGeom>
        </p:spPr>
      </p:pic>
      <p:grpSp>
        <p:nvGrpSpPr>
          <p:cNvPr id="28" name="object 28"/>
          <p:cNvGrpSpPr/>
          <p:nvPr/>
        </p:nvGrpSpPr>
        <p:grpSpPr>
          <a:xfrm>
            <a:off x="996868" y="5308263"/>
            <a:ext cx="634153" cy="110067"/>
            <a:chOff x="747650" y="3981197"/>
            <a:chExt cx="475615" cy="82550"/>
          </a:xfrm>
        </p:grpSpPr>
        <p:sp>
          <p:nvSpPr>
            <p:cNvPr id="29" name="object 29"/>
            <p:cNvSpPr/>
            <p:nvPr/>
          </p:nvSpPr>
          <p:spPr>
            <a:xfrm>
              <a:off x="757175" y="4021500"/>
              <a:ext cx="370205" cy="1270"/>
            </a:xfrm>
            <a:custGeom>
              <a:avLst/>
              <a:gdLst/>
              <a:ahLst/>
              <a:cxnLst/>
              <a:rect l="l" t="t" r="r" b="b"/>
              <a:pathLst>
                <a:path w="370205" h="1270">
                  <a:moveTo>
                    <a:pt x="0" y="0"/>
                  </a:moveTo>
                  <a:lnTo>
                    <a:pt x="369900" y="687"/>
                  </a:lnTo>
                </a:path>
              </a:pathLst>
            </a:custGeom>
            <a:ln w="19049">
              <a:solidFill>
                <a:srgbClr val="595959"/>
              </a:solidFill>
            </a:ln>
          </p:spPr>
          <p:txBody>
            <a:bodyPr wrap="square" lIns="0" tIns="0" rIns="0" bIns="0" rtlCol="0"/>
            <a:lstStyle/>
            <a:p>
              <a:endParaRPr sz="2400"/>
            </a:p>
          </p:txBody>
        </p:sp>
        <p:pic>
          <p:nvPicPr>
            <p:cNvPr id="30" name="object 30"/>
            <p:cNvPicPr/>
            <p:nvPr/>
          </p:nvPicPr>
          <p:blipFill>
            <a:blip r:embed="rId3" cstate="print"/>
            <a:stretch>
              <a:fillRect/>
            </a:stretch>
          </p:blipFill>
          <p:spPr>
            <a:xfrm>
              <a:off x="1117491" y="3981197"/>
              <a:ext cx="105559" cy="81980"/>
            </a:xfrm>
            <a:prstGeom prst="rect">
              <a:avLst/>
            </a:prstGeom>
          </p:spPr>
        </p:pic>
      </p:grpSp>
      <p:grpSp>
        <p:nvGrpSpPr>
          <p:cNvPr id="31" name="object 31"/>
          <p:cNvGrpSpPr/>
          <p:nvPr/>
        </p:nvGrpSpPr>
        <p:grpSpPr>
          <a:xfrm>
            <a:off x="1073673" y="3564128"/>
            <a:ext cx="634153" cy="110067"/>
            <a:chOff x="805254" y="2673096"/>
            <a:chExt cx="475615" cy="82550"/>
          </a:xfrm>
        </p:grpSpPr>
        <p:sp>
          <p:nvSpPr>
            <p:cNvPr id="32" name="object 32"/>
            <p:cNvSpPr/>
            <p:nvPr/>
          </p:nvSpPr>
          <p:spPr>
            <a:xfrm>
              <a:off x="814779" y="27133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33" name="object 33"/>
            <p:cNvPicPr/>
            <p:nvPr/>
          </p:nvPicPr>
          <p:blipFill>
            <a:blip r:embed="rId3" cstate="print"/>
            <a:stretch>
              <a:fillRect/>
            </a:stretch>
          </p:blipFill>
          <p:spPr>
            <a:xfrm>
              <a:off x="1175096" y="2673096"/>
              <a:ext cx="105559" cy="81980"/>
            </a:xfrm>
            <a:prstGeom prst="rect">
              <a:avLst/>
            </a:prstGeom>
          </p:spPr>
        </p:pic>
      </p:grpSp>
      <p:grpSp>
        <p:nvGrpSpPr>
          <p:cNvPr id="34" name="object 34"/>
          <p:cNvGrpSpPr/>
          <p:nvPr/>
        </p:nvGrpSpPr>
        <p:grpSpPr>
          <a:xfrm>
            <a:off x="1073673" y="1921596"/>
            <a:ext cx="634153" cy="110067"/>
            <a:chOff x="805254" y="1441197"/>
            <a:chExt cx="475615" cy="82550"/>
          </a:xfrm>
        </p:grpSpPr>
        <p:sp>
          <p:nvSpPr>
            <p:cNvPr id="35" name="object 35"/>
            <p:cNvSpPr/>
            <p:nvPr/>
          </p:nvSpPr>
          <p:spPr>
            <a:xfrm>
              <a:off x="814779" y="1481500"/>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36" name="object 36"/>
            <p:cNvPicPr/>
            <p:nvPr/>
          </p:nvPicPr>
          <p:blipFill>
            <a:blip r:embed="rId3" cstate="print"/>
            <a:stretch>
              <a:fillRect/>
            </a:stretch>
          </p:blipFill>
          <p:spPr>
            <a:xfrm>
              <a:off x="1175096" y="1441197"/>
              <a:ext cx="105559" cy="81980"/>
            </a:xfrm>
            <a:prstGeom prst="rect">
              <a:avLst/>
            </a:prstGeom>
          </p:spPr>
        </p:pic>
      </p:grpSp>
      <p:sp>
        <p:nvSpPr>
          <p:cNvPr id="37" name="object 37"/>
          <p:cNvSpPr txBox="1"/>
          <p:nvPr/>
        </p:nvSpPr>
        <p:spPr>
          <a:xfrm>
            <a:off x="1809724" y="1779107"/>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1)</a:t>
            </a:r>
            <a:r>
              <a:rPr sz="2400" spc="-27" dirty="0">
                <a:latin typeface="Roboto"/>
                <a:cs typeface="Roboto"/>
              </a:rPr>
              <a:t> </a:t>
            </a:r>
            <a:r>
              <a:rPr sz="2400" spc="-67" dirty="0">
                <a:latin typeface="Roboto"/>
                <a:cs typeface="Roboto"/>
              </a:rPr>
              <a:t>=</a:t>
            </a:r>
            <a:endParaRPr sz="2400">
              <a:latin typeface="Roboto"/>
              <a:cs typeface="Roboto"/>
            </a:endParaRPr>
          </a:p>
        </p:txBody>
      </p:sp>
      <p:sp>
        <p:nvSpPr>
          <p:cNvPr id="38" name="object 38"/>
          <p:cNvSpPr txBox="1"/>
          <p:nvPr/>
        </p:nvSpPr>
        <p:spPr>
          <a:xfrm>
            <a:off x="1809724" y="3404708"/>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2)</a:t>
            </a:r>
            <a:r>
              <a:rPr sz="2400" spc="-27" dirty="0">
                <a:latin typeface="Roboto"/>
                <a:cs typeface="Roboto"/>
              </a:rPr>
              <a:t> </a:t>
            </a:r>
            <a:r>
              <a:rPr sz="2400" spc="-67" dirty="0">
                <a:latin typeface="Roboto"/>
                <a:cs typeface="Roboto"/>
              </a:rPr>
              <a:t>=</a:t>
            </a:r>
            <a:endParaRPr sz="2400">
              <a:latin typeface="Roboto"/>
              <a:cs typeface="Roboto"/>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36253" y="3709508"/>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0.01894129</a:t>
            </a:r>
            <a:endParaRPr sz="2400">
              <a:latin typeface="Roboto"/>
              <a:cs typeface="Roboto"/>
            </a:endParaRPr>
          </a:p>
        </p:txBody>
      </p:sp>
      <p:sp>
        <p:nvSpPr>
          <p:cNvPr id="3" name="object 3"/>
          <p:cNvSpPr txBox="1"/>
          <p:nvPr/>
        </p:nvSpPr>
        <p:spPr>
          <a:xfrm>
            <a:off x="7580386" y="2086075"/>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0.83827314</a:t>
            </a:r>
            <a:endParaRPr sz="2400">
              <a:latin typeface="Roboto"/>
              <a:cs typeface="Roboto"/>
            </a:endParaRPr>
          </a:p>
        </p:txBody>
      </p:sp>
      <p:sp>
        <p:nvSpPr>
          <p:cNvPr id="4" name="object 4"/>
          <p:cNvSpPr txBox="1">
            <a:spLocks noGrp="1"/>
          </p:cNvSpPr>
          <p:nvPr>
            <p:ph type="title"/>
          </p:nvPr>
        </p:nvSpPr>
        <p:spPr>
          <a:xfrm>
            <a:off x="242527" y="178795"/>
            <a:ext cx="11310376"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5" name="object 5"/>
          <p:cNvGrpSpPr/>
          <p:nvPr/>
        </p:nvGrpSpPr>
        <p:grpSpPr>
          <a:xfrm>
            <a:off x="382416" y="1857181"/>
            <a:ext cx="1325880" cy="844127"/>
            <a:chOff x="286812" y="1392885"/>
            <a:chExt cx="994410" cy="633095"/>
          </a:xfrm>
        </p:grpSpPr>
        <p:sp>
          <p:nvSpPr>
            <p:cNvPr id="6" name="object 6"/>
            <p:cNvSpPr/>
            <p:nvPr/>
          </p:nvSpPr>
          <p:spPr>
            <a:xfrm>
              <a:off x="291574" y="1397648"/>
              <a:ext cx="542290" cy="623570"/>
            </a:xfrm>
            <a:custGeom>
              <a:avLst/>
              <a:gdLst/>
              <a:ahLst/>
              <a:cxnLst/>
              <a:rect l="l" t="t" r="r" b="b"/>
              <a:pathLst>
                <a:path w="542290" h="623569">
                  <a:moveTo>
                    <a:pt x="270900"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400"/>
                  </a:lnTo>
                  <a:close/>
                </a:path>
              </a:pathLst>
            </a:custGeom>
            <a:solidFill>
              <a:srgbClr val="EEEEEE"/>
            </a:solidFill>
          </p:spPr>
          <p:txBody>
            <a:bodyPr wrap="square" lIns="0" tIns="0" rIns="0" bIns="0" rtlCol="0"/>
            <a:lstStyle/>
            <a:p>
              <a:endParaRPr sz="2400"/>
            </a:p>
          </p:txBody>
        </p:sp>
        <p:sp>
          <p:nvSpPr>
            <p:cNvPr id="7" name="object 7"/>
            <p:cNvSpPr/>
            <p:nvPr/>
          </p:nvSpPr>
          <p:spPr>
            <a:xfrm>
              <a:off x="291574" y="1397648"/>
              <a:ext cx="542290" cy="623570"/>
            </a:xfrm>
            <a:custGeom>
              <a:avLst/>
              <a:gdLst/>
              <a:ahLst/>
              <a:cxnLst/>
              <a:rect l="l" t="t" r="r" b="b"/>
              <a:pathLst>
                <a:path w="542290"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814779" y="17100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175096" y="1669796"/>
              <a:ext cx="105559" cy="81980"/>
            </a:xfrm>
            <a:prstGeom prst="rect">
              <a:avLst/>
            </a:prstGeom>
          </p:spPr>
        </p:pic>
      </p:grpSp>
      <p:grpSp>
        <p:nvGrpSpPr>
          <p:cNvPr id="10" name="object 10"/>
          <p:cNvGrpSpPr/>
          <p:nvPr/>
        </p:nvGrpSpPr>
        <p:grpSpPr>
          <a:xfrm>
            <a:off x="382416" y="3465781"/>
            <a:ext cx="1325880" cy="844127"/>
            <a:chOff x="286812" y="2599335"/>
            <a:chExt cx="994410" cy="633095"/>
          </a:xfrm>
        </p:grpSpPr>
        <p:sp>
          <p:nvSpPr>
            <p:cNvPr id="11" name="object 11"/>
            <p:cNvSpPr/>
            <p:nvPr/>
          </p:nvSpPr>
          <p:spPr>
            <a:xfrm>
              <a:off x="291574" y="2604098"/>
              <a:ext cx="542290" cy="623570"/>
            </a:xfrm>
            <a:custGeom>
              <a:avLst/>
              <a:gdLst/>
              <a:ahLst/>
              <a:cxnLst/>
              <a:rect l="l" t="t" r="r" b="b"/>
              <a:pathLst>
                <a:path w="542290" h="623569">
                  <a:moveTo>
                    <a:pt x="270900"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2" name="object 12"/>
            <p:cNvSpPr/>
            <p:nvPr/>
          </p:nvSpPr>
          <p:spPr>
            <a:xfrm>
              <a:off x="291574" y="2604098"/>
              <a:ext cx="542290" cy="623570"/>
            </a:xfrm>
            <a:custGeom>
              <a:avLst/>
              <a:gdLst/>
              <a:ahLst/>
              <a:cxnLst/>
              <a:rect l="l" t="t" r="r" b="b"/>
              <a:pathLst>
                <a:path w="542290"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814779" y="29419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1175096" y="2901696"/>
              <a:ext cx="105559" cy="81980"/>
            </a:xfrm>
            <a:prstGeom prst="rect">
              <a:avLst/>
            </a:prstGeom>
          </p:spPr>
        </p:pic>
      </p:grpSp>
      <p:grpSp>
        <p:nvGrpSpPr>
          <p:cNvPr id="15" name="object 15"/>
          <p:cNvGrpSpPr/>
          <p:nvPr/>
        </p:nvGrpSpPr>
        <p:grpSpPr>
          <a:xfrm>
            <a:off x="382417" y="5192981"/>
            <a:ext cx="1248833" cy="844127"/>
            <a:chOff x="286812" y="3894735"/>
            <a:chExt cx="936625" cy="633095"/>
          </a:xfrm>
        </p:grpSpPr>
        <p:sp>
          <p:nvSpPr>
            <p:cNvPr id="16" name="object 16"/>
            <p:cNvSpPr/>
            <p:nvPr/>
          </p:nvSpPr>
          <p:spPr>
            <a:xfrm>
              <a:off x="291574" y="3899498"/>
              <a:ext cx="542290" cy="623570"/>
            </a:xfrm>
            <a:custGeom>
              <a:avLst/>
              <a:gdLst/>
              <a:ahLst/>
              <a:cxnLst/>
              <a:rect l="l" t="t" r="r" b="b"/>
              <a:pathLst>
                <a:path w="542290" h="623570">
                  <a:moveTo>
                    <a:pt x="270900"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7" name="object 17"/>
            <p:cNvSpPr/>
            <p:nvPr/>
          </p:nvSpPr>
          <p:spPr>
            <a:xfrm>
              <a:off x="291574" y="3899498"/>
              <a:ext cx="542290" cy="623570"/>
            </a:xfrm>
            <a:custGeom>
              <a:avLst/>
              <a:gdLst/>
              <a:ahLst/>
              <a:cxnLst/>
              <a:rect l="l" t="t" r="r" b="b"/>
              <a:pathLst>
                <a:path w="542290"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57174" y="4250100"/>
              <a:ext cx="370205" cy="1270"/>
            </a:xfrm>
            <a:custGeom>
              <a:avLst/>
              <a:gdLst/>
              <a:ahLst/>
              <a:cxnLst/>
              <a:rect l="l" t="t" r="r" b="b"/>
              <a:pathLst>
                <a:path w="370205" h="1270">
                  <a:moveTo>
                    <a:pt x="0" y="0"/>
                  </a:moveTo>
                  <a:lnTo>
                    <a:pt x="369900" y="687"/>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2" cstate="print"/>
            <a:stretch>
              <a:fillRect/>
            </a:stretch>
          </p:blipFill>
          <p:spPr>
            <a:xfrm>
              <a:off x="1117491" y="4209797"/>
              <a:ext cx="105559" cy="81980"/>
            </a:xfrm>
            <a:prstGeom prst="rect">
              <a:avLst/>
            </a:prstGeom>
          </p:spPr>
        </p:pic>
      </p:grpSp>
      <p:sp>
        <p:nvSpPr>
          <p:cNvPr id="20" name="object 20"/>
          <p:cNvSpPr/>
          <p:nvPr/>
        </p:nvSpPr>
        <p:spPr>
          <a:xfrm>
            <a:off x="3872724" y="2281300"/>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1" name="object 21"/>
          <p:cNvSpPr txBox="1"/>
          <p:nvPr/>
        </p:nvSpPr>
        <p:spPr>
          <a:xfrm>
            <a:off x="1775856" y="1823684"/>
            <a:ext cx="5438987" cy="813108"/>
          </a:xfrm>
          <a:prstGeom prst="rect">
            <a:avLst/>
          </a:prstGeom>
        </p:spPr>
        <p:txBody>
          <a:bodyPr vert="horz" wrap="square" lIns="0" tIns="78740" rIns="0" bIns="0" rtlCol="0">
            <a:spAutoFit/>
          </a:bodyPr>
          <a:lstStyle/>
          <a:p>
            <a:pPr marL="3065703">
              <a:spcBef>
                <a:spcPts val="620"/>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2.33</a:t>
            </a:r>
            <a:r>
              <a:rPr sz="1867" spc="-13" dirty="0">
                <a:latin typeface="Roboto"/>
                <a:cs typeface="Roboto"/>
              </a:rPr>
              <a:t>)</a:t>
            </a:r>
            <a:endParaRPr sz="1867">
              <a:latin typeface="Roboto"/>
              <a:cs typeface="Roboto"/>
            </a:endParaRPr>
          </a:p>
          <a:p>
            <a:pPr marL="50799">
              <a:spcBef>
                <a:spcPts val="627"/>
              </a:spcBef>
            </a:pPr>
            <a:r>
              <a:rPr sz="3600" baseline="31000" dirty="0">
                <a:latin typeface="Roboto"/>
                <a:cs typeface="Roboto"/>
              </a:rPr>
              <a:t>P</a:t>
            </a:r>
            <a:r>
              <a:rPr sz="3600" spc="-59" baseline="31000" dirty="0">
                <a:latin typeface="Roboto"/>
                <a:cs typeface="Roboto"/>
              </a:rPr>
              <a:t> </a:t>
            </a:r>
            <a:r>
              <a:rPr sz="3600" baseline="31000" dirty="0">
                <a:latin typeface="Roboto"/>
                <a:cs typeface="Roboto"/>
              </a:rPr>
              <a:t>(Class</a:t>
            </a:r>
            <a:r>
              <a:rPr sz="3600" spc="-40" baseline="31000" dirty="0">
                <a:latin typeface="Roboto"/>
                <a:cs typeface="Roboto"/>
              </a:rPr>
              <a:t> </a:t>
            </a:r>
            <a:r>
              <a:rPr sz="3600" baseline="31000" dirty="0">
                <a:latin typeface="Roboto"/>
                <a:cs typeface="Roboto"/>
              </a:rPr>
              <a:t>1)</a:t>
            </a:r>
            <a:r>
              <a:rPr sz="3600" spc="-40" baseline="31000" dirty="0">
                <a:latin typeface="Roboto"/>
                <a:cs typeface="Roboto"/>
              </a:rPr>
              <a:t> </a:t>
            </a:r>
            <a:r>
              <a:rPr sz="3600" spc="-80" baseline="31000" dirty="0">
                <a:latin typeface="Roboto"/>
                <a:cs typeface="Roboto"/>
              </a:rPr>
              <a:t>=</a:t>
            </a:r>
            <a:r>
              <a:rPr sz="3600" spc="-469" baseline="31000" dirty="0">
                <a:latin typeface="Roboto"/>
                <a:cs typeface="Roboto"/>
              </a:rPr>
              <a:t> </a:t>
            </a:r>
            <a:r>
              <a:rPr sz="1867" dirty="0">
                <a:latin typeface="Roboto"/>
                <a:cs typeface="Roboto"/>
              </a:rPr>
              <a:t>exp(</a:t>
            </a:r>
            <a:r>
              <a:rPr sz="1867" dirty="0">
                <a:latin typeface="Arial MT"/>
                <a:cs typeface="Arial MT"/>
              </a:rPr>
              <a:t>2.33</a:t>
            </a:r>
            <a:r>
              <a:rPr sz="1867" dirty="0">
                <a:latin typeface="Roboto"/>
                <a:cs typeface="Roboto"/>
              </a:rPr>
              <a:t>)</a:t>
            </a:r>
            <a:r>
              <a:rPr sz="1867" spc="-27" dirty="0">
                <a:latin typeface="Roboto"/>
                <a:cs typeface="Roboto"/>
              </a:rPr>
              <a:t> </a:t>
            </a:r>
            <a:r>
              <a:rPr sz="1867" dirty="0">
                <a:latin typeface="Roboto"/>
                <a:cs typeface="Roboto"/>
              </a:rPr>
              <a:t>+</a:t>
            </a:r>
            <a:r>
              <a:rPr sz="1867" spc="-20"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27" dirty="0">
                <a:latin typeface="Roboto"/>
                <a:cs typeface="Roboto"/>
              </a:rPr>
              <a:t> </a:t>
            </a:r>
            <a:r>
              <a:rPr sz="1867" dirty="0">
                <a:latin typeface="Roboto"/>
                <a:cs typeface="Roboto"/>
              </a:rPr>
              <a:t>+</a:t>
            </a:r>
            <a:r>
              <a:rPr sz="1867" spc="-20"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2" name="object 22"/>
          <p:cNvSpPr txBox="1"/>
          <p:nvPr/>
        </p:nvSpPr>
        <p:spPr>
          <a:xfrm>
            <a:off x="4747712" y="3530341"/>
            <a:ext cx="1172633"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spc="-33" dirty="0">
                <a:latin typeface="Roboto"/>
                <a:cs typeface="Roboto"/>
              </a:rPr>
              <a:t> </a:t>
            </a:r>
            <a:r>
              <a:rPr sz="1867" dirty="0">
                <a:latin typeface="Roboto"/>
                <a:cs typeface="Roboto"/>
              </a:rPr>
              <a:t>(</a:t>
            </a:r>
            <a:r>
              <a:rPr sz="1867" dirty="0">
                <a:latin typeface="Arial MT"/>
                <a:cs typeface="Arial MT"/>
              </a:rPr>
              <a:t>-</a:t>
            </a:r>
            <a:r>
              <a:rPr sz="1867" spc="-13" dirty="0">
                <a:latin typeface="Arial MT"/>
                <a:cs typeface="Arial MT"/>
              </a:rPr>
              <a:t>1.46</a:t>
            </a:r>
            <a:r>
              <a:rPr sz="1867" spc="-13" dirty="0">
                <a:latin typeface="Roboto"/>
                <a:cs typeface="Roboto"/>
              </a:rPr>
              <a:t>)</a:t>
            </a:r>
            <a:endParaRPr sz="1867">
              <a:latin typeface="Roboto"/>
              <a:cs typeface="Roboto"/>
            </a:endParaRPr>
          </a:p>
        </p:txBody>
      </p:sp>
      <p:sp>
        <p:nvSpPr>
          <p:cNvPr id="23" name="object 23"/>
          <p:cNvSpPr txBox="1"/>
          <p:nvPr/>
        </p:nvSpPr>
        <p:spPr>
          <a:xfrm>
            <a:off x="3525034" y="3962141"/>
            <a:ext cx="361780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dirty="0">
                <a:latin typeface="Arial MT"/>
                <a:cs typeface="Arial MT"/>
              </a:rPr>
              <a:t>2.33</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4" name="object 24"/>
          <p:cNvSpPr/>
          <p:nvPr/>
        </p:nvSpPr>
        <p:spPr>
          <a:xfrm>
            <a:off x="3834410" y="3926056"/>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5" name="object 25"/>
          <p:cNvSpPr txBox="1"/>
          <p:nvPr/>
        </p:nvSpPr>
        <p:spPr>
          <a:xfrm>
            <a:off x="4685561" y="5194254"/>
            <a:ext cx="109304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6" name="object 26"/>
          <p:cNvSpPr txBox="1"/>
          <p:nvPr/>
        </p:nvSpPr>
        <p:spPr>
          <a:xfrm>
            <a:off x="3423434" y="5626054"/>
            <a:ext cx="361780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dirty="0">
                <a:latin typeface="Arial MT"/>
                <a:cs typeface="Arial MT"/>
              </a:rPr>
              <a:t>2.33</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7" name="object 27"/>
          <p:cNvSpPr/>
          <p:nvPr/>
        </p:nvSpPr>
        <p:spPr>
          <a:xfrm>
            <a:off x="3732810" y="5589969"/>
            <a:ext cx="3026833" cy="18627"/>
          </a:xfrm>
          <a:custGeom>
            <a:avLst/>
            <a:gdLst/>
            <a:ahLst/>
            <a:cxnLst/>
            <a:rect l="l" t="t" r="r" b="b"/>
            <a:pathLst>
              <a:path w="2270125" h="13970">
                <a:moveTo>
                  <a:pt x="0" y="0"/>
                </a:moveTo>
                <a:lnTo>
                  <a:pt x="2269799" y="13799"/>
                </a:lnTo>
              </a:path>
            </a:pathLst>
          </a:custGeom>
          <a:ln w="9524">
            <a:solidFill>
              <a:srgbClr val="000000"/>
            </a:solidFill>
          </a:ln>
        </p:spPr>
        <p:txBody>
          <a:bodyPr wrap="square" lIns="0" tIns="0" rIns="0" bIns="0" rtlCol="0"/>
          <a:lstStyle/>
          <a:p>
            <a:endParaRPr sz="2400"/>
          </a:p>
        </p:txBody>
      </p:sp>
      <p:sp>
        <p:nvSpPr>
          <p:cNvPr id="28" name="object 28"/>
          <p:cNvSpPr txBox="1"/>
          <p:nvPr/>
        </p:nvSpPr>
        <p:spPr>
          <a:xfrm>
            <a:off x="1809724" y="3709508"/>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2)</a:t>
            </a:r>
            <a:r>
              <a:rPr sz="2400" spc="-27" dirty="0">
                <a:latin typeface="Roboto"/>
                <a:cs typeface="Roboto"/>
              </a:rPr>
              <a:t> </a:t>
            </a:r>
            <a:r>
              <a:rPr sz="2400" spc="-67" dirty="0">
                <a:latin typeface="Roboto"/>
                <a:cs typeface="Roboto"/>
              </a:rPr>
              <a:t>=</a:t>
            </a:r>
            <a:endParaRPr sz="2400">
              <a:latin typeface="Roboto"/>
              <a:cs typeface="Roboto"/>
            </a:endParaRPr>
          </a:p>
        </p:txBody>
      </p:sp>
      <p:sp>
        <p:nvSpPr>
          <p:cNvPr id="29" name="object 29"/>
          <p:cNvSpPr txBox="1"/>
          <p:nvPr/>
        </p:nvSpPr>
        <p:spPr>
          <a:xfrm>
            <a:off x="1708124" y="5436707"/>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3)</a:t>
            </a:r>
            <a:r>
              <a:rPr sz="2400" spc="-27" dirty="0">
                <a:latin typeface="Roboto"/>
                <a:cs typeface="Roboto"/>
              </a:rPr>
              <a:t> </a:t>
            </a:r>
            <a:r>
              <a:rPr sz="2400" spc="-67" dirty="0">
                <a:latin typeface="Roboto"/>
                <a:cs typeface="Roboto"/>
              </a:rPr>
              <a:t>=</a:t>
            </a:r>
            <a:endParaRPr sz="2400">
              <a:latin typeface="Roboto"/>
              <a:cs typeface="Roboto"/>
            </a:endParaRPr>
          </a:p>
        </p:txBody>
      </p:sp>
      <p:sp>
        <p:nvSpPr>
          <p:cNvPr id="30" name="object 30"/>
          <p:cNvSpPr txBox="1"/>
          <p:nvPr/>
        </p:nvSpPr>
        <p:spPr>
          <a:xfrm>
            <a:off x="279999" y="1311551"/>
            <a:ext cx="11540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Example</a:t>
            </a:r>
            <a:r>
              <a:rPr sz="1867" b="1" spc="-47" dirty="0">
                <a:latin typeface="Arial" panose="020B0604020202020204"/>
                <a:cs typeface="Arial" panose="020B0604020202020204"/>
              </a:rPr>
              <a:t> </a:t>
            </a:r>
            <a:r>
              <a:rPr sz="1867" b="1" spc="-67" dirty="0">
                <a:latin typeface="Arial" panose="020B0604020202020204"/>
                <a:cs typeface="Arial" panose="020B0604020202020204"/>
              </a:rPr>
              <a:t>:</a:t>
            </a:r>
            <a:endParaRPr sz="1867">
              <a:latin typeface="Arial" panose="020B0604020202020204"/>
              <a:cs typeface="Arial" panose="020B0604020202020204"/>
            </a:endParaRPr>
          </a:p>
        </p:txBody>
      </p:sp>
      <p:sp>
        <p:nvSpPr>
          <p:cNvPr id="31" name="object 31"/>
          <p:cNvSpPr txBox="1"/>
          <p:nvPr/>
        </p:nvSpPr>
        <p:spPr>
          <a:xfrm>
            <a:off x="480362" y="2118451"/>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2.33</a:t>
            </a:r>
            <a:endParaRPr sz="1867">
              <a:latin typeface="Arial MT"/>
              <a:cs typeface="Arial MT"/>
            </a:endParaRPr>
          </a:p>
        </p:txBody>
      </p:sp>
      <p:sp>
        <p:nvSpPr>
          <p:cNvPr id="32" name="object 32"/>
          <p:cNvSpPr txBox="1"/>
          <p:nvPr/>
        </p:nvSpPr>
        <p:spPr>
          <a:xfrm>
            <a:off x="440911" y="3699921"/>
            <a:ext cx="574040"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a:t>
            </a:r>
            <a:r>
              <a:rPr sz="1867" spc="-27" dirty="0">
                <a:latin typeface="Arial MT"/>
                <a:cs typeface="Arial MT"/>
              </a:rPr>
              <a:t>1.46</a:t>
            </a:r>
            <a:endParaRPr sz="1867">
              <a:latin typeface="Arial MT"/>
              <a:cs typeface="Arial MT"/>
            </a:endParaRPr>
          </a:p>
        </p:txBody>
      </p:sp>
      <p:sp>
        <p:nvSpPr>
          <p:cNvPr id="33" name="object 33"/>
          <p:cNvSpPr txBox="1"/>
          <p:nvPr/>
        </p:nvSpPr>
        <p:spPr>
          <a:xfrm>
            <a:off x="455387" y="5446277"/>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0.56</a:t>
            </a:r>
            <a:endParaRPr sz="1867">
              <a:latin typeface="Arial MT"/>
              <a:cs typeface="Arial MT"/>
            </a:endParaRPr>
          </a:p>
        </p:txBody>
      </p:sp>
      <p:sp>
        <p:nvSpPr>
          <p:cNvPr id="34" name="object 34"/>
          <p:cNvSpPr txBox="1"/>
          <p:nvPr/>
        </p:nvSpPr>
        <p:spPr>
          <a:xfrm>
            <a:off x="7580386" y="5336108"/>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0.14278557</a:t>
            </a:r>
            <a:endParaRPr sz="2400">
              <a:latin typeface="Roboto"/>
              <a:cs typeface="Roboto"/>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36253" y="3709508"/>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0.01894129</a:t>
            </a:r>
            <a:endParaRPr sz="2400">
              <a:latin typeface="Roboto"/>
              <a:cs typeface="Roboto"/>
            </a:endParaRPr>
          </a:p>
        </p:txBody>
      </p:sp>
      <p:sp>
        <p:nvSpPr>
          <p:cNvPr id="3" name="object 3"/>
          <p:cNvSpPr txBox="1"/>
          <p:nvPr/>
        </p:nvSpPr>
        <p:spPr>
          <a:xfrm>
            <a:off x="7407734" y="2000899"/>
            <a:ext cx="2381673" cy="471924"/>
          </a:xfrm>
          <a:prstGeom prst="rect">
            <a:avLst/>
          </a:prstGeom>
          <a:ln w="28574">
            <a:solidFill>
              <a:srgbClr val="FF0000"/>
            </a:solidFill>
          </a:ln>
        </p:spPr>
        <p:txBody>
          <a:bodyPr vert="horz" wrap="square" lIns="0" tIns="101600" rIns="0" bIns="0" rtlCol="0">
            <a:spAutoFit/>
          </a:bodyPr>
          <a:lstStyle/>
          <a:p>
            <a:pPr marL="188802">
              <a:spcBef>
                <a:spcPts val="800"/>
              </a:spcBef>
            </a:pPr>
            <a:r>
              <a:rPr sz="2400" dirty="0">
                <a:latin typeface="Roboto"/>
                <a:cs typeface="Roboto"/>
              </a:rPr>
              <a:t>=</a:t>
            </a:r>
            <a:r>
              <a:rPr sz="2400" spc="-53" dirty="0">
                <a:latin typeface="Roboto"/>
                <a:cs typeface="Roboto"/>
              </a:rPr>
              <a:t> </a:t>
            </a:r>
            <a:r>
              <a:rPr sz="2400" spc="-13" dirty="0">
                <a:latin typeface="Roboto"/>
                <a:cs typeface="Roboto"/>
              </a:rPr>
              <a:t>0.83827314</a:t>
            </a:r>
            <a:endParaRPr sz="2400">
              <a:latin typeface="Roboto"/>
              <a:cs typeface="Roboto"/>
            </a:endParaRPr>
          </a:p>
        </p:txBody>
      </p:sp>
      <p:sp>
        <p:nvSpPr>
          <p:cNvPr id="4" name="object 4"/>
          <p:cNvSpPr txBox="1">
            <a:spLocks noGrp="1"/>
          </p:cNvSpPr>
          <p:nvPr>
            <p:ph type="title"/>
          </p:nvPr>
        </p:nvSpPr>
        <p:spPr>
          <a:xfrm>
            <a:off x="1117600" y="129633"/>
            <a:ext cx="9557139" cy="810330"/>
          </a:xfrm>
          <a:prstGeom prst="rect">
            <a:avLst/>
          </a:prstGeom>
        </p:spPr>
        <p:txBody>
          <a:bodyPr vert="horz" wrap="square" lIns="0" tIns="131933" rIns="0" bIns="0" rtlCol="0" anchor="ctr">
            <a:spAutoFit/>
          </a:bodyPr>
          <a:lstStyle/>
          <a:p>
            <a:pPr marL="3003898">
              <a:lnSpc>
                <a:spcPct val="100000"/>
              </a:lnSpc>
              <a:spcBef>
                <a:spcPts val="133"/>
              </a:spcBef>
            </a:pPr>
            <a:r>
              <a:rPr dirty="0"/>
              <a:t>Softmax</a:t>
            </a:r>
            <a:r>
              <a:rPr spc="-213" dirty="0"/>
              <a:t> </a:t>
            </a:r>
            <a:r>
              <a:rPr spc="-13" dirty="0"/>
              <a:t>Activation</a:t>
            </a:r>
            <a:r>
              <a:rPr spc="-207" dirty="0"/>
              <a:t> </a:t>
            </a:r>
            <a:r>
              <a:rPr spc="-13" dirty="0"/>
              <a:t>Function</a:t>
            </a:r>
          </a:p>
        </p:txBody>
      </p:sp>
      <p:grpSp>
        <p:nvGrpSpPr>
          <p:cNvPr id="5" name="object 5"/>
          <p:cNvGrpSpPr/>
          <p:nvPr/>
        </p:nvGrpSpPr>
        <p:grpSpPr>
          <a:xfrm>
            <a:off x="382416" y="1857181"/>
            <a:ext cx="1325880" cy="844127"/>
            <a:chOff x="286812" y="1392885"/>
            <a:chExt cx="994410" cy="633095"/>
          </a:xfrm>
        </p:grpSpPr>
        <p:sp>
          <p:nvSpPr>
            <p:cNvPr id="6" name="object 6"/>
            <p:cNvSpPr/>
            <p:nvPr/>
          </p:nvSpPr>
          <p:spPr>
            <a:xfrm>
              <a:off x="291574" y="1397648"/>
              <a:ext cx="542290" cy="623570"/>
            </a:xfrm>
            <a:custGeom>
              <a:avLst/>
              <a:gdLst/>
              <a:ahLst/>
              <a:cxnLst/>
              <a:rect l="l" t="t" r="r" b="b"/>
              <a:pathLst>
                <a:path w="542290" h="623569">
                  <a:moveTo>
                    <a:pt x="270900" y="623400"/>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400"/>
                  </a:lnTo>
                  <a:close/>
                </a:path>
              </a:pathLst>
            </a:custGeom>
            <a:solidFill>
              <a:srgbClr val="EEEEEE"/>
            </a:solidFill>
          </p:spPr>
          <p:txBody>
            <a:bodyPr wrap="square" lIns="0" tIns="0" rIns="0" bIns="0" rtlCol="0"/>
            <a:lstStyle/>
            <a:p>
              <a:endParaRPr sz="2400"/>
            </a:p>
          </p:txBody>
        </p:sp>
        <p:sp>
          <p:nvSpPr>
            <p:cNvPr id="7" name="object 7"/>
            <p:cNvSpPr/>
            <p:nvPr/>
          </p:nvSpPr>
          <p:spPr>
            <a:xfrm>
              <a:off x="291574" y="1397648"/>
              <a:ext cx="542290" cy="623570"/>
            </a:xfrm>
            <a:custGeom>
              <a:avLst/>
              <a:gdLst/>
              <a:ahLst/>
              <a:cxnLst/>
              <a:rect l="l" t="t" r="r" b="b"/>
              <a:pathLst>
                <a:path w="542290" h="623569">
                  <a:moveTo>
                    <a:pt x="0" y="311700"/>
                  </a:moveTo>
                  <a:lnTo>
                    <a:pt x="3545" y="261140"/>
                  </a:lnTo>
                  <a:lnTo>
                    <a:pt x="13810" y="213178"/>
                  </a:lnTo>
                  <a:lnTo>
                    <a:pt x="30237" y="168455"/>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700"/>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400"/>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700"/>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814779" y="17100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175096" y="1669796"/>
              <a:ext cx="105559" cy="81980"/>
            </a:xfrm>
            <a:prstGeom prst="rect">
              <a:avLst/>
            </a:prstGeom>
          </p:spPr>
        </p:pic>
      </p:grpSp>
      <p:grpSp>
        <p:nvGrpSpPr>
          <p:cNvPr id="10" name="object 10"/>
          <p:cNvGrpSpPr/>
          <p:nvPr/>
        </p:nvGrpSpPr>
        <p:grpSpPr>
          <a:xfrm>
            <a:off x="382416" y="3465781"/>
            <a:ext cx="1325880" cy="844127"/>
            <a:chOff x="286812" y="2599335"/>
            <a:chExt cx="994410" cy="633095"/>
          </a:xfrm>
        </p:grpSpPr>
        <p:sp>
          <p:nvSpPr>
            <p:cNvPr id="11" name="object 11"/>
            <p:cNvSpPr/>
            <p:nvPr/>
          </p:nvSpPr>
          <p:spPr>
            <a:xfrm>
              <a:off x="291574" y="2604098"/>
              <a:ext cx="542290" cy="623570"/>
            </a:xfrm>
            <a:custGeom>
              <a:avLst/>
              <a:gdLst/>
              <a:ahLst/>
              <a:cxnLst/>
              <a:rect l="l" t="t" r="r" b="b"/>
              <a:pathLst>
                <a:path w="542290" h="623569">
                  <a:moveTo>
                    <a:pt x="270900"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2" name="object 12"/>
            <p:cNvSpPr/>
            <p:nvPr/>
          </p:nvSpPr>
          <p:spPr>
            <a:xfrm>
              <a:off x="291574" y="2604098"/>
              <a:ext cx="542290" cy="623570"/>
            </a:xfrm>
            <a:custGeom>
              <a:avLst/>
              <a:gdLst/>
              <a:ahLst/>
              <a:cxnLst/>
              <a:rect l="l" t="t" r="r" b="b"/>
              <a:pathLst>
                <a:path w="542290"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900"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814779" y="2941999"/>
              <a:ext cx="370205" cy="1270"/>
            </a:xfrm>
            <a:custGeom>
              <a:avLst/>
              <a:gdLst/>
              <a:ahLst/>
              <a:cxnLst/>
              <a:rect l="l" t="t" r="r" b="b"/>
              <a:pathLst>
                <a:path w="370205" h="1269">
                  <a:moveTo>
                    <a:pt x="0" y="0"/>
                  </a:moveTo>
                  <a:lnTo>
                    <a:pt x="369900" y="687"/>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1175096" y="2901696"/>
              <a:ext cx="105559" cy="81980"/>
            </a:xfrm>
            <a:prstGeom prst="rect">
              <a:avLst/>
            </a:prstGeom>
          </p:spPr>
        </p:pic>
      </p:grpSp>
      <p:grpSp>
        <p:nvGrpSpPr>
          <p:cNvPr id="15" name="object 15"/>
          <p:cNvGrpSpPr/>
          <p:nvPr/>
        </p:nvGrpSpPr>
        <p:grpSpPr>
          <a:xfrm>
            <a:off x="382417" y="5192981"/>
            <a:ext cx="1248833" cy="844127"/>
            <a:chOff x="286812" y="3894735"/>
            <a:chExt cx="936625" cy="633095"/>
          </a:xfrm>
        </p:grpSpPr>
        <p:sp>
          <p:nvSpPr>
            <p:cNvPr id="16" name="object 16"/>
            <p:cNvSpPr/>
            <p:nvPr/>
          </p:nvSpPr>
          <p:spPr>
            <a:xfrm>
              <a:off x="291574" y="3899498"/>
              <a:ext cx="542290" cy="623570"/>
            </a:xfrm>
            <a:custGeom>
              <a:avLst/>
              <a:gdLst/>
              <a:ahLst/>
              <a:cxnLst/>
              <a:rect l="l" t="t" r="r" b="b"/>
              <a:pathLst>
                <a:path w="542290" h="623570">
                  <a:moveTo>
                    <a:pt x="270900" y="623399"/>
                  </a:move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close/>
                </a:path>
              </a:pathLst>
            </a:custGeom>
            <a:solidFill>
              <a:srgbClr val="EEEEEE"/>
            </a:solidFill>
          </p:spPr>
          <p:txBody>
            <a:bodyPr wrap="square" lIns="0" tIns="0" rIns="0" bIns="0" rtlCol="0"/>
            <a:lstStyle/>
            <a:p>
              <a:endParaRPr sz="2400"/>
            </a:p>
          </p:txBody>
        </p:sp>
        <p:sp>
          <p:nvSpPr>
            <p:cNvPr id="17" name="object 17"/>
            <p:cNvSpPr/>
            <p:nvPr/>
          </p:nvSpPr>
          <p:spPr>
            <a:xfrm>
              <a:off x="291574" y="3899498"/>
              <a:ext cx="542290" cy="623570"/>
            </a:xfrm>
            <a:custGeom>
              <a:avLst/>
              <a:gdLst/>
              <a:ahLst/>
              <a:cxnLst/>
              <a:rect l="l" t="t" r="r" b="b"/>
              <a:pathLst>
                <a:path w="542290" h="623570">
                  <a:moveTo>
                    <a:pt x="0" y="311699"/>
                  </a:moveTo>
                  <a:lnTo>
                    <a:pt x="3545" y="261140"/>
                  </a:lnTo>
                  <a:lnTo>
                    <a:pt x="13810" y="213178"/>
                  </a:lnTo>
                  <a:lnTo>
                    <a:pt x="30237" y="168456"/>
                  </a:lnTo>
                  <a:lnTo>
                    <a:pt x="52267" y="127614"/>
                  </a:lnTo>
                  <a:lnTo>
                    <a:pt x="79344" y="91294"/>
                  </a:lnTo>
                  <a:lnTo>
                    <a:pt x="110909" y="60140"/>
                  </a:lnTo>
                  <a:lnTo>
                    <a:pt x="146405" y="34791"/>
                  </a:lnTo>
                  <a:lnTo>
                    <a:pt x="185274" y="15890"/>
                  </a:lnTo>
                  <a:lnTo>
                    <a:pt x="226958" y="4079"/>
                  </a:lnTo>
                  <a:lnTo>
                    <a:pt x="270900" y="0"/>
                  </a:lnTo>
                  <a:lnTo>
                    <a:pt x="323996" y="6044"/>
                  </a:lnTo>
                  <a:lnTo>
                    <a:pt x="374568"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6"/>
                  </a:lnTo>
                  <a:lnTo>
                    <a:pt x="462455" y="532105"/>
                  </a:lnTo>
                  <a:lnTo>
                    <a:pt x="430890" y="563260"/>
                  </a:lnTo>
                  <a:lnTo>
                    <a:pt x="395394" y="588608"/>
                  </a:lnTo>
                  <a:lnTo>
                    <a:pt x="356525" y="607509"/>
                  </a:lnTo>
                  <a:lnTo>
                    <a:pt x="314841" y="619320"/>
                  </a:lnTo>
                  <a:lnTo>
                    <a:pt x="270900" y="623399"/>
                  </a:lnTo>
                  <a:lnTo>
                    <a:pt x="226958" y="619320"/>
                  </a:lnTo>
                  <a:lnTo>
                    <a:pt x="185274" y="607509"/>
                  </a:lnTo>
                  <a:lnTo>
                    <a:pt x="146405" y="588608"/>
                  </a:lnTo>
                  <a:lnTo>
                    <a:pt x="110909" y="563260"/>
                  </a:lnTo>
                  <a:lnTo>
                    <a:pt x="79344" y="532105"/>
                  </a:lnTo>
                  <a:lnTo>
                    <a:pt x="52267" y="495786"/>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18" name="object 18"/>
            <p:cNvSpPr/>
            <p:nvPr/>
          </p:nvSpPr>
          <p:spPr>
            <a:xfrm>
              <a:off x="757174" y="4250100"/>
              <a:ext cx="370205" cy="1270"/>
            </a:xfrm>
            <a:custGeom>
              <a:avLst/>
              <a:gdLst/>
              <a:ahLst/>
              <a:cxnLst/>
              <a:rect l="l" t="t" r="r" b="b"/>
              <a:pathLst>
                <a:path w="370205" h="1270">
                  <a:moveTo>
                    <a:pt x="0" y="0"/>
                  </a:moveTo>
                  <a:lnTo>
                    <a:pt x="369900" y="687"/>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2" cstate="print"/>
            <a:stretch>
              <a:fillRect/>
            </a:stretch>
          </p:blipFill>
          <p:spPr>
            <a:xfrm>
              <a:off x="1117491" y="4209797"/>
              <a:ext cx="105559" cy="81980"/>
            </a:xfrm>
            <a:prstGeom prst="rect">
              <a:avLst/>
            </a:prstGeom>
          </p:spPr>
        </p:pic>
      </p:grpSp>
      <p:sp>
        <p:nvSpPr>
          <p:cNvPr id="20" name="object 20"/>
          <p:cNvSpPr/>
          <p:nvPr/>
        </p:nvSpPr>
        <p:spPr>
          <a:xfrm>
            <a:off x="3872724" y="2281300"/>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1" name="object 21"/>
          <p:cNvSpPr txBox="1"/>
          <p:nvPr/>
        </p:nvSpPr>
        <p:spPr>
          <a:xfrm>
            <a:off x="1775856" y="1823684"/>
            <a:ext cx="5438987" cy="813108"/>
          </a:xfrm>
          <a:prstGeom prst="rect">
            <a:avLst/>
          </a:prstGeom>
        </p:spPr>
        <p:txBody>
          <a:bodyPr vert="horz" wrap="square" lIns="0" tIns="78740" rIns="0" bIns="0" rtlCol="0">
            <a:spAutoFit/>
          </a:bodyPr>
          <a:lstStyle/>
          <a:p>
            <a:pPr marL="3065703">
              <a:spcBef>
                <a:spcPts val="620"/>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2.33</a:t>
            </a:r>
            <a:r>
              <a:rPr sz="1867" spc="-13" dirty="0">
                <a:latin typeface="Roboto"/>
                <a:cs typeface="Roboto"/>
              </a:rPr>
              <a:t>)</a:t>
            </a:r>
            <a:endParaRPr sz="1867">
              <a:latin typeface="Roboto"/>
              <a:cs typeface="Roboto"/>
            </a:endParaRPr>
          </a:p>
          <a:p>
            <a:pPr marL="50799">
              <a:spcBef>
                <a:spcPts val="627"/>
              </a:spcBef>
            </a:pPr>
            <a:r>
              <a:rPr sz="3600" baseline="31000" dirty="0">
                <a:latin typeface="Roboto"/>
                <a:cs typeface="Roboto"/>
              </a:rPr>
              <a:t>P</a:t>
            </a:r>
            <a:r>
              <a:rPr sz="3600" spc="-59" baseline="31000" dirty="0">
                <a:latin typeface="Roboto"/>
                <a:cs typeface="Roboto"/>
              </a:rPr>
              <a:t> </a:t>
            </a:r>
            <a:r>
              <a:rPr sz="3600" baseline="31000" dirty="0">
                <a:latin typeface="Roboto"/>
                <a:cs typeface="Roboto"/>
              </a:rPr>
              <a:t>(Class</a:t>
            </a:r>
            <a:r>
              <a:rPr sz="3600" spc="-40" baseline="31000" dirty="0">
                <a:latin typeface="Roboto"/>
                <a:cs typeface="Roboto"/>
              </a:rPr>
              <a:t> </a:t>
            </a:r>
            <a:r>
              <a:rPr sz="3600" baseline="31000" dirty="0">
                <a:latin typeface="Roboto"/>
                <a:cs typeface="Roboto"/>
              </a:rPr>
              <a:t>1)</a:t>
            </a:r>
            <a:r>
              <a:rPr sz="3600" spc="-40" baseline="31000" dirty="0">
                <a:latin typeface="Roboto"/>
                <a:cs typeface="Roboto"/>
              </a:rPr>
              <a:t> </a:t>
            </a:r>
            <a:r>
              <a:rPr sz="3600" spc="-80" baseline="31000" dirty="0">
                <a:latin typeface="Roboto"/>
                <a:cs typeface="Roboto"/>
              </a:rPr>
              <a:t>=</a:t>
            </a:r>
            <a:r>
              <a:rPr sz="3600" spc="-469" baseline="31000" dirty="0">
                <a:latin typeface="Roboto"/>
                <a:cs typeface="Roboto"/>
              </a:rPr>
              <a:t> </a:t>
            </a:r>
            <a:r>
              <a:rPr sz="1867" dirty="0">
                <a:latin typeface="Roboto"/>
                <a:cs typeface="Roboto"/>
              </a:rPr>
              <a:t>exp(</a:t>
            </a:r>
            <a:r>
              <a:rPr sz="1867" dirty="0">
                <a:latin typeface="Arial MT"/>
                <a:cs typeface="Arial MT"/>
              </a:rPr>
              <a:t>2.33</a:t>
            </a:r>
            <a:r>
              <a:rPr sz="1867" dirty="0">
                <a:latin typeface="Roboto"/>
                <a:cs typeface="Roboto"/>
              </a:rPr>
              <a:t>)</a:t>
            </a:r>
            <a:r>
              <a:rPr sz="1867" spc="-27" dirty="0">
                <a:latin typeface="Roboto"/>
                <a:cs typeface="Roboto"/>
              </a:rPr>
              <a:t> </a:t>
            </a:r>
            <a:r>
              <a:rPr sz="1867" dirty="0">
                <a:latin typeface="Roboto"/>
                <a:cs typeface="Roboto"/>
              </a:rPr>
              <a:t>+</a:t>
            </a:r>
            <a:r>
              <a:rPr sz="1867" spc="-20"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27" dirty="0">
                <a:latin typeface="Roboto"/>
                <a:cs typeface="Roboto"/>
              </a:rPr>
              <a:t> </a:t>
            </a:r>
            <a:r>
              <a:rPr sz="1867" dirty="0">
                <a:latin typeface="Roboto"/>
                <a:cs typeface="Roboto"/>
              </a:rPr>
              <a:t>+</a:t>
            </a:r>
            <a:r>
              <a:rPr sz="1867" spc="-20"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2" name="object 22"/>
          <p:cNvSpPr txBox="1"/>
          <p:nvPr/>
        </p:nvSpPr>
        <p:spPr>
          <a:xfrm>
            <a:off x="4747712" y="3530341"/>
            <a:ext cx="1172633"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spc="-33" dirty="0">
                <a:latin typeface="Roboto"/>
                <a:cs typeface="Roboto"/>
              </a:rPr>
              <a:t> </a:t>
            </a:r>
            <a:r>
              <a:rPr sz="1867" dirty="0">
                <a:latin typeface="Roboto"/>
                <a:cs typeface="Roboto"/>
              </a:rPr>
              <a:t>(</a:t>
            </a:r>
            <a:r>
              <a:rPr sz="1867" dirty="0">
                <a:latin typeface="Arial MT"/>
                <a:cs typeface="Arial MT"/>
              </a:rPr>
              <a:t>-</a:t>
            </a:r>
            <a:r>
              <a:rPr sz="1867" spc="-13" dirty="0">
                <a:latin typeface="Arial MT"/>
                <a:cs typeface="Arial MT"/>
              </a:rPr>
              <a:t>1.46</a:t>
            </a:r>
            <a:r>
              <a:rPr sz="1867" spc="-13" dirty="0">
                <a:latin typeface="Roboto"/>
                <a:cs typeface="Roboto"/>
              </a:rPr>
              <a:t>)</a:t>
            </a:r>
            <a:endParaRPr sz="1867">
              <a:latin typeface="Roboto"/>
              <a:cs typeface="Roboto"/>
            </a:endParaRPr>
          </a:p>
        </p:txBody>
      </p:sp>
      <p:sp>
        <p:nvSpPr>
          <p:cNvPr id="23" name="object 23"/>
          <p:cNvSpPr txBox="1"/>
          <p:nvPr/>
        </p:nvSpPr>
        <p:spPr>
          <a:xfrm>
            <a:off x="3525034" y="3962141"/>
            <a:ext cx="361780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dirty="0">
                <a:latin typeface="Arial MT"/>
                <a:cs typeface="Arial MT"/>
              </a:rPr>
              <a:t>2.33</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4" name="object 24"/>
          <p:cNvSpPr/>
          <p:nvPr/>
        </p:nvSpPr>
        <p:spPr>
          <a:xfrm>
            <a:off x="3834410" y="3926056"/>
            <a:ext cx="3026833" cy="18627"/>
          </a:xfrm>
          <a:custGeom>
            <a:avLst/>
            <a:gdLst/>
            <a:ahLst/>
            <a:cxnLst/>
            <a:rect l="l" t="t" r="r" b="b"/>
            <a:pathLst>
              <a:path w="2270125" h="13969">
                <a:moveTo>
                  <a:pt x="0" y="0"/>
                </a:moveTo>
                <a:lnTo>
                  <a:pt x="2269799" y="13799"/>
                </a:lnTo>
              </a:path>
            </a:pathLst>
          </a:custGeom>
          <a:ln w="9524">
            <a:solidFill>
              <a:srgbClr val="000000"/>
            </a:solidFill>
          </a:ln>
        </p:spPr>
        <p:txBody>
          <a:bodyPr wrap="square" lIns="0" tIns="0" rIns="0" bIns="0" rtlCol="0"/>
          <a:lstStyle/>
          <a:p>
            <a:endParaRPr sz="2400"/>
          </a:p>
        </p:txBody>
      </p:sp>
      <p:sp>
        <p:nvSpPr>
          <p:cNvPr id="25" name="object 25"/>
          <p:cNvSpPr txBox="1"/>
          <p:nvPr/>
        </p:nvSpPr>
        <p:spPr>
          <a:xfrm>
            <a:off x="4685561" y="5194254"/>
            <a:ext cx="109304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spc="-40" dirty="0">
                <a:latin typeface="Roboto"/>
                <a:cs typeface="Roboto"/>
              </a:rPr>
              <a:t> </a:t>
            </a:r>
            <a:r>
              <a:rPr sz="1867" spc="-13" dirty="0">
                <a:latin typeface="Roboto"/>
                <a:cs typeface="Roboto"/>
              </a:rPr>
              <a:t>(</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6" name="object 26"/>
          <p:cNvSpPr txBox="1"/>
          <p:nvPr/>
        </p:nvSpPr>
        <p:spPr>
          <a:xfrm>
            <a:off x="3423434" y="5626054"/>
            <a:ext cx="3617807" cy="304421"/>
          </a:xfrm>
          <a:prstGeom prst="rect">
            <a:avLst/>
          </a:prstGeom>
        </p:spPr>
        <p:txBody>
          <a:bodyPr vert="horz" wrap="square" lIns="0" tIns="16933" rIns="0" bIns="0" rtlCol="0">
            <a:spAutoFit/>
          </a:bodyPr>
          <a:lstStyle/>
          <a:p>
            <a:pPr marL="16933">
              <a:spcBef>
                <a:spcPts val="133"/>
              </a:spcBef>
            </a:pPr>
            <a:r>
              <a:rPr sz="1867" dirty="0">
                <a:latin typeface="Roboto"/>
                <a:cs typeface="Roboto"/>
              </a:rPr>
              <a:t>exp(</a:t>
            </a:r>
            <a:r>
              <a:rPr sz="1867" dirty="0">
                <a:latin typeface="Arial MT"/>
                <a:cs typeface="Arial MT"/>
              </a:rPr>
              <a:t>2.33</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a:t>
            </a:r>
            <a:r>
              <a:rPr sz="1867" dirty="0">
                <a:latin typeface="Arial MT"/>
                <a:cs typeface="Arial MT"/>
              </a:rPr>
              <a:t>1.46</a:t>
            </a:r>
            <a:r>
              <a:rPr sz="1867" dirty="0">
                <a:latin typeface="Roboto"/>
                <a:cs typeface="Roboto"/>
              </a:rPr>
              <a:t>)</a:t>
            </a:r>
            <a:r>
              <a:rPr sz="1867" spc="-33" dirty="0">
                <a:latin typeface="Roboto"/>
                <a:cs typeface="Roboto"/>
              </a:rPr>
              <a:t> </a:t>
            </a:r>
            <a:r>
              <a:rPr sz="1867" dirty="0">
                <a:latin typeface="Roboto"/>
                <a:cs typeface="Roboto"/>
              </a:rPr>
              <a:t>+</a:t>
            </a:r>
            <a:r>
              <a:rPr sz="1867" spc="-33" dirty="0">
                <a:latin typeface="Roboto"/>
                <a:cs typeface="Roboto"/>
              </a:rPr>
              <a:t> </a:t>
            </a:r>
            <a:r>
              <a:rPr sz="1867" spc="-13" dirty="0">
                <a:latin typeface="Roboto"/>
                <a:cs typeface="Roboto"/>
              </a:rPr>
              <a:t>exp(</a:t>
            </a:r>
            <a:r>
              <a:rPr sz="1867" spc="-13" dirty="0">
                <a:latin typeface="Arial MT"/>
                <a:cs typeface="Arial MT"/>
              </a:rPr>
              <a:t>0.56</a:t>
            </a:r>
            <a:r>
              <a:rPr sz="1867" spc="-13" dirty="0">
                <a:latin typeface="Roboto"/>
                <a:cs typeface="Roboto"/>
              </a:rPr>
              <a:t>)</a:t>
            </a:r>
            <a:endParaRPr sz="1867">
              <a:latin typeface="Roboto"/>
              <a:cs typeface="Roboto"/>
            </a:endParaRPr>
          </a:p>
        </p:txBody>
      </p:sp>
      <p:sp>
        <p:nvSpPr>
          <p:cNvPr id="27" name="object 27"/>
          <p:cNvSpPr/>
          <p:nvPr/>
        </p:nvSpPr>
        <p:spPr>
          <a:xfrm>
            <a:off x="3732810" y="5589969"/>
            <a:ext cx="3026833" cy="18627"/>
          </a:xfrm>
          <a:custGeom>
            <a:avLst/>
            <a:gdLst/>
            <a:ahLst/>
            <a:cxnLst/>
            <a:rect l="l" t="t" r="r" b="b"/>
            <a:pathLst>
              <a:path w="2270125" h="13970">
                <a:moveTo>
                  <a:pt x="0" y="0"/>
                </a:moveTo>
                <a:lnTo>
                  <a:pt x="2269799" y="13799"/>
                </a:lnTo>
              </a:path>
            </a:pathLst>
          </a:custGeom>
          <a:ln w="9524">
            <a:solidFill>
              <a:srgbClr val="000000"/>
            </a:solidFill>
          </a:ln>
        </p:spPr>
        <p:txBody>
          <a:bodyPr wrap="square" lIns="0" tIns="0" rIns="0" bIns="0" rtlCol="0"/>
          <a:lstStyle/>
          <a:p>
            <a:endParaRPr sz="2400"/>
          </a:p>
        </p:txBody>
      </p:sp>
      <p:sp>
        <p:nvSpPr>
          <p:cNvPr id="28" name="object 28"/>
          <p:cNvSpPr txBox="1"/>
          <p:nvPr/>
        </p:nvSpPr>
        <p:spPr>
          <a:xfrm>
            <a:off x="1809724" y="3709508"/>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2)</a:t>
            </a:r>
            <a:r>
              <a:rPr sz="2400" spc="-27" dirty="0">
                <a:latin typeface="Roboto"/>
                <a:cs typeface="Roboto"/>
              </a:rPr>
              <a:t> </a:t>
            </a:r>
            <a:r>
              <a:rPr sz="2400" spc="-67" dirty="0">
                <a:latin typeface="Roboto"/>
                <a:cs typeface="Roboto"/>
              </a:rPr>
              <a:t>=</a:t>
            </a:r>
            <a:endParaRPr sz="2400">
              <a:latin typeface="Roboto"/>
              <a:cs typeface="Roboto"/>
            </a:endParaRPr>
          </a:p>
        </p:txBody>
      </p:sp>
      <p:sp>
        <p:nvSpPr>
          <p:cNvPr id="29" name="object 29"/>
          <p:cNvSpPr txBox="1"/>
          <p:nvPr/>
        </p:nvSpPr>
        <p:spPr>
          <a:xfrm>
            <a:off x="1708124" y="5436707"/>
            <a:ext cx="175175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P</a:t>
            </a:r>
            <a:r>
              <a:rPr sz="2400" spc="-27" dirty="0">
                <a:latin typeface="Roboto"/>
                <a:cs typeface="Roboto"/>
              </a:rPr>
              <a:t> </a:t>
            </a:r>
            <a:r>
              <a:rPr sz="2400" dirty="0">
                <a:latin typeface="Roboto"/>
                <a:cs typeface="Roboto"/>
              </a:rPr>
              <a:t>(Class</a:t>
            </a:r>
            <a:r>
              <a:rPr sz="2400" spc="-20" dirty="0">
                <a:latin typeface="Roboto"/>
                <a:cs typeface="Roboto"/>
              </a:rPr>
              <a:t> </a:t>
            </a:r>
            <a:r>
              <a:rPr sz="2400" dirty="0">
                <a:latin typeface="Roboto"/>
                <a:cs typeface="Roboto"/>
              </a:rPr>
              <a:t>3)</a:t>
            </a:r>
            <a:r>
              <a:rPr sz="2400" spc="-27" dirty="0">
                <a:latin typeface="Roboto"/>
                <a:cs typeface="Roboto"/>
              </a:rPr>
              <a:t> </a:t>
            </a:r>
            <a:r>
              <a:rPr sz="2400" spc="-67" dirty="0">
                <a:latin typeface="Roboto"/>
                <a:cs typeface="Roboto"/>
              </a:rPr>
              <a:t>=</a:t>
            </a:r>
            <a:endParaRPr sz="2400">
              <a:latin typeface="Roboto"/>
              <a:cs typeface="Roboto"/>
            </a:endParaRPr>
          </a:p>
        </p:txBody>
      </p:sp>
      <p:sp>
        <p:nvSpPr>
          <p:cNvPr id="30" name="object 30"/>
          <p:cNvSpPr txBox="1"/>
          <p:nvPr/>
        </p:nvSpPr>
        <p:spPr>
          <a:xfrm>
            <a:off x="279999" y="1311551"/>
            <a:ext cx="1154007" cy="304421"/>
          </a:xfrm>
          <a:prstGeom prst="rect">
            <a:avLst/>
          </a:prstGeom>
        </p:spPr>
        <p:txBody>
          <a:bodyPr vert="horz" wrap="square" lIns="0" tIns="16933" rIns="0" bIns="0" rtlCol="0">
            <a:spAutoFit/>
          </a:bodyPr>
          <a:lstStyle/>
          <a:p>
            <a:pPr marL="16933">
              <a:spcBef>
                <a:spcPts val="133"/>
              </a:spcBef>
            </a:pPr>
            <a:r>
              <a:rPr sz="1867" b="1" dirty="0">
                <a:latin typeface="Arial" panose="020B0604020202020204"/>
                <a:cs typeface="Arial" panose="020B0604020202020204"/>
              </a:rPr>
              <a:t>Example</a:t>
            </a:r>
            <a:r>
              <a:rPr sz="1867" b="1" spc="-47" dirty="0">
                <a:latin typeface="Arial" panose="020B0604020202020204"/>
                <a:cs typeface="Arial" panose="020B0604020202020204"/>
              </a:rPr>
              <a:t> </a:t>
            </a:r>
            <a:r>
              <a:rPr sz="1867" b="1" spc="-67" dirty="0">
                <a:latin typeface="Arial" panose="020B0604020202020204"/>
                <a:cs typeface="Arial" panose="020B0604020202020204"/>
              </a:rPr>
              <a:t>:</a:t>
            </a:r>
            <a:endParaRPr sz="1867">
              <a:latin typeface="Arial" panose="020B0604020202020204"/>
              <a:cs typeface="Arial" panose="020B0604020202020204"/>
            </a:endParaRPr>
          </a:p>
        </p:txBody>
      </p:sp>
      <p:sp>
        <p:nvSpPr>
          <p:cNvPr id="31" name="object 31"/>
          <p:cNvSpPr txBox="1"/>
          <p:nvPr/>
        </p:nvSpPr>
        <p:spPr>
          <a:xfrm>
            <a:off x="480362" y="2118451"/>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2.33</a:t>
            </a:r>
            <a:endParaRPr sz="1867">
              <a:latin typeface="Arial MT"/>
              <a:cs typeface="Arial MT"/>
            </a:endParaRPr>
          </a:p>
        </p:txBody>
      </p:sp>
      <p:sp>
        <p:nvSpPr>
          <p:cNvPr id="32" name="object 32"/>
          <p:cNvSpPr txBox="1"/>
          <p:nvPr/>
        </p:nvSpPr>
        <p:spPr>
          <a:xfrm>
            <a:off x="440911" y="3699921"/>
            <a:ext cx="574040"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a:t>
            </a:r>
            <a:r>
              <a:rPr sz="1867" spc="-27" dirty="0">
                <a:latin typeface="Arial MT"/>
                <a:cs typeface="Arial MT"/>
              </a:rPr>
              <a:t>1.46</a:t>
            </a:r>
            <a:endParaRPr sz="1867">
              <a:latin typeface="Arial MT"/>
              <a:cs typeface="Arial MT"/>
            </a:endParaRPr>
          </a:p>
        </p:txBody>
      </p:sp>
      <p:sp>
        <p:nvSpPr>
          <p:cNvPr id="33" name="object 33"/>
          <p:cNvSpPr txBox="1"/>
          <p:nvPr/>
        </p:nvSpPr>
        <p:spPr>
          <a:xfrm>
            <a:off x="455387" y="5446277"/>
            <a:ext cx="4953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0.56</a:t>
            </a:r>
            <a:endParaRPr sz="1867">
              <a:latin typeface="Arial MT"/>
              <a:cs typeface="Arial MT"/>
            </a:endParaRPr>
          </a:p>
        </p:txBody>
      </p:sp>
      <p:sp>
        <p:nvSpPr>
          <p:cNvPr id="34" name="object 34"/>
          <p:cNvSpPr txBox="1"/>
          <p:nvPr/>
        </p:nvSpPr>
        <p:spPr>
          <a:xfrm>
            <a:off x="7580386" y="5336108"/>
            <a:ext cx="189568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a:t>
            </a:r>
            <a:r>
              <a:rPr sz="2400" spc="-53" dirty="0">
                <a:latin typeface="Roboto"/>
                <a:cs typeface="Roboto"/>
              </a:rPr>
              <a:t> </a:t>
            </a:r>
            <a:r>
              <a:rPr sz="2400" spc="-13" dirty="0">
                <a:latin typeface="Roboto"/>
                <a:cs typeface="Roboto"/>
              </a:rPr>
              <a:t>0.14278557</a:t>
            </a:r>
            <a:endParaRPr sz="2400">
              <a:latin typeface="Roboto"/>
              <a:cs typeface="Roboto"/>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2624" y="2840319"/>
            <a:ext cx="6799466" cy="694207"/>
          </a:xfrm>
          <a:prstGeom prst="rect">
            <a:avLst/>
          </a:prstGeom>
        </p:spPr>
        <p:txBody>
          <a:bodyPr vert="horz" wrap="square" lIns="0" tIns="16933" rIns="0" bIns="0" rtlCol="0" anchor="ctr">
            <a:spAutoFit/>
          </a:bodyPr>
          <a:lstStyle/>
          <a:p>
            <a:pPr marL="16933">
              <a:lnSpc>
                <a:spcPct val="100000"/>
              </a:lnSpc>
              <a:spcBef>
                <a:spcPts val="133"/>
              </a:spcBef>
            </a:pPr>
            <a:r>
              <a:rPr spc="-27" dirty="0"/>
              <a:t>Selecting</a:t>
            </a:r>
            <a:r>
              <a:rPr spc="-173" dirty="0"/>
              <a:t> </a:t>
            </a:r>
            <a:r>
              <a:rPr spc="-13" dirty="0"/>
              <a:t>Activation</a:t>
            </a:r>
            <a:r>
              <a:rPr spc="-180" dirty="0"/>
              <a:t> </a:t>
            </a:r>
            <a:r>
              <a:rPr spc="-13" dirty="0"/>
              <a:t>Function</a:t>
            </a: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540" y="198459"/>
            <a:ext cx="10867925" cy="810330"/>
          </a:xfrm>
          <a:prstGeom prst="rect">
            <a:avLst/>
          </a:prstGeom>
        </p:spPr>
        <p:txBody>
          <a:bodyPr vert="horz" wrap="square" lIns="0" tIns="131933" rIns="0" bIns="0" rtlCol="0" anchor="ctr">
            <a:spAutoFit/>
          </a:bodyPr>
          <a:lstStyle/>
          <a:p>
            <a:pPr marL="3056390">
              <a:lnSpc>
                <a:spcPct val="100000"/>
              </a:lnSpc>
              <a:spcBef>
                <a:spcPts val="133"/>
              </a:spcBef>
            </a:pPr>
            <a:r>
              <a:rPr spc="-13" dirty="0"/>
              <a:t>Recap:</a:t>
            </a:r>
            <a:r>
              <a:rPr spc="-207" dirty="0"/>
              <a:t> </a:t>
            </a:r>
            <a:r>
              <a:rPr spc="-13" dirty="0"/>
              <a:t>Activation</a:t>
            </a:r>
            <a:r>
              <a:rPr spc="-207" dirty="0"/>
              <a:t> </a:t>
            </a:r>
            <a:r>
              <a:rPr spc="-13" dirty="0"/>
              <a:t>Functions</a:t>
            </a:r>
          </a:p>
        </p:txBody>
      </p:sp>
      <p:sp>
        <p:nvSpPr>
          <p:cNvPr id="3" name="object 3"/>
          <p:cNvSpPr txBox="1"/>
          <p:nvPr/>
        </p:nvSpPr>
        <p:spPr>
          <a:xfrm>
            <a:off x="1318732" y="1778507"/>
            <a:ext cx="6195907" cy="3679639"/>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a:p>
            <a:pPr>
              <a:spcBef>
                <a:spcPts val="28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80" dirty="0">
                <a:latin typeface="Roboto"/>
                <a:cs typeface="Roboto"/>
              </a:rPr>
              <a:t> </a:t>
            </a:r>
            <a:r>
              <a:rPr sz="2400" dirty="0">
                <a:latin typeface="Roboto"/>
                <a:cs typeface="Roboto"/>
              </a:rPr>
              <a:t>and</a:t>
            </a:r>
            <a:r>
              <a:rPr sz="2400" spc="-127" dirty="0">
                <a:latin typeface="Roboto"/>
                <a:cs typeface="Roboto"/>
              </a:rPr>
              <a:t> </a:t>
            </a:r>
            <a:r>
              <a:rPr sz="2400" spc="-60" dirty="0">
                <a:latin typeface="Roboto"/>
                <a:cs typeface="Roboto"/>
              </a:rPr>
              <a:t>Tanh</a:t>
            </a:r>
            <a:r>
              <a:rPr sz="2400" spc="-80" dirty="0">
                <a:latin typeface="Roboto"/>
                <a:cs typeface="Roboto"/>
              </a:rPr>
              <a:t> </a:t>
            </a:r>
            <a:r>
              <a:rPr sz="2400" spc="-27" dirty="0">
                <a:latin typeface="Roboto"/>
                <a:cs typeface="Roboto"/>
              </a:rPr>
              <a:t>activation</a:t>
            </a:r>
            <a:r>
              <a:rPr sz="2400" spc="-80" dirty="0">
                <a:latin typeface="Roboto"/>
                <a:cs typeface="Roboto"/>
              </a:rPr>
              <a:t> </a:t>
            </a:r>
            <a:r>
              <a:rPr sz="2400" spc="-13" dirty="0">
                <a:latin typeface="Roboto"/>
                <a:cs typeface="Roboto"/>
              </a:rPr>
              <a:t>functions</a:t>
            </a:r>
            <a:endParaRPr sz="2400">
              <a:latin typeface="Roboto"/>
              <a:cs typeface="Roboto"/>
            </a:endParaRPr>
          </a:p>
          <a:p>
            <a:pPr>
              <a:spcBef>
                <a:spcPts val="28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87" dirty="0">
                <a:latin typeface="Roboto"/>
                <a:cs typeface="Roboto"/>
              </a:rPr>
              <a:t> </a:t>
            </a:r>
            <a:r>
              <a:rPr sz="2400" dirty="0">
                <a:latin typeface="Roboto"/>
                <a:cs typeface="Roboto"/>
              </a:rPr>
              <a:t>and</a:t>
            </a:r>
            <a:r>
              <a:rPr sz="2400" spc="-87" dirty="0">
                <a:latin typeface="Roboto"/>
                <a:cs typeface="Roboto"/>
              </a:rPr>
              <a:t> </a:t>
            </a:r>
            <a:r>
              <a:rPr sz="2400" spc="-13" dirty="0">
                <a:latin typeface="Roboto"/>
                <a:cs typeface="Roboto"/>
              </a:rPr>
              <a:t>Leaky</a:t>
            </a:r>
            <a:r>
              <a:rPr sz="2400" spc="-80" dirty="0">
                <a:latin typeface="Roboto"/>
                <a:cs typeface="Roboto"/>
              </a:rPr>
              <a:t> </a:t>
            </a:r>
            <a:r>
              <a:rPr sz="2400" spc="-33" dirty="0">
                <a:latin typeface="Roboto"/>
                <a:cs typeface="Roboto"/>
              </a:rPr>
              <a:t>ReLU</a:t>
            </a:r>
            <a:r>
              <a:rPr sz="2400" spc="-87" dirty="0">
                <a:latin typeface="Roboto"/>
                <a:cs typeface="Roboto"/>
              </a:rPr>
              <a:t> </a:t>
            </a:r>
            <a:r>
              <a:rPr sz="2400" spc="-27" dirty="0">
                <a:latin typeface="Roboto"/>
                <a:cs typeface="Roboto"/>
              </a:rPr>
              <a:t>activation</a:t>
            </a:r>
            <a:r>
              <a:rPr sz="2400" spc="-87" dirty="0">
                <a:latin typeface="Roboto"/>
                <a:cs typeface="Roboto"/>
              </a:rPr>
              <a:t> </a:t>
            </a:r>
            <a:r>
              <a:rPr sz="2400" spc="-13" dirty="0">
                <a:latin typeface="Roboto"/>
                <a:cs typeface="Roboto"/>
              </a:rPr>
              <a:t>functions</a:t>
            </a:r>
            <a:endParaRPr sz="2400">
              <a:latin typeface="Roboto"/>
              <a:cs typeface="Roboto"/>
            </a:endParaRPr>
          </a:p>
          <a:p>
            <a:pPr>
              <a:spcBef>
                <a:spcPts val="2833"/>
              </a:spcBef>
              <a:buFont typeface="Arial MT"/>
              <a:buChar char="●"/>
            </a:pPr>
            <a:endParaRPr sz="2400">
              <a:latin typeface="Roboto"/>
              <a:cs typeface="Roboto"/>
            </a:endParaRPr>
          </a:p>
          <a:p>
            <a:pPr marL="505447" indent="-488514">
              <a:buFont typeface="Arial MT"/>
              <a:buChar char="●"/>
              <a:tabLst>
                <a:tab pos="505447" algn="l"/>
              </a:tabLst>
            </a:pPr>
            <a:r>
              <a:rPr sz="2400" dirty="0">
                <a:latin typeface="Roboto"/>
                <a:cs typeface="Roboto"/>
              </a:rPr>
              <a:t>Softmax</a:t>
            </a:r>
            <a:r>
              <a:rPr sz="2400" spc="-87" dirty="0">
                <a:latin typeface="Roboto"/>
                <a:cs typeface="Roboto"/>
              </a:rPr>
              <a:t> </a:t>
            </a:r>
            <a:r>
              <a:rPr sz="2400" spc="-27" dirty="0">
                <a:latin typeface="Roboto"/>
                <a:cs typeface="Roboto"/>
              </a:rPr>
              <a:t>activation</a:t>
            </a:r>
            <a:r>
              <a:rPr sz="2400" spc="-80" dirty="0">
                <a:latin typeface="Roboto"/>
                <a:cs typeface="Roboto"/>
              </a:rPr>
              <a:t> </a:t>
            </a:r>
            <a:r>
              <a:rPr sz="2400" spc="-13" dirty="0">
                <a:latin typeface="Roboto"/>
                <a:cs typeface="Roboto"/>
              </a:rPr>
              <a:t>function</a:t>
            </a:r>
            <a:endParaRPr sz="2400">
              <a:latin typeface="Roboto"/>
              <a:cs typeface="Roboto"/>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454099"/>
            <a:ext cx="10287819"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504129"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
        <p:nvSpPr>
          <p:cNvPr id="3" name="object 3"/>
          <p:cNvSpPr txBox="1"/>
          <p:nvPr/>
        </p:nvSpPr>
        <p:spPr>
          <a:xfrm>
            <a:off x="810965" y="1505700"/>
            <a:ext cx="5125720" cy="1666268"/>
          </a:xfrm>
          <a:prstGeom prst="rect">
            <a:avLst/>
          </a:prstGeom>
        </p:spPr>
        <p:txBody>
          <a:bodyPr vert="horz" wrap="square" lIns="0" tIns="197273" rIns="0" bIns="0" rtlCol="0">
            <a:spAutoFit/>
          </a:bodyPr>
          <a:lstStyle/>
          <a:p>
            <a:pPr marL="505447" indent="-488514">
              <a:spcBef>
                <a:spcPts val="1553"/>
              </a:spcBef>
              <a:buFont typeface="Arial MT"/>
              <a:buChar char="●"/>
              <a:tabLst>
                <a:tab pos="505447" algn="l"/>
              </a:tabLst>
            </a:pPr>
            <a:r>
              <a:rPr sz="2400" spc="-13" dirty="0">
                <a:latin typeface="Roboto"/>
                <a:cs typeface="Roboto"/>
              </a:rPr>
              <a:t>Linear</a:t>
            </a:r>
            <a:r>
              <a:rPr sz="2400" spc="-107" dirty="0">
                <a:latin typeface="Roboto"/>
                <a:cs typeface="Roboto"/>
              </a:rPr>
              <a:t> </a:t>
            </a:r>
            <a:r>
              <a:rPr sz="2400" spc="-13" dirty="0">
                <a:latin typeface="Roboto"/>
                <a:cs typeface="Roboto"/>
              </a:rPr>
              <a:t>Activation</a:t>
            </a:r>
            <a:r>
              <a:rPr sz="2400" spc="-100" dirty="0">
                <a:latin typeface="Roboto"/>
                <a:cs typeface="Roboto"/>
              </a:rPr>
              <a:t> </a:t>
            </a:r>
            <a:r>
              <a:rPr sz="2400" spc="-13" dirty="0">
                <a:latin typeface="Roboto"/>
                <a:cs typeface="Roboto"/>
              </a:rPr>
              <a:t>Function</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80" dirty="0">
                <a:latin typeface="Roboto"/>
                <a:cs typeface="Roboto"/>
              </a:rPr>
              <a:t> </a:t>
            </a:r>
            <a:r>
              <a:rPr sz="2400" dirty="0">
                <a:latin typeface="Roboto"/>
                <a:cs typeface="Roboto"/>
              </a:rPr>
              <a:t>for</a:t>
            </a:r>
            <a:r>
              <a:rPr sz="2400" spc="-80" dirty="0">
                <a:latin typeface="Roboto"/>
                <a:cs typeface="Roboto"/>
              </a:rPr>
              <a:t> </a:t>
            </a:r>
            <a:r>
              <a:rPr sz="2400" spc="-13" dirty="0">
                <a:latin typeface="Roboto"/>
                <a:cs typeface="Roboto"/>
              </a:rPr>
              <a:t>regression</a:t>
            </a:r>
            <a:r>
              <a:rPr sz="2400" spc="-73" dirty="0">
                <a:latin typeface="Roboto"/>
                <a:cs typeface="Roboto"/>
              </a:rPr>
              <a:t> </a:t>
            </a:r>
            <a:r>
              <a:rPr sz="2400" spc="-13" dirty="0">
                <a:latin typeface="Roboto"/>
                <a:cs typeface="Roboto"/>
              </a:rPr>
              <a:t>problems</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100" dirty="0">
                <a:latin typeface="Roboto"/>
                <a:cs typeface="Roboto"/>
              </a:rPr>
              <a:t> </a:t>
            </a:r>
            <a:r>
              <a:rPr sz="2400" dirty="0">
                <a:latin typeface="Roboto"/>
                <a:cs typeface="Roboto"/>
              </a:rPr>
              <a:t>at</a:t>
            </a:r>
            <a:r>
              <a:rPr sz="2400" spc="-100" dirty="0">
                <a:latin typeface="Roboto"/>
                <a:cs typeface="Roboto"/>
              </a:rPr>
              <a:t> </a:t>
            </a:r>
            <a:r>
              <a:rPr sz="2400" dirty="0">
                <a:latin typeface="Roboto"/>
                <a:cs typeface="Roboto"/>
              </a:rPr>
              <a:t>the</a:t>
            </a:r>
            <a:r>
              <a:rPr sz="2400" spc="-100" dirty="0">
                <a:latin typeface="Roboto"/>
                <a:cs typeface="Roboto"/>
              </a:rPr>
              <a:t> </a:t>
            </a:r>
            <a:r>
              <a:rPr sz="2400" spc="-27" dirty="0">
                <a:latin typeface="Roboto"/>
                <a:cs typeface="Roboto"/>
              </a:rPr>
              <a:t>output</a:t>
            </a:r>
            <a:r>
              <a:rPr sz="2400" spc="-100" dirty="0">
                <a:latin typeface="Roboto"/>
                <a:cs typeface="Roboto"/>
              </a:rPr>
              <a:t> </a:t>
            </a:r>
            <a:r>
              <a:rPr sz="2400" spc="-27" dirty="0">
                <a:latin typeface="Roboto"/>
                <a:cs typeface="Roboto"/>
              </a:rPr>
              <a:t>layer</a:t>
            </a:r>
            <a:endParaRPr sz="2400">
              <a:latin typeface="Roboto"/>
              <a:cs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2478" y="178103"/>
            <a:ext cx="5827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Recurrent </a:t>
            </a:r>
            <a:r>
              <a:rPr spc="-40" dirty="0"/>
              <a:t>Neural</a:t>
            </a:r>
            <a:r>
              <a:rPr spc="-47" dirty="0"/>
              <a:t> </a:t>
            </a:r>
            <a:r>
              <a:rPr spc="-20" dirty="0"/>
              <a:t>Network</a:t>
            </a:r>
          </a:p>
        </p:txBody>
      </p:sp>
      <p:sp>
        <p:nvSpPr>
          <p:cNvPr id="3" name="object 3"/>
          <p:cNvSpPr txBox="1"/>
          <p:nvPr/>
        </p:nvSpPr>
        <p:spPr>
          <a:xfrm>
            <a:off x="1291566" y="1841874"/>
            <a:ext cx="8733367" cy="2079201"/>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7" dirty="0">
                <a:latin typeface="Roboto"/>
                <a:cs typeface="Roboto"/>
              </a:rPr>
              <a:t>RNN</a:t>
            </a:r>
            <a:r>
              <a:rPr sz="1867" spc="-40" dirty="0">
                <a:latin typeface="Roboto"/>
                <a:cs typeface="Roboto"/>
              </a:rPr>
              <a:t> </a:t>
            </a:r>
            <a:r>
              <a:rPr sz="1867" dirty="0">
                <a:latin typeface="Roboto"/>
                <a:cs typeface="Roboto"/>
              </a:rPr>
              <a:t>for</a:t>
            </a:r>
            <a:r>
              <a:rPr sz="1867" spc="-33" dirty="0">
                <a:latin typeface="Roboto"/>
                <a:cs typeface="Roboto"/>
              </a:rPr>
              <a:t> </a:t>
            </a:r>
            <a:r>
              <a:rPr sz="1867" spc="-20" dirty="0">
                <a:latin typeface="Roboto"/>
                <a:cs typeface="Roboto"/>
              </a:rPr>
              <a:t>Sequential</a:t>
            </a:r>
            <a:r>
              <a:rPr sz="1867" spc="-33" dirty="0">
                <a:latin typeface="Roboto"/>
                <a:cs typeface="Roboto"/>
              </a:rPr>
              <a:t> </a:t>
            </a:r>
            <a:r>
              <a:rPr sz="1867" spc="-20" dirty="0">
                <a:latin typeface="Roboto"/>
                <a:cs typeface="Roboto"/>
              </a:rPr>
              <a:t>data</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spc="-33" dirty="0">
                <a:latin typeface="Roboto"/>
                <a:cs typeface="Roboto"/>
              </a:rPr>
              <a:t> </a:t>
            </a:r>
            <a:r>
              <a:rPr sz="1867" spc="-20" dirty="0">
                <a:latin typeface="Roboto"/>
                <a:cs typeface="Roboto"/>
              </a:rPr>
              <a:t>is</a:t>
            </a:r>
            <a:r>
              <a:rPr sz="1867" spc="-27" dirty="0">
                <a:latin typeface="Roboto"/>
                <a:cs typeface="Roboto"/>
              </a:rPr>
              <a:t> </a:t>
            </a:r>
            <a:r>
              <a:rPr sz="1867" spc="-7" dirty="0">
                <a:latin typeface="Roboto"/>
                <a:cs typeface="Roboto"/>
              </a:rPr>
              <a:t>RNN</a:t>
            </a:r>
            <a:r>
              <a:rPr sz="1867" spc="-27" dirty="0">
                <a:latin typeface="Roboto"/>
                <a:cs typeface="Roboto"/>
              </a:rPr>
              <a:t> </a:t>
            </a:r>
            <a:r>
              <a:rPr sz="1867" spc="-13" dirty="0">
                <a:latin typeface="Roboto"/>
                <a:cs typeface="Roboto"/>
              </a:rPr>
              <a:t>different?</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Forward </a:t>
            </a:r>
            <a:r>
              <a:rPr sz="1867" spc="-27" dirty="0">
                <a:latin typeface="Roboto"/>
                <a:cs typeface="Roboto"/>
              </a:rPr>
              <a:t>and</a:t>
            </a:r>
            <a:r>
              <a:rPr sz="1867" spc="-13" dirty="0">
                <a:latin typeface="Roboto"/>
                <a:cs typeface="Roboto"/>
              </a:rPr>
              <a:t> </a:t>
            </a:r>
            <a:r>
              <a:rPr sz="1867" spc="-20" dirty="0">
                <a:latin typeface="Roboto"/>
                <a:cs typeface="Roboto"/>
              </a:rPr>
              <a:t>Backward</a:t>
            </a:r>
            <a:r>
              <a:rPr sz="1867" spc="-13" dirty="0">
                <a:latin typeface="Roboto"/>
                <a:cs typeface="Roboto"/>
              </a:rPr>
              <a:t> </a:t>
            </a:r>
            <a:r>
              <a:rPr sz="1867" spc="-20" dirty="0">
                <a:latin typeface="Roboto"/>
                <a:cs typeface="Roboto"/>
              </a:rPr>
              <a:t>Prop </a:t>
            </a:r>
            <a:r>
              <a:rPr sz="1867" spc="-33" dirty="0">
                <a:latin typeface="Roboto"/>
                <a:cs typeface="Roboto"/>
              </a:rPr>
              <a:t>in</a:t>
            </a:r>
            <a:r>
              <a:rPr sz="1867" spc="-13" dirty="0">
                <a:latin typeface="Roboto"/>
                <a:cs typeface="Roboto"/>
              </a:rPr>
              <a:t> RNN</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Complex </a:t>
            </a:r>
            <a:r>
              <a:rPr sz="1867" spc="-20" dirty="0">
                <a:latin typeface="Roboto"/>
                <a:cs typeface="Roboto"/>
              </a:rPr>
              <a:t>algorithms</a:t>
            </a:r>
            <a:r>
              <a:rPr sz="1867" spc="-7" dirty="0">
                <a:latin typeface="Roboto"/>
                <a:cs typeface="Roboto"/>
              </a:rPr>
              <a:t> </a:t>
            </a:r>
            <a:r>
              <a:rPr sz="1867" spc="-20" dirty="0">
                <a:latin typeface="Roboto"/>
                <a:cs typeface="Roboto"/>
              </a:rPr>
              <a:t>like</a:t>
            </a:r>
            <a:r>
              <a:rPr sz="1867" dirty="0">
                <a:latin typeface="Roboto"/>
                <a:cs typeface="Roboto"/>
              </a:rPr>
              <a:t> </a:t>
            </a:r>
            <a:r>
              <a:rPr sz="1867" spc="-20" dirty="0">
                <a:latin typeface="Roboto"/>
                <a:cs typeface="Roboto"/>
              </a:rPr>
              <a:t>LSTM</a:t>
            </a:r>
            <a:r>
              <a:rPr sz="1867" spc="-7" dirty="0">
                <a:latin typeface="Roboto"/>
                <a:cs typeface="Roboto"/>
              </a:rPr>
              <a:t> </a:t>
            </a:r>
            <a:r>
              <a:rPr sz="1867" spc="-27" dirty="0">
                <a:latin typeface="Roboto"/>
                <a:cs typeface="Roboto"/>
              </a:rPr>
              <a:t>and</a:t>
            </a:r>
            <a:r>
              <a:rPr sz="1867" dirty="0">
                <a:latin typeface="Roboto"/>
                <a:cs typeface="Roboto"/>
              </a:rPr>
              <a:t> </a:t>
            </a:r>
            <a:r>
              <a:rPr sz="1867" spc="-33" dirty="0">
                <a:latin typeface="Roboto"/>
                <a:cs typeface="Roboto"/>
              </a:rPr>
              <a:t>GRU</a:t>
            </a:r>
            <a:r>
              <a:rPr sz="1867" spc="-7" dirty="0">
                <a:latin typeface="Roboto"/>
                <a:cs typeface="Roboto"/>
              </a:rPr>
              <a:t> </a:t>
            </a:r>
            <a:r>
              <a:rPr sz="1867" spc="-27" dirty="0">
                <a:latin typeface="Roboto"/>
                <a:cs typeface="Roboto"/>
              </a:rPr>
              <a:t>which</a:t>
            </a:r>
            <a:r>
              <a:rPr sz="1867" dirty="0">
                <a:latin typeface="Roboto"/>
                <a:cs typeface="Roboto"/>
              </a:rPr>
              <a:t> </a:t>
            </a:r>
            <a:r>
              <a:rPr sz="1867" spc="-20" dirty="0">
                <a:latin typeface="Roboto"/>
                <a:cs typeface="Roboto"/>
              </a:rPr>
              <a:t>are</a:t>
            </a:r>
            <a:r>
              <a:rPr sz="1867" spc="-7" dirty="0">
                <a:latin typeface="Roboto"/>
                <a:cs typeface="Roboto"/>
              </a:rPr>
              <a:t> </a:t>
            </a:r>
            <a:r>
              <a:rPr sz="1867" spc="-20" dirty="0">
                <a:latin typeface="Roboto"/>
                <a:cs typeface="Roboto"/>
              </a:rPr>
              <a:t>enhanced</a:t>
            </a:r>
            <a:r>
              <a:rPr sz="1867" dirty="0">
                <a:latin typeface="Roboto"/>
                <a:cs typeface="Roboto"/>
              </a:rPr>
              <a:t> </a:t>
            </a:r>
            <a:r>
              <a:rPr sz="1867" spc="-27" dirty="0">
                <a:latin typeface="Roboto"/>
                <a:cs typeface="Roboto"/>
              </a:rPr>
              <a:t>versions</a:t>
            </a:r>
            <a:r>
              <a:rPr sz="1867" spc="-7" dirty="0">
                <a:latin typeface="Roboto"/>
                <a:cs typeface="Roboto"/>
              </a:rPr>
              <a:t> </a:t>
            </a:r>
            <a:r>
              <a:rPr sz="1867" spc="13" dirty="0">
                <a:latin typeface="Roboto"/>
                <a:cs typeface="Roboto"/>
              </a:rPr>
              <a:t>of</a:t>
            </a:r>
            <a:r>
              <a:rPr sz="1867" dirty="0">
                <a:latin typeface="Roboto"/>
                <a:cs typeface="Roboto"/>
              </a:rPr>
              <a:t> </a:t>
            </a:r>
            <a:r>
              <a:rPr sz="1867" spc="-13" dirty="0">
                <a:latin typeface="Roboto"/>
                <a:cs typeface="Roboto"/>
              </a:rPr>
              <a:t>RNN</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Hyperparameter</a:t>
            </a:r>
            <a:r>
              <a:rPr sz="1867" spc="-47" dirty="0">
                <a:latin typeface="Roboto"/>
                <a:cs typeface="Roboto"/>
              </a:rPr>
              <a:t> </a:t>
            </a:r>
            <a:r>
              <a:rPr sz="1867" spc="-33" dirty="0">
                <a:latin typeface="Roboto"/>
                <a:cs typeface="Roboto"/>
              </a:rPr>
              <a:t>tuning</a:t>
            </a:r>
            <a:endParaRPr sz="1867">
              <a:latin typeface="Roboto"/>
              <a:cs typeface="Roboto"/>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8459"/>
            <a:ext cx="10002684"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
        <p:nvSpPr>
          <p:cNvPr id="3" name="object 3"/>
          <p:cNvSpPr txBox="1"/>
          <p:nvPr/>
        </p:nvSpPr>
        <p:spPr>
          <a:xfrm>
            <a:off x="810965" y="1686040"/>
            <a:ext cx="4336627" cy="2222830"/>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solidFill>
                  <a:srgbClr val="666666"/>
                </a:solidFill>
                <a:latin typeface="Roboto"/>
                <a:cs typeface="Roboto"/>
              </a:rPr>
              <a:t>Linear</a:t>
            </a:r>
            <a:r>
              <a:rPr sz="2400" spc="-107" dirty="0">
                <a:solidFill>
                  <a:srgbClr val="666666"/>
                </a:solidFill>
                <a:latin typeface="Roboto"/>
                <a:cs typeface="Roboto"/>
              </a:rPr>
              <a:t> </a:t>
            </a:r>
            <a:r>
              <a:rPr sz="2400" spc="-13" dirty="0">
                <a:solidFill>
                  <a:srgbClr val="666666"/>
                </a:solidFill>
                <a:latin typeface="Roboto"/>
                <a:cs typeface="Roboto"/>
              </a:rPr>
              <a:t>Activation</a:t>
            </a:r>
            <a:r>
              <a:rPr sz="2400" spc="-10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latin typeface="Roboto"/>
                <a:cs typeface="Roboto"/>
              </a:rPr>
              <a:t>Sigmoid</a:t>
            </a:r>
            <a:r>
              <a:rPr sz="2400" spc="-127" dirty="0">
                <a:latin typeface="Roboto"/>
                <a:cs typeface="Roboto"/>
              </a:rPr>
              <a:t> </a:t>
            </a:r>
            <a:r>
              <a:rPr sz="2400" spc="-13" dirty="0">
                <a:latin typeface="Roboto"/>
                <a:cs typeface="Roboto"/>
              </a:rPr>
              <a:t>Activation</a:t>
            </a:r>
            <a:r>
              <a:rPr sz="2400" spc="-120" dirty="0">
                <a:latin typeface="Roboto"/>
                <a:cs typeface="Roboto"/>
              </a:rPr>
              <a:t> </a:t>
            </a:r>
            <a:r>
              <a:rPr sz="2400" spc="-13" dirty="0">
                <a:latin typeface="Roboto"/>
                <a:cs typeface="Roboto"/>
              </a:rPr>
              <a:t>function</a:t>
            </a:r>
            <a:endParaRPr sz="2400">
              <a:latin typeface="Roboto"/>
              <a:cs typeface="Roboto"/>
            </a:endParaRPr>
          </a:p>
          <a:p>
            <a:pPr marL="1115032" lvl="1" indent="-488514">
              <a:spcBef>
                <a:spcPts val="1420"/>
              </a:spcBef>
              <a:buFont typeface="Arial MT"/>
              <a:buChar char="○"/>
              <a:tabLst>
                <a:tab pos="1114185" algn="l"/>
              </a:tabLst>
            </a:pPr>
            <a:r>
              <a:rPr sz="2400" spc="-33" dirty="0">
                <a:latin typeface="Roboto"/>
                <a:cs typeface="Roboto"/>
              </a:rPr>
              <a:t>Returns</a:t>
            </a:r>
            <a:r>
              <a:rPr sz="2400" spc="-67" dirty="0">
                <a:latin typeface="Roboto"/>
                <a:cs typeface="Roboto"/>
              </a:rPr>
              <a:t> </a:t>
            </a:r>
            <a:r>
              <a:rPr sz="2400" spc="-13" dirty="0">
                <a:latin typeface="Roboto"/>
                <a:cs typeface="Roboto"/>
              </a:rPr>
              <a:t>probabilities</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100" dirty="0">
                <a:latin typeface="Roboto"/>
                <a:cs typeface="Roboto"/>
              </a:rPr>
              <a:t> </a:t>
            </a:r>
            <a:r>
              <a:rPr sz="2400" dirty="0">
                <a:latin typeface="Roboto"/>
                <a:cs typeface="Roboto"/>
              </a:rPr>
              <a:t>at</a:t>
            </a:r>
            <a:r>
              <a:rPr sz="2400" spc="-100" dirty="0">
                <a:latin typeface="Roboto"/>
                <a:cs typeface="Roboto"/>
              </a:rPr>
              <a:t> </a:t>
            </a:r>
            <a:r>
              <a:rPr sz="2400" dirty="0">
                <a:latin typeface="Roboto"/>
                <a:cs typeface="Roboto"/>
              </a:rPr>
              <a:t>the</a:t>
            </a:r>
            <a:r>
              <a:rPr sz="2400" spc="-100" dirty="0">
                <a:latin typeface="Roboto"/>
                <a:cs typeface="Roboto"/>
              </a:rPr>
              <a:t> </a:t>
            </a:r>
            <a:r>
              <a:rPr sz="2400" spc="-27" dirty="0">
                <a:latin typeface="Roboto"/>
                <a:cs typeface="Roboto"/>
              </a:rPr>
              <a:t>output</a:t>
            </a:r>
            <a:r>
              <a:rPr sz="2400" spc="-100" dirty="0">
                <a:latin typeface="Roboto"/>
                <a:cs typeface="Roboto"/>
              </a:rPr>
              <a:t> </a:t>
            </a:r>
            <a:r>
              <a:rPr sz="2400" spc="-27" dirty="0">
                <a:latin typeface="Roboto"/>
                <a:cs typeface="Roboto"/>
              </a:rPr>
              <a:t>layer</a:t>
            </a:r>
            <a:endParaRPr sz="2400">
              <a:latin typeface="Roboto"/>
              <a:cs typeface="Roboto"/>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7285"/>
            <a:ext cx="10789265"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
        <p:nvSpPr>
          <p:cNvPr id="3" name="object 3"/>
          <p:cNvSpPr txBox="1"/>
          <p:nvPr/>
        </p:nvSpPr>
        <p:spPr>
          <a:xfrm>
            <a:off x="810966" y="1686041"/>
            <a:ext cx="4528820" cy="296149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solidFill>
                  <a:srgbClr val="666666"/>
                </a:solidFill>
                <a:latin typeface="Roboto"/>
                <a:cs typeface="Roboto"/>
              </a:rPr>
              <a:t>Linear</a:t>
            </a:r>
            <a:r>
              <a:rPr sz="2400" spc="-107" dirty="0">
                <a:solidFill>
                  <a:srgbClr val="666666"/>
                </a:solidFill>
                <a:latin typeface="Roboto"/>
                <a:cs typeface="Roboto"/>
              </a:rPr>
              <a:t> </a:t>
            </a:r>
            <a:r>
              <a:rPr sz="2400" spc="-13" dirty="0">
                <a:solidFill>
                  <a:srgbClr val="666666"/>
                </a:solidFill>
                <a:latin typeface="Roboto"/>
                <a:cs typeface="Roboto"/>
              </a:rPr>
              <a:t>Activation</a:t>
            </a:r>
            <a:r>
              <a:rPr sz="2400" spc="-10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solidFill>
                  <a:srgbClr val="666666"/>
                </a:solidFill>
                <a:latin typeface="Roboto"/>
                <a:cs typeface="Roboto"/>
              </a:rPr>
              <a:t>Sigmoid</a:t>
            </a:r>
            <a:r>
              <a:rPr sz="2400" spc="-127" dirty="0">
                <a:solidFill>
                  <a:srgbClr val="666666"/>
                </a:solidFill>
                <a:latin typeface="Roboto"/>
                <a:cs typeface="Roboto"/>
              </a:rPr>
              <a:t> </a:t>
            </a:r>
            <a:r>
              <a:rPr sz="2400" spc="-13" dirty="0">
                <a:solidFill>
                  <a:srgbClr val="666666"/>
                </a:solidFill>
                <a:latin typeface="Roboto"/>
                <a:cs typeface="Roboto"/>
              </a:rPr>
              <a:t>Activation</a:t>
            </a:r>
            <a:r>
              <a:rPr sz="2400" spc="-12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latin typeface="Roboto"/>
                <a:cs typeface="Roboto"/>
              </a:rPr>
              <a:t>ReLU</a:t>
            </a:r>
            <a:r>
              <a:rPr sz="2400" spc="-107" dirty="0">
                <a:latin typeface="Roboto"/>
                <a:cs typeface="Roboto"/>
              </a:rPr>
              <a:t> </a:t>
            </a:r>
            <a:r>
              <a:rPr sz="2400" dirty="0">
                <a:latin typeface="Roboto"/>
                <a:cs typeface="Roboto"/>
              </a:rPr>
              <a:t>and</a:t>
            </a:r>
            <a:r>
              <a:rPr sz="2400" spc="-147" dirty="0">
                <a:latin typeface="Roboto"/>
                <a:cs typeface="Roboto"/>
              </a:rPr>
              <a:t> </a:t>
            </a:r>
            <a:r>
              <a:rPr sz="2400" spc="-27" dirty="0">
                <a:latin typeface="Roboto"/>
                <a:cs typeface="Roboto"/>
              </a:rPr>
              <a:t>Tanh</a:t>
            </a:r>
            <a:endParaRPr sz="2400">
              <a:latin typeface="Roboto"/>
              <a:cs typeface="Roboto"/>
            </a:endParaRPr>
          </a:p>
          <a:p>
            <a:pPr marL="1115032" lvl="1" indent="-488514">
              <a:spcBef>
                <a:spcPts val="1420"/>
              </a:spcBef>
              <a:buFont typeface="Arial MT"/>
              <a:buChar char="○"/>
              <a:tabLst>
                <a:tab pos="1114185" algn="l"/>
              </a:tabLst>
            </a:pPr>
            <a:r>
              <a:rPr sz="2400" spc="-87" dirty="0">
                <a:latin typeface="Roboto"/>
                <a:cs typeface="Roboto"/>
              </a:rPr>
              <a:t>Non-</a:t>
            </a:r>
            <a:r>
              <a:rPr sz="2400" spc="-40" dirty="0">
                <a:latin typeface="Roboto"/>
                <a:cs typeface="Roboto"/>
              </a:rPr>
              <a:t>linear</a:t>
            </a:r>
            <a:r>
              <a:rPr sz="2400" spc="-53" dirty="0">
                <a:latin typeface="Roboto"/>
                <a:cs typeface="Roboto"/>
              </a:rPr>
              <a:t> </a:t>
            </a:r>
            <a:r>
              <a:rPr sz="2400" spc="-13" dirty="0">
                <a:latin typeface="Roboto"/>
                <a:cs typeface="Roboto"/>
              </a:rPr>
              <a:t>functions</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107" dirty="0">
                <a:latin typeface="Roboto"/>
                <a:cs typeface="Roboto"/>
              </a:rPr>
              <a:t> </a:t>
            </a:r>
            <a:r>
              <a:rPr sz="2400" dirty="0">
                <a:latin typeface="Roboto"/>
                <a:cs typeface="Roboto"/>
              </a:rPr>
              <a:t>at</a:t>
            </a:r>
            <a:r>
              <a:rPr sz="2400" spc="-100" dirty="0">
                <a:latin typeface="Roboto"/>
                <a:cs typeface="Roboto"/>
              </a:rPr>
              <a:t> </a:t>
            </a:r>
            <a:r>
              <a:rPr sz="2400" dirty="0">
                <a:latin typeface="Roboto"/>
                <a:cs typeface="Roboto"/>
              </a:rPr>
              <a:t>the</a:t>
            </a:r>
            <a:r>
              <a:rPr sz="2400" spc="-100" dirty="0">
                <a:latin typeface="Roboto"/>
                <a:cs typeface="Roboto"/>
              </a:rPr>
              <a:t> </a:t>
            </a:r>
            <a:r>
              <a:rPr sz="2400" spc="-13" dirty="0">
                <a:latin typeface="Roboto"/>
                <a:cs typeface="Roboto"/>
              </a:rPr>
              <a:t>hidden</a:t>
            </a:r>
            <a:r>
              <a:rPr sz="2400" spc="-107" dirty="0">
                <a:latin typeface="Roboto"/>
                <a:cs typeface="Roboto"/>
              </a:rPr>
              <a:t> </a:t>
            </a:r>
            <a:r>
              <a:rPr sz="2400" spc="-13" dirty="0">
                <a:latin typeface="Roboto"/>
                <a:cs typeface="Roboto"/>
              </a:rPr>
              <a:t>layers</a:t>
            </a:r>
            <a:endParaRPr sz="2400">
              <a:latin typeface="Roboto"/>
              <a:cs typeface="Roboto"/>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0965" y="1686040"/>
            <a:ext cx="5891107" cy="4249026"/>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spc="-13" dirty="0">
                <a:solidFill>
                  <a:srgbClr val="666666"/>
                </a:solidFill>
                <a:latin typeface="Roboto"/>
                <a:cs typeface="Roboto"/>
              </a:rPr>
              <a:t>Linear</a:t>
            </a:r>
            <a:r>
              <a:rPr sz="2400" spc="-107" dirty="0">
                <a:solidFill>
                  <a:srgbClr val="666666"/>
                </a:solidFill>
                <a:latin typeface="Roboto"/>
                <a:cs typeface="Roboto"/>
              </a:rPr>
              <a:t> </a:t>
            </a:r>
            <a:r>
              <a:rPr sz="2400" spc="-13" dirty="0">
                <a:solidFill>
                  <a:srgbClr val="666666"/>
                </a:solidFill>
                <a:latin typeface="Roboto"/>
                <a:cs typeface="Roboto"/>
              </a:rPr>
              <a:t>Activation</a:t>
            </a:r>
            <a:r>
              <a:rPr sz="2400" spc="-10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13" dirty="0">
                <a:solidFill>
                  <a:srgbClr val="666666"/>
                </a:solidFill>
                <a:latin typeface="Roboto"/>
                <a:cs typeface="Roboto"/>
              </a:rPr>
              <a:t>Sigmoid</a:t>
            </a:r>
            <a:r>
              <a:rPr sz="2400" spc="-127" dirty="0">
                <a:solidFill>
                  <a:srgbClr val="666666"/>
                </a:solidFill>
                <a:latin typeface="Roboto"/>
                <a:cs typeface="Roboto"/>
              </a:rPr>
              <a:t> </a:t>
            </a:r>
            <a:r>
              <a:rPr sz="2400" spc="-13" dirty="0">
                <a:solidFill>
                  <a:srgbClr val="666666"/>
                </a:solidFill>
                <a:latin typeface="Roboto"/>
                <a:cs typeface="Roboto"/>
              </a:rPr>
              <a:t>Activation</a:t>
            </a:r>
            <a:r>
              <a:rPr sz="2400" spc="-120" dirty="0">
                <a:solidFill>
                  <a:srgbClr val="666666"/>
                </a:solidFill>
                <a:latin typeface="Roboto"/>
                <a:cs typeface="Roboto"/>
              </a:rPr>
              <a:t> </a:t>
            </a:r>
            <a:r>
              <a:rPr sz="2400" spc="-13" dirty="0">
                <a:solidFill>
                  <a:srgbClr val="666666"/>
                </a:solidFill>
                <a:latin typeface="Roboto"/>
                <a:cs typeface="Roboto"/>
              </a:rPr>
              <a:t>function</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spc="-33" dirty="0">
                <a:solidFill>
                  <a:srgbClr val="666666"/>
                </a:solidFill>
                <a:latin typeface="Roboto"/>
                <a:cs typeface="Roboto"/>
              </a:rPr>
              <a:t>ReLU</a:t>
            </a:r>
            <a:r>
              <a:rPr sz="2400" spc="-107" dirty="0">
                <a:solidFill>
                  <a:srgbClr val="666666"/>
                </a:solidFill>
                <a:latin typeface="Roboto"/>
                <a:cs typeface="Roboto"/>
              </a:rPr>
              <a:t> </a:t>
            </a:r>
            <a:r>
              <a:rPr sz="2400" dirty="0">
                <a:solidFill>
                  <a:srgbClr val="666666"/>
                </a:solidFill>
                <a:latin typeface="Roboto"/>
                <a:cs typeface="Roboto"/>
              </a:rPr>
              <a:t>and</a:t>
            </a:r>
            <a:r>
              <a:rPr sz="2400" spc="-147" dirty="0">
                <a:solidFill>
                  <a:srgbClr val="666666"/>
                </a:solidFill>
                <a:latin typeface="Roboto"/>
                <a:cs typeface="Roboto"/>
              </a:rPr>
              <a:t> </a:t>
            </a:r>
            <a:r>
              <a:rPr sz="2400" spc="-27" dirty="0">
                <a:solidFill>
                  <a:srgbClr val="666666"/>
                </a:solidFill>
                <a:latin typeface="Roboto"/>
                <a:cs typeface="Roboto"/>
              </a:rPr>
              <a:t>Tanh</a:t>
            </a:r>
            <a:endParaRPr sz="2400">
              <a:latin typeface="Roboto"/>
              <a:cs typeface="Roboto"/>
            </a:endParaRPr>
          </a:p>
          <a:p>
            <a:pPr>
              <a:spcBef>
                <a:spcPts val="33"/>
              </a:spcBef>
              <a:buFont typeface="Arial MT"/>
              <a:buChar char="●"/>
            </a:pPr>
            <a:endParaRPr sz="2400">
              <a:latin typeface="Roboto"/>
              <a:cs typeface="Roboto"/>
            </a:endParaRPr>
          </a:p>
          <a:p>
            <a:pPr marL="505447" indent="-488514">
              <a:buFont typeface="Arial MT"/>
              <a:buChar char="●"/>
              <a:tabLst>
                <a:tab pos="505447" algn="l"/>
              </a:tabLst>
            </a:pPr>
            <a:r>
              <a:rPr sz="2400" dirty="0">
                <a:latin typeface="Roboto"/>
                <a:cs typeface="Roboto"/>
              </a:rPr>
              <a:t>Softmax</a:t>
            </a:r>
            <a:r>
              <a:rPr sz="2400" spc="-127" dirty="0">
                <a:latin typeface="Roboto"/>
                <a:cs typeface="Roboto"/>
              </a:rPr>
              <a:t> </a:t>
            </a:r>
            <a:r>
              <a:rPr sz="2400" spc="-13" dirty="0">
                <a:latin typeface="Roboto"/>
                <a:cs typeface="Roboto"/>
              </a:rPr>
              <a:t>Activation</a:t>
            </a:r>
            <a:r>
              <a:rPr sz="2400" spc="-127" dirty="0">
                <a:latin typeface="Roboto"/>
                <a:cs typeface="Roboto"/>
              </a:rPr>
              <a:t> </a:t>
            </a:r>
            <a:r>
              <a:rPr sz="2400" spc="-13" dirty="0">
                <a:latin typeface="Roboto"/>
                <a:cs typeface="Roboto"/>
              </a:rPr>
              <a:t>function</a:t>
            </a:r>
            <a:endParaRPr sz="2400">
              <a:latin typeface="Roboto"/>
              <a:cs typeface="Roboto"/>
            </a:endParaRPr>
          </a:p>
          <a:p>
            <a:pPr marL="1115032" lvl="1" indent="-488514">
              <a:spcBef>
                <a:spcPts val="1420"/>
              </a:spcBef>
              <a:buFont typeface="Arial MT"/>
              <a:buChar char="○"/>
              <a:tabLst>
                <a:tab pos="1114185" algn="l"/>
              </a:tabLst>
            </a:pPr>
            <a:r>
              <a:rPr sz="2400" spc="-33" dirty="0">
                <a:latin typeface="Roboto"/>
                <a:cs typeface="Roboto"/>
              </a:rPr>
              <a:t>Returns</a:t>
            </a:r>
            <a:r>
              <a:rPr sz="2400" spc="-47" dirty="0">
                <a:latin typeface="Roboto"/>
                <a:cs typeface="Roboto"/>
              </a:rPr>
              <a:t> </a:t>
            </a:r>
            <a:r>
              <a:rPr sz="2400" spc="-27" dirty="0">
                <a:latin typeface="Roboto"/>
                <a:cs typeface="Roboto"/>
              </a:rPr>
              <a:t>probabilities</a:t>
            </a:r>
            <a:r>
              <a:rPr sz="2400" spc="-40" dirty="0">
                <a:latin typeface="Roboto"/>
                <a:cs typeface="Roboto"/>
              </a:rPr>
              <a:t> </a:t>
            </a:r>
            <a:r>
              <a:rPr sz="2400" dirty="0">
                <a:latin typeface="Roboto"/>
                <a:cs typeface="Roboto"/>
              </a:rPr>
              <a:t>for</a:t>
            </a:r>
            <a:r>
              <a:rPr sz="2400" spc="-40" dirty="0">
                <a:latin typeface="Roboto"/>
                <a:cs typeface="Roboto"/>
              </a:rPr>
              <a:t> </a:t>
            </a:r>
            <a:r>
              <a:rPr sz="2400" dirty="0">
                <a:latin typeface="Roboto"/>
                <a:cs typeface="Roboto"/>
              </a:rPr>
              <a:t>each</a:t>
            </a:r>
            <a:r>
              <a:rPr sz="2400" spc="-40" dirty="0">
                <a:latin typeface="Roboto"/>
                <a:cs typeface="Roboto"/>
              </a:rPr>
              <a:t> </a:t>
            </a:r>
            <a:r>
              <a:rPr sz="2400" spc="-13" dirty="0">
                <a:latin typeface="Roboto"/>
                <a:cs typeface="Roboto"/>
              </a:rPr>
              <a:t>class</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53" dirty="0">
                <a:latin typeface="Roboto"/>
                <a:cs typeface="Roboto"/>
              </a:rPr>
              <a:t> </a:t>
            </a:r>
            <a:r>
              <a:rPr sz="2400" dirty="0">
                <a:latin typeface="Roboto"/>
                <a:cs typeface="Roboto"/>
              </a:rPr>
              <a:t>for</a:t>
            </a:r>
            <a:r>
              <a:rPr sz="2400" spc="-47" dirty="0">
                <a:latin typeface="Roboto"/>
                <a:cs typeface="Roboto"/>
              </a:rPr>
              <a:t> </a:t>
            </a:r>
            <a:r>
              <a:rPr sz="2400" spc="-27" dirty="0">
                <a:latin typeface="Roboto"/>
                <a:cs typeface="Roboto"/>
              </a:rPr>
              <a:t>multiclass</a:t>
            </a:r>
            <a:r>
              <a:rPr sz="2400" spc="-53" dirty="0">
                <a:latin typeface="Roboto"/>
                <a:cs typeface="Roboto"/>
              </a:rPr>
              <a:t> </a:t>
            </a:r>
            <a:r>
              <a:rPr sz="2400" spc="-13" dirty="0">
                <a:latin typeface="Roboto"/>
                <a:cs typeface="Roboto"/>
              </a:rPr>
              <a:t>classification</a:t>
            </a:r>
            <a:endParaRPr sz="2400">
              <a:latin typeface="Roboto"/>
              <a:cs typeface="Roboto"/>
            </a:endParaRPr>
          </a:p>
          <a:p>
            <a:pPr marL="1115032" lvl="1" indent="-488514">
              <a:spcBef>
                <a:spcPts val="1420"/>
              </a:spcBef>
              <a:buFont typeface="Arial MT"/>
              <a:buChar char="○"/>
              <a:tabLst>
                <a:tab pos="1114185" algn="l"/>
              </a:tabLst>
            </a:pPr>
            <a:r>
              <a:rPr sz="2400" dirty="0">
                <a:latin typeface="Roboto"/>
                <a:cs typeface="Roboto"/>
              </a:rPr>
              <a:t>Used</a:t>
            </a:r>
            <a:r>
              <a:rPr sz="2400" spc="-100" dirty="0">
                <a:latin typeface="Roboto"/>
                <a:cs typeface="Roboto"/>
              </a:rPr>
              <a:t> </a:t>
            </a:r>
            <a:r>
              <a:rPr sz="2400" dirty="0">
                <a:latin typeface="Roboto"/>
                <a:cs typeface="Roboto"/>
              </a:rPr>
              <a:t>at</a:t>
            </a:r>
            <a:r>
              <a:rPr sz="2400" spc="-100" dirty="0">
                <a:latin typeface="Roboto"/>
                <a:cs typeface="Roboto"/>
              </a:rPr>
              <a:t> </a:t>
            </a:r>
            <a:r>
              <a:rPr sz="2400" dirty="0">
                <a:latin typeface="Roboto"/>
                <a:cs typeface="Roboto"/>
              </a:rPr>
              <a:t>the</a:t>
            </a:r>
            <a:r>
              <a:rPr sz="2400" spc="-100" dirty="0">
                <a:latin typeface="Roboto"/>
                <a:cs typeface="Roboto"/>
              </a:rPr>
              <a:t> </a:t>
            </a:r>
            <a:r>
              <a:rPr sz="2400" spc="-27" dirty="0">
                <a:latin typeface="Roboto"/>
                <a:cs typeface="Roboto"/>
              </a:rPr>
              <a:t>output</a:t>
            </a:r>
            <a:r>
              <a:rPr sz="2400" spc="-100" dirty="0">
                <a:latin typeface="Roboto"/>
                <a:cs typeface="Roboto"/>
              </a:rPr>
              <a:t> </a:t>
            </a:r>
            <a:r>
              <a:rPr sz="2400" spc="-27" dirty="0">
                <a:latin typeface="Roboto"/>
                <a:cs typeface="Roboto"/>
              </a:rPr>
              <a:t>layer</a:t>
            </a:r>
            <a:endParaRPr sz="2400">
              <a:latin typeface="Roboto"/>
              <a:cs typeface="Roboto"/>
            </a:endParaRPr>
          </a:p>
        </p:txBody>
      </p:sp>
      <p:sp>
        <p:nvSpPr>
          <p:cNvPr id="3" name="object 3"/>
          <p:cNvSpPr txBox="1">
            <a:spLocks noGrp="1"/>
          </p:cNvSpPr>
          <p:nvPr>
            <p:ph type="title"/>
          </p:nvPr>
        </p:nvSpPr>
        <p:spPr>
          <a:xfrm>
            <a:off x="665316" y="336111"/>
            <a:ext cx="11172723" cy="810330"/>
          </a:xfrm>
          <a:prstGeom prst="rect">
            <a:avLst/>
          </a:prstGeom>
        </p:spPr>
        <p:txBody>
          <a:bodyPr vert="horz" wrap="square" lIns="0" tIns="131933" rIns="0" bIns="0" rtlCol="0" anchor="ctr">
            <a:spAutoFit/>
          </a:bodyPr>
          <a:lstStyle/>
          <a:p>
            <a:pPr marL="2799010">
              <a:lnSpc>
                <a:spcPct val="100000"/>
              </a:lnSpc>
              <a:spcBef>
                <a:spcPts val="133"/>
              </a:spcBef>
            </a:pPr>
            <a:r>
              <a:rPr spc="-27" dirty="0"/>
              <a:t>Selecting</a:t>
            </a:r>
            <a:r>
              <a:rPr spc="-173" dirty="0"/>
              <a:t> </a:t>
            </a:r>
            <a:r>
              <a:rPr spc="-13" dirty="0"/>
              <a:t>Activation</a:t>
            </a:r>
            <a:r>
              <a:rPr spc="-180" dirty="0"/>
              <a:t> </a:t>
            </a:r>
            <a:r>
              <a:rPr spc="-13" dirty="0"/>
              <a:t>Functions</a:t>
            </a: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61982" y="2840329"/>
            <a:ext cx="7143902" cy="694207"/>
          </a:xfrm>
          <a:prstGeom prst="rect">
            <a:avLst/>
          </a:prstGeom>
        </p:spPr>
        <p:txBody>
          <a:bodyPr vert="horz" wrap="square" lIns="0" tIns="16933" rIns="0" bIns="0" rtlCol="0" anchor="ctr">
            <a:spAutoFit/>
          </a:bodyPr>
          <a:lstStyle/>
          <a:p>
            <a:pPr marL="16933">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496" y="551098"/>
            <a:ext cx="10907252" cy="930964"/>
          </a:xfrm>
          <a:prstGeom prst="rect">
            <a:avLst/>
          </a:prstGeom>
        </p:spPr>
        <p:txBody>
          <a:bodyPr vert="horz" wrap="square" lIns="0" tIns="251400" rIns="0" bIns="0" rtlCol="0" anchor="ctr">
            <a:spAutoFit/>
          </a:bodyPr>
          <a:lstStyle/>
          <a:p>
            <a:pPr marL="1628099">
              <a:lnSpc>
                <a:spcPct val="100000"/>
              </a:lnSpc>
              <a:spcBef>
                <a:spcPts val="133"/>
              </a:spcBef>
            </a:pPr>
            <a:r>
              <a:rPr dirty="0"/>
              <a:t>What</a:t>
            </a:r>
            <a:r>
              <a:rPr spc="-113" dirty="0"/>
              <a:t> </a:t>
            </a:r>
            <a:r>
              <a:rPr dirty="0"/>
              <a:t>we</a:t>
            </a:r>
            <a:r>
              <a:rPr spc="-113" dirty="0"/>
              <a:t> </a:t>
            </a:r>
            <a:r>
              <a:rPr dirty="0"/>
              <a:t>will</a:t>
            </a:r>
            <a:r>
              <a:rPr spc="-107" dirty="0"/>
              <a:t> </a:t>
            </a:r>
            <a:r>
              <a:rPr dirty="0"/>
              <a:t>be</a:t>
            </a:r>
            <a:r>
              <a:rPr spc="-113" dirty="0"/>
              <a:t> </a:t>
            </a:r>
            <a:r>
              <a:rPr spc="-27" dirty="0"/>
              <a:t>covering</a:t>
            </a:r>
            <a:r>
              <a:rPr spc="-107" dirty="0"/>
              <a:t> </a:t>
            </a:r>
            <a:r>
              <a:rPr dirty="0"/>
              <a:t>in</a:t>
            </a:r>
            <a:r>
              <a:rPr spc="-107" dirty="0"/>
              <a:t> </a:t>
            </a:r>
            <a:r>
              <a:rPr dirty="0"/>
              <a:t>this</a:t>
            </a:r>
            <a:r>
              <a:rPr spc="-113" dirty="0"/>
              <a:t> </a:t>
            </a:r>
            <a:r>
              <a:rPr spc="-13" dirty="0"/>
              <a:t>module?</a:t>
            </a:r>
          </a:p>
        </p:txBody>
      </p:sp>
      <p:sp>
        <p:nvSpPr>
          <p:cNvPr id="3" name="object 3"/>
          <p:cNvSpPr txBox="1"/>
          <p:nvPr/>
        </p:nvSpPr>
        <p:spPr>
          <a:xfrm>
            <a:off x="1211066" y="1816340"/>
            <a:ext cx="4408593" cy="386430"/>
          </a:xfrm>
          <a:prstGeom prst="rect">
            <a:avLst/>
          </a:prstGeom>
        </p:spPr>
        <p:txBody>
          <a:bodyPr vert="horz" wrap="square" lIns="0" tIns="16933" rIns="0" bIns="0" rtlCol="0">
            <a:spAutoFit/>
          </a:bodyPr>
          <a:lstStyle/>
          <a:p>
            <a:pPr marL="505447" indent="-488514">
              <a:spcBef>
                <a:spcPts val="133"/>
              </a:spcBef>
              <a:buChar char="●"/>
              <a:tabLst>
                <a:tab pos="505447" algn="l"/>
              </a:tabLst>
            </a:pPr>
            <a:r>
              <a:rPr sz="2400" spc="-13" dirty="0">
                <a:latin typeface="Arial MT"/>
                <a:cs typeface="Arial MT"/>
              </a:rPr>
              <a:t>Variants</a:t>
            </a:r>
            <a:r>
              <a:rPr sz="2400" spc="-53" dirty="0">
                <a:latin typeface="Arial MT"/>
                <a:cs typeface="Arial MT"/>
              </a:rPr>
              <a:t> </a:t>
            </a:r>
            <a:r>
              <a:rPr sz="2400" dirty="0">
                <a:latin typeface="Arial MT"/>
                <a:cs typeface="Arial MT"/>
              </a:rPr>
              <a:t>of</a:t>
            </a:r>
            <a:r>
              <a:rPr sz="2400" spc="-47" dirty="0">
                <a:latin typeface="Arial MT"/>
                <a:cs typeface="Arial MT"/>
              </a:rPr>
              <a:t> </a:t>
            </a:r>
            <a:r>
              <a:rPr sz="2400" dirty="0">
                <a:latin typeface="Arial MT"/>
                <a:cs typeface="Arial MT"/>
              </a:rPr>
              <a:t>Gradient</a:t>
            </a:r>
            <a:r>
              <a:rPr sz="2400" spc="-47" dirty="0">
                <a:latin typeface="Arial MT"/>
                <a:cs typeface="Arial MT"/>
              </a:rPr>
              <a:t> </a:t>
            </a:r>
            <a:r>
              <a:rPr sz="2400" spc="-13" dirty="0">
                <a:latin typeface="Arial MT"/>
                <a:cs typeface="Arial MT"/>
              </a:rPr>
              <a:t>Descent</a:t>
            </a:r>
            <a:endParaRPr sz="2400">
              <a:latin typeface="Arial MT"/>
              <a:cs typeface="Arial MT"/>
            </a:endParaRPr>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11066" y="1816341"/>
            <a:ext cx="6667500" cy="1520074"/>
          </a:xfrm>
          <a:prstGeom prst="rect">
            <a:avLst/>
          </a:prstGeom>
        </p:spPr>
        <p:txBody>
          <a:bodyPr vert="horz" wrap="square" lIns="0" tIns="16933" rIns="0" bIns="0" rtlCol="0">
            <a:spAutoFit/>
          </a:bodyPr>
          <a:lstStyle/>
          <a:p>
            <a:pPr marL="505447" indent="-488514">
              <a:spcBef>
                <a:spcPts val="133"/>
              </a:spcBef>
              <a:buChar char="●"/>
              <a:tabLst>
                <a:tab pos="505447" algn="l"/>
              </a:tabLst>
            </a:pPr>
            <a:r>
              <a:rPr sz="2400" spc="-13" dirty="0">
                <a:latin typeface="Arial MT"/>
                <a:cs typeface="Arial MT"/>
              </a:rPr>
              <a:t>Variants</a:t>
            </a:r>
            <a:r>
              <a:rPr sz="2400" spc="-53" dirty="0">
                <a:latin typeface="Arial MT"/>
                <a:cs typeface="Arial MT"/>
              </a:rPr>
              <a:t> </a:t>
            </a:r>
            <a:r>
              <a:rPr sz="2400" dirty="0">
                <a:latin typeface="Arial MT"/>
                <a:cs typeface="Arial MT"/>
              </a:rPr>
              <a:t>of</a:t>
            </a:r>
            <a:r>
              <a:rPr sz="2400" spc="-47" dirty="0">
                <a:latin typeface="Arial MT"/>
                <a:cs typeface="Arial MT"/>
              </a:rPr>
              <a:t> </a:t>
            </a:r>
            <a:r>
              <a:rPr sz="2400" dirty="0">
                <a:latin typeface="Arial MT"/>
                <a:cs typeface="Arial MT"/>
              </a:rPr>
              <a:t>Gradient</a:t>
            </a:r>
            <a:r>
              <a:rPr sz="2400" spc="-47" dirty="0">
                <a:latin typeface="Arial MT"/>
                <a:cs typeface="Arial MT"/>
              </a:rPr>
              <a:t> </a:t>
            </a:r>
            <a:r>
              <a:rPr sz="2400" spc="-13" dirty="0">
                <a:latin typeface="Arial MT"/>
                <a:cs typeface="Arial MT"/>
              </a:rPr>
              <a:t>Descent</a:t>
            </a:r>
            <a:endParaRPr sz="2400">
              <a:latin typeface="Arial MT"/>
              <a:cs typeface="Arial MT"/>
            </a:endParaRPr>
          </a:p>
          <a:p>
            <a:pPr>
              <a:lnSpc>
                <a:spcPct val="100000"/>
              </a:lnSpc>
              <a:buFont typeface="Arial MT"/>
              <a:buChar char="●"/>
            </a:pPr>
            <a:endParaRPr sz="2400">
              <a:latin typeface="Arial MT"/>
              <a:cs typeface="Arial MT"/>
            </a:endParaRPr>
          </a:p>
          <a:p>
            <a:pPr>
              <a:spcBef>
                <a:spcPts val="200"/>
              </a:spcBef>
              <a:buFont typeface="Arial MT"/>
              <a:buChar char="●"/>
            </a:pPr>
            <a:endParaRPr sz="2400">
              <a:latin typeface="Arial MT"/>
              <a:cs typeface="Arial MT"/>
            </a:endParaRPr>
          </a:p>
          <a:p>
            <a:pPr marL="505447" indent="-488514">
              <a:buChar char="●"/>
              <a:tabLst>
                <a:tab pos="505447" algn="l"/>
              </a:tabLst>
            </a:pPr>
            <a:r>
              <a:rPr sz="2400" dirty="0">
                <a:latin typeface="Arial MT"/>
                <a:cs typeface="Arial MT"/>
              </a:rPr>
              <a:t>Challenges</a:t>
            </a:r>
            <a:r>
              <a:rPr sz="2400" spc="-33" dirty="0">
                <a:latin typeface="Arial MT"/>
                <a:cs typeface="Arial MT"/>
              </a:rPr>
              <a:t> </a:t>
            </a:r>
            <a:r>
              <a:rPr sz="2400" dirty="0">
                <a:latin typeface="Arial MT"/>
                <a:cs typeface="Arial MT"/>
              </a:rPr>
              <a:t>/</a:t>
            </a:r>
            <a:r>
              <a:rPr sz="2400" spc="-20" dirty="0">
                <a:latin typeface="Arial MT"/>
                <a:cs typeface="Arial MT"/>
              </a:rPr>
              <a:t> </a:t>
            </a:r>
            <a:r>
              <a:rPr sz="2400" dirty="0">
                <a:latin typeface="Arial MT"/>
                <a:cs typeface="Arial MT"/>
              </a:rPr>
              <a:t>Problems</a:t>
            </a:r>
            <a:r>
              <a:rPr sz="2400" spc="-20" dirty="0">
                <a:latin typeface="Arial MT"/>
                <a:cs typeface="Arial MT"/>
              </a:rPr>
              <a:t> </a:t>
            </a:r>
            <a:r>
              <a:rPr sz="2400" dirty="0">
                <a:latin typeface="Arial MT"/>
                <a:cs typeface="Arial MT"/>
              </a:rPr>
              <a:t>with</a:t>
            </a:r>
            <a:r>
              <a:rPr sz="2400" spc="-20" dirty="0">
                <a:latin typeface="Arial MT"/>
                <a:cs typeface="Arial MT"/>
              </a:rPr>
              <a:t> </a:t>
            </a:r>
            <a:r>
              <a:rPr sz="2400" dirty="0">
                <a:latin typeface="Arial MT"/>
                <a:cs typeface="Arial MT"/>
              </a:rPr>
              <a:t>Gradient</a:t>
            </a:r>
            <a:r>
              <a:rPr sz="2400" spc="-20" dirty="0">
                <a:latin typeface="Arial MT"/>
                <a:cs typeface="Arial MT"/>
              </a:rPr>
              <a:t> </a:t>
            </a:r>
            <a:r>
              <a:rPr sz="2400" spc="-13" dirty="0">
                <a:latin typeface="Arial MT"/>
                <a:cs typeface="Arial MT"/>
              </a:rPr>
              <a:t>Descent</a:t>
            </a:r>
            <a:endParaRPr sz="2400">
              <a:latin typeface="Arial MT"/>
              <a:cs typeface="Arial MT"/>
            </a:endParaRPr>
          </a:p>
        </p:txBody>
      </p:sp>
      <p:sp>
        <p:nvSpPr>
          <p:cNvPr id="3" name="object 3"/>
          <p:cNvSpPr txBox="1">
            <a:spLocks noGrp="1"/>
          </p:cNvSpPr>
          <p:nvPr>
            <p:ph type="title"/>
          </p:nvPr>
        </p:nvSpPr>
        <p:spPr>
          <a:xfrm>
            <a:off x="1117600" y="265962"/>
            <a:ext cx="10749935" cy="930964"/>
          </a:xfrm>
          <a:prstGeom prst="rect">
            <a:avLst/>
          </a:prstGeom>
        </p:spPr>
        <p:txBody>
          <a:bodyPr vert="horz" wrap="square" lIns="0" tIns="251400" rIns="0" bIns="0" rtlCol="0" anchor="ctr">
            <a:spAutoFit/>
          </a:bodyPr>
          <a:lstStyle/>
          <a:p>
            <a:pPr marL="1628099">
              <a:lnSpc>
                <a:spcPct val="100000"/>
              </a:lnSpc>
              <a:spcBef>
                <a:spcPts val="133"/>
              </a:spcBef>
            </a:pPr>
            <a:r>
              <a:rPr dirty="0"/>
              <a:t>What</a:t>
            </a:r>
            <a:r>
              <a:rPr spc="-113" dirty="0"/>
              <a:t> </a:t>
            </a:r>
            <a:r>
              <a:rPr dirty="0"/>
              <a:t>we</a:t>
            </a:r>
            <a:r>
              <a:rPr spc="-113" dirty="0"/>
              <a:t> </a:t>
            </a:r>
            <a:r>
              <a:rPr dirty="0"/>
              <a:t>will</a:t>
            </a:r>
            <a:r>
              <a:rPr spc="-107" dirty="0"/>
              <a:t> </a:t>
            </a:r>
            <a:r>
              <a:rPr dirty="0"/>
              <a:t>be</a:t>
            </a:r>
            <a:r>
              <a:rPr spc="-113" dirty="0"/>
              <a:t> </a:t>
            </a:r>
            <a:r>
              <a:rPr spc="-27" dirty="0"/>
              <a:t>covering</a:t>
            </a:r>
            <a:r>
              <a:rPr spc="-107" dirty="0"/>
              <a:t> </a:t>
            </a:r>
            <a:r>
              <a:rPr dirty="0"/>
              <a:t>in</a:t>
            </a:r>
            <a:r>
              <a:rPr spc="-107" dirty="0"/>
              <a:t> </a:t>
            </a:r>
            <a:r>
              <a:rPr dirty="0"/>
              <a:t>this</a:t>
            </a:r>
            <a:r>
              <a:rPr spc="-113" dirty="0"/>
              <a:t> </a:t>
            </a:r>
            <a:r>
              <a:rPr spc="-13" dirty="0"/>
              <a:t>module?</a:t>
            </a: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06968"/>
            <a:ext cx="10985910" cy="930964"/>
          </a:xfrm>
          <a:prstGeom prst="rect">
            <a:avLst/>
          </a:prstGeom>
        </p:spPr>
        <p:txBody>
          <a:bodyPr vert="horz" wrap="square" lIns="0" tIns="251400" rIns="0" bIns="0" rtlCol="0" anchor="ctr">
            <a:spAutoFit/>
          </a:bodyPr>
          <a:lstStyle/>
          <a:p>
            <a:pPr marL="1628099">
              <a:lnSpc>
                <a:spcPct val="100000"/>
              </a:lnSpc>
              <a:spcBef>
                <a:spcPts val="133"/>
              </a:spcBef>
            </a:pPr>
            <a:r>
              <a:rPr dirty="0"/>
              <a:t>What</a:t>
            </a:r>
            <a:r>
              <a:rPr spc="-113" dirty="0"/>
              <a:t> </a:t>
            </a:r>
            <a:r>
              <a:rPr dirty="0"/>
              <a:t>we</a:t>
            </a:r>
            <a:r>
              <a:rPr spc="-113" dirty="0"/>
              <a:t> </a:t>
            </a:r>
            <a:r>
              <a:rPr dirty="0"/>
              <a:t>will</a:t>
            </a:r>
            <a:r>
              <a:rPr spc="-107" dirty="0"/>
              <a:t> </a:t>
            </a:r>
            <a:r>
              <a:rPr dirty="0"/>
              <a:t>be</a:t>
            </a:r>
            <a:r>
              <a:rPr spc="-113" dirty="0"/>
              <a:t> </a:t>
            </a:r>
            <a:r>
              <a:rPr spc="-27" dirty="0"/>
              <a:t>covering</a:t>
            </a:r>
            <a:r>
              <a:rPr spc="-107" dirty="0"/>
              <a:t> </a:t>
            </a:r>
            <a:r>
              <a:rPr dirty="0"/>
              <a:t>in</a:t>
            </a:r>
            <a:r>
              <a:rPr spc="-107" dirty="0"/>
              <a:t> </a:t>
            </a:r>
            <a:r>
              <a:rPr dirty="0"/>
              <a:t>this</a:t>
            </a:r>
            <a:r>
              <a:rPr spc="-113" dirty="0"/>
              <a:t> </a:t>
            </a:r>
            <a:r>
              <a:rPr spc="-13" dirty="0"/>
              <a:t>module?</a:t>
            </a:r>
          </a:p>
        </p:txBody>
      </p:sp>
      <p:sp>
        <p:nvSpPr>
          <p:cNvPr id="3" name="object 3"/>
          <p:cNvSpPr txBox="1"/>
          <p:nvPr/>
        </p:nvSpPr>
        <p:spPr>
          <a:xfrm>
            <a:off x="1211066" y="1816341"/>
            <a:ext cx="6667500" cy="2653718"/>
          </a:xfrm>
          <a:prstGeom prst="rect">
            <a:avLst/>
          </a:prstGeom>
        </p:spPr>
        <p:txBody>
          <a:bodyPr vert="horz" wrap="square" lIns="0" tIns="16933" rIns="0" bIns="0" rtlCol="0">
            <a:spAutoFit/>
          </a:bodyPr>
          <a:lstStyle/>
          <a:p>
            <a:pPr marL="505447" indent="-488514">
              <a:spcBef>
                <a:spcPts val="133"/>
              </a:spcBef>
              <a:buChar char="●"/>
              <a:tabLst>
                <a:tab pos="505447" algn="l"/>
              </a:tabLst>
            </a:pPr>
            <a:r>
              <a:rPr sz="2400" spc="-13" dirty="0">
                <a:latin typeface="Arial MT"/>
                <a:cs typeface="Arial MT"/>
              </a:rPr>
              <a:t>Variants</a:t>
            </a:r>
            <a:r>
              <a:rPr sz="2400" spc="-53" dirty="0">
                <a:latin typeface="Arial MT"/>
                <a:cs typeface="Arial MT"/>
              </a:rPr>
              <a:t> </a:t>
            </a:r>
            <a:r>
              <a:rPr sz="2400" dirty="0">
                <a:latin typeface="Arial MT"/>
                <a:cs typeface="Arial MT"/>
              </a:rPr>
              <a:t>of</a:t>
            </a:r>
            <a:r>
              <a:rPr sz="2400" spc="-47" dirty="0">
                <a:latin typeface="Arial MT"/>
                <a:cs typeface="Arial MT"/>
              </a:rPr>
              <a:t> </a:t>
            </a:r>
            <a:r>
              <a:rPr sz="2400" dirty="0">
                <a:latin typeface="Arial MT"/>
                <a:cs typeface="Arial MT"/>
              </a:rPr>
              <a:t>Gradient</a:t>
            </a:r>
            <a:r>
              <a:rPr sz="2400" spc="-47" dirty="0">
                <a:latin typeface="Arial MT"/>
                <a:cs typeface="Arial MT"/>
              </a:rPr>
              <a:t> </a:t>
            </a:r>
            <a:r>
              <a:rPr sz="2400" spc="-13" dirty="0">
                <a:latin typeface="Arial MT"/>
                <a:cs typeface="Arial MT"/>
              </a:rPr>
              <a:t>Descent</a:t>
            </a:r>
            <a:endParaRPr sz="2400" dirty="0">
              <a:latin typeface="Arial MT"/>
              <a:cs typeface="Arial MT"/>
            </a:endParaRPr>
          </a:p>
          <a:p>
            <a:pPr>
              <a:lnSpc>
                <a:spcPct val="100000"/>
              </a:lnSpc>
              <a:buFont typeface="Arial MT"/>
              <a:buChar char="●"/>
            </a:pPr>
            <a:endParaRPr sz="2400" dirty="0">
              <a:latin typeface="Arial MT"/>
              <a:cs typeface="Arial MT"/>
            </a:endParaRPr>
          </a:p>
          <a:p>
            <a:pPr>
              <a:spcBef>
                <a:spcPts val="200"/>
              </a:spcBef>
              <a:buFont typeface="Arial MT"/>
              <a:buChar char="●"/>
            </a:pPr>
            <a:endParaRPr sz="2400" dirty="0">
              <a:latin typeface="Arial MT"/>
              <a:cs typeface="Arial MT"/>
            </a:endParaRPr>
          </a:p>
          <a:p>
            <a:pPr marL="505447" indent="-488514">
              <a:buChar char="●"/>
              <a:tabLst>
                <a:tab pos="505447" algn="l"/>
              </a:tabLst>
            </a:pPr>
            <a:r>
              <a:rPr sz="2400" dirty="0">
                <a:latin typeface="Arial MT"/>
                <a:cs typeface="Arial MT"/>
              </a:rPr>
              <a:t>Challenges</a:t>
            </a:r>
            <a:r>
              <a:rPr sz="2400" spc="-33" dirty="0">
                <a:latin typeface="Arial MT"/>
                <a:cs typeface="Arial MT"/>
              </a:rPr>
              <a:t> </a:t>
            </a:r>
            <a:r>
              <a:rPr sz="2400" dirty="0">
                <a:latin typeface="Arial MT"/>
                <a:cs typeface="Arial MT"/>
              </a:rPr>
              <a:t>/</a:t>
            </a:r>
            <a:r>
              <a:rPr sz="2400" spc="-20" dirty="0">
                <a:latin typeface="Arial MT"/>
                <a:cs typeface="Arial MT"/>
              </a:rPr>
              <a:t> </a:t>
            </a:r>
            <a:r>
              <a:rPr sz="2400" dirty="0">
                <a:latin typeface="Arial MT"/>
                <a:cs typeface="Arial MT"/>
              </a:rPr>
              <a:t>Problems</a:t>
            </a:r>
            <a:r>
              <a:rPr sz="2400" spc="-20" dirty="0">
                <a:latin typeface="Arial MT"/>
                <a:cs typeface="Arial MT"/>
              </a:rPr>
              <a:t> </a:t>
            </a:r>
            <a:r>
              <a:rPr sz="2400" dirty="0">
                <a:latin typeface="Arial MT"/>
                <a:cs typeface="Arial MT"/>
              </a:rPr>
              <a:t>with</a:t>
            </a:r>
            <a:r>
              <a:rPr sz="2400" spc="-20" dirty="0">
                <a:latin typeface="Arial MT"/>
                <a:cs typeface="Arial MT"/>
              </a:rPr>
              <a:t> </a:t>
            </a:r>
            <a:r>
              <a:rPr sz="2400" dirty="0">
                <a:latin typeface="Arial MT"/>
                <a:cs typeface="Arial MT"/>
              </a:rPr>
              <a:t>Gradient</a:t>
            </a:r>
            <a:r>
              <a:rPr sz="2400" spc="-20" dirty="0">
                <a:latin typeface="Arial MT"/>
                <a:cs typeface="Arial MT"/>
              </a:rPr>
              <a:t> </a:t>
            </a:r>
            <a:r>
              <a:rPr sz="2400" spc="-13" dirty="0">
                <a:latin typeface="Arial MT"/>
                <a:cs typeface="Arial MT"/>
              </a:rPr>
              <a:t>Descent</a:t>
            </a:r>
            <a:endParaRPr sz="2400" dirty="0">
              <a:latin typeface="Arial MT"/>
              <a:cs typeface="Arial MT"/>
            </a:endParaRPr>
          </a:p>
          <a:p>
            <a:pPr>
              <a:lnSpc>
                <a:spcPct val="100000"/>
              </a:lnSpc>
              <a:buFont typeface="Arial MT"/>
              <a:buChar char="●"/>
            </a:pPr>
            <a:endParaRPr sz="2400" dirty="0">
              <a:latin typeface="Arial MT"/>
              <a:cs typeface="Arial MT"/>
            </a:endParaRPr>
          </a:p>
          <a:p>
            <a:pPr>
              <a:spcBef>
                <a:spcPts val="200"/>
              </a:spcBef>
              <a:buFont typeface="Arial MT"/>
              <a:buChar char="●"/>
            </a:pPr>
            <a:endParaRPr sz="2400" dirty="0">
              <a:latin typeface="Arial MT"/>
              <a:cs typeface="Arial MT"/>
            </a:endParaRPr>
          </a:p>
          <a:p>
            <a:pPr marL="505447" indent="-488514">
              <a:buChar char="●"/>
              <a:tabLst>
                <a:tab pos="505447" algn="l"/>
              </a:tabLst>
            </a:pPr>
            <a:r>
              <a:rPr sz="2400" dirty="0">
                <a:latin typeface="Arial MT"/>
                <a:cs typeface="Arial MT"/>
              </a:rPr>
              <a:t>Different</a:t>
            </a:r>
            <a:r>
              <a:rPr sz="2400" spc="-53" dirty="0">
                <a:latin typeface="Arial MT"/>
                <a:cs typeface="Arial MT"/>
              </a:rPr>
              <a:t> </a:t>
            </a:r>
            <a:r>
              <a:rPr sz="2400" dirty="0">
                <a:latin typeface="Arial MT"/>
                <a:cs typeface="Arial MT"/>
              </a:rPr>
              <a:t>types</a:t>
            </a:r>
            <a:r>
              <a:rPr sz="2400" spc="-40" dirty="0">
                <a:latin typeface="Arial MT"/>
                <a:cs typeface="Arial MT"/>
              </a:rPr>
              <a:t> </a:t>
            </a:r>
            <a:r>
              <a:rPr sz="2400" dirty="0">
                <a:latin typeface="Arial MT"/>
                <a:cs typeface="Arial MT"/>
              </a:rPr>
              <a:t>of</a:t>
            </a:r>
            <a:r>
              <a:rPr sz="2400" spc="-40" dirty="0">
                <a:latin typeface="Arial MT"/>
                <a:cs typeface="Arial MT"/>
              </a:rPr>
              <a:t> </a:t>
            </a:r>
            <a:r>
              <a:rPr sz="2400" spc="-13" dirty="0">
                <a:latin typeface="Arial MT"/>
                <a:cs typeface="Arial MT"/>
              </a:rPr>
              <a:t>optimizers</a:t>
            </a:r>
            <a:endParaRPr sz="2400" dirty="0">
              <a:latin typeface="Arial MT"/>
              <a:cs typeface="Arial MT"/>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69316"/>
            <a:ext cx="10995742" cy="930964"/>
          </a:xfrm>
          <a:prstGeom prst="rect">
            <a:avLst/>
          </a:prstGeom>
        </p:spPr>
        <p:txBody>
          <a:bodyPr vert="horz" wrap="square" lIns="0" tIns="251400" rIns="0" bIns="0" rtlCol="0" anchor="ctr">
            <a:spAutoFit/>
          </a:bodyPr>
          <a:lstStyle/>
          <a:p>
            <a:pPr marL="1628099">
              <a:lnSpc>
                <a:spcPct val="100000"/>
              </a:lnSpc>
              <a:spcBef>
                <a:spcPts val="133"/>
              </a:spcBef>
            </a:pPr>
            <a:r>
              <a:rPr dirty="0"/>
              <a:t>What</a:t>
            </a:r>
            <a:r>
              <a:rPr spc="-113" dirty="0"/>
              <a:t> </a:t>
            </a:r>
            <a:r>
              <a:rPr dirty="0"/>
              <a:t>we</a:t>
            </a:r>
            <a:r>
              <a:rPr spc="-113" dirty="0"/>
              <a:t> </a:t>
            </a:r>
            <a:r>
              <a:rPr dirty="0"/>
              <a:t>will</a:t>
            </a:r>
            <a:r>
              <a:rPr spc="-107" dirty="0"/>
              <a:t> </a:t>
            </a:r>
            <a:r>
              <a:rPr dirty="0"/>
              <a:t>be</a:t>
            </a:r>
            <a:r>
              <a:rPr spc="-113" dirty="0"/>
              <a:t> </a:t>
            </a:r>
            <a:r>
              <a:rPr spc="-27" dirty="0"/>
              <a:t>covering</a:t>
            </a:r>
            <a:r>
              <a:rPr spc="-107" dirty="0"/>
              <a:t> </a:t>
            </a:r>
            <a:r>
              <a:rPr dirty="0"/>
              <a:t>in</a:t>
            </a:r>
            <a:r>
              <a:rPr spc="-107" dirty="0"/>
              <a:t> </a:t>
            </a:r>
            <a:r>
              <a:rPr dirty="0"/>
              <a:t>this</a:t>
            </a:r>
            <a:r>
              <a:rPr spc="-113" dirty="0"/>
              <a:t> </a:t>
            </a:r>
            <a:r>
              <a:rPr spc="-13" dirty="0"/>
              <a:t>module?</a:t>
            </a:r>
          </a:p>
        </p:txBody>
      </p:sp>
      <p:sp>
        <p:nvSpPr>
          <p:cNvPr id="3" name="object 3"/>
          <p:cNvSpPr txBox="1"/>
          <p:nvPr/>
        </p:nvSpPr>
        <p:spPr>
          <a:xfrm>
            <a:off x="1211066" y="1816341"/>
            <a:ext cx="6667500" cy="3787361"/>
          </a:xfrm>
          <a:prstGeom prst="rect">
            <a:avLst/>
          </a:prstGeom>
        </p:spPr>
        <p:txBody>
          <a:bodyPr vert="horz" wrap="square" lIns="0" tIns="16933" rIns="0" bIns="0" rtlCol="0">
            <a:spAutoFit/>
          </a:bodyPr>
          <a:lstStyle/>
          <a:p>
            <a:pPr marL="505447" indent="-488514">
              <a:spcBef>
                <a:spcPts val="133"/>
              </a:spcBef>
              <a:buChar char="●"/>
              <a:tabLst>
                <a:tab pos="505447" algn="l"/>
              </a:tabLst>
            </a:pPr>
            <a:r>
              <a:rPr sz="2400" spc="-13" dirty="0">
                <a:latin typeface="Arial MT"/>
                <a:cs typeface="Arial MT"/>
              </a:rPr>
              <a:t>Variants</a:t>
            </a:r>
            <a:r>
              <a:rPr sz="2400" spc="-53" dirty="0">
                <a:latin typeface="Arial MT"/>
                <a:cs typeface="Arial MT"/>
              </a:rPr>
              <a:t> </a:t>
            </a:r>
            <a:r>
              <a:rPr sz="2400" dirty="0">
                <a:latin typeface="Arial MT"/>
                <a:cs typeface="Arial MT"/>
              </a:rPr>
              <a:t>of</a:t>
            </a:r>
            <a:r>
              <a:rPr sz="2400" spc="-47" dirty="0">
                <a:latin typeface="Arial MT"/>
                <a:cs typeface="Arial MT"/>
              </a:rPr>
              <a:t> </a:t>
            </a:r>
            <a:r>
              <a:rPr sz="2400" dirty="0">
                <a:latin typeface="Arial MT"/>
                <a:cs typeface="Arial MT"/>
              </a:rPr>
              <a:t>Gradient</a:t>
            </a:r>
            <a:r>
              <a:rPr sz="2400" spc="-47" dirty="0">
                <a:latin typeface="Arial MT"/>
                <a:cs typeface="Arial MT"/>
              </a:rPr>
              <a:t> </a:t>
            </a:r>
            <a:r>
              <a:rPr sz="2400" spc="-13" dirty="0">
                <a:latin typeface="Arial MT"/>
                <a:cs typeface="Arial MT"/>
              </a:rPr>
              <a:t>Descent</a:t>
            </a:r>
            <a:endParaRPr sz="2400">
              <a:latin typeface="Arial MT"/>
              <a:cs typeface="Arial MT"/>
            </a:endParaRPr>
          </a:p>
          <a:p>
            <a:pPr>
              <a:lnSpc>
                <a:spcPct val="100000"/>
              </a:lnSpc>
              <a:buFont typeface="Arial MT"/>
              <a:buChar char="●"/>
            </a:pPr>
            <a:endParaRPr sz="2400">
              <a:latin typeface="Arial MT"/>
              <a:cs typeface="Arial MT"/>
            </a:endParaRPr>
          </a:p>
          <a:p>
            <a:pPr>
              <a:spcBef>
                <a:spcPts val="200"/>
              </a:spcBef>
              <a:buFont typeface="Arial MT"/>
              <a:buChar char="●"/>
            </a:pPr>
            <a:endParaRPr sz="2400">
              <a:latin typeface="Arial MT"/>
              <a:cs typeface="Arial MT"/>
            </a:endParaRPr>
          </a:p>
          <a:p>
            <a:pPr marL="505447" indent="-488514">
              <a:buChar char="●"/>
              <a:tabLst>
                <a:tab pos="505447" algn="l"/>
              </a:tabLst>
            </a:pPr>
            <a:r>
              <a:rPr sz="2400" dirty="0">
                <a:latin typeface="Arial MT"/>
                <a:cs typeface="Arial MT"/>
              </a:rPr>
              <a:t>Challenges</a:t>
            </a:r>
            <a:r>
              <a:rPr sz="2400" spc="-33" dirty="0">
                <a:latin typeface="Arial MT"/>
                <a:cs typeface="Arial MT"/>
              </a:rPr>
              <a:t> </a:t>
            </a:r>
            <a:r>
              <a:rPr sz="2400" dirty="0">
                <a:latin typeface="Arial MT"/>
                <a:cs typeface="Arial MT"/>
              </a:rPr>
              <a:t>/</a:t>
            </a:r>
            <a:r>
              <a:rPr sz="2400" spc="-20" dirty="0">
                <a:latin typeface="Arial MT"/>
                <a:cs typeface="Arial MT"/>
              </a:rPr>
              <a:t> </a:t>
            </a:r>
            <a:r>
              <a:rPr sz="2400" dirty="0">
                <a:latin typeface="Arial MT"/>
                <a:cs typeface="Arial MT"/>
              </a:rPr>
              <a:t>Problems</a:t>
            </a:r>
            <a:r>
              <a:rPr sz="2400" spc="-20" dirty="0">
                <a:latin typeface="Arial MT"/>
                <a:cs typeface="Arial MT"/>
              </a:rPr>
              <a:t> </a:t>
            </a:r>
            <a:r>
              <a:rPr sz="2400" dirty="0">
                <a:latin typeface="Arial MT"/>
                <a:cs typeface="Arial MT"/>
              </a:rPr>
              <a:t>with</a:t>
            </a:r>
            <a:r>
              <a:rPr sz="2400" spc="-20" dirty="0">
                <a:latin typeface="Arial MT"/>
                <a:cs typeface="Arial MT"/>
              </a:rPr>
              <a:t> </a:t>
            </a:r>
            <a:r>
              <a:rPr sz="2400" dirty="0">
                <a:latin typeface="Arial MT"/>
                <a:cs typeface="Arial MT"/>
              </a:rPr>
              <a:t>Gradient</a:t>
            </a:r>
            <a:r>
              <a:rPr sz="2400" spc="-20" dirty="0">
                <a:latin typeface="Arial MT"/>
                <a:cs typeface="Arial MT"/>
              </a:rPr>
              <a:t> </a:t>
            </a:r>
            <a:r>
              <a:rPr sz="2400" spc="-13" dirty="0">
                <a:latin typeface="Arial MT"/>
                <a:cs typeface="Arial MT"/>
              </a:rPr>
              <a:t>Descent</a:t>
            </a:r>
            <a:endParaRPr sz="2400">
              <a:latin typeface="Arial MT"/>
              <a:cs typeface="Arial MT"/>
            </a:endParaRPr>
          </a:p>
          <a:p>
            <a:pPr>
              <a:lnSpc>
                <a:spcPct val="100000"/>
              </a:lnSpc>
              <a:buFont typeface="Arial MT"/>
              <a:buChar char="●"/>
            </a:pPr>
            <a:endParaRPr sz="2400">
              <a:latin typeface="Arial MT"/>
              <a:cs typeface="Arial MT"/>
            </a:endParaRPr>
          </a:p>
          <a:p>
            <a:pPr>
              <a:spcBef>
                <a:spcPts val="200"/>
              </a:spcBef>
              <a:buFont typeface="Arial MT"/>
              <a:buChar char="●"/>
            </a:pPr>
            <a:endParaRPr sz="2400">
              <a:latin typeface="Arial MT"/>
              <a:cs typeface="Arial MT"/>
            </a:endParaRPr>
          </a:p>
          <a:p>
            <a:pPr marL="505447" indent="-488514">
              <a:buChar char="●"/>
              <a:tabLst>
                <a:tab pos="505447" algn="l"/>
              </a:tabLst>
            </a:pPr>
            <a:r>
              <a:rPr sz="2400" dirty="0">
                <a:latin typeface="Arial MT"/>
                <a:cs typeface="Arial MT"/>
              </a:rPr>
              <a:t>Different</a:t>
            </a:r>
            <a:r>
              <a:rPr sz="2400" spc="-53" dirty="0">
                <a:latin typeface="Arial MT"/>
                <a:cs typeface="Arial MT"/>
              </a:rPr>
              <a:t> </a:t>
            </a:r>
            <a:r>
              <a:rPr sz="2400" dirty="0">
                <a:latin typeface="Arial MT"/>
                <a:cs typeface="Arial MT"/>
              </a:rPr>
              <a:t>types</a:t>
            </a:r>
            <a:r>
              <a:rPr sz="2400" spc="-40" dirty="0">
                <a:latin typeface="Arial MT"/>
                <a:cs typeface="Arial MT"/>
              </a:rPr>
              <a:t> </a:t>
            </a:r>
            <a:r>
              <a:rPr sz="2400" dirty="0">
                <a:latin typeface="Arial MT"/>
                <a:cs typeface="Arial MT"/>
              </a:rPr>
              <a:t>of</a:t>
            </a:r>
            <a:r>
              <a:rPr sz="2400" spc="-40" dirty="0">
                <a:latin typeface="Arial MT"/>
                <a:cs typeface="Arial MT"/>
              </a:rPr>
              <a:t> </a:t>
            </a:r>
            <a:r>
              <a:rPr sz="2400" spc="-13" dirty="0">
                <a:latin typeface="Arial MT"/>
                <a:cs typeface="Arial MT"/>
              </a:rPr>
              <a:t>optimizers</a:t>
            </a:r>
            <a:endParaRPr sz="2400">
              <a:latin typeface="Arial MT"/>
              <a:cs typeface="Arial MT"/>
            </a:endParaRPr>
          </a:p>
          <a:p>
            <a:pPr>
              <a:lnSpc>
                <a:spcPct val="100000"/>
              </a:lnSpc>
              <a:buFont typeface="Arial MT"/>
              <a:buChar char="●"/>
            </a:pPr>
            <a:endParaRPr sz="2400">
              <a:latin typeface="Arial MT"/>
              <a:cs typeface="Arial MT"/>
            </a:endParaRPr>
          </a:p>
          <a:p>
            <a:pPr>
              <a:spcBef>
                <a:spcPts val="200"/>
              </a:spcBef>
              <a:buFont typeface="Arial MT"/>
              <a:buChar char="●"/>
            </a:pPr>
            <a:endParaRPr sz="2400">
              <a:latin typeface="Arial MT"/>
              <a:cs typeface="Arial MT"/>
            </a:endParaRPr>
          </a:p>
          <a:p>
            <a:pPr marL="505447" indent="-488514">
              <a:buChar char="●"/>
              <a:tabLst>
                <a:tab pos="505447" algn="l"/>
              </a:tabLst>
            </a:pPr>
            <a:r>
              <a:rPr sz="2400" dirty="0">
                <a:latin typeface="Arial MT"/>
                <a:cs typeface="Arial MT"/>
              </a:rPr>
              <a:t>Implementing</a:t>
            </a:r>
            <a:r>
              <a:rPr sz="2400" spc="-33" dirty="0">
                <a:latin typeface="Arial MT"/>
                <a:cs typeface="Arial MT"/>
              </a:rPr>
              <a:t> </a:t>
            </a:r>
            <a:r>
              <a:rPr sz="2400" dirty="0">
                <a:latin typeface="Arial MT"/>
                <a:cs typeface="Arial MT"/>
              </a:rPr>
              <a:t>optimizers</a:t>
            </a:r>
            <a:r>
              <a:rPr sz="2400" spc="-33" dirty="0">
                <a:latin typeface="Arial MT"/>
                <a:cs typeface="Arial MT"/>
              </a:rPr>
              <a:t> </a:t>
            </a:r>
            <a:r>
              <a:rPr sz="2400" dirty="0">
                <a:latin typeface="Arial MT"/>
                <a:cs typeface="Arial MT"/>
              </a:rPr>
              <a:t>from</a:t>
            </a:r>
            <a:r>
              <a:rPr sz="2400" spc="-27" dirty="0">
                <a:latin typeface="Arial MT"/>
                <a:cs typeface="Arial MT"/>
              </a:rPr>
              <a:t> </a:t>
            </a:r>
            <a:r>
              <a:rPr sz="2400" spc="-13" dirty="0">
                <a:latin typeface="Arial MT"/>
                <a:cs typeface="Arial MT"/>
              </a:rPr>
              <a:t>scratch</a:t>
            </a:r>
            <a:endParaRPr sz="2400">
              <a:latin typeface="Arial MT"/>
              <a:cs typeface="Arial MT"/>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369470" y="477422"/>
            <a:ext cx="11662805" cy="814839"/>
          </a:xfrm>
          <a:prstGeom prst="rect">
            <a:avLst/>
          </a:prstGeom>
        </p:spPr>
        <p:txBody>
          <a:bodyPr vert="horz" wrap="square" lIns="0" tIns="136399" rIns="0" bIns="0" rtlCol="0" anchor="ctr">
            <a:spAutoFit/>
          </a:bodyPr>
          <a:lstStyle/>
          <a:p>
            <a:pPr marL="2386694">
              <a:lnSpc>
                <a:spcPct val="100000"/>
              </a:lnSpc>
              <a:spcBef>
                <a:spcPts val="133"/>
              </a:spcBef>
            </a:pPr>
            <a:r>
              <a:rPr spc="-27" dirty="0"/>
              <a:t>Gradient</a:t>
            </a:r>
            <a:r>
              <a:rPr spc="-152" dirty="0"/>
              <a:t> </a:t>
            </a:r>
            <a:r>
              <a:rPr spc="-27" dirty="0"/>
              <a:t>Descent</a:t>
            </a:r>
            <a:r>
              <a:rPr spc="-152" dirty="0"/>
              <a:t> </a:t>
            </a:r>
            <a:r>
              <a:rPr spc="-27" dirty="0"/>
              <a:t>Recap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7628EE-8193-4216-8417-00262B60E00D}"/>
                  </a:ext>
                </a:extLst>
              </p:cNvPr>
              <p:cNvSpPr txBox="1"/>
              <p:nvPr/>
            </p:nvSpPr>
            <p:spPr>
              <a:xfrm>
                <a:off x="4331106" y="2177844"/>
                <a:ext cx="3083986" cy="1145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r>
                        <a:rPr lang="en-IN" sz="3600" b="0" i="1" smtClean="0">
                          <a:latin typeface="Cambria Math" panose="02040503050406030204" pitchFamily="18" charset="0"/>
                        </a:rPr>
                        <m:t>𝛼</m:t>
                      </m:r>
                      <m:f>
                        <m:fPr>
                          <m:ctrlPr>
                            <a:rPr lang="en-IN" sz="3600" b="0" i="1" smtClean="0">
                              <a:latin typeface="Cambria Math" panose="02040503050406030204" pitchFamily="18" charset="0"/>
                            </a:rPr>
                          </m:ctrlPr>
                        </m:fPr>
                        <m:num>
                          <m:r>
                            <a:rPr lang="en-IN" sz="3600" b="0" i="1" smtClean="0">
                              <a:latin typeface="Cambria Math" panose="02040503050406030204" pitchFamily="18" charset="0"/>
                            </a:rPr>
                            <m:t>𝑑𝐽</m:t>
                          </m:r>
                        </m:num>
                        <m:den>
                          <m:r>
                            <a:rPr lang="en-IN" sz="3600" b="0" i="1" smtClean="0">
                              <a:latin typeface="Cambria Math" panose="02040503050406030204" pitchFamily="18" charset="0"/>
                            </a:rPr>
                            <m:t>𝑑</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den>
                      </m:f>
                    </m:oMath>
                  </m:oMathPara>
                </a14:m>
                <a:endParaRPr lang="en-IN" dirty="0"/>
              </a:p>
            </p:txBody>
          </p:sp>
        </mc:Choice>
        <mc:Fallback xmlns="">
          <p:sp>
            <p:nvSpPr>
              <p:cNvPr id="2" name="TextBox 1">
                <a:extLst>
                  <a:ext uri="{FF2B5EF4-FFF2-40B4-BE49-F238E27FC236}">
                    <a16:creationId xmlns:a16="http://schemas.microsoft.com/office/drawing/2014/main" id="{0B7628EE-8193-4216-8417-00262B60E00D}"/>
                  </a:ext>
                </a:extLst>
              </p:cNvPr>
              <p:cNvSpPr txBox="1">
                <a:spLocks noRot="1" noChangeAspect="1" noMove="1" noResize="1" noEditPoints="1" noAdjustHandles="1" noChangeArrowheads="1" noChangeShapeType="1" noTextEdit="1"/>
              </p:cNvSpPr>
              <p:nvPr/>
            </p:nvSpPr>
            <p:spPr>
              <a:xfrm>
                <a:off x="4331106" y="2177844"/>
                <a:ext cx="3083986" cy="1145378"/>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38141"/>
            <a:ext cx="10238658" cy="930964"/>
          </a:xfrm>
          <a:prstGeom prst="rect">
            <a:avLst/>
          </a:prstGeom>
        </p:spPr>
        <p:txBody>
          <a:bodyPr vert="horz" wrap="square" lIns="0" tIns="251400" rIns="0" bIns="0" rtlCol="0" anchor="ctr">
            <a:spAutoFit/>
          </a:bodyPr>
          <a:lstStyle/>
          <a:p>
            <a:pPr marL="3348483">
              <a:lnSpc>
                <a:spcPct val="100000"/>
              </a:lnSpc>
              <a:spcBef>
                <a:spcPts val="133"/>
              </a:spcBef>
            </a:pPr>
            <a:r>
              <a:rPr spc="-27" dirty="0"/>
              <a:t>Gradient</a:t>
            </a:r>
            <a:r>
              <a:rPr spc="-152" dirty="0"/>
              <a:t> </a:t>
            </a:r>
            <a:r>
              <a:rPr spc="-27" dirty="0"/>
              <a:t>Descent</a:t>
            </a:r>
            <a:r>
              <a:rPr spc="-152" dirty="0"/>
              <a:t> </a:t>
            </a:r>
            <a:r>
              <a:rPr spc="-27" dirty="0"/>
              <a:t>Recap</a:t>
            </a: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5870FB-A71B-43E4-B351-AC5168E3D27F}"/>
                  </a:ext>
                </a:extLst>
              </p:cNvPr>
              <p:cNvSpPr txBox="1"/>
              <p:nvPr/>
            </p:nvSpPr>
            <p:spPr>
              <a:xfrm>
                <a:off x="4257367" y="2086174"/>
                <a:ext cx="4552336" cy="1365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r>
                        <a:rPr lang="en-IN" sz="4000" b="0" i="1" smtClean="0">
                          <a:latin typeface="Cambria Math" panose="02040503050406030204" pitchFamily="18" charset="0"/>
                        </a:rPr>
                        <m:t>=</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r>
                        <a:rPr lang="en-IN" sz="4000" b="0" i="1" smtClean="0">
                          <a:latin typeface="Cambria Math" panose="02040503050406030204" pitchFamily="18" charset="0"/>
                        </a:rPr>
                        <m:t>−</m:t>
                      </m:r>
                      <m:r>
                        <a:rPr lang="en-IN" sz="4000" b="0" i="1" smtClean="0">
                          <a:latin typeface="Cambria Math" panose="02040503050406030204" pitchFamily="18" charset="0"/>
                        </a:rPr>
                        <m:t>𝛼</m:t>
                      </m:r>
                      <m:f>
                        <m:fPr>
                          <m:ctrlPr>
                            <a:rPr lang="en-IN" sz="4000" b="0" i="1" smtClean="0">
                              <a:latin typeface="Cambria Math" panose="02040503050406030204" pitchFamily="18" charset="0"/>
                            </a:rPr>
                          </m:ctrlPr>
                        </m:fPr>
                        <m:num>
                          <m:r>
                            <a:rPr lang="en-IN" sz="4000" b="0" i="1" smtClean="0">
                              <a:latin typeface="Cambria Math" panose="02040503050406030204" pitchFamily="18" charset="0"/>
                            </a:rPr>
                            <m:t>𝑑𝐽</m:t>
                          </m:r>
                        </m:num>
                        <m:den>
                          <m:r>
                            <a:rPr lang="en-IN" sz="4000" b="0" i="1" smtClean="0">
                              <a:latin typeface="Cambria Math" panose="02040503050406030204" pitchFamily="18" charset="0"/>
                            </a:rPr>
                            <m:t>𝑑</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den>
                      </m:f>
                    </m:oMath>
                  </m:oMathPara>
                </a14:m>
                <a:endParaRPr lang="en-IN" dirty="0"/>
              </a:p>
            </p:txBody>
          </p:sp>
        </mc:Choice>
        <mc:Fallback xmlns="">
          <p:sp>
            <p:nvSpPr>
              <p:cNvPr id="9" name="TextBox 8">
                <a:extLst>
                  <a:ext uri="{FF2B5EF4-FFF2-40B4-BE49-F238E27FC236}">
                    <a16:creationId xmlns:a16="http://schemas.microsoft.com/office/drawing/2014/main" id="{EA5870FB-A71B-43E4-B351-AC5168E3D27F}"/>
                  </a:ext>
                </a:extLst>
              </p:cNvPr>
              <p:cNvSpPr txBox="1">
                <a:spLocks noRot="1" noChangeAspect="1" noMove="1" noResize="1" noEditPoints="1" noAdjustHandles="1" noChangeArrowheads="1" noChangeShapeType="1" noTextEdit="1"/>
              </p:cNvSpPr>
              <p:nvPr/>
            </p:nvSpPr>
            <p:spPr>
              <a:xfrm>
                <a:off x="4257367" y="2086174"/>
                <a:ext cx="4552336" cy="1365054"/>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91565" y="1559218"/>
            <a:ext cx="5057987" cy="304421"/>
          </a:xfrm>
          <a:prstGeom prst="rect">
            <a:avLst/>
          </a:prstGeom>
        </p:spPr>
        <p:txBody>
          <a:bodyPr vert="horz" wrap="square" lIns="0" tIns="16933" rIns="0" bIns="0" rtlCol="0">
            <a:spAutoFit/>
          </a:bodyPr>
          <a:lstStyle/>
          <a:p>
            <a:pPr marL="16933">
              <a:spcBef>
                <a:spcPts val="133"/>
              </a:spcBef>
            </a:pPr>
            <a:r>
              <a:rPr sz="1867" spc="-27" dirty="0">
                <a:latin typeface="Roboto"/>
                <a:cs typeface="Roboto"/>
              </a:rPr>
              <a:t>P</a:t>
            </a:r>
            <a:r>
              <a:rPr sz="1867" spc="-33" dirty="0">
                <a:latin typeface="Roboto"/>
                <a:cs typeface="Roboto"/>
              </a:rPr>
              <a:t>r</a:t>
            </a:r>
            <a:r>
              <a:rPr sz="1867" spc="-20" dirty="0">
                <a:latin typeface="Roboto"/>
                <a:cs typeface="Roboto"/>
              </a:rPr>
              <a:t>oject</a:t>
            </a:r>
            <a:r>
              <a:rPr sz="1867" spc="-13" dirty="0">
                <a:latin typeface="Roboto"/>
                <a:cs typeface="Roboto"/>
              </a:rPr>
              <a:t>s</a:t>
            </a:r>
            <a:r>
              <a:rPr sz="1867" spc="-7" dirty="0">
                <a:latin typeface="Roboto"/>
                <a:cs typeface="Roboto"/>
              </a:rPr>
              <a:t> </a:t>
            </a:r>
            <a:r>
              <a:rPr sz="1867" spc="-327" dirty="0">
                <a:latin typeface="Roboto"/>
                <a:cs typeface="Roboto"/>
              </a:rPr>
              <a:t>-</a:t>
            </a:r>
            <a:r>
              <a:rPr sz="1867" spc="-7" dirty="0">
                <a:latin typeface="Roboto"/>
                <a:cs typeface="Roboto"/>
              </a:rPr>
              <a:t> </a:t>
            </a:r>
            <a:r>
              <a:rPr sz="1867" spc="20" dirty="0">
                <a:latin typeface="Roboto"/>
                <a:cs typeface="Roboto"/>
              </a:rPr>
              <a:t>A</a:t>
            </a:r>
            <a:r>
              <a:rPr sz="1867" spc="-40" dirty="0">
                <a:latin typeface="Roboto"/>
                <a:cs typeface="Roboto"/>
              </a:rPr>
              <a:t>ut</a:t>
            </a:r>
            <a:r>
              <a:rPr sz="1867" dirty="0">
                <a:latin typeface="Roboto"/>
                <a:cs typeface="Roboto"/>
              </a:rPr>
              <a:t>o</a:t>
            </a:r>
            <a:r>
              <a:rPr sz="1867" spc="-40" dirty="0">
                <a:latin typeface="Roboto"/>
                <a:cs typeface="Roboto"/>
              </a:rPr>
              <a:t> </a:t>
            </a:r>
            <a:r>
              <a:rPr sz="1867" spc="-113" dirty="0">
                <a:latin typeface="Roboto"/>
                <a:cs typeface="Roboto"/>
              </a:rPr>
              <a:t>T</a:t>
            </a:r>
            <a:r>
              <a:rPr sz="1867" spc="-27" dirty="0">
                <a:latin typeface="Roboto"/>
                <a:cs typeface="Roboto"/>
              </a:rPr>
              <a:t>agging</a:t>
            </a:r>
            <a:r>
              <a:rPr sz="1867" spc="-7" dirty="0">
                <a:latin typeface="Roboto"/>
                <a:cs typeface="Roboto"/>
              </a:rPr>
              <a:t>, </a:t>
            </a:r>
            <a:r>
              <a:rPr sz="1867" spc="13" dirty="0">
                <a:latin typeface="Roboto"/>
                <a:cs typeface="Roboto"/>
              </a:rPr>
              <a:t>W</a:t>
            </a:r>
            <a:r>
              <a:rPr sz="1867" spc="-13" dirty="0">
                <a:latin typeface="Roboto"/>
                <a:cs typeface="Roboto"/>
              </a:rPr>
              <a:t>e</a:t>
            </a:r>
            <a:r>
              <a:rPr sz="1867" spc="-7" dirty="0">
                <a:latin typeface="Roboto"/>
                <a:cs typeface="Roboto"/>
              </a:rPr>
              <a:t>b</a:t>
            </a:r>
            <a:r>
              <a:rPr sz="1867" spc="-47" dirty="0">
                <a:latin typeface="Roboto"/>
                <a:cs typeface="Roboto"/>
              </a:rPr>
              <a:t> </a:t>
            </a:r>
            <a:r>
              <a:rPr sz="1867" spc="-80" dirty="0">
                <a:latin typeface="Roboto"/>
                <a:cs typeface="Roboto"/>
              </a:rPr>
              <a:t>T</a:t>
            </a:r>
            <a:r>
              <a:rPr sz="1867" spc="-67" dirty="0">
                <a:latin typeface="Roboto"/>
                <a:cs typeface="Roboto"/>
              </a:rPr>
              <a:t>r</a:t>
            </a:r>
            <a:r>
              <a:rPr sz="1867" spc="-33" dirty="0">
                <a:latin typeface="Roboto"/>
                <a:cs typeface="Roboto"/>
              </a:rPr>
              <a:t>aﬃ</a:t>
            </a:r>
            <a:r>
              <a:rPr sz="1867" spc="-20" dirty="0">
                <a:latin typeface="Roboto"/>
                <a:cs typeface="Roboto"/>
              </a:rPr>
              <a:t>c</a:t>
            </a:r>
            <a:r>
              <a:rPr sz="1867" spc="-7" dirty="0">
                <a:latin typeface="Roboto"/>
                <a:cs typeface="Roboto"/>
              </a:rPr>
              <a:t> </a:t>
            </a:r>
            <a:r>
              <a:rPr sz="1867" spc="-20" dirty="0">
                <a:latin typeface="Roboto"/>
                <a:cs typeface="Roboto"/>
              </a:rPr>
              <a:t>Fo</a:t>
            </a:r>
            <a:r>
              <a:rPr sz="1867" spc="-33" dirty="0">
                <a:latin typeface="Roboto"/>
                <a:cs typeface="Roboto"/>
              </a:rPr>
              <a:t>r</a:t>
            </a:r>
            <a:r>
              <a:rPr sz="1867" spc="-20" dirty="0">
                <a:latin typeface="Roboto"/>
                <a:cs typeface="Roboto"/>
              </a:rPr>
              <a:t>ecasting</a:t>
            </a:r>
            <a:endParaRPr sz="1867">
              <a:latin typeface="Roboto"/>
              <a:cs typeface="Roboto"/>
            </a:endParaRPr>
          </a:p>
        </p:txBody>
      </p:sp>
      <p:pic>
        <p:nvPicPr>
          <p:cNvPr id="3" name="object 3"/>
          <p:cNvPicPr/>
          <p:nvPr/>
        </p:nvPicPr>
        <p:blipFill>
          <a:blip r:embed="rId2" cstate="print"/>
          <a:stretch>
            <a:fillRect/>
          </a:stretch>
        </p:blipFill>
        <p:spPr>
          <a:xfrm>
            <a:off x="6350900" y="2507934"/>
            <a:ext cx="5032299" cy="2436433"/>
          </a:xfrm>
          <a:prstGeom prst="rect">
            <a:avLst/>
          </a:prstGeom>
        </p:spPr>
      </p:pic>
      <p:pic>
        <p:nvPicPr>
          <p:cNvPr id="4" name="object 4"/>
          <p:cNvPicPr/>
          <p:nvPr/>
        </p:nvPicPr>
        <p:blipFill>
          <a:blip r:embed="rId3" cstate="print"/>
          <a:stretch>
            <a:fillRect/>
          </a:stretch>
        </p:blipFill>
        <p:spPr>
          <a:xfrm>
            <a:off x="352966" y="2507934"/>
            <a:ext cx="4919701" cy="2436433"/>
          </a:xfrm>
          <a:prstGeom prst="rect">
            <a:avLst/>
          </a:prstGeom>
        </p:spPr>
      </p:pic>
      <p:sp>
        <p:nvSpPr>
          <p:cNvPr id="5" name="object 5"/>
          <p:cNvSpPr txBox="1"/>
          <p:nvPr/>
        </p:nvSpPr>
        <p:spPr>
          <a:xfrm>
            <a:off x="3191471" y="87046"/>
            <a:ext cx="5827607" cy="632651"/>
          </a:xfrm>
          <a:prstGeom prst="rect">
            <a:avLst/>
          </a:prstGeom>
        </p:spPr>
        <p:txBody>
          <a:bodyPr vert="horz" wrap="square" lIns="0" tIns="16933" rIns="0" bIns="0" rtlCol="0">
            <a:spAutoFit/>
          </a:bodyPr>
          <a:lstStyle/>
          <a:p>
            <a:pPr marL="16933">
              <a:spcBef>
                <a:spcPts val="133"/>
              </a:spcBef>
            </a:pPr>
            <a:r>
              <a:rPr sz="4000" spc="-47" dirty="0">
                <a:solidFill>
                  <a:srgbClr val="EE3D24"/>
                </a:solidFill>
                <a:latin typeface="Roboto"/>
                <a:cs typeface="Roboto"/>
              </a:rPr>
              <a:t>Recurrent </a:t>
            </a:r>
            <a:r>
              <a:rPr sz="4000" spc="-40" dirty="0">
                <a:solidFill>
                  <a:srgbClr val="EE3D24"/>
                </a:solidFill>
                <a:latin typeface="Roboto"/>
                <a:cs typeface="Roboto"/>
              </a:rPr>
              <a:t>Neural</a:t>
            </a:r>
            <a:r>
              <a:rPr sz="4000" spc="-47" dirty="0">
                <a:solidFill>
                  <a:srgbClr val="EE3D24"/>
                </a:solidFill>
                <a:latin typeface="Roboto"/>
                <a:cs typeface="Roboto"/>
              </a:rPr>
              <a:t> </a:t>
            </a:r>
            <a:r>
              <a:rPr sz="4000" spc="-20" dirty="0">
                <a:solidFill>
                  <a:srgbClr val="EE3D24"/>
                </a:solidFill>
                <a:latin typeface="Roboto"/>
                <a:cs typeface="Roboto"/>
              </a:rPr>
              <a:t>Network</a:t>
            </a:r>
            <a:endParaRPr sz="4000" dirty="0">
              <a:latin typeface="Roboto"/>
              <a:cs typeface="Roboto"/>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38141"/>
            <a:ext cx="9599561" cy="930964"/>
          </a:xfrm>
          <a:prstGeom prst="rect">
            <a:avLst/>
          </a:prstGeom>
        </p:spPr>
        <p:txBody>
          <a:bodyPr vert="horz" wrap="square" lIns="0" tIns="251400" rIns="0" bIns="0" rtlCol="0" anchor="ctr">
            <a:spAutoFit/>
          </a:bodyPr>
          <a:lstStyle/>
          <a:p>
            <a:pPr marL="3348483">
              <a:lnSpc>
                <a:spcPct val="100000"/>
              </a:lnSpc>
              <a:spcBef>
                <a:spcPts val="133"/>
              </a:spcBef>
            </a:pPr>
            <a:r>
              <a:rPr spc="-27" dirty="0"/>
              <a:t>Gradient</a:t>
            </a:r>
            <a:r>
              <a:rPr spc="-152" dirty="0"/>
              <a:t> </a:t>
            </a:r>
            <a:r>
              <a:rPr spc="-27" dirty="0"/>
              <a:t>Descent</a:t>
            </a:r>
            <a:r>
              <a:rPr spc="-152" dirty="0"/>
              <a:t> </a:t>
            </a:r>
            <a:r>
              <a:rPr spc="-27" dirty="0"/>
              <a:t>Recap</a:t>
            </a: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7476989" y="1724899"/>
            <a:ext cx="756920" cy="647700"/>
            <a:chOff x="5298024" y="1455907"/>
            <a:chExt cx="567690" cy="485775"/>
          </a:xfrm>
        </p:grpSpPr>
        <p:sp>
          <p:nvSpPr>
            <p:cNvPr id="9" name="object 9"/>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0" name="object 10"/>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7389323" y="1429534"/>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dirty="0">
              <a:latin typeface="Arial MT"/>
              <a:cs typeface="Arial MT"/>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F466FA4-68D5-4ED4-9CF4-545307C0EB60}"/>
                  </a:ext>
                </a:extLst>
              </p:cNvPr>
              <p:cNvSpPr txBox="1"/>
              <p:nvPr/>
            </p:nvSpPr>
            <p:spPr>
              <a:xfrm>
                <a:off x="2753029" y="2270531"/>
                <a:ext cx="6096000" cy="12377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r>
                        <a:rPr lang="en-IN" sz="3600" b="0" i="1" smtClean="0">
                          <a:latin typeface="Cambria Math" panose="02040503050406030204" pitchFamily="18" charset="0"/>
                        </a:rPr>
                        <m:t>𝛼</m:t>
                      </m:r>
                      <m:f>
                        <m:fPr>
                          <m:ctrlPr>
                            <a:rPr lang="en-IN" sz="3600" b="0" i="1" smtClean="0">
                              <a:latin typeface="Cambria Math" panose="02040503050406030204" pitchFamily="18" charset="0"/>
                            </a:rPr>
                          </m:ctrlPr>
                        </m:fPr>
                        <m:num>
                          <m:r>
                            <a:rPr lang="en-IN" sz="3600" b="0" i="1" smtClean="0">
                              <a:latin typeface="Cambria Math" panose="02040503050406030204" pitchFamily="18" charset="0"/>
                            </a:rPr>
                            <m:t>𝑑𝐽</m:t>
                          </m:r>
                        </m:num>
                        <m:den>
                          <m:r>
                            <a:rPr lang="en-IN" sz="3600" b="0" i="1" smtClean="0">
                              <a:latin typeface="Cambria Math" panose="02040503050406030204" pitchFamily="18" charset="0"/>
                            </a:rPr>
                            <m:t>𝑑</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den>
                      </m:f>
                    </m:oMath>
                  </m:oMathPara>
                </a14:m>
                <a:endParaRPr lang="en-IN" dirty="0"/>
              </a:p>
            </p:txBody>
          </p:sp>
        </mc:Choice>
        <mc:Fallback xmlns="">
          <p:sp>
            <p:nvSpPr>
              <p:cNvPr id="13" name="TextBox 12">
                <a:extLst>
                  <a:ext uri="{FF2B5EF4-FFF2-40B4-BE49-F238E27FC236}">
                    <a16:creationId xmlns:a16="http://schemas.microsoft.com/office/drawing/2014/main" id="{9F466FA4-68D5-4ED4-9CF4-545307C0EB60}"/>
                  </a:ext>
                </a:extLst>
              </p:cNvPr>
              <p:cNvSpPr txBox="1">
                <a:spLocks noRot="1" noChangeAspect="1" noMove="1" noResize="1" noEditPoints="1" noAdjustHandles="1" noChangeArrowheads="1" noChangeShapeType="1" noTextEdit="1"/>
              </p:cNvSpPr>
              <p:nvPr/>
            </p:nvSpPr>
            <p:spPr>
              <a:xfrm>
                <a:off x="2753029" y="2270531"/>
                <a:ext cx="6096000" cy="1237711"/>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198" y="236465"/>
            <a:ext cx="10867925" cy="930964"/>
          </a:xfrm>
          <a:prstGeom prst="rect">
            <a:avLst/>
          </a:prstGeom>
        </p:spPr>
        <p:txBody>
          <a:bodyPr vert="horz" wrap="square" lIns="0" tIns="251400" rIns="0" bIns="0" rtlCol="0" anchor="ctr">
            <a:spAutoFit/>
          </a:bodyPr>
          <a:lstStyle/>
          <a:p>
            <a:pPr marL="3348483">
              <a:lnSpc>
                <a:spcPct val="100000"/>
              </a:lnSpc>
              <a:spcBef>
                <a:spcPts val="133"/>
              </a:spcBef>
            </a:pPr>
            <a:r>
              <a:rPr spc="-27" dirty="0"/>
              <a:t>Gradient</a:t>
            </a:r>
            <a:r>
              <a:rPr spc="-152" dirty="0"/>
              <a:t> </a:t>
            </a:r>
            <a:r>
              <a:rPr spc="-27" dirty="0"/>
              <a:t>Descent</a:t>
            </a:r>
            <a:r>
              <a:rPr spc="-152" dirty="0"/>
              <a:t> </a:t>
            </a:r>
            <a:r>
              <a:rPr spc="-27" dirty="0"/>
              <a:t>Recap</a:t>
            </a:r>
          </a:p>
        </p:txBody>
      </p:sp>
      <p:grpSp>
        <p:nvGrpSpPr>
          <p:cNvPr id="4" name="object 4"/>
          <p:cNvGrpSpPr/>
          <p:nvPr/>
        </p:nvGrpSpPr>
        <p:grpSpPr>
          <a:xfrm>
            <a:off x="3631711" y="2148554"/>
            <a:ext cx="792806" cy="590127"/>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6109481"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7275870" y="1941210"/>
            <a:ext cx="545081" cy="487358"/>
            <a:chOff x="5298024" y="1455907"/>
            <a:chExt cx="567690" cy="4857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grpSp>
      <p:sp>
        <p:nvSpPr>
          <p:cNvPr id="15" name="object 15"/>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B6F5802-2CEF-4593-9682-F4495C92EBE8}"/>
                  </a:ext>
                </a:extLst>
              </p:cNvPr>
              <p:cNvSpPr txBox="1"/>
              <p:nvPr/>
            </p:nvSpPr>
            <p:spPr>
              <a:xfrm>
                <a:off x="2694040" y="2292653"/>
                <a:ext cx="6096000" cy="13650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r>
                        <a:rPr lang="en-IN" sz="4000" b="0" i="1" smtClean="0">
                          <a:latin typeface="Cambria Math" panose="02040503050406030204" pitchFamily="18" charset="0"/>
                        </a:rPr>
                        <m:t>=</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r>
                        <a:rPr lang="en-IN" sz="4000" b="0" i="1" smtClean="0">
                          <a:latin typeface="Cambria Math" panose="02040503050406030204" pitchFamily="18" charset="0"/>
                        </a:rPr>
                        <m:t>−</m:t>
                      </m:r>
                      <m:r>
                        <a:rPr lang="en-IN" sz="4000" b="0" i="1" smtClean="0">
                          <a:latin typeface="Cambria Math" panose="02040503050406030204" pitchFamily="18" charset="0"/>
                        </a:rPr>
                        <m:t>𝛼</m:t>
                      </m:r>
                      <m:f>
                        <m:fPr>
                          <m:ctrlPr>
                            <a:rPr lang="en-IN" sz="4000" b="0" i="1" smtClean="0">
                              <a:latin typeface="Cambria Math" panose="02040503050406030204" pitchFamily="18" charset="0"/>
                            </a:rPr>
                          </m:ctrlPr>
                        </m:fPr>
                        <m:num>
                          <m:r>
                            <a:rPr lang="en-IN" sz="4000" b="0" i="1" smtClean="0">
                              <a:latin typeface="Cambria Math" panose="02040503050406030204" pitchFamily="18" charset="0"/>
                            </a:rPr>
                            <m:t>𝑑𝐽</m:t>
                          </m:r>
                        </m:num>
                        <m:den>
                          <m:r>
                            <a:rPr lang="en-IN" sz="4000" b="0" i="1" smtClean="0">
                              <a:latin typeface="Cambria Math" panose="02040503050406030204" pitchFamily="18" charset="0"/>
                            </a:rPr>
                            <m:t>𝑑</m:t>
                          </m:r>
                          <m:sSub>
                            <m:sSubPr>
                              <m:ctrlPr>
                                <a:rPr lang="en-IN" sz="4000" b="0" i="1" smtClean="0">
                                  <a:latin typeface="Cambria Math" panose="02040503050406030204" pitchFamily="18" charset="0"/>
                                </a:rPr>
                              </m:ctrlPr>
                            </m:sSubPr>
                            <m:e>
                              <m:r>
                                <a:rPr lang="en-IN" sz="4000" b="0" i="1" smtClean="0">
                                  <a:latin typeface="Cambria Math" panose="02040503050406030204" pitchFamily="18" charset="0"/>
                                </a:rPr>
                                <m:t>𝜃</m:t>
                              </m:r>
                            </m:e>
                            <m:sub>
                              <m:r>
                                <a:rPr lang="en-IN" sz="4000" b="0" i="1" smtClean="0">
                                  <a:latin typeface="Cambria Math" panose="02040503050406030204" pitchFamily="18" charset="0"/>
                                </a:rPr>
                                <m:t>𝑖</m:t>
                              </m:r>
                            </m:sub>
                          </m:sSub>
                        </m:den>
                      </m:f>
                    </m:oMath>
                  </m:oMathPara>
                </a14:m>
                <a:endParaRPr lang="en-IN" dirty="0"/>
              </a:p>
            </p:txBody>
          </p:sp>
        </mc:Choice>
        <mc:Fallback xmlns="">
          <p:sp>
            <p:nvSpPr>
              <p:cNvPr id="17" name="TextBox 16">
                <a:extLst>
                  <a:ext uri="{FF2B5EF4-FFF2-40B4-BE49-F238E27FC236}">
                    <a16:creationId xmlns:a16="http://schemas.microsoft.com/office/drawing/2014/main" id="{5B6F5802-2CEF-4593-9682-F4495C92EBE8}"/>
                  </a:ext>
                </a:extLst>
              </p:cNvPr>
              <p:cNvSpPr txBox="1">
                <a:spLocks noRot="1" noChangeAspect="1" noMove="1" noResize="1" noEditPoints="1" noAdjustHandles="1" noChangeArrowheads="1" noChangeShapeType="1" noTextEdit="1"/>
              </p:cNvSpPr>
              <p:nvPr/>
            </p:nvSpPr>
            <p:spPr>
              <a:xfrm>
                <a:off x="2694040" y="2292653"/>
                <a:ext cx="6096000" cy="1365054"/>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1856" y="226632"/>
            <a:ext cx="10504131"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930053" y="201911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dirty="0">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CA011D4-CFF9-4082-B61A-FF4BD55562E6}"/>
                  </a:ext>
                </a:extLst>
              </p:cNvPr>
              <p:cNvSpPr txBox="1"/>
              <p:nvPr/>
            </p:nvSpPr>
            <p:spPr>
              <a:xfrm>
                <a:off x="2654875" y="2268005"/>
                <a:ext cx="6096000" cy="11104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𝜃</m:t>
                          </m:r>
                        </m:e>
                        <m:sub>
                          <m:r>
                            <a:rPr lang="en-IN" sz="3200" b="0" i="1" smtClean="0">
                              <a:latin typeface="Cambria Math" panose="02040503050406030204" pitchFamily="18" charset="0"/>
                            </a:rPr>
                            <m:t>𝑖</m:t>
                          </m:r>
                        </m:sub>
                      </m:sSub>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𝜃</m:t>
                          </m:r>
                        </m:e>
                        <m:sub>
                          <m:r>
                            <a:rPr lang="en-IN" sz="3200" b="0" i="1" smtClean="0">
                              <a:latin typeface="Cambria Math" panose="02040503050406030204" pitchFamily="18" charset="0"/>
                            </a:rPr>
                            <m:t>𝑖</m:t>
                          </m:r>
                        </m:sub>
                      </m:sSub>
                      <m:r>
                        <a:rPr lang="en-IN" sz="3200" b="0" i="1" smtClean="0">
                          <a:latin typeface="Cambria Math" panose="02040503050406030204" pitchFamily="18" charset="0"/>
                        </a:rPr>
                        <m:t>−</m:t>
                      </m:r>
                      <m:r>
                        <a:rPr lang="en-IN" sz="3200" b="0" i="1" smtClean="0">
                          <a:latin typeface="Cambria Math" panose="02040503050406030204" pitchFamily="18" charset="0"/>
                        </a:rPr>
                        <m:t>𝛼</m:t>
                      </m:r>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𝑑𝐽</m:t>
                          </m:r>
                        </m:num>
                        <m:den>
                          <m:r>
                            <a:rPr lang="en-IN" sz="3200" b="0" i="1" smtClean="0">
                              <a:latin typeface="Cambria Math" panose="02040503050406030204" pitchFamily="18" charset="0"/>
                            </a:rPr>
                            <m:t>𝑑</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𝜃</m:t>
                              </m:r>
                            </m:e>
                            <m:sub>
                              <m:r>
                                <a:rPr lang="en-IN" sz="3200" b="0" i="1" smtClean="0">
                                  <a:latin typeface="Cambria Math" panose="02040503050406030204" pitchFamily="18" charset="0"/>
                                </a:rPr>
                                <m:t>𝑖</m:t>
                              </m:r>
                            </m:sub>
                          </m:sSub>
                        </m:den>
                      </m:f>
                    </m:oMath>
                  </m:oMathPara>
                </a14:m>
                <a:endParaRPr lang="en-IN" dirty="0"/>
              </a:p>
            </p:txBody>
          </p:sp>
        </mc:Choice>
        <mc:Fallback xmlns="">
          <p:sp>
            <p:nvSpPr>
              <p:cNvPr id="19" name="TextBox 18">
                <a:extLst>
                  <a:ext uri="{FF2B5EF4-FFF2-40B4-BE49-F238E27FC236}">
                    <a16:creationId xmlns:a16="http://schemas.microsoft.com/office/drawing/2014/main" id="{0CA011D4-CFF9-4082-B61A-FF4BD55562E6}"/>
                  </a:ext>
                </a:extLst>
              </p:cNvPr>
              <p:cNvSpPr txBox="1">
                <a:spLocks noRot="1" noChangeAspect="1" noMove="1" noResize="1" noEditPoints="1" noAdjustHandles="1" noChangeArrowheads="1" noChangeShapeType="1" noTextEdit="1"/>
              </p:cNvSpPr>
              <p:nvPr/>
            </p:nvSpPr>
            <p:spPr>
              <a:xfrm>
                <a:off x="2654875" y="2268005"/>
                <a:ext cx="6096000" cy="1110497"/>
              </a:xfrm>
              <a:prstGeom prst="rect">
                <a:avLst/>
              </a:prstGeom>
              <a:blipFill>
                <a:blip r:embed="rId2"/>
                <a:stretch>
                  <a:fillRect/>
                </a:stretch>
              </a:blipFill>
            </p:spPr>
            <p:txBody>
              <a:bodyPr/>
              <a:lstStyle/>
              <a:p>
                <a:r>
                  <a:rPr lang="en-IN">
                    <a:noFill/>
                  </a:rPr>
                  <a:t> </a:t>
                </a:r>
              </a:p>
            </p:txBody>
          </p:sp>
        </mc:Fallback>
      </mc:AlternateContent>
      <p:grpSp>
        <p:nvGrpSpPr>
          <p:cNvPr id="20" name="object 8">
            <a:extLst>
              <a:ext uri="{FF2B5EF4-FFF2-40B4-BE49-F238E27FC236}">
                <a16:creationId xmlns:a16="http://schemas.microsoft.com/office/drawing/2014/main" id="{CE961756-CB6E-40F1-9F76-2BD2566A3ECF}"/>
              </a:ext>
            </a:extLst>
          </p:cNvPr>
          <p:cNvGrpSpPr/>
          <p:nvPr/>
        </p:nvGrpSpPr>
        <p:grpSpPr>
          <a:xfrm rot="4106993">
            <a:off x="6766322" y="1709770"/>
            <a:ext cx="331893" cy="602827"/>
            <a:chOff x="4272393" y="1505687"/>
            <a:chExt cx="248920" cy="452120"/>
          </a:xfrm>
        </p:grpSpPr>
        <p:sp>
          <p:nvSpPr>
            <p:cNvPr id="21" name="object 9">
              <a:extLst>
                <a:ext uri="{FF2B5EF4-FFF2-40B4-BE49-F238E27FC236}">
                  <a16:creationId xmlns:a16="http://schemas.microsoft.com/office/drawing/2014/main" id="{3B8CCA1F-F7BA-4C9F-A52E-644A3D7C3E0C}"/>
                </a:ext>
              </a:extLst>
            </p:cNvPr>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22" name="object 10">
              <a:extLst>
                <a:ext uri="{FF2B5EF4-FFF2-40B4-BE49-F238E27FC236}">
                  <a16:creationId xmlns:a16="http://schemas.microsoft.com/office/drawing/2014/main" id="{75E1B87C-BB1F-4C71-83B2-0CFE32B477E7}"/>
                </a:ext>
              </a:extLst>
            </p:cNvPr>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23" name="Rectangle 22">
            <a:extLst>
              <a:ext uri="{FF2B5EF4-FFF2-40B4-BE49-F238E27FC236}">
                <a16:creationId xmlns:a16="http://schemas.microsoft.com/office/drawing/2014/main" id="{7B1EF469-18CE-405A-BD8E-2C87B6911348}"/>
              </a:ext>
            </a:extLst>
          </p:cNvPr>
          <p:cNvSpPr/>
          <p:nvPr/>
        </p:nvSpPr>
        <p:spPr>
          <a:xfrm>
            <a:off x="6733433" y="2308995"/>
            <a:ext cx="208141" cy="4165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4" name="object 8">
            <a:extLst>
              <a:ext uri="{FF2B5EF4-FFF2-40B4-BE49-F238E27FC236}">
                <a16:creationId xmlns:a16="http://schemas.microsoft.com/office/drawing/2014/main" id="{D1BE14FA-3A74-472F-8DF4-246C88BF23E5}"/>
              </a:ext>
            </a:extLst>
          </p:cNvPr>
          <p:cNvGrpSpPr/>
          <p:nvPr/>
        </p:nvGrpSpPr>
        <p:grpSpPr>
          <a:xfrm rot="6692061">
            <a:off x="7113917" y="2253335"/>
            <a:ext cx="331893" cy="602827"/>
            <a:chOff x="4272393" y="1505687"/>
            <a:chExt cx="248920" cy="452120"/>
          </a:xfrm>
        </p:grpSpPr>
        <p:sp>
          <p:nvSpPr>
            <p:cNvPr id="25" name="object 9">
              <a:extLst>
                <a:ext uri="{FF2B5EF4-FFF2-40B4-BE49-F238E27FC236}">
                  <a16:creationId xmlns:a16="http://schemas.microsoft.com/office/drawing/2014/main" id="{3BE05596-DC2C-4DA8-998E-483ABEDADCE5}"/>
                </a:ext>
              </a:extLst>
            </p:cNvPr>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26" name="object 10">
              <a:extLst>
                <a:ext uri="{FF2B5EF4-FFF2-40B4-BE49-F238E27FC236}">
                  <a16:creationId xmlns:a16="http://schemas.microsoft.com/office/drawing/2014/main" id="{60C6842B-20FD-4E23-AC20-945EF6FDE89B}"/>
                </a:ext>
              </a:extLst>
            </p:cNvPr>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28" name="TextBox 27">
            <a:extLst>
              <a:ext uri="{FF2B5EF4-FFF2-40B4-BE49-F238E27FC236}">
                <a16:creationId xmlns:a16="http://schemas.microsoft.com/office/drawing/2014/main" id="{BD9D5796-94C6-4933-8631-44A32954670F}"/>
              </a:ext>
            </a:extLst>
          </p:cNvPr>
          <p:cNvSpPr txBox="1"/>
          <p:nvPr/>
        </p:nvSpPr>
        <p:spPr>
          <a:xfrm>
            <a:off x="7664490" y="2381552"/>
            <a:ext cx="1744981" cy="369332"/>
          </a:xfrm>
          <a:prstGeom prst="rect">
            <a:avLst/>
          </a:prstGeom>
          <a:noFill/>
        </p:spPr>
        <p:txBody>
          <a:bodyPr wrap="square">
            <a:spAutoFit/>
          </a:bodyPr>
          <a:lstStyle/>
          <a:p>
            <a:r>
              <a:rPr lang="en-IN" spc="-13" dirty="0"/>
              <a:t>Cost function</a:t>
            </a:r>
            <a:endParaRPr lang="en-IN" dirty="0"/>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0786" y="197135"/>
            <a:ext cx="10720439"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37261" y="1947559"/>
            <a:ext cx="1677312" cy="1206233"/>
            <a:chOff x="4602963" y="1460669"/>
            <a:chExt cx="1257988"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602963"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dirty="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06967"/>
            <a:ext cx="9865032"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2" cy="1206233"/>
            <a:chOff x="4588219" y="1460669"/>
            <a:chExt cx="1272732"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9"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9" name="object 19"/>
          <p:cNvSpPr txBox="1"/>
          <p:nvPr/>
        </p:nvSpPr>
        <p:spPr>
          <a:xfrm>
            <a:off x="2228466" y="46767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62268">
              <a:spcBef>
                <a:spcPts val="1347"/>
              </a:spcBef>
            </a:pPr>
            <a:r>
              <a:rPr sz="1867" dirty="0">
                <a:solidFill>
                  <a:srgbClr val="FFFFFF"/>
                </a:solidFill>
                <a:latin typeface="Arial MT"/>
                <a:cs typeface="Arial MT"/>
              </a:rPr>
              <a:t>Single</a:t>
            </a:r>
            <a:r>
              <a:rPr sz="1867" spc="-60" dirty="0">
                <a:solidFill>
                  <a:srgbClr val="FFFFFF"/>
                </a:solidFill>
                <a:latin typeface="Arial MT"/>
                <a:cs typeface="Arial MT"/>
              </a:rPr>
              <a:t> </a:t>
            </a:r>
            <a:r>
              <a:rPr sz="1867" dirty="0">
                <a:solidFill>
                  <a:srgbClr val="FFFFFF"/>
                </a:solidFill>
                <a:latin typeface="Arial MT"/>
                <a:cs typeface="Arial MT"/>
              </a:rPr>
              <a:t>Observation</a:t>
            </a:r>
            <a:r>
              <a:rPr sz="1867" spc="-53" dirty="0">
                <a:solidFill>
                  <a:srgbClr val="FFFFFF"/>
                </a:solidFill>
                <a:latin typeface="Arial MT"/>
                <a:cs typeface="Arial MT"/>
              </a:rPr>
              <a:t> </a:t>
            </a:r>
            <a:r>
              <a:rPr sz="1867" spc="-33" dirty="0">
                <a:solidFill>
                  <a:srgbClr val="FFFFFF"/>
                </a:solidFill>
                <a:latin typeface="Arial MT"/>
                <a:cs typeface="Arial MT"/>
              </a:rPr>
              <a:t>(1)</a:t>
            </a:r>
            <a:endParaRPr sz="1867">
              <a:latin typeface="Arial MT"/>
              <a:cs typeface="Arial MT"/>
            </a:endParaRPr>
          </a:p>
        </p:txBody>
      </p:sp>
      <p:sp>
        <p:nvSpPr>
          <p:cNvPr id="20" name="object 20"/>
          <p:cNvSpPr txBox="1"/>
          <p:nvPr/>
        </p:nvSpPr>
        <p:spPr>
          <a:xfrm>
            <a:off x="6524534" y="4763051"/>
            <a:ext cx="3035300" cy="595035"/>
          </a:xfrm>
          <a:prstGeom prst="rect">
            <a:avLst/>
          </a:prstGeom>
        </p:spPr>
        <p:txBody>
          <a:bodyPr vert="horz" wrap="square" lIns="0" tIns="30480" rIns="0" bIns="0" rtlCol="0">
            <a:spAutoFit/>
          </a:bodyPr>
          <a:lstStyle/>
          <a:p>
            <a:pPr marL="16933" marR="6773">
              <a:lnSpc>
                <a:spcPts val="2200"/>
              </a:lnSpc>
              <a:spcBef>
                <a:spcPts val="240"/>
              </a:spcBef>
            </a:pPr>
            <a:r>
              <a:rPr sz="1867" dirty="0">
                <a:latin typeface="Arial MT"/>
                <a:cs typeface="Arial MT"/>
              </a:rPr>
              <a:t>Stochastic</a:t>
            </a:r>
            <a:r>
              <a:rPr sz="1867" spc="-33"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 (SGD)</a:t>
            </a:r>
            <a:endParaRPr sz="1867">
              <a:latin typeface="Arial MT"/>
              <a:cs typeface="Arial MT"/>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197135"/>
            <a:ext cx="10858090"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7" cy="1206233"/>
            <a:chOff x="4588216" y="1460669"/>
            <a:chExt cx="127273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3638" y="206967"/>
            <a:ext cx="10828594"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097943" y="1947559"/>
            <a:ext cx="1716644" cy="1206233"/>
            <a:chOff x="4573466" y="1460669"/>
            <a:chExt cx="128748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7346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pic>
        <p:nvPicPr>
          <p:cNvPr id="100" name="Picture 99">
            <a:extLst>
              <a:ext uri="{FF2B5EF4-FFF2-40B4-BE49-F238E27FC236}">
                <a16:creationId xmlns:a16="http://schemas.microsoft.com/office/drawing/2014/main" id="{DE03E38E-9860-4D99-9D7E-4418D488829C}"/>
              </a:ext>
            </a:extLst>
          </p:cNvPr>
          <p:cNvPicPr>
            <a:picLocks noChangeAspect="1"/>
          </p:cNvPicPr>
          <p:nvPr/>
        </p:nvPicPr>
        <p:blipFill>
          <a:blip r:embed="rId2"/>
          <a:stretch>
            <a:fillRect/>
          </a:stretch>
        </p:blipFill>
        <p:spPr>
          <a:xfrm>
            <a:off x="9535690" y="4227159"/>
            <a:ext cx="2219635" cy="685896"/>
          </a:xfrm>
          <a:prstGeom prst="rect">
            <a:avLst/>
          </a:prstGeom>
        </p:spPr>
      </p:pic>
      <p:pic>
        <p:nvPicPr>
          <p:cNvPr id="1058" name="Picture 1057">
            <a:extLst>
              <a:ext uri="{FF2B5EF4-FFF2-40B4-BE49-F238E27FC236}">
                <a16:creationId xmlns:a16="http://schemas.microsoft.com/office/drawing/2014/main" id="{D2040F8F-0D01-44A5-9698-A33A2F14A3ED}"/>
              </a:ext>
            </a:extLst>
          </p:cNvPr>
          <p:cNvPicPr>
            <a:picLocks noChangeAspect="1"/>
          </p:cNvPicPr>
          <p:nvPr/>
        </p:nvPicPr>
        <p:blipFill>
          <a:blip r:embed="rId3"/>
          <a:stretch>
            <a:fillRect/>
          </a:stretch>
        </p:blipFill>
        <p:spPr>
          <a:xfrm>
            <a:off x="5546975" y="3814993"/>
            <a:ext cx="3397674" cy="2448155"/>
          </a:xfrm>
          <a:prstGeom prst="rect">
            <a:avLst/>
          </a:prstGeom>
        </p:spPr>
      </p:pic>
      <p:sp>
        <p:nvSpPr>
          <p:cNvPr id="104" name="TextBox 103">
            <a:extLst>
              <a:ext uri="{FF2B5EF4-FFF2-40B4-BE49-F238E27FC236}">
                <a16:creationId xmlns:a16="http://schemas.microsoft.com/office/drawing/2014/main" id="{46289709-3F98-40BC-97A0-641D19B2476E}"/>
              </a:ext>
            </a:extLst>
          </p:cNvPr>
          <p:cNvSpPr txBox="1"/>
          <p:nvPr/>
        </p:nvSpPr>
        <p:spPr>
          <a:xfrm>
            <a:off x="5270095" y="6314464"/>
            <a:ext cx="3529776" cy="369332"/>
          </a:xfrm>
          <a:prstGeom prst="rect">
            <a:avLst/>
          </a:prstGeom>
          <a:noFill/>
        </p:spPr>
        <p:txBody>
          <a:bodyPr wrap="square">
            <a:spAutoFit/>
          </a:bodyPr>
          <a:lstStyle/>
          <a:p>
            <a:r>
              <a:rPr lang="en-IN" b="0" i="0" dirty="0">
                <a:solidFill>
                  <a:srgbClr val="383838"/>
                </a:solidFill>
                <a:effectLst/>
                <a:latin typeface="Inter"/>
              </a:rPr>
              <a:t>High variance in model parameters</a:t>
            </a:r>
            <a:endParaRPr lang="en-IN"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5316" y="69315"/>
            <a:ext cx="10773533"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097932" y="1947559"/>
            <a:ext cx="1716641" cy="1206233"/>
            <a:chOff x="4573466" y="1460669"/>
            <a:chExt cx="128748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7346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3" name="object 23"/>
          <p:cNvGrpSpPr/>
          <p:nvPr/>
        </p:nvGrpSpPr>
        <p:grpSpPr>
          <a:xfrm>
            <a:off x="3969934" y="4211901"/>
            <a:ext cx="1074420" cy="1071033"/>
            <a:chOff x="2977450" y="3158925"/>
            <a:chExt cx="805815" cy="803275"/>
          </a:xfrm>
        </p:grpSpPr>
        <p:sp>
          <p:nvSpPr>
            <p:cNvPr id="24" name="object 24"/>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3680669" y="3859362"/>
              <a:ext cx="102501" cy="102356"/>
            </a:xfrm>
            <a:prstGeom prst="rect">
              <a:avLst/>
            </a:prstGeom>
          </p:spPr>
        </p:pic>
      </p:grpSp>
      <p:pic>
        <p:nvPicPr>
          <p:cNvPr id="26" name="Picture 25">
            <a:extLst>
              <a:ext uri="{FF2B5EF4-FFF2-40B4-BE49-F238E27FC236}">
                <a16:creationId xmlns:a16="http://schemas.microsoft.com/office/drawing/2014/main" id="{C782DAF7-A903-4866-8292-488A773A2AC1}"/>
              </a:ext>
            </a:extLst>
          </p:cNvPr>
          <p:cNvPicPr>
            <a:picLocks noChangeAspect="1"/>
          </p:cNvPicPr>
          <p:nvPr/>
        </p:nvPicPr>
        <p:blipFill>
          <a:blip r:embed="rId3"/>
          <a:stretch>
            <a:fillRect/>
          </a:stretch>
        </p:blipFill>
        <p:spPr>
          <a:xfrm>
            <a:off x="8742105" y="2926581"/>
            <a:ext cx="2219635" cy="685896"/>
          </a:xfrm>
          <a:prstGeom prst="rect">
            <a:avLst/>
          </a:prstGeom>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216800"/>
            <a:ext cx="10960346"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dirty="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7" cy="1206233"/>
            <a:chOff x="4588216" y="1460669"/>
            <a:chExt cx="127273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3" name="object 23"/>
          <p:cNvGrpSpPr/>
          <p:nvPr/>
        </p:nvGrpSpPr>
        <p:grpSpPr>
          <a:xfrm>
            <a:off x="3969934" y="4211901"/>
            <a:ext cx="1074420" cy="1071033"/>
            <a:chOff x="2977450" y="3158925"/>
            <a:chExt cx="805815" cy="803275"/>
          </a:xfrm>
        </p:grpSpPr>
        <p:sp>
          <p:nvSpPr>
            <p:cNvPr id="24" name="object 24"/>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3680669" y="3859362"/>
              <a:ext cx="102501" cy="102356"/>
            </a:xfrm>
            <a:prstGeom prst="rect">
              <a:avLst/>
            </a:prstGeom>
          </p:spPr>
        </p:pic>
      </p:grpSp>
      <p:sp>
        <p:nvSpPr>
          <p:cNvPr id="26" name="object 26"/>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7" name="object 27"/>
          <p:cNvGrpSpPr/>
          <p:nvPr/>
        </p:nvGrpSpPr>
        <p:grpSpPr>
          <a:xfrm>
            <a:off x="7457633" y="5241145"/>
            <a:ext cx="732367" cy="110067"/>
            <a:chOff x="5593224" y="3930859"/>
            <a:chExt cx="549275" cy="82550"/>
          </a:xfrm>
        </p:grpSpPr>
        <p:sp>
          <p:nvSpPr>
            <p:cNvPr id="28" name="object 28"/>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6036399" y="3930859"/>
              <a:ext cx="105500" cy="81980"/>
            </a:xfrm>
            <a:prstGeom prst="rect">
              <a:avLst/>
            </a:prstGeom>
          </p:spPr>
        </p:pic>
      </p:grpSp>
      <p:pic>
        <p:nvPicPr>
          <p:cNvPr id="30" name="Picture 29">
            <a:extLst>
              <a:ext uri="{FF2B5EF4-FFF2-40B4-BE49-F238E27FC236}">
                <a16:creationId xmlns:a16="http://schemas.microsoft.com/office/drawing/2014/main" id="{A720263E-E517-466E-B620-AF1F574E5CCE}"/>
              </a:ext>
            </a:extLst>
          </p:cNvPr>
          <p:cNvPicPr>
            <a:picLocks noChangeAspect="1"/>
          </p:cNvPicPr>
          <p:nvPr/>
        </p:nvPicPr>
        <p:blipFill>
          <a:blip r:embed="rId4"/>
          <a:stretch>
            <a:fillRect/>
          </a:stretch>
        </p:blipFill>
        <p:spPr>
          <a:xfrm>
            <a:off x="8742105" y="2926581"/>
            <a:ext cx="2219635" cy="685896"/>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118476"/>
            <a:ext cx="10558912"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dirty="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2" cy="1206233"/>
            <a:chOff x="4588219" y="1460669"/>
            <a:chExt cx="1272732"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9"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3" name="object 23"/>
          <p:cNvGrpSpPr/>
          <p:nvPr/>
        </p:nvGrpSpPr>
        <p:grpSpPr>
          <a:xfrm>
            <a:off x="3969934" y="4211901"/>
            <a:ext cx="1074420" cy="1071033"/>
            <a:chOff x="2977450" y="3158925"/>
            <a:chExt cx="805815" cy="803275"/>
          </a:xfrm>
        </p:grpSpPr>
        <p:sp>
          <p:nvSpPr>
            <p:cNvPr id="24" name="object 24"/>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3680669" y="3859362"/>
              <a:ext cx="102501" cy="102356"/>
            </a:xfrm>
            <a:prstGeom prst="rect">
              <a:avLst/>
            </a:prstGeom>
          </p:spPr>
        </p:pic>
      </p:grpSp>
      <p:sp>
        <p:nvSpPr>
          <p:cNvPr id="26" name="object 26"/>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7" name="object 27"/>
          <p:cNvGrpSpPr/>
          <p:nvPr/>
        </p:nvGrpSpPr>
        <p:grpSpPr>
          <a:xfrm>
            <a:off x="7457633" y="5241145"/>
            <a:ext cx="732367" cy="110067"/>
            <a:chOff x="5593224" y="3930859"/>
            <a:chExt cx="549275" cy="82550"/>
          </a:xfrm>
        </p:grpSpPr>
        <p:sp>
          <p:nvSpPr>
            <p:cNvPr id="28" name="object 28"/>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6036399" y="3930859"/>
              <a:ext cx="105500" cy="81980"/>
            </a:xfrm>
            <a:prstGeom prst="rect">
              <a:avLst/>
            </a:prstGeom>
          </p:spPr>
        </p:pic>
      </p:grpSp>
      <p:sp>
        <p:nvSpPr>
          <p:cNvPr id="30" name="object 30"/>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31" name="object 31"/>
          <p:cNvGrpSpPr/>
          <p:nvPr/>
        </p:nvGrpSpPr>
        <p:grpSpPr>
          <a:xfrm>
            <a:off x="9184967" y="5241145"/>
            <a:ext cx="732367" cy="110067"/>
            <a:chOff x="6888725" y="3930859"/>
            <a:chExt cx="549275" cy="82550"/>
          </a:xfrm>
        </p:grpSpPr>
        <p:sp>
          <p:nvSpPr>
            <p:cNvPr id="32" name="object 32"/>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4" cstate="print"/>
            <a:stretch>
              <a:fillRect/>
            </a:stretch>
          </p:blipFill>
          <p:spPr>
            <a:xfrm>
              <a:off x="7331900" y="3930859"/>
              <a:ext cx="105500" cy="81980"/>
            </a:xfrm>
            <a:prstGeom prst="rect">
              <a:avLst/>
            </a:prstGeom>
          </p:spPr>
        </p:pic>
      </p:grpSp>
      <p:pic>
        <p:nvPicPr>
          <p:cNvPr id="34" name="Picture 33">
            <a:extLst>
              <a:ext uri="{FF2B5EF4-FFF2-40B4-BE49-F238E27FC236}">
                <a16:creationId xmlns:a16="http://schemas.microsoft.com/office/drawing/2014/main" id="{C13CAE70-3D91-4F35-B061-9686751C88EA}"/>
              </a:ext>
            </a:extLst>
          </p:cNvPr>
          <p:cNvPicPr>
            <a:picLocks noChangeAspect="1"/>
          </p:cNvPicPr>
          <p:nvPr/>
        </p:nvPicPr>
        <p:blipFill>
          <a:blip r:embed="rId5"/>
          <a:stretch>
            <a:fillRect/>
          </a:stretch>
        </p:blipFill>
        <p:spPr>
          <a:xfrm>
            <a:off x="8742105" y="2926581"/>
            <a:ext cx="2219635" cy="685896"/>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296596" y="537738"/>
            <a:ext cx="7742139" cy="694207"/>
          </a:xfrm>
          <a:prstGeom prst="rect">
            <a:avLst/>
          </a:prstGeom>
        </p:spPr>
        <p:txBody>
          <a:bodyPr vert="horz" wrap="square" lIns="0" tIns="16933" rIns="0" bIns="0" rtlCol="0" anchor="ctr">
            <a:spAutoFit/>
          </a:bodyPr>
          <a:lstStyle/>
          <a:p>
            <a:pPr marL="37252">
              <a:lnSpc>
                <a:spcPct val="100000"/>
              </a:lnSpc>
              <a:spcBef>
                <a:spcPts val="133"/>
              </a:spcBef>
            </a:pPr>
            <a:r>
              <a:rPr lang="en-IN" spc="-27" dirty="0"/>
              <a:t>     </a:t>
            </a: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043743" y="3031574"/>
            <a:ext cx="2099733" cy="744349"/>
          </a:xfrm>
          <a:prstGeom prst="rect">
            <a:avLst/>
          </a:prstGeom>
        </p:spPr>
        <p:txBody>
          <a:bodyPr vert="horz" wrap="square" lIns="0" tIns="14393" rIns="0" bIns="0" rtlCol="0">
            <a:spAutoFit/>
          </a:bodyPr>
          <a:lstStyle/>
          <a:p>
            <a:pPr marL="736582" marR="6773" indent="-720495">
              <a:lnSpc>
                <a:spcPct val="101000"/>
              </a:lnSpc>
              <a:spcBef>
                <a:spcPts val="113"/>
              </a:spcBef>
            </a:pPr>
            <a:r>
              <a:rPr sz="2400" spc="-27" dirty="0">
                <a:latin typeface="Roboto"/>
                <a:cs typeface="Roboto"/>
              </a:rPr>
              <a:t>Handling</a:t>
            </a:r>
            <a:r>
              <a:rPr sz="2400" spc="-113" dirty="0">
                <a:latin typeface="Roboto"/>
                <a:cs typeface="Roboto"/>
              </a:rPr>
              <a:t> </a:t>
            </a:r>
            <a:r>
              <a:rPr sz="2400" spc="-13" dirty="0">
                <a:latin typeface="Roboto"/>
                <a:cs typeface="Roboto"/>
              </a:rPr>
              <a:t>Audio </a:t>
            </a:r>
            <a:r>
              <a:rPr sz="2400" spc="-573" dirty="0">
                <a:latin typeface="Roboto"/>
                <a:cs typeface="Roboto"/>
              </a:rPr>
              <a:t> </a:t>
            </a:r>
            <a:r>
              <a:rPr sz="2400" spc="-33" dirty="0">
                <a:latin typeface="Roboto"/>
                <a:cs typeface="Roboto"/>
              </a:rPr>
              <a:t>Data</a:t>
            </a:r>
            <a:endParaRPr sz="2400">
              <a:latin typeface="Roboto"/>
              <a:cs typeface="Roboto"/>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1794" y="147973"/>
            <a:ext cx="10918067"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37274" y="1947559"/>
            <a:ext cx="1677307" cy="1206233"/>
            <a:chOff x="4602968" y="1460669"/>
            <a:chExt cx="125798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60296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3" name="object 23"/>
          <p:cNvGrpSpPr/>
          <p:nvPr/>
        </p:nvGrpSpPr>
        <p:grpSpPr>
          <a:xfrm>
            <a:off x="4001133" y="4749400"/>
            <a:ext cx="1037167" cy="542712"/>
            <a:chOff x="3000849" y="3562050"/>
            <a:chExt cx="777875" cy="407034"/>
          </a:xfrm>
        </p:grpSpPr>
        <p:sp>
          <p:nvSpPr>
            <p:cNvPr id="24" name="object 24"/>
            <p:cNvSpPr/>
            <p:nvPr/>
          </p:nvSpPr>
          <p:spPr>
            <a:xfrm>
              <a:off x="3010374" y="3571575"/>
              <a:ext cx="681355" cy="348615"/>
            </a:xfrm>
            <a:custGeom>
              <a:avLst/>
              <a:gdLst/>
              <a:ahLst/>
              <a:cxnLst/>
              <a:rect l="l" t="t" r="r" b="b"/>
              <a:pathLst>
                <a:path w="681354" h="348614">
                  <a:moveTo>
                    <a:pt x="0" y="0"/>
                  </a:moveTo>
                  <a:lnTo>
                    <a:pt x="681223" y="348180"/>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3667752" y="3882213"/>
              <a:ext cx="110348" cy="86412"/>
            </a:xfrm>
            <a:prstGeom prst="rect">
              <a:avLst/>
            </a:prstGeom>
          </p:spPr>
        </p:pic>
      </p:grpSp>
      <p:sp>
        <p:nvSpPr>
          <p:cNvPr id="26" name="object 26"/>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7" name="object 27"/>
          <p:cNvGrpSpPr/>
          <p:nvPr/>
        </p:nvGrpSpPr>
        <p:grpSpPr>
          <a:xfrm>
            <a:off x="7457633" y="5241145"/>
            <a:ext cx="732367" cy="110067"/>
            <a:chOff x="5593224" y="3930859"/>
            <a:chExt cx="549275" cy="82550"/>
          </a:xfrm>
        </p:grpSpPr>
        <p:sp>
          <p:nvSpPr>
            <p:cNvPr id="28" name="object 28"/>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6036399" y="3930859"/>
              <a:ext cx="105500" cy="81980"/>
            </a:xfrm>
            <a:prstGeom prst="rect">
              <a:avLst/>
            </a:prstGeom>
          </p:spPr>
        </p:pic>
      </p:grpSp>
      <p:sp>
        <p:nvSpPr>
          <p:cNvPr id="30" name="object 30"/>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31" name="object 31"/>
          <p:cNvGrpSpPr/>
          <p:nvPr/>
        </p:nvGrpSpPr>
        <p:grpSpPr>
          <a:xfrm>
            <a:off x="9184967" y="5241145"/>
            <a:ext cx="732367" cy="110067"/>
            <a:chOff x="6888725" y="3930859"/>
            <a:chExt cx="549275" cy="82550"/>
          </a:xfrm>
        </p:grpSpPr>
        <p:sp>
          <p:nvSpPr>
            <p:cNvPr id="32" name="object 32"/>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4" cstate="print"/>
            <a:stretch>
              <a:fillRect/>
            </a:stretch>
          </p:blipFill>
          <p:spPr>
            <a:xfrm>
              <a:off x="7331900" y="3930859"/>
              <a:ext cx="105500" cy="81980"/>
            </a:xfrm>
            <a:prstGeom prst="rect">
              <a:avLst/>
            </a:prstGeom>
          </p:spPr>
        </p:pic>
      </p:grpSp>
      <p:pic>
        <p:nvPicPr>
          <p:cNvPr id="34" name="Picture 33">
            <a:extLst>
              <a:ext uri="{FF2B5EF4-FFF2-40B4-BE49-F238E27FC236}">
                <a16:creationId xmlns:a16="http://schemas.microsoft.com/office/drawing/2014/main" id="{2F068363-F6A9-41FC-BD47-0962224FBE35}"/>
              </a:ext>
            </a:extLst>
          </p:cNvPr>
          <p:cNvPicPr>
            <a:picLocks noChangeAspect="1"/>
          </p:cNvPicPr>
          <p:nvPr/>
        </p:nvPicPr>
        <p:blipFill>
          <a:blip r:embed="rId5"/>
          <a:stretch>
            <a:fillRect/>
          </a:stretch>
        </p:blipFill>
        <p:spPr>
          <a:xfrm>
            <a:off x="8742105" y="2926581"/>
            <a:ext cx="2219635" cy="685896"/>
          </a:xfrm>
          <a:prstGeom prst="rect">
            <a:avLst/>
          </a:prstGeom>
        </p:spPr>
      </p:pic>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0283" y="206967"/>
            <a:ext cx="10699579"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9" y="1947559"/>
            <a:ext cx="1696974" cy="1206233"/>
            <a:chOff x="4588218" y="1460669"/>
            <a:chExt cx="127273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9" name="object 19"/>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0" name="object 20"/>
          <p:cNvGrpSpPr/>
          <p:nvPr/>
        </p:nvGrpSpPr>
        <p:grpSpPr>
          <a:xfrm>
            <a:off x="3976283" y="4218250"/>
            <a:ext cx="1106592" cy="2134447"/>
            <a:chOff x="2982212" y="3163687"/>
            <a:chExt cx="829944" cy="1600835"/>
          </a:xfrm>
        </p:grpSpPr>
        <p:sp>
          <p:nvSpPr>
            <p:cNvPr id="21" name="object 21"/>
            <p:cNvSpPr/>
            <p:nvPr/>
          </p:nvSpPr>
          <p:spPr>
            <a:xfrm>
              <a:off x="2986975" y="3168450"/>
              <a:ext cx="766445" cy="763270"/>
            </a:xfrm>
            <a:custGeom>
              <a:avLst/>
              <a:gdLst/>
              <a:ahLst/>
              <a:cxnLst/>
              <a:rect l="l" t="t" r="r" b="b"/>
              <a:pathLst>
                <a:path w="766445" h="763270">
                  <a:moveTo>
                    <a:pt x="0" y="0"/>
                  </a:moveTo>
                  <a:lnTo>
                    <a:pt x="765913" y="763063"/>
                  </a:lnTo>
                </a:path>
              </a:pathLst>
            </a:custGeom>
            <a:ln w="9524">
              <a:solidFill>
                <a:srgbClr val="000000"/>
              </a:solidFill>
            </a:ln>
          </p:spPr>
          <p:txBody>
            <a:bodyPr wrap="square" lIns="0" tIns="0" rIns="0" bIns="0" rtlCol="0"/>
            <a:lstStyle/>
            <a:p>
              <a:endParaRPr sz="2400"/>
            </a:p>
          </p:txBody>
        </p:sp>
        <p:sp>
          <p:nvSpPr>
            <p:cNvPr id="22" name="object 22"/>
            <p:cNvSpPr/>
            <p:nvPr/>
          </p:nvSpPr>
          <p:spPr>
            <a:xfrm>
              <a:off x="3741784" y="3920368"/>
              <a:ext cx="41910" cy="41910"/>
            </a:xfrm>
            <a:custGeom>
              <a:avLst/>
              <a:gdLst/>
              <a:ahLst/>
              <a:cxnLst/>
              <a:rect l="l" t="t" r="r" b="b"/>
              <a:pathLst>
                <a:path w="41910" h="41910">
                  <a:moveTo>
                    <a:pt x="41725" y="41653"/>
                  </a:moveTo>
                  <a:lnTo>
                    <a:pt x="0" y="22290"/>
                  </a:lnTo>
                  <a:lnTo>
                    <a:pt x="22207" y="0"/>
                  </a:lnTo>
                  <a:lnTo>
                    <a:pt x="41725" y="41653"/>
                  </a:lnTo>
                  <a:close/>
                </a:path>
              </a:pathLst>
            </a:custGeom>
            <a:solidFill>
              <a:srgbClr val="000000"/>
            </a:solidFill>
          </p:spPr>
          <p:txBody>
            <a:bodyPr wrap="square" lIns="0" tIns="0" rIns="0" bIns="0" rtlCol="0"/>
            <a:lstStyle/>
            <a:p>
              <a:endParaRPr sz="2400"/>
            </a:p>
          </p:txBody>
        </p:sp>
        <p:sp>
          <p:nvSpPr>
            <p:cNvPr id="23" name="object 23"/>
            <p:cNvSpPr/>
            <p:nvPr/>
          </p:nvSpPr>
          <p:spPr>
            <a:xfrm>
              <a:off x="3741784" y="3920368"/>
              <a:ext cx="41910" cy="41910"/>
            </a:xfrm>
            <a:custGeom>
              <a:avLst/>
              <a:gdLst/>
              <a:ahLst/>
              <a:cxnLst/>
              <a:rect l="l" t="t" r="r" b="b"/>
              <a:pathLst>
                <a:path w="41910" h="41910">
                  <a:moveTo>
                    <a:pt x="0" y="22290"/>
                  </a:moveTo>
                  <a:lnTo>
                    <a:pt x="41725" y="41653"/>
                  </a:lnTo>
                  <a:lnTo>
                    <a:pt x="22207" y="0"/>
                  </a:lnTo>
                  <a:lnTo>
                    <a:pt x="0" y="22290"/>
                  </a:lnTo>
                  <a:close/>
                </a:path>
              </a:pathLst>
            </a:custGeom>
            <a:ln w="9524">
              <a:solidFill>
                <a:srgbClr val="000000"/>
              </a:solidFill>
            </a:ln>
          </p:spPr>
          <p:txBody>
            <a:bodyPr wrap="square" lIns="0" tIns="0" rIns="0" bIns="0" rtlCol="0"/>
            <a:lstStyle/>
            <a:p>
              <a:endParaRPr sz="2400"/>
            </a:p>
          </p:txBody>
        </p:sp>
        <p:sp>
          <p:nvSpPr>
            <p:cNvPr id="24" name="object 24"/>
            <p:cNvSpPr/>
            <p:nvPr/>
          </p:nvSpPr>
          <p:spPr>
            <a:xfrm>
              <a:off x="3010375" y="3571575"/>
              <a:ext cx="732155" cy="374650"/>
            </a:xfrm>
            <a:custGeom>
              <a:avLst/>
              <a:gdLst/>
              <a:ahLst/>
              <a:cxnLst/>
              <a:rect l="l" t="t" r="r" b="b"/>
              <a:pathLst>
                <a:path w="732154" h="374650">
                  <a:moveTo>
                    <a:pt x="0" y="0"/>
                  </a:moveTo>
                  <a:lnTo>
                    <a:pt x="732111" y="374190"/>
                  </a:lnTo>
                </a:path>
              </a:pathLst>
            </a:custGeom>
            <a:ln w="9524">
              <a:solidFill>
                <a:srgbClr val="000000"/>
              </a:solidFill>
            </a:ln>
          </p:spPr>
          <p:txBody>
            <a:bodyPr wrap="square" lIns="0" tIns="0" rIns="0" bIns="0" rtlCol="0"/>
            <a:lstStyle/>
            <a:p>
              <a:endParaRPr sz="2400"/>
            </a:p>
          </p:txBody>
        </p:sp>
        <p:sp>
          <p:nvSpPr>
            <p:cNvPr id="25" name="object 25"/>
            <p:cNvSpPr/>
            <p:nvPr/>
          </p:nvSpPr>
          <p:spPr>
            <a:xfrm>
              <a:off x="3735326" y="3931756"/>
              <a:ext cx="45720" cy="34290"/>
            </a:xfrm>
            <a:custGeom>
              <a:avLst/>
              <a:gdLst/>
              <a:ahLst/>
              <a:cxnLst/>
              <a:rect l="l" t="t" r="r" b="b"/>
              <a:pathLst>
                <a:path w="45720" h="34289">
                  <a:moveTo>
                    <a:pt x="45649" y="33681"/>
                  </a:moveTo>
                  <a:lnTo>
                    <a:pt x="0" y="28017"/>
                  </a:lnTo>
                  <a:lnTo>
                    <a:pt x="14320" y="0"/>
                  </a:lnTo>
                  <a:lnTo>
                    <a:pt x="45649" y="33681"/>
                  </a:lnTo>
                  <a:close/>
                </a:path>
              </a:pathLst>
            </a:custGeom>
            <a:solidFill>
              <a:srgbClr val="000000"/>
            </a:solidFill>
          </p:spPr>
          <p:txBody>
            <a:bodyPr wrap="square" lIns="0" tIns="0" rIns="0" bIns="0" rtlCol="0"/>
            <a:lstStyle/>
            <a:p>
              <a:endParaRPr sz="2400"/>
            </a:p>
          </p:txBody>
        </p:sp>
        <p:sp>
          <p:nvSpPr>
            <p:cNvPr id="26" name="object 26"/>
            <p:cNvSpPr/>
            <p:nvPr/>
          </p:nvSpPr>
          <p:spPr>
            <a:xfrm>
              <a:off x="3735326" y="3931756"/>
              <a:ext cx="45720" cy="34290"/>
            </a:xfrm>
            <a:custGeom>
              <a:avLst/>
              <a:gdLst/>
              <a:ahLst/>
              <a:cxnLst/>
              <a:rect l="l" t="t" r="r" b="b"/>
              <a:pathLst>
                <a:path w="45720" h="34289">
                  <a:moveTo>
                    <a:pt x="0" y="28017"/>
                  </a:moveTo>
                  <a:lnTo>
                    <a:pt x="45649" y="33681"/>
                  </a:lnTo>
                  <a:lnTo>
                    <a:pt x="14320" y="0"/>
                  </a:lnTo>
                  <a:lnTo>
                    <a:pt x="0" y="28017"/>
                  </a:lnTo>
                  <a:close/>
                </a:path>
              </a:pathLst>
            </a:custGeom>
            <a:ln w="9524">
              <a:solidFill>
                <a:srgbClr val="000000"/>
              </a:solidFill>
            </a:ln>
          </p:spPr>
          <p:txBody>
            <a:bodyPr wrap="square" lIns="0" tIns="0" rIns="0" bIns="0" rtlCol="0"/>
            <a:lstStyle/>
            <a:p>
              <a:endParaRPr sz="2400"/>
            </a:p>
          </p:txBody>
        </p:sp>
        <p:sp>
          <p:nvSpPr>
            <p:cNvPr id="27" name="object 27"/>
            <p:cNvSpPr/>
            <p:nvPr/>
          </p:nvSpPr>
          <p:spPr>
            <a:xfrm>
              <a:off x="3759514" y="3957097"/>
              <a:ext cx="43815" cy="31750"/>
            </a:xfrm>
            <a:custGeom>
              <a:avLst/>
              <a:gdLst/>
              <a:ahLst/>
              <a:cxnLst/>
              <a:rect l="l" t="t" r="r" b="b"/>
              <a:pathLst>
                <a:path w="43814" h="31750">
                  <a:moveTo>
                    <a:pt x="537" y="31460"/>
                  </a:moveTo>
                  <a:lnTo>
                    <a:pt x="0" y="0"/>
                  </a:lnTo>
                  <a:lnTo>
                    <a:pt x="43487" y="14991"/>
                  </a:lnTo>
                  <a:lnTo>
                    <a:pt x="537" y="31460"/>
                  </a:lnTo>
                  <a:close/>
                </a:path>
              </a:pathLst>
            </a:custGeom>
            <a:solidFill>
              <a:srgbClr val="000000"/>
            </a:solidFill>
          </p:spPr>
          <p:txBody>
            <a:bodyPr wrap="square" lIns="0" tIns="0" rIns="0" bIns="0" rtlCol="0"/>
            <a:lstStyle/>
            <a:p>
              <a:endParaRPr sz="2400"/>
            </a:p>
          </p:txBody>
        </p:sp>
        <p:sp>
          <p:nvSpPr>
            <p:cNvPr id="28" name="object 28"/>
            <p:cNvSpPr/>
            <p:nvPr/>
          </p:nvSpPr>
          <p:spPr>
            <a:xfrm>
              <a:off x="3759514" y="3957097"/>
              <a:ext cx="43815" cy="31750"/>
            </a:xfrm>
            <a:custGeom>
              <a:avLst/>
              <a:gdLst/>
              <a:ahLst/>
              <a:cxnLst/>
              <a:rect l="l" t="t" r="r" b="b"/>
              <a:pathLst>
                <a:path w="43814" h="31750">
                  <a:moveTo>
                    <a:pt x="537" y="31460"/>
                  </a:moveTo>
                  <a:lnTo>
                    <a:pt x="43487" y="14991"/>
                  </a:lnTo>
                  <a:lnTo>
                    <a:pt x="0" y="0"/>
                  </a:lnTo>
                  <a:lnTo>
                    <a:pt x="537" y="31460"/>
                  </a:lnTo>
                  <a:close/>
                </a:path>
              </a:pathLst>
            </a:custGeom>
            <a:ln w="9524">
              <a:solidFill>
                <a:srgbClr val="000000"/>
              </a:solidFill>
            </a:ln>
          </p:spPr>
          <p:txBody>
            <a:bodyPr wrap="square" lIns="0" tIns="0" rIns="0" bIns="0" rtlCol="0"/>
            <a:lstStyle/>
            <a:p>
              <a:endParaRPr sz="2400"/>
            </a:p>
          </p:txBody>
        </p:sp>
        <p:sp>
          <p:nvSpPr>
            <p:cNvPr id="29" name="object 29"/>
            <p:cNvSpPr/>
            <p:nvPr/>
          </p:nvSpPr>
          <p:spPr>
            <a:xfrm>
              <a:off x="3010225" y="3996987"/>
              <a:ext cx="755650" cy="370205"/>
            </a:xfrm>
            <a:custGeom>
              <a:avLst/>
              <a:gdLst/>
              <a:ahLst/>
              <a:cxnLst/>
              <a:rect l="l" t="t" r="r" b="b"/>
              <a:pathLst>
                <a:path w="755650" h="370204">
                  <a:moveTo>
                    <a:pt x="0" y="369962"/>
                  </a:moveTo>
                  <a:lnTo>
                    <a:pt x="755375" y="0"/>
                  </a:lnTo>
                </a:path>
              </a:pathLst>
            </a:custGeom>
            <a:ln w="9524">
              <a:solidFill>
                <a:srgbClr val="000000"/>
              </a:solidFill>
            </a:ln>
          </p:spPr>
          <p:txBody>
            <a:bodyPr wrap="square" lIns="0" tIns="0" rIns="0" bIns="0" rtlCol="0"/>
            <a:lstStyle/>
            <a:p>
              <a:endParaRPr sz="2400"/>
            </a:p>
          </p:txBody>
        </p:sp>
        <p:sp>
          <p:nvSpPr>
            <p:cNvPr id="30" name="object 30"/>
            <p:cNvSpPr/>
            <p:nvPr/>
          </p:nvSpPr>
          <p:spPr>
            <a:xfrm>
              <a:off x="3758680" y="3977974"/>
              <a:ext cx="46355" cy="33655"/>
            </a:xfrm>
            <a:custGeom>
              <a:avLst/>
              <a:gdLst/>
              <a:ahLst/>
              <a:cxnLst/>
              <a:rect l="l" t="t" r="r" b="b"/>
              <a:pathLst>
                <a:path w="46354" h="33654">
                  <a:moveTo>
                    <a:pt x="13840" y="33142"/>
                  </a:moveTo>
                  <a:lnTo>
                    <a:pt x="0" y="4883"/>
                  </a:lnTo>
                  <a:lnTo>
                    <a:pt x="45739" y="0"/>
                  </a:lnTo>
                  <a:lnTo>
                    <a:pt x="13840" y="33142"/>
                  </a:lnTo>
                  <a:close/>
                </a:path>
              </a:pathLst>
            </a:custGeom>
            <a:solidFill>
              <a:srgbClr val="000000"/>
            </a:solidFill>
          </p:spPr>
          <p:txBody>
            <a:bodyPr wrap="square" lIns="0" tIns="0" rIns="0" bIns="0" rtlCol="0"/>
            <a:lstStyle/>
            <a:p>
              <a:endParaRPr sz="2400"/>
            </a:p>
          </p:txBody>
        </p:sp>
        <p:sp>
          <p:nvSpPr>
            <p:cNvPr id="31" name="object 31"/>
            <p:cNvSpPr/>
            <p:nvPr/>
          </p:nvSpPr>
          <p:spPr>
            <a:xfrm>
              <a:off x="3758680" y="3977974"/>
              <a:ext cx="46355" cy="33655"/>
            </a:xfrm>
            <a:custGeom>
              <a:avLst/>
              <a:gdLst/>
              <a:ahLst/>
              <a:cxnLst/>
              <a:rect l="l" t="t" r="r" b="b"/>
              <a:pathLst>
                <a:path w="46354" h="33654">
                  <a:moveTo>
                    <a:pt x="13840" y="33142"/>
                  </a:moveTo>
                  <a:lnTo>
                    <a:pt x="45739" y="0"/>
                  </a:lnTo>
                  <a:lnTo>
                    <a:pt x="0" y="4883"/>
                  </a:lnTo>
                  <a:lnTo>
                    <a:pt x="13840" y="33142"/>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2999425" y="4011498"/>
              <a:ext cx="776605" cy="748030"/>
            </a:xfrm>
            <a:custGeom>
              <a:avLst/>
              <a:gdLst/>
              <a:ahLst/>
              <a:cxnLst/>
              <a:rect l="l" t="t" r="r" b="b"/>
              <a:pathLst>
                <a:path w="776604" h="748029">
                  <a:moveTo>
                    <a:pt x="0" y="747851"/>
                  </a:moveTo>
                  <a:lnTo>
                    <a:pt x="776340" y="0"/>
                  </a:lnTo>
                </a:path>
              </a:pathLst>
            </a:custGeom>
            <a:ln w="9524">
              <a:solidFill>
                <a:srgbClr val="000000"/>
              </a:solidFill>
            </a:ln>
          </p:spPr>
          <p:txBody>
            <a:bodyPr wrap="square" lIns="0" tIns="0" rIns="0" bIns="0" rtlCol="0"/>
            <a:lstStyle/>
            <a:p>
              <a:endParaRPr sz="2400"/>
            </a:p>
          </p:txBody>
        </p:sp>
        <p:sp>
          <p:nvSpPr>
            <p:cNvPr id="33" name="object 33"/>
            <p:cNvSpPr/>
            <p:nvPr/>
          </p:nvSpPr>
          <p:spPr>
            <a:xfrm>
              <a:off x="3764850" y="3981510"/>
              <a:ext cx="42545" cy="41910"/>
            </a:xfrm>
            <a:custGeom>
              <a:avLst/>
              <a:gdLst/>
              <a:ahLst/>
              <a:cxnLst/>
              <a:rect l="l" t="t" r="r" b="b"/>
              <a:pathLst>
                <a:path w="42545" h="41910">
                  <a:moveTo>
                    <a:pt x="21829" y="41319"/>
                  </a:moveTo>
                  <a:lnTo>
                    <a:pt x="0" y="18657"/>
                  </a:lnTo>
                  <a:lnTo>
                    <a:pt x="42045" y="0"/>
                  </a:lnTo>
                  <a:lnTo>
                    <a:pt x="21829" y="41319"/>
                  </a:lnTo>
                  <a:close/>
                </a:path>
              </a:pathLst>
            </a:custGeom>
            <a:solidFill>
              <a:srgbClr val="000000"/>
            </a:solidFill>
          </p:spPr>
          <p:txBody>
            <a:bodyPr wrap="square" lIns="0" tIns="0" rIns="0" bIns="0" rtlCol="0"/>
            <a:lstStyle/>
            <a:p>
              <a:endParaRPr sz="2400"/>
            </a:p>
          </p:txBody>
        </p:sp>
        <p:sp>
          <p:nvSpPr>
            <p:cNvPr id="34" name="object 34"/>
            <p:cNvSpPr/>
            <p:nvPr/>
          </p:nvSpPr>
          <p:spPr>
            <a:xfrm>
              <a:off x="3764850" y="3981510"/>
              <a:ext cx="42545" cy="41910"/>
            </a:xfrm>
            <a:custGeom>
              <a:avLst/>
              <a:gdLst/>
              <a:ahLst/>
              <a:cxnLst/>
              <a:rect l="l" t="t" r="r" b="b"/>
              <a:pathLst>
                <a:path w="42545" h="41910">
                  <a:moveTo>
                    <a:pt x="21829" y="41319"/>
                  </a:moveTo>
                  <a:lnTo>
                    <a:pt x="42045" y="0"/>
                  </a:lnTo>
                  <a:lnTo>
                    <a:pt x="0" y="18657"/>
                  </a:lnTo>
                  <a:lnTo>
                    <a:pt x="21829" y="41319"/>
                  </a:lnTo>
                  <a:close/>
                </a:path>
              </a:pathLst>
            </a:custGeom>
            <a:ln w="9524">
              <a:solidFill>
                <a:srgbClr val="000000"/>
              </a:solidFill>
            </a:ln>
          </p:spPr>
          <p:txBody>
            <a:bodyPr wrap="square" lIns="0" tIns="0" rIns="0" bIns="0" rtlCol="0"/>
            <a:lstStyle/>
            <a:p>
              <a:endParaRPr sz="2400"/>
            </a:p>
          </p:txBody>
        </p:sp>
      </p:grpSp>
      <p:graphicFrame>
        <p:nvGraphicFramePr>
          <p:cNvPr id="35" name="object 35"/>
          <p:cNvGraphicFramePr>
            <a:graphicFrameLocks noGrp="1"/>
          </p:cNvGraphicFramePr>
          <p:nvPr/>
        </p:nvGraphicFramePr>
        <p:xfrm>
          <a:off x="2476500" y="3975101"/>
          <a:ext cx="2529840"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gridCol w="1039707">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1"/>
                  </a:ext>
                </a:extLst>
              </a:tr>
              <a:tr h="270933">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2"/>
                  </a:ext>
                </a:extLst>
              </a:tr>
              <a:tr h="251460">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5"/>
                  </a:ext>
                </a:extLst>
              </a:tr>
            </a:tbl>
          </a:graphicData>
        </a:graphic>
      </p:graphicFrame>
      <p:sp>
        <p:nvSpPr>
          <p:cNvPr id="36" name="object 36"/>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37" name="object 37"/>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38" name="object 38"/>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39" name="object 39"/>
          <p:cNvGrpSpPr/>
          <p:nvPr/>
        </p:nvGrpSpPr>
        <p:grpSpPr>
          <a:xfrm>
            <a:off x="7457633" y="5241145"/>
            <a:ext cx="732367" cy="110067"/>
            <a:chOff x="5593224" y="3930859"/>
            <a:chExt cx="549275" cy="82550"/>
          </a:xfrm>
        </p:grpSpPr>
        <p:sp>
          <p:nvSpPr>
            <p:cNvPr id="40" name="object 40"/>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41" name="object 41"/>
            <p:cNvPicPr/>
            <p:nvPr/>
          </p:nvPicPr>
          <p:blipFill>
            <a:blip r:embed="rId2" cstate="print"/>
            <a:stretch>
              <a:fillRect/>
            </a:stretch>
          </p:blipFill>
          <p:spPr>
            <a:xfrm>
              <a:off x="6036399" y="3930859"/>
              <a:ext cx="105500" cy="81980"/>
            </a:xfrm>
            <a:prstGeom prst="rect">
              <a:avLst/>
            </a:prstGeom>
          </p:spPr>
        </p:pic>
      </p:grpSp>
      <p:sp>
        <p:nvSpPr>
          <p:cNvPr id="42" name="object 42"/>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43" name="object 43"/>
          <p:cNvGrpSpPr/>
          <p:nvPr/>
        </p:nvGrpSpPr>
        <p:grpSpPr>
          <a:xfrm>
            <a:off x="9184967" y="5241145"/>
            <a:ext cx="732367" cy="110067"/>
            <a:chOff x="6888725" y="3930859"/>
            <a:chExt cx="549275" cy="82550"/>
          </a:xfrm>
        </p:grpSpPr>
        <p:sp>
          <p:nvSpPr>
            <p:cNvPr id="44" name="object 44"/>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45" name="object 45"/>
            <p:cNvPicPr/>
            <p:nvPr/>
          </p:nvPicPr>
          <p:blipFill>
            <a:blip r:embed="rId3" cstate="print"/>
            <a:stretch>
              <a:fillRect/>
            </a:stretch>
          </p:blipFill>
          <p:spPr>
            <a:xfrm>
              <a:off x="7331900" y="3930859"/>
              <a:ext cx="105500" cy="81980"/>
            </a:xfrm>
            <a:prstGeom prst="rect">
              <a:avLst/>
            </a:prstGeom>
          </p:spPr>
        </p:pic>
      </p:grpSp>
      <p:pic>
        <p:nvPicPr>
          <p:cNvPr id="46" name="Picture 45">
            <a:extLst>
              <a:ext uri="{FF2B5EF4-FFF2-40B4-BE49-F238E27FC236}">
                <a16:creationId xmlns:a16="http://schemas.microsoft.com/office/drawing/2014/main" id="{ED2A05FF-7C9F-45D1-B618-EEBC4E7307CA}"/>
              </a:ext>
            </a:extLst>
          </p:cNvPr>
          <p:cNvPicPr>
            <a:picLocks noChangeAspect="1"/>
          </p:cNvPicPr>
          <p:nvPr/>
        </p:nvPicPr>
        <p:blipFill>
          <a:blip r:embed="rId4"/>
          <a:stretch>
            <a:fillRect/>
          </a:stretch>
        </p:blipFill>
        <p:spPr>
          <a:xfrm>
            <a:off x="8742105" y="2926581"/>
            <a:ext cx="2219635" cy="685896"/>
          </a:xfrm>
          <a:prstGeom prst="rect">
            <a:avLst/>
          </a:prstGeom>
        </p:spPr>
      </p:pic>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206967"/>
            <a:ext cx="10950294" cy="930964"/>
          </a:xfrm>
          <a:prstGeom prst="rect">
            <a:avLst/>
          </a:prstGeom>
        </p:spPr>
        <p:txBody>
          <a:bodyPr vert="horz" wrap="square" lIns="0" tIns="251400" rIns="0" bIns="0" rtlCol="0" anchor="ctr">
            <a:spAutoFit/>
          </a:bodyPr>
          <a:lstStyle/>
          <a:p>
            <a:pPr marL="2210591">
              <a:lnSpc>
                <a:spcPct val="100000"/>
              </a:lnSpc>
              <a:spcBef>
                <a:spcPts val="133"/>
              </a:spcBef>
            </a:pPr>
            <a:r>
              <a:rPr spc="-27" dirty="0"/>
              <a:t>Stochastic</a:t>
            </a:r>
            <a:r>
              <a:rPr spc="-133" dirty="0"/>
              <a:t> </a:t>
            </a:r>
            <a:r>
              <a:rPr spc="-27" dirty="0"/>
              <a:t>Gradient</a:t>
            </a:r>
            <a:r>
              <a:rPr spc="-127" dirty="0"/>
              <a:t> </a:t>
            </a:r>
            <a:r>
              <a:rPr spc="-27" dirty="0"/>
              <a:t>Descent</a:t>
            </a:r>
            <a:r>
              <a:rPr spc="-133" dirty="0"/>
              <a:t> </a:t>
            </a:r>
            <a:r>
              <a:rPr spc="-13" dirty="0"/>
              <a:t>(SGD)</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7" cy="1206233"/>
            <a:chOff x="4588216" y="1460669"/>
            <a:chExt cx="127273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dirty="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310871" y="5071364"/>
            <a:ext cx="1430867" cy="637909"/>
          </a:xfrm>
          <a:prstGeom prst="rect">
            <a:avLst/>
          </a:prstGeom>
        </p:spPr>
        <p:txBody>
          <a:bodyPr vert="horz" wrap="square" lIns="0" tIns="37253" rIns="0" bIns="0" rtlCol="0">
            <a:spAutoFit/>
          </a:bodyPr>
          <a:lstStyle/>
          <a:p>
            <a:pPr algn="ctr">
              <a:spcBef>
                <a:spcPts val="293"/>
              </a:spcBef>
            </a:pPr>
            <a:r>
              <a:rPr sz="1867" spc="-13" dirty="0">
                <a:latin typeface="Arial MT"/>
                <a:cs typeface="Arial MT"/>
              </a:rPr>
              <a:t>Observations</a:t>
            </a:r>
            <a:endParaRPr sz="1867">
              <a:latin typeface="Arial MT"/>
              <a:cs typeface="Arial MT"/>
            </a:endParaRPr>
          </a:p>
          <a:p>
            <a:pPr algn="ctr">
              <a:spcBef>
                <a:spcPts val="160"/>
              </a:spcBef>
            </a:pPr>
            <a:r>
              <a:rPr sz="1867" spc="-33" dirty="0">
                <a:latin typeface="Arial MT"/>
                <a:cs typeface="Arial MT"/>
              </a:rPr>
              <a:t>=5</a:t>
            </a:r>
            <a:endParaRPr sz="1867">
              <a:latin typeface="Arial MT"/>
              <a:cs typeface="Arial MT"/>
            </a:endParaRPr>
          </a:p>
        </p:txBody>
      </p:sp>
      <p:sp>
        <p:nvSpPr>
          <p:cNvPr id="19" name="object 19"/>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0" name="object 20"/>
          <p:cNvGrpSpPr/>
          <p:nvPr/>
        </p:nvGrpSpPr>
        <p:grpSpPr>
          <a:xfrm>
            <a:off x="3976283" y="4218250"/>
            <a:ext cx="1106592" cy="2134447"/>
            <a:chOff x="2982212" y="3163687"/>
            <a:chExt cx="829944" cy="1600835"/>
          </a:xfrm>
        </p:grpSpPr>
        <p:sp>
          <p:nvSpPr>
            <p:cNvPr id="21" name="object 21"/>
            <p:cNvSpPr/>
            <p:nvPr/>
          </p:nvSpPr>
          <p:spPr>
            <a:xfrm>
              <a:off x="2986975" y="3168450"/>
              <a:ext cx="766445" cy="763270"/>
            </a:xfrm>
            <a:custGeom>
              <a:avLst/>
              <a:gdLst/>
              <a:ahLst/>
              <a:cxnLst/>
              <a:rect l="l" t="t" r="r" b="b"/>
              <a:pathLst>
                <a:path w="766445" h="763270">
                  <a:moveTo>
                    <a:pt x="0" y="0"/>
                  </a:moveTo>
                  <a:lnTo>
                    <a:pt x="765913" y="763063"/>
                  </a:lnTo>
                </a:path>
              </a:pathLst>
            </a:custGeom>
            <a:ln w="9524">
              <a:solidFill>
                <a:srgbClr val="000000"/>
              </a:solidFill>
            </a:ln>
          </p:spPr>
          <p:txBody>
            <a:bodyPr wrap="square" lIns="0" tIns="0" rIns="0" bIns="0" rtlCol="0"/>
            <a:lstStyle/>
            <a:p>
              <a:endParaRPr sz="2400"/>
            </a:p>
          </p:txBody>
        </p:sp>
        <p:sp>
          <p:nvSpPr>
            <p:cNvPr id="22" name="object 22"/>
            <p:cNvSpPr/>
            <p:nvPr/>
          </p:nvSpPr>
          <p:spPr>
            <a:xfrm>
              <a:off x="3741784" y="3920368"/>
              <a:ext cx="41910" cy="41910"/>
            </a:xfrm>
            <a:custGeom>
              <a:avLst/>
              <a:gdLst/>
              <a:ahLst/>
              <a:cxnLst/>
              <a:rect l="l" t="t" r="r" b="b"/>
              <a:pathLst>
                <a:path w="41910" h="41910">
                  <a:moveTo>
                    <a:pt x="41725" y="41653"/>
                  </a:moveTo>
                  <a:lnTo>
                    <a:pt x="0" y="22290"/>
                  </a:lnTo>
                  <a:lnTo>
                    <a:pt x="22207" y="0"/>
                  </a:lnTo>
                  <a:lnTo>
                    <a:pt x="41725" y="41653"/>
                  </a:lnTo>
                  <a:close/>
                </a:path>
              </a:pathLst>
            </a:custGeom>
            <a:solidFill>
              <a:srgbClr val="000000"/>
            </a:solidFill>
          </p:spPr>
          <p:txBody>
            <a:bodyPr wrap="square" lIns="0" tIns="0" rIns="0" bIns="0" rtlCol="0"/>
            <a:lstStyle/>
            <a:p>
              <a:endParaRPr sz="2400"/>
            </a:p>
          </p:txBody>
        </p:sp>
        <p:sp>
          <p:nvSpPr>
            <p:cNvPr id="23" name="object 23"/>
            <p:cNvSpPr/>
            <p:nvPr/>
          </p:nvSpPr>
          <p:spPr>
            <a:xfrm>
              <a:off x="3741784" y="3920368"/>
              <a:ext cx="41910" cy="41910"/>
            </a:xfrm>
            <a:custGeom>
              <a:avLst/>
              <a:gdLst/>
              <a:ahLst/>
              <a:cxnLst/>
              <a:rect l="l" t="t" r="r" b="b"/>
              <a:pathLst>
                <a:path w="41910" h="41910">
                  <a:moveTo>
                    <a:pt x="0" y="22290"/>
                  </a:moveTo>
                  <a:lnTo>
                    <a:pt x="41725" y="41653"/>
                  </a:lnTo>
                  <a:lnTo>
                    <a:pt x="22207" y="0"/>
                  </a:lnTo>
                  <a:lnTo>
                    <a:pt x="0" y="22290"/>
                  </a:lnTo>
                  <a:close/>
                </a:path>
              </a:pathLst>
            </a:custGeom>
            <a:ln w="9524">
              <a:solidFill>
                <a:srgbClr val="000000"/>
              </a:solidFill>
            </a:ln>
          </p:spPr>
          <p:txBody>
            <a:bodyPr wrap="square" lIns="0" tIns="0" rIns="0" bIns="0" rtlCol="0"/>
            <a:lstStyle/>
            <a:p>
              <a:endParaRPr sz="2400"/>
            </a:p>
          </p:txBody>
        </p:sp>
        <p:sp>
          <p:nvSpPr>
            <p:cNvPr id="24" name="object 24"/>
            <p:cNvSpPr/>
            <p:nvPr/>
          </p:nvSpPr>
          <p:spPr>
            <a:xfrm>
              <a:off x="3010375" y="3571575"/>
              <a:ext cx="732155" cy="374650"/>
            </a:xfrm>
            <a:custGeom>
              <a:avLst/>
              <a:gdLst/>
              <a:ahLst/>
              <a:cxnLst/>
              <a:rect l="l" t="t" r="r" b="b"/>
              <a:pathLst>
                <a:path w="732154" h="374650">
                  <a:moveTo>
                    <a:pt x="0" y="0"/>
                  </a:moveTo>
                  <a:lnTo>
                    <a:pt x="732111" y="374190"/>
                  </a:lnTo>
                </a:path>
              </a:pathLst>
            </a:custGeom>
            <a:ln w="9524">
              <a:solidFill>
                <a:srgbClr val="000000"/>
              </a:solidFill>
            </a:ln>
          </p:spPr>
          <p:txBody>
            <a:bodyPr wrap="square" lIns="0" tIns="0" rIns="0" bIns="0" rtlCol="0"/>
            <a:lstStyle/>
            <a:p>
              <a:endParaRPr sz="2400"/>
            </a:p>
          </p:txBody>
        </p:sp>
        <p:sp>
          <p:nvSpPr>
            <p:cNvPr id="25" name="object 25"/>
            <p:cNvSpPr/>
            <p:nvPr/>
          </p:nvSpPr>
          <p:spPr>
            <a:xfrm>
              <a:off x="3735326" y="3931756"/>
              <a:ext cx="45720" cy="34290"/>
            </a:xfrm>
            <a:custGeom>
              <a:avLst/>
              <a:gdLst/>
              <a:ahLst/>
              <a:cxnLst/>
              <a:rect l="l" t="t" r="r" b="b"/>
              <a:pathLst>
                <a:path w="45720" h="34289">
                  <a:moveTo>
                    <a:pt x="45649" y="33681"/>
                  </a:moveTo>
                  <a:lnTo>
                    <a:pt x="0" y="28017"/>
                  </a:lnTo>
                  <a:lnTo>
                    <a:pt x="14320" y="0"/>
                  </a:lnTo>
                  <a:lnTo>
                    <a:pt x="45649" y="33681"/>
                  </a:lnTo>
                  <a:close/>
                </a:path>
              </a:pathLst>
            </a:custGeom>
            <a:solidFill>
              <a:srgbClr val="000000"/>
            </a:solidFill>
          </p:spPr>
          <p:txBody>
            <a:bodyPr wrap="square" lIns="0" tIns="0" rIns="0" bIns="0" rtlCol="0"/>
            <a:lstStyle/>
            <a:p>
              <a:endParaRPr sz="2400"/>
            </a:p>
          </p:txBody>
        </p:sp>
        <p:sp>
          <p:nvSpPr>
            <p:cNvPr id="26" name="object 26"/>
            <p:cNvSpPr/>
            <p:nvPr/>
          </p:nvSpPr>
          <p:spPr>
            <a:xfrm>
              <a:off x="3735326" y="3931756"/>
              <a:ext cx="45720" cy="34290"/>
            </a:xfrm>
            <a:custGeom>
              <a:avLst/>
              <a:gdLst/>
              <a:ahLst/>
              <a:cxnLst/>
              <a:rect l="l" t="t" r="r" b="b"/>
              <a:pathLst>
                <a:path w="45720" h="34289">
                  <a:moveTo>
                    <a:pt x="0" y="28017"/>
                  </a:moveTo>
                  <a:lnTo>
                    <a:pt x="45649" y="33681"/>
                  </a:lnTo>
                  <a:lnTo>
                    <a:pt x="14320" y="0"/>
                  </a:lnTo>
                  <a:lnTo>
                    <a:pt x="0" y="28017"/>
                  </a:lnTo>
                  <a:close/>
                </a:path>
              </a:pathLst>
            </a:custGeom>
            <a:ln w="9524">
              <a:solidFill>
                <a:srgbClr val="000000"/>
              </a:solidFill>
            </a:ln>
          </p:spPr>
          <p:txBody>
            <a:bodyPr wrap="square" lIns="0" tIns="0" rIns="0" bIns="0" rtlCol="0"/>
            <a:lstStyle/>
            <a:p>
              <a:endParaRPr sz="2400"/>
            </a:p>
          </p:txBody>
        </p:sp>
        <p:sp>
          <p:nvSpPr>
            <p:cNvPr id="27" name="object 27"/>
            <p:cNvSpPr/>
            <p:nvPr/>
          </p:nvSpPr>
          <p:spPr>
            <a:xfrm>
              <a:off x="3759514" y="3957097"/>
              <a:ext cx="43815" cy="31750"/>
            </a:xfrm>
            <a:custGeom>
              <a:avLst/>
              <a:gdLst/>
              <a:ahLst/>
              <a:cxnLst/>
              <a:rect l="l" t="t" r="r" b="b"/>
              <a:pathLst>
                <a:path w="43814" h="31750">
                  <a:moveTo>
                    <a:pt x="537" y="31460"/>
                  </a:moveTo>
                  <a:lnTo>
                    <a:pt x="0" y="0"/>
                  </a:lnTo>
                  <a:lnTo>
                    <a:pt x="43487" y="14991"/>
                  </a:lnTo>
                  <a:lnTo>
                    <a:pt x="537" y="31460"/>
                  </a:lnTo>
                  <a:close/>
                </a:path>
              </a:pathLst>
            </a:custGeom>
            <a:solidFill>
              <a:srgbClr val="000000"/>
            </a:solidFill>
          </p:spPr>
          <p:txBody>
            <a:bodyPr wrap="square" lIns="0" tIns="0" rIns="0" bIns="0" rtlCol="0"/>
            <a:lstStyle/>
            <a:p>
              <a:endParaRPr sz="2400"/>
            </a:p>
          </p:txBody>
        </p:sp>
        <p:sp>
          <p:nvSpPr>
            <p:cNvPr id="28" name="object 28"/>
            <p:cNvSpPr/>
            <p:nvPr/>
          </p:nvSpPr>
          <p:spPr>
            <a:xfrm>
              <a:off x="3759514" y="3957097"/>
              <a:ext cx="43815" cy="31750"/>
            </a:xfrm>
            <a:custGeom>
              <a:avLst/>
              <a:gdLst/>
              <a:ahLst/>
              <a:cxnLst/>
              <a:rect l="l" t="t" r="r" b="b"/>
              <a:pathLst>
                <a:path w="43814" h="31750">
                  <a:moveTo>
                    <a:pt x="537" y="31460"/>
                  </a:moveTo>
                  <a:lnTo>
                    <a:pt x="43487" y="14991"/>
                  </a:lnTo>
                  <a:lnTo>
                    <a:pt x="0" y="0"/>
                  </a:lnTo>
                  <a:lnTo>
                    <a:pt x="537" y="31460"/>
                  </a:lnTo>
                  <a:close/>
                </a:path>
              </a:pathLst>
            </a:custGeom>
            <a:ln w="9524">
              <a:solidFill>
                <a:srgbClr val="000000"/>
              </a:solidFill>
            </a:ln>
          </p:spPr>
          <p:txBody>
            <a:bodyPr wrap="square" lIns="0" tIns="0" rIns="0" bIns="0" rtlCol="0"/>
            <a:lstStyle/>
            <a:p>
              <a:endParaRPr sz="2400"/>
            </a:p>
          </p:txBody>
        </p:sp>
        <p:sp>
          <p:nvSpPr>
            <p:cNvPr id="29" name="object 29"/>
            <p:cNvSpPr/>
            <p:nvPr/>
          </p:nvSpPr>
          <p:spPr>
            <a:xfrm>
              <a:off x="3010225" y="3996987"/>
              <a:ext cx="755650" cy="370205"/>
            </a:xfrm>
            <a:custGeom>
              <a:avLst/>
              <a:gdLst/>
              <a:ahLst/>
              <a:cxnLst/>
              <a:rect l="l" t="t" r="r" b="b"/>
              <a:pathLst>
                <a:path w="755650" h="370204">
                  <a:moveTo>
                    <a:pt x="0" y="369962"/>
                  </a:moveTo>
                  <a:lnTo>
                    <a:pt x="755375" y="0"/>
                  </a:lnTo>
                </a:path>
              </a:pathLst>
            </a:custGeom>
            <a:ln w="9524">
              <a:solidFill>
                <a:srgbClr val="000000"/>
              </a:solidFill>
            </a:ln>
          </p:spPr>
          <p:txBody>
            <a:bodyPr wrap="square" lIns="0" tIns="0" rIns="0" bIns="0" rtlCol="0"/>
            <a:lstStyle/>
            <a:p>
              <a:endParaRPr sz="2400"/>
            </a:p>
          </p:txBody>
        </p:sp>
        <p:sp>
          <p:nvSpPr>
            <p:cNvPr id="30" name="object 30"/>
            <p:cNvSpPr/>
            <p:nvPr/>
          </p:nvSpPr>
          <p:spPr>
            <a:xfrm>
              <a:off x="3758680" y="3977974"/>
              <a:ext cx="46355" cy="33655"/>
            </a:xfrm>
            <a:custGeom>
              <a:avLst/>
              <a:gdLst/>
              <a:ahLst/>
              <a:cxnLst/>
              <a:rect l="l" t="t" r="r" b="b"/>
              <a:pathLst>
                <a:path w="46354" h="33654">
                  <a:moveTo>
                    <a:pt x="13840" y="33142"/>
                  </a:moveTo>
                  <a:lnTo>
                    <a:pt x="0" y="4883"/>
                  </a:lnTo>
                  <a:lnTo>
                    <a:pt x="45739" y="0"/>
                  </a:lnTo>
                  <a:lnTo>
                    <a:pt x="13840" y="33142"/>
                  </a:lnTo>
                  <a:close/>
                </a:path>
              </a:pathLst>
            </a:custGeom>
            <a:solidFill>
              <a:srgbClr val="000000"/>
            </a:solidFill>
          </p:spPr>
          <p:txBody>
            <a:bodyPr wrap="square" lIns="0" tIns="0" rIns="0" bIns="0" rtlCol="0"/>
            <a:lstStyle/>
            <a:p>
              <a:endParaRPr sz="2400"/>
            </a:p>
          </p:txBody>
        </p:sp>
        <p:sp>
          <p:nvSpPr>
            <p:cNvPr id="31" name="object 31"/>
            <p:cNvSpPr/>
            <p:nvPr/>
          </p:nvSpPr>
          <p:spPr>
            <a:xfrm>
              <a:off x="3758680" y="3977974"/>
              <a:ext cx="46355" cy="33655"/>
            </a:xfrm>
            <a:custGeom>
              <a:avLst/>
              <a:gdLst/>
              <a:ahLst/>
              <a:cxnLst/>
              <a:rect l="l" t="t" r="r" b="b"/>
              <a:pathLst>
                <a:path w="46354" h="33654">
                  <a:moveTo>
                    <a:pt x="13840" y="33142"/>
                  </a:moveTo>
                  <a:lnTo>
                    <a:pt x="45739" y="0"/>
                  </a:lnTo>
                  <a:lnTo>
                    <a:pt x="0" y="4883"/>
                  </a:lnTo>
                  <a:lnTo>
                    <a:pt x="13840" y="33142"/>
                  </a:lnTo>
                  <a:close/>
                </a:path>
              </a:pathLst>
            </a:custGeom>
            <a:ln w="9524">
              <a:solidFill>
                <a:srgbClr val="000000"/>
              </a:solidFill>
            </a:ln>
          </p:spPr>
          <p:txBody>
            <a:bodyPr wrap="square" lIns="0" tIns="0" rIns="0" bIns="0" rtlCol="0"/>
            <a:lstStyle/>
            <a:p>
              <a:endParaRPr sz="2400"/>
            </a:p>
          </p:txBody>
        </p:sp>
        <p:sp>
          <p:nvSpPr>
            <p:cNvPr id="32" name="object 32"/>
            <p:cNvSpPr/>
            <p:nvPr/>
          </p:nvSpPr>
          <p:spPr>
            <a:xfrm>
              <a:off x="2999425" y="4011498"/>
              <a:ext cx="776605" cy="748030"/>
            </a:xfrm>
            <a:custGeom>
              <a:avLst/>
              <a:gdLst/>
              <a:ahLst/>
              <a:cxnLst/>
              <a:rect l="l" t="t" r="r" b="b"/>
              <a:pathLst>
                <a:path w="776604" h="748029">
                  <a:moveTo>
                    <a:pt x="0" y="747851"/>
                  </a:moveTo>
                  <a:lnTo>
                    <a:pt x="776340" y="0"/>
                  </a:lnTo>
                </a:path>
              </a:pathLst>
            </a:custGeom>
            <a:ln w="9524">
              <a:solidFill>
                <a:srgbClr val="000000"/>
              </a:solidFill>
            </a:ln>
          </p:spPr>
          <p:txBody>
            <a:bodyPr wrap="square" lIns="0" tIns="0" rIns="0" bIns="0" rtlCol="0"/>
            <a:lstStyle/>
            <a:p>
              <a:endParaRPr sz="2400"/>
            </a:p>
          </p:txBody>
        </p:sp>
        <p:sp>
          <p:nvSpPr>
            <p:cNvPr id="33" name="object 33"/>
            <p:cNvSpPr/>
            <p:nvPr/>
          </p:nvSpPr>
          <p:spPr>
            <a:xfrm>
              <a:off x="3764850" y="3981510"/>
              <a:ext cx="42545" cy="41910"/>
            </a:xfrm>
            <a:custGeom>
              <a:avLst/>
              <a:gdLst/>
              <a:ahLst/>
              <a:cxnLst/>
              <a:rect l="l" t="t" r="r" b="b"/>
              <a:pathLst>
                <a:path w="42545" h="41910">
                  <a:moveTo>
                    <a:pt x="21829" y="41319"/>
                  </a:moveTo>
                  <a:lnTo>
                    <a:pt x="0" y="18657"/>
                  </a:lnTo>
                  <a:lnTo>
                    <a:pt x="42045" y="0"/>
                  </a:lnTo>
                  <a:lnTo>
                    <a:pt x="21829" y="41319"/>
                  </a:lnTo>
                  <a:close/>
                </a:path>
              </a:pathLst>
            </a:custGeom>
            <a:solidFill>
              <a:srgbClr val="000000"/>
            </a:solidFill>
          </p:spPr>
          <p:txBody>
            <a:bodyPr wrap="square" lIns="0" tIns="0" rIns="0" bIns="0" rtlCol="0"/>
            <a:lstStyle/>
            <a:p>
              <a:endParaRPr sz="2400"/>
            </a:p>
          </p:txBody>
        </p:sp>
        <p:sp>
          <p:nvSpPr>
            <p:cNvPr id="34" name="object 34"/>
            <p:cNvSpPr/>
            <p:nvPr/>
          </p:nvSpPr>
          <p:spPr>
            <a:xfrm>
              <a:off x="3764850" y="3981510"/>
              <a:ext cx="42545" cy="41910"/>
            </a:xfrm>
            <a:custGeom>
              <a:avLst/>
              <a:gdLst/>
              <a:ahLst/>
              <a:cxnLst/>
              <a:rect l="l" t="t" r="r" b="b"/>
              <a:pathLst>
                <a:path w="42545" h="41910">
                  <a:moveTo>
                    <a:pt x="21829" y="41319"/>
                  </a:moveTo>
                  <a:lnTo>
                    <a:pt x="42045" y="0"/>
                  </a:lnTo>
                  <a:lnTo>
                    <a:pt x="0" y="18657"/>
                  </a:lnTo>
                  <a:lnTo>
                    <a:pt x="21829" y="41319"/>
                  </a:lnTo>
                  <a:close/>
                </a:path>
              </a:pathLst>
            </a:custGeom>
            <a:ln w="9524">
              <a:solidFill>
                <a:srgbClr val="000000"/>
              </a:solidFill>
            </a:ln>
          </p:spPr>
          <p:txBody>
            <a:bodyPr wrap="square" lIns="0" tIns="0" rIns="0" bIns="0" rtlCol="0"/>
            <a:lstStyle/>
            <a:p>
              <a:endParaRPr sz="2400"/>
            </a:p>
          </p:txBody>
        </p:sp>
      </p:grpSp>
      <p:graphicFrame>
        <p:nvGraphicFramePr>
          <p:cNvPr id="35" name="object 35"/>
          <p:cNvGraphicFramePr>
            <a:graphicFrameLocks noGrp="1"/>
          </p:cNvGraphicFramePr>
          <p:nvPr/>
        </p:nvGraphicFramePr>
        <p:xfrm>
          <a:off x="2476500" y="3975101"/>
          <a:ext cx="2529840"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gridCol w="1039707">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1"/>
                  </a:ext>
                </a:extLst>
              </a:tr>
              <a:tr h="270933">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28575">
                      <a:solidFill>
                        <a:srgbClr val="000000"/>
                      </a:solidFill>
                      <a:prstDash val="solid"/>
                    </a:lnB>
                  </a:tcPr>
                </a:tc>
                <a:extLst>
                  <a:ext uri="{0D108BD9-81ED-4DB2-BD59-A6C34878D82A}">
                    <a16:rowId xmlns:a16="http://schemas.microsoft.com/office/drawing/2014/main" val="10002"/>
                  </a:ext>
                </a:extLst>
              </a:tr>
              <a:tr h="251460">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28575">
                      <a:solidFill>
                        <a:srgbClr val="000000"/>
                      </a:solidFill>
                      <a:prstDash val="solid"/>
                    </a:lnT>
                  </a:tcPr>
                </a:tc>
                <a:extLst>
                  <a:ext uri="{0D108BD9-81ED-4DB2-BD59-A6C34878D82A}">
                    <a16:rowId xmlns:a16="http://schemas.microsoft.com/office/drawing/2014/main" val="10005"/>
                  </a:ext>
                </a:extLst>
              </a:tr>
            </a:tbl>
          </a:graphicData>
        </a:graphic>
      </p:graphicFrame>
      <p:sp>
        <p:nvSpPr>
          <p:cNvPr id="36" name="object 36"/>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37" name="object 37"/>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38" name="object 38"/>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39" name="object 39"/>
          <p:cNvGrpSpPr/>
          <p:nvPr/>
        </p:nvGrpSpPr>
        <p:grpSpPr>
          <a:xfrm>
            <a:off x="7457633" y="5241145"/>
            <a:ext cx="732367" cy="110067"/>
            <a:chOff x="5593224" y="3930859"/>
            <a:chExt cx="549275" cy="82550"/>
          </a:xfrm>
        </p:grpSpPr>
        <p:sp>
          <p:nvSpPr>
            <p:cNvPr id="40" name="object 40"/>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41" name="object 41"/>
            <p:cNvPicPr/>
            <p:nvPr/>
          </p:nvPicPr>
          <p:blipFill>
            <a:blip r:embed="rId2" cstate="print"/>
            <a:stretch>
              <a:fillRect/>
            </a:stretch>
          </p:blipFill>
          <p:spPr>
            <a:xfrm>
              <a:off x="6036399" y="3930859"/>
              <a:ext cx="105500" cy="81980"/>
            </a:xfrm>
            <a:prstGeom prst="rect">
              <a:avLst/>
            </a:prstGeom>
          </p:spPr>
        </p:pic>
      </p:grpSp>
      <p:sp>
        <p:nvSpPr>
          <p:cNvPr id="42" name="object 42"/>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43" name="object 43"/>
          <p:cNvGrpSpPr/>
          <p:nvPr/>
        </p:nvGrpSpPr>
        <p:grpSpPr>
          <a:xfrm>
            <a:off x="9184967" y="5241145"/>
            <a:ext cx="732367" cy="110067"/>
            <a:chOff x="6888725" y="3930859"/>
            <a:chExt cx="549275" cy="82550"/>
          </a:xfrm>
        </p:grpSpPr>
        <p:sp>
          <p:nvSpPr>
            <p:cNvPr id="44" name="object 44"/>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45" name="object 45"/>
            <p:cNvPicPr/>
            <p:nvPr/>
          </p:nvPicPr>
          <p:blipFill>
            <a:blip r:embed="rId3" cstate="print"/>
            <a:stretch>
              <a:fillRect/>
            </a:stretch>
          </p:blipFill>
          <p:spPr>
            <a:xfrm>
              <a:off x="7331900" y="3930859"/>
              <a:ext cx="105500" cy="81980"/>
            </a:xfrm>
            <a:prstGeom prst="rect">
              <a:avLst/>
            </a:prstGeom>
          </p:spPr>
        </p:pic>
      </p:grpSp>
      <p:pic>
        <p:nvPicPr>
          <p:cNvPr id="46" name="Picture 45">
            <a:extLst>
              <a:ext uri="{FF2B5EF4-FFF2-40B4-BE49-F238E27FC236}">
                <a16:creationId xmlns:a16="http://schemas.microsoft.com/office/drawing/2014/main" id="{30F5DFF5-E736-4DDC-912C-21D7E7BF0B19}"/>
              </a:ext>
            </a:extLst>
          </p:cNvPr>
          <p:cNvPicPr>
            <a:picLocks noChangeAspect="1"/>
          </p:cNvPicPr>
          <p:nvPr/>
        </p:nvPicPr>
        <p:blipFill>
          <a:blip r:embed="rId4"/>
          <a:stretch>
            <a:fillRect/>
          </a:stretch>
        </p:blipFill>
        <p:spPr>
          <a:xfrm>
            <a:off x="8742105" y="2926581"/>
            <a:ext cx="2219635" cy="685896"/>
          </a:xfrm>
          <a:prstGeom prst="rect">
            <a:avLst/>
          </a:prstGeom>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5316" y="138141"/>
            <a:ext cx="10839846" cy="930964"/>
          </a:xfrm>
          <a:prstGeom prst="rect">
            <a:avLst/>
          </a:prstGeom>
        </p:spPr>
        <p:txBody>
          <a:bodyPr vert="horz" wrap="square" lIns="0" tIns="251400" rIns="0" bIns="0" rtlCol="0" anchor="ctr">
            <a:spAutoFit/>
          </a:bodyPr>
          <a:lstStyle/>
          <a:p>
            <a:pPr marL="3396742">
              <a:lnSpc>
                <a:spcPct val="100000"/>
              </a:lnSpc>
              <a:spcBef>
                <a:spcPts val="133"/>
              </a:spcBef>
            </a:pPr>
            <a:r>
              <a:rPr spc="-13" dirty="0"/>
              <a:t>Batch</a:t>
            </a:r>
            <a:r>
              <a:rPr spc="-167" dirty="0"/>
              <a:t> </a:t>
            </a:r>
            <a:r>
              <a:rPr spc="-27" dirty="0"/>
              <a:t>Gradient</a:t>
            </a:r>
            <a:r>
              <a:rPr spc="-16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37274" y="1947559"/>
            <a:ext cx="1677307" cy="1206233"/>
            <a:chOff x="4602968" y="1460669"/>
            <a:chExt cx="125798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60296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71364"/>
            <a:ext cx="1430867" cy="637909"/>
          </a:xfrm>
          <a:prstGeom prst="rect">
            <a:avLst/>
          </a:prstGeom>
        </p:spPr>
        <p:txBody>
          <a:bodyPr vert="horz" wrap="square" lIns="0" tIns="37253" rIns="0" bIns="0" rtlCol="0">
            <a:spAutoFit/>
          </a:bodyPr>
          <a:lstStyle/>
          <a:p>
            <a:pPr algn="ctr">
              <a:spcBef>
                <a:spcPts val="293"/>
              </a:spcBef>
            </a:pPr>
            <a:r>
              <a:rPr sz="1867" spc="-13" dirty="0">
                <a:latin typeface="Arial MT"/>
                <a:cs typeface="Arial MT"/>
              </a:rPr>
              <a:t>Observations</a:t>
            </a:r>
            <a:endParaRPr sz="1867">
              <a:latin typeface="Arial MT"/>
              <a:cs typeface="Arial MT"/>
            </a:endParaRPr>
          </a:p>
          <a:p>
            <a:pPr algn="ctr">
              <a:spcBef>
                <a:spcPts val="160"/>
              </a:spcBef>
            </a:pPr>
            <a:r>
              <a:rPr sz="1867" spc="-33" dirty="0">
                <a:latin typeface="Arial MT"/>
                <a:cs typeface="Arial MT"/>
              </a:rPr>
              <a:t>=5</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2" name="object 22"/>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sp>
        <p:nvSpPr>
          <p:cNvPr id="23" name="object 23"/>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4" name="object 24"/>
          <p:cNvGrpSpPr/>
          <p:nvPr/>
        </p:nvGrpSpPr>
        <p:grpSpPr>
          <a:xfrm>
            <a:off x="7457633" y="5241145"/>
            <a:ext cx="732367" cy="110067"/>
            <a:chOff x="5593224" y="3930859"/>
            <a:chExt cx="549275" cy="82550"/>
          </a:xfrm>
        </p:grpSpPr>
        <p:sp>
          <p:nvSpPr>
            <p:cNvPr id="25" name="object 25"/>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6" name="object 26"/>
            <p:cNvPicPr/>
            <p:nvPr/>
          </p:nvPicPr>
          <p:blipFill>
            <a:blip r:embed="rId2" cstate="print"/>
            <a:stretch>
              <a:fillRect/>
            </a:stretch>
          </p:blipFill>
          <p:spPr>
            <a:xfrm>
              <a:off x="6036399" y="3930859"/>
              <a:ext cx="105500" cy="81980"/>
            </a:xfrm>
            <a:prstGeom prst="rect">
              <a:avLst/>
            </a:prstGeom>
          </p:spPr>
        </p:pic>
      </p:grpSp>
      <p:sp>
        <p:nvSpPr>
          <p:cNvPr id="27" name="object 27"/>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28" name="object 28"/>
          <p:cNvGrpSpPr/>
          <p:nvPr/>
        </p:nvGrpSpPr>
        <p:grpSpPr>
          <a:xfrm>
            <a:off x="9184967" y="5241145"/>
            <a:ext cx="732367" cy="110067"/>
            <a:chOff x="6888725" y="3930859"/>
            <a:chExt cx="549275" cy="82550"/>
          </a:xfrm>
        </p:grpSpPr>
        <p:sp>
          <p:nvSpPr>
            <p:cNvPr id="29" name="object 29"/>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30" name="object 30"/>
            <p:cNvPicPr/>
            <p:nvPr/>
          </p:nvPicPr>
          <p:blipFill>
            <a:blip r:embed="rId3" cstate="print"/>
            <a:stretch>
              <a:fillRect/>
            </a:stretch>
          </p:blipFill>
          <p:spPr>
            <a:xfrm>
              <a:off x="7331900" y="3930859"/>
              <a:ext cx="105500" cy="81980"/>
            </a:xfrm>
            <a:prstGeom prst="rect">
              <a:avLst/>
            </a:prstGeom>
          </p:spPr>
        </p:pic>
      </p:grpSp>
      <p:grpSp>
        <p:nvGrpSpPr>
          <p:cNvPr id="31" name="object 31"/>
          <p:cNvGrpSpPr/>
          <p:nvPr/>
        </p:nvGrpSpPr>
        <p:grpSpPr>
          <a:xfrm>
            <a:off x="4089117" y="3968750"/>
            <a:ext cx="976207" cy="2654300"/>
            <a:chOff x="3066837" y="2976562"/>
            <a:chExt cx="732155" cy="1990725"/>
          </a:xfrm>
        </p:grpSpPr>
        <p:sp>
          <p:nvSpPr>
            <p:cNvPr id="32" name="object 32"/>
            <p:cNvSpPr/>
            <p:nvPr/>
          </p:nvSpPr>
          <p:spPr>
            <a:xfrm>
              <a:off x="3081124" y="2990850"/>
              <a:ext cx="297180" cy="1962150"/>
            </a:xfrm>
            <a:custGeom>
              <a:avLst/>
              <a:gdLst/>
              <a:ahLst/>
              <a:cxnLst/>
              <a:rect l="l" t="t" r="r" b="b"/>
              <a:pathLst>
                <a:path w="297179" h="1962150">
                  <a:moveTo>
                    <a:pt x="0" y="0"/>
                  </a:moveTo>
                  <a:lnTo>
                    <a:pt x="46937" y="7570"/>
                  </a:lnTo>
                  <a:lnTo>
                    <a:pt x="87702" y="28651"/>
                  </a:lnTo>
                  <a:lnTo>
                    <a:pt x="119848" y="60797"/>
                  </a:lnTo>
                  <a:lnTo>
                    <a:pt x="140929" y="101562"/>
                  </a:lnTo>
                  <a:lnTo>
                    <a:pt x="148499" y="148499"/>
                  </a:lnTo>
                  <a:lnTo>
                    <a:pt x="148499" y="832499"/>
                  </a:lnTo>
                  <a:lnTo>
                    <a:pt x="156070" y="879437"/>
                  </a:lnTo>
                  <a:lnTo>
                    <a:pt x="177151" y="920202"/>
                  </a:lnTo>
                  <a:lnTo>
                    <a:pt x="209297" y="952348"/>
                  </a:lnTo>
                  <a:lnTo>
                    <a:pt x="250062" y="973429"/>
                  </a:lnTo>
                  <a:lnTo>
                    <a:pt x="296999" y="980999"/>
                  </a:lnTo>
                  <a:lnTo>
                    <a:pt x="250062" y="988570"/>
                  </a:lnTo>
                  <a:lnTo>
                    <a:pt x="209297" y="1009651"/>
                  </a:lnTo>
                  <a:lnTo>
                    <a:pt x="177151" y="1041797"/>
                  </a:lnTo>
                  <a:lnTo>
                    <a:pt x="156070" y="1082562"/>
                  </a:lnTo>
                  <a:lnTo>
                    <a:pt x="148499" y="1129499"/>
                  </a:lnTo>
                  <a:lnTo>
                    <a:pt x="148499" y="1813499"/>
                  </a:lnTo>
                  <a:lnTo>
                    <a:pt x="140929" y="1860437"/>
                  </a:lnTo>
                  <a:lnTo>
                    <a:pt x="119848" y="1901202"/>
                  </a:lnTo>
                  <a:lnTo>
                    <a:pt x="87702" y="1933348"/>
                  </a:lnTo>
                  <a:lnTo>
                    <a:pt x="46937" y="1954429"/>
                  </a:lnTo>
                  <a:lnTo>
                    <a:pt x="0" y="1961999"/>
                  </a:lnTo>
                </a:path>
              </a:pathLst>
            </a:custGeom>
            <a:ln w="28574">
              <a:solidFill>
                <a:srgbClr val="000000"/>
              </a:solidFill>
            </a:ln>
          </p:spPr>
          <p:txBody>
            <a:bodyPr wrap="square" lIns="0" tIns="0" rIns="0" bIns="0" rtlCol="0"/>
            <a:lstStyle/>
            <a:p>
              <a:endParaRPr sz="2400"/>
            </a:p>
          </p:txBody>
        </p:sp>
        <p:sp>
          <p:nvSpPr>
            <p:cNvPr id="33" name="object 33"/>
            <p:cNvSpPr/>
            <p:nvPr/>
          </p:nvSpPr>
          <p:spPr>
            <a:xfrm>
              <a:off x="3383424" y="3971850"/>
              <a:ext cx="319405" cy="0"/>
            </a:xfrm>
            <a:custGeom>
              <a:avLst/>
              <a:gdLst/>
              <a:ahLst/>
              <a:cxnLst/>
              <a:rect l="l" t="t" r="r" b="b"/>
              <a:pathLst>
                <a:path w="319404">
                  <a:moveTo>
                    <a:pt x="0" y="0"/>
                  </a:moveTo>
                  <a:lnTo>
                    <a:pt x="319199" y="0"/>
                  </a:lnTo>
                </a:path>
              </a:pathLst>
            </a:custGeom>
            <a:ln w="19049">
              <a:solidFill>
                <a:srgbClr val="000000"/>
              </a:solidFill>
            </a:ln>
          </p:spPr>
          <p:txBody>
            <a:bodyPr wrap="square" lIns="0" tIns="0" rIns="0" bIns="0" rtlCol="0"/>
            <a:lstStyle/>
            <a:p>
              <a:endParaRPr sz="2400"/>
            </a:p>
          </p:txBody>
        </p:sp>
        <p:pic>
          <p:nvPicPr>
            <p:cNvPr id="34" name="object 34"/>
            <p:cNvPicPr/>
            <p:nvPr/>
          </p:nvPicPr>
          <p:blipFill>
            <a:blip r:embed="rId2" cstate="print"/>
            <a:stretch>
              <a:fillRect/>
            </a:stretch>
          </p:blipFill>
          <p:spPr>
            <a:xfrm>
              <a:off x="3693099" y="3930859"/>
              <a:ext cx="105500" cy="81980"/>
            </a:xfrm>
            <a:prstGeom prst="rect">
              <a:avLst/>
            </a:prstGeom>
          </p:spPr>
        </p:pic>
      </p:grpSp>
      <p:pic>
        <p:nvPicPr>
          <p:cNvPr id="35" name="Picture 34">
            <a:extLst>
              <a:ext uri="{FF2B5EF4-FFF2-40B4-BE49-F238E27FC236}">
                <a16:creationId xmlns:a16="http://schemas.microsoft.com/office/drawing/2014/main" id="{59FE6564-E951-4298-8FD6-E26A2616E897}"/>
              </a:ext>
            </a:extLst>
          </p:cNvPr>
          <p:cNvPicPr>
            <a:picLocks noChangeAspect="1"/>
          </p:cNvPicPr>
          <p:nvPr/>
        </p:nvPicPr>
        <p:blipFill>
          <a:blip r:embed="rId4"/>
          <a:stretch>
            <a:fillRect/>
          </a:stretch>
        </p:blipFill>
        <p:spPr>
          <a:xfrm>
            <a:off x="8742105" y="2926581"/>
            <a:ext cx="2219635" cy="685896"/>
          </a:xfrm>
          <a:prstGeom prst="rect">
            <a:avLst/>
          </a:prstGeom>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78272" y="206967"/>
            <a:ext cx="10435303"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9" y="1947559"/>
            <a:ext cx="1696974" cy="1206233"/>
            <a:chOff x="4588218" y="1460669"/>
            <a:chExt cx="127273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dirty="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9" name="object 19"/>
          <p:cNvSpPr txBox="1"/>
          <p:nvPr/>
        </p:nvSpPr>
        <p:spPr>
          <a:xfrm>
            <a:off x="2228466" y="46767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62268">
              <a:spcBef>
                <a:spcPts val="1347"/>
              </a:spcBef>
            </a:pPr>
            <a:r>
              <a:rPr sz="1867" dirty="0">
                <a:solidFill>
                  <a:srgbClr val="FFFFFF"/>
                </a:solidFill>
                <a:latin typeface="Arial MT"/>
                <a:cs typeface="Arial MT"/>
              </a:rPr>
              <a:t>Single</a:t>
            </a:r>
            <a:r>
              <a:rPr sz="1867" spc="-60" dirty="0">
                <a:solidFill>
                  <a:srgbClr val="FFFFFF"/>
                </a:solidFill>
                <a:latin typeface="Arial MT"/>
                <a:cs typeface="Arial MT"/>
              </a:rPr>
              <a:t> </a:t>
            </a:r>
            <a:r>
              <a:rPr sz="1867" dirty="0">
                <a:solidFill>
                  <a:srgbClr val="FFFFFF"/>
                </a:solidFill>
                <a:latin typeface="Arial MT"/>
                <a:cs typeface="Arial MT"/>
              </a:rPr>
              <a:t>Observation</a:t>
            </a:r>
            <a:r>
              <a:rPr sz="1867" spc="-53" dirty="0">
                <a:solidFill>
                  <a:srgbClr val="FFFFFF"/>
                </a:solidFill>
                <a:latin typeface="Arial MT"/>
                <a:cs typeface="Arial MT"/>
              </a:rPr>
              <a:t> </a:t>
            </a:r>
            <a:r>
              <a:rPr sz="1867" spc="-33" dirty="0">
                <a:solidFill>
                  <a:srgbClr val="FFFFFF"/>
                </a:solidFill>
                <a:latin typeface="Arial MT"/>
                <a:cs typeface="Arial MT"/>
              </a:rPr>
              <a:t>(1)</a:t>
            </a:r>
            <a:endParaRPr sz="1867">
              <a:latin typeface="Arial MT"/>
              <a:cs typeface="Arial MT"/>
            </a:endParaRPr>
          </a:p>
        </p:txBody>
      </p:sp>
      <p:sp>
        <p:nvSpPr>
          <p:cNvPr id="20" name="object 20"/>
          <p:cNvSpPr txBox="1"/>
          <p:nvPr/>
        </p:nvSpPr>
        <p:spPr>
          <a:xfrm>
            <a:off x="6524534" y="4763051"/>
            <a:ext cx="3035300" cy="595035"/>
          </a:xfrm>
          <a:prstGeom prst="rect">
            <a:avLst/>
          </a:prstGeom>
        </p:spPr>
        <p:txBody>
          <a:bodyPr vert="horz" wrap="square" lIns="0" tIns="30480" rIns="0" bIns="0" rtlCol="0">
            <a:spAutoFit/>
          </a:bodyPr>
          <a:lstStyle/>
          <a:p>
            <a:pPr marL="16933" marR="6773">
              <a:lnSpc>
                <a:spcPts val="2200"/>
              </a:lnSpc>
              <a:spcBef>
                <a:spcPts val="240"/>
              </a:spcBef>
            </a:pPr>
            <a:r>
              <a:rPr sz="1867" dirty="0">
                <a:latin typeface="Arial MT"/>
                <a:cs typeface="Arial MT"/>
              </a:rPr>
              <a:t>Stochastic</a:t>
            </a:r>
            <a:r>
              <a:rPr sz="1867" spc="-33"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 (SGD)</a:t>
            </a:r>
            <a:endParaRPr sz="1867">
              <a:latin typeface="Arial MT"/>
              <a:cs typeface="Arial MT"/>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2799" y="118476"/>
            <a:ext cx="10307484"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9" y="1947559"/>
            <a:ext cx="1696974" cy="1206233"/>
            <a:chOff x="4588218" y="1460669"/>
            <a:chExt cx="1272733"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8"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9" name="object 19"/>
          <p:cNvSpPr txBox="1"/>
          <p:nvPr/>
        </p:nvSpPr>
        <p:spPr>
          <a:xfrm>
            <a:off x="2228466" y="46767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62268">
              <a:spcBef>
                <a:spcPts val="1347"/>
              </a:spcBef>
            </a:pPr>
            <a:r>
              <a:rPr sz="1867" dirty="0">
                <a:solidFill>
                  <a:srgbClr val="FFFFFF"/>
                </a:solidFill>
                <a:latin typeface="Arial MT"/>
                <a:cs typeface="Arial MT"/>
              </a:rPr>
              <a:t>Single</a:t>
            </a:r>
            <a:r>
              <a:rPr sz="1867" spc="-60" dirty="0">
                <a:solidFill>
                  <a:srgbClr val="FFFFFF"/>
                </a:solidFill>
                <a:latin typeface="Arial MT"/>
                <a:cs typeface="Arial MT"/>
              </a:rPr>
              <a:t> </a:t>
            </a:r>
            <a:r>
              <a:rPr sz="1867" dirty="0">
                <a:solidFill>
                  <a:srgbClr val="FFFFFF"/>
                </a:solidFill>
                <a:latin typeface="Arial MT"/>
                <a:cs typeface="Arial MT"/>
              </a:rPr>
              <a:t>Observation</a:t>
            </a:r>
            <a:r>
              <a:rPr sz="1867" spc="-53" dirty="0">
                <a:solidFill>
                  <a:srgbClr val="FFFFFF"/>
                </a:solidFill>
                <a:latin typeface="Arial MT"/>
                <a:cs typeface="Arial MT"/>
              </a:rPr>
              <a:t> </a:t>
            </a:r>
            <a:r>
              <a:rPr sz="1867" spc="-33" dirty="0">
                <a:solidFill>
                  <a:srgbClr val="FFFFFF"/>
                </a:solidFill>
                <a:latin typeface="Arial MT"/>
                <a:cs typeface="Arial MT"/>
              </a:rPr>
              <a:t>(1)</a:t>
            </a:r>
            <a:endParaRPr sz="1867">
              <a:latin typeface="Arial MT"/>
              <a:cs typeface="Arial MT"/>
            </a:endParaRPr>
          </a:p>
        </p:txBody>
      </p:sp>
      <p:sp>
        <p:nvSpPr>
          <p:cNvPr id="20" name="object 20"/>
          <p:cNvSpPr txBox="1"/>
          <p:nvPr/>
        </p:nvSpPr>
        <p:spPr>
          <a:xfrm>
            <a:off x="2277017" y="5594166"/>
            <a:ext cx="3282527" cy="460020"/>
          </a:xfrm>
          <a:prstGeom prst="rect">
            <a:avLst/>
          </a:prstGeom>
          <a:solidFill>
            <a:srgbClr val="3D85C6"/>
          </a:solidFill>
          <a:ln w="9524">
            <a:solidFill>
              <a:srgbClr val="595959"/>
            </a:solidFill>
          </a:ln>
        </p:spPr>
        <p:txBody>
          <a:bodyPr vert="horz" wrap="square" lIns="0" tIns="171027" rIns="0" bIns="0" rtlCol="0">
            <a:spAutoFit/>
          </a:bodyPr>
          <a:lstStyle/>
          <a:p>
            <a:pPr algn="ctr">
              <a:spcBef>
                <a:spcPts val="1347"/>
              </a:spcBef>
            </a:pPr>
            <a:r>
              <a:rPr sz="1867" dirty="0">
                <a:solidFill>
                  <a:srgbClr val="FFFFFF"/>
                </a:solidFill>
                <a:latin typeface="Arial MT"/>
                <a:cs typeface="Arial MT"/>
              </a:rPr>
              <a:t>1</a:t>
            </a:r>
            <a:r>
              <a:rPr sz="1867" spc="-7" dirty="0">
                <a:solidFill>
                  <a:srgbClr val="FFFFFF"/>
                </a:solidFill>
                <a:latin typeface="Arial MT"/>
                <a:cs typeface="Arial MT"/>
              </a:rPr>
              <a:t> </a:t>
            </a:r>
            <a:r>
              <a:rPr sz="1867" dirty="0">
                <a:solidFill>
                  <a:srgbClr val="FFFFFF"/>
                </a:solidFill>
                <a:latin typeface="Arial MT"/>
                <a:cs typeface="Arial MT"/>
              </a:rPr>
              <a:t>&lt;</a:t>
            </a:r>
            <a:r>
              <a:rPr sz="1867" spc="-7" dirty="0">
                <a:solidFill>
                  <a:srgbClr val="FFFFFF"/>
                </a:solidFill>
                <a:latin typeface="Arial MT"/>
                <a:cs typeface="Arial MT"/>
              </a:rPr>
              <a:t> </a:t>
            </a:r>
            <a:r>
              <a:rPr sz="1867" dirty="0">
                <a:solidFill>
                  <a:srgbClr val="FFFFFF"/>
                </a:solidFill>
                <a:latin typeface="Arial MT"/>
                <a:cs typeface="Arial MT"/>
              </a:rPr>
              <a:t>x</a:t>
            </a:r>
            <a:r>
              <a:rPr sz="1867" spc="-7" dirty="0">
                <a:solidFill>
                  <a:srgbClr val="FFFFFF"/>
                </a:solidFill>
                <a:latin typeface="Arial MT"/>
                <a:cs typeface="Arial MT"/>
              </a:rPr>
              <a:t> </a:t>
            </a:r>
            <a:r>
              <a:rPr sz="1867" dirty="0">
                <a:solidFill>
                  <a:srgbClr val="FFFFFF"/>
                </a:solidFill>
                <a:latin typeface="Arial MT"/>
                <a:cs typeface="Arial MT"/>
              </a:rPr>
              <a:t>&lt;</a:t>
            </a:r>
            <a:r>
              <a:rPr sz="1867" spc="-7" dirty="0">
                <a:solidFill>
                  <a:srgbClr val="FFFFFF"/>
                </a:solidFill>
                <a:latin typeface="Arial MT"/>
                <a:cs typeface="Arial MT"/>
              </a:rPr>
              <a:t> </a:t>
            </a:r>
            <a:r>
              <a:rPr sz="1867" spc="-67" dirty="0">
                <a:solidFill>
                  <a:srgbClr val="FFFFFF"/>
                </a:solidFill>
                <a:latin typeface="Arial MT"/>
                <a:cs typeface="Arial MT"/>
              </a:rPr>
              <a:t>m</a:t>
            </a:r>
            <a:endParaRPr sz="1867">
              <a:latin typeface="Arial MT"/>
              <a:cs typeface="Arial MT"/>
            </a:endParaRPr>
          </a:p>
        </p:txBody>
      </p:sp>
      <p:sp>
        <p:nvSpPr>
          <p:cNvPr id="21" name="object 21"/>
          <p:cNvSpPr txBox="1"/>
          <p:nvPr/>
        </p:nvSpPr>
        <p:spPr>
          <a:xfrm>
            <a:off x="6573103" y="5678985"/>
            <a:ext cx="3060700"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Mini-</a:t>
            </a:r>
            <a:r>
              <a:rPr sz="1867" dirty="0">
                <a:latin typeface="Arial MT"/>
                <a:cs typeface="Arial MT"/>
              </a:rPr>
              <a:t>Batch</a:t>
            </a:r>
            <a:r>
              <a:rPr sz="1867" spc="-27"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a:t>
            </a:r>
            <a:endParaRPr sz="1867">
              <a:latin typeface="Arial MT"/>
              <a:cs typeface="Arial MT"/>
            </a:endParaRPr>
          </a:p>
        </p:txBody>
      </p:sp>
      <p:sp>
        <p:nvSpPr>
          <p:cNvPr id="22" name="object 22"/>
          <p:cNvSpPr txBox="1"/>
          <p:nvPr/>
        </p:nvSpPr>
        <p:spPr>
          <a:xfrm>
            <a:off x="6524534" y="4763051"/>
            <a:ext cx="3035300" cy="595035"/>
          </a:xfrm>
          <a:prstGeom prst="rect">
            <a:avLst/>
          </a:prstGeom>
        </p:spPr>
        <p:txBody>
          <a:bodyPr vert="horz" wrap="square" lIns="0" tIns="30480" rIns="0" bIns="0" rtlCol="0">
            <a:spAutoFit/>
          </a:bodyPr>
          <a:lstStyle/>
          <a:p>
            <a:pPr marL="16933" marR="6773">
              <a:lnSpc>
                <a:spcPts val="2200"/>
              </a:lnSpc>
              <a:spcBef>
                <a:spcPts val="240"/>
              </a:spcBef>
            </a:pPr>
            <a:r>
              <a:rPr sz="1867" dirty="0">
                <a:latin typeface="Arial MT"/>
                <a:cs typeface="Arial MT"/>
              </a:rPr>
              <a:t>Stochastic</a:t>
            </a:r>
            <a:r>
              <a:rPr sz="1867" spc="-33"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 (SGD)</a:t>
            </a:r>
            <a:endParaRPr sz="1867">
              <a:latin typeface="Arial MT"/>
              <a:cs typeface="Arial MT"/>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77470"/>
            <a:ext cx="10002684"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17608" y="1947559"/>
            <a:ext cx="1696977" cy="1206233"/>
            <a:chOff x="4588216" y="1460669"/>
            <a:chExt cx="1272735"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7" name="object 17"/>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8" name="object 18"/>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20" name="object 20"/>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1" name="object 21"/>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5961"/>
            <a:ext cx="10238658"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7" name="object 7"/>
          <p:cNvGrpSpPr/>
          <p:nvPr/>
        </p:nvGrpSpPr>
        <p:grpSpPr>
          <a:xfrm>
            <a:off x="5696524" y="2007583"/>
            <a:ext cx="331893" cy="602827"/>
            <a:chOff x="4272393" y="1505687"/>
            <a:chExt cx="248920" cy="452120"/>
          </a:xfrm>
        </p:grpSpPr>
        <p:sp>
          <p:nvSpPr>
            <p:cNvPr id="8" name="object 8"/>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9" name="object 9"/>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0" name="object 10"/>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1" name="object 11"/>
          <p:cNvGrpSpPr/>
          <p:nvPr/>
        </p:nvGrpSpPr>
        <p:grpSpPr>
          <a:xfrm>
            <a:off x="6127432" y="1947559"/>
            <a:ext cx="1687143" cy="1206233"/>
            <a:chOff x="4595590" y="1460669"/>
            <a:chExt cx="1265361" cy="904675"/>
          </a:xfrm>
        </p:grpSpPr>
        <p:sp>
          <p:nvSpPr>
            <p:cNvPr id="12" name="object 12"/>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3" name="object 13"/>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4" name="object 14"/>
            <p:cNvSpPr/>
            <p:nvPr/>
          </p:nvSpPr>
          <p:spPr>
            <a:xfrm>
              <a:off x="4595590"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dirty="0"/>
            </a:p>
          </p:txBody>
        </p:sp>
      </p:grpSp>
      <p:sp>
        <p:nvSpPr>
          <p:cNvPr id="15" name="object 15"/>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6" name="object 16"/>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7" name="object 17"/>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9" name="object 19"/>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0" name="object 20"/>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1" name="object 21"/>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69315"/>
            <a:ext cx="10767061"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7" name="object 7"/>
          <p:cNvGrpSpPr/>
          <p:nvPr/>
        </p:nvGrpSpPr>
        <p:grpSpPr>
          <a:xfrm>
            <a:off x="5696524" y="2007583"/>
            <a:ext cx="331893" cy="602827"/>
            <a:chOff x="4272393" y="1505687"/>
            <a:chExt cx="248920" cy="452120"/>
          </a:xfrm>
        </p:grpSpPr>
        <p:sp>
          <p:nvSpPr>
            <p:cNvPr id="8" name="object 8"/>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9" name="object 9"/>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0" name="object 10"/>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1" name="object 11"/>
          <p:cNvGrpSpPr/>
          <p:nvPr/>
        </p:nvGrpSpPr>
        <p:grpSpPr>
          <a:xfrm>
            <a:off x="6097943" y="1947559"/>
            <a:ext cx="1716644" cy="1206233"/>
            <a:chOff x="4573466" y="1460669"/>
            <a:chExt cx="1287485" cy="904675"/>
          </a:xfrm>
        </p:grpSpPr>
        <p:sp>
          <p:nvSpPr>
            <p:cNvPr id="12" name="object 12"/>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3" name="object 13"/>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4" name="object 14"/>
            <p:cNvSpPr/>
            <p:nvPr/>
          </p:nvSpPr>
          <p:spPr>
            <a:xfrm>
              <a:off x="457346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5" name="object 15"/>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6" name="object 16"/>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7" name="object 17"/>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9" name="object 19"/>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20" name="object 20"/>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1" name="object 21"/>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pic>
        <p:nvPicPr>
          <p:cNvPr id="22" name="Picture 21">
            <a:extLst>
              <a:ext uri="{FF2B5EF4-FFF2-40B4-BE49-F238E27FC236}">
                <a16:creationId xmlns:a16="http://schemas.microsoft.com/office/drawing/2014/main" id="{2020917A-F894-4FC0-AD76-4424B32A7079}"/>
              </a:ext>
            </a:extLst>
          </p:cNvPr>
          <p:cNvPicPr>
            <a:picLocks noChangeAspect="1"/>
          </p:cNvPicPr>
          <p:nvPr/>
        </p:nvPicPr>
        <p:blipFill>
          <a:blip r:embed="rId2"/>
          <a:stretch>
            <a:fillRect/>
          </a:stretch>
        </p:blipFill>
        <p:spPr>
          <a:xfrm>
            <a:off x="8243136" y="3819732"/>
            <a:ext cx="3458058" cy="809738"/>
          </a:xfrm>
          <a:prstGeom prst="rect">
            <a:avLst/>
          </a:prstGeom>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47105" y="1947559"/>
            <a:ext cx="1667478" cy="1206233"/>
            <a:chOff x="4610340" y="1460669"/>
            <a:chExt cx="1250611"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610340"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5" name="object 15"/>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sp>
        <p:nvSpPr>
          <p:cNvPr id="16" name="object 16"/>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7" name="object 17"/>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8" name="object 18"/>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0" name="object 20"/>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1" name="object 21"/>
          <p:cNvGrpSpPr/>
          <p:nvPr/>
        </p:nvGrpSpPr>
        <p:grpSpPr>
          <a:xfrm>
            <a:off x="3969934" y="4211901"/>
            <a:ext cx="1098973" cy="1081193"/>
            <a:chOff x="2977450" y="3158925"/>
            <a:chExt cx="824230" cy="810895"/>
          </a:xfrm>
        </p:grpSpPr>
        <p:sp>
          <p:nvSpPr>
            <p:cNvPr id="22" name="object 22"/>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3" name="object 23"/>
            <p:cNvPicPr/>
            <p:nvPr/>
          </p:nvPicPr>
          <p:blipFill>
            <a:blip r:embed="rId2" cstate="print"/>
            <a:stretch>
              <a:fillRect/>
            </a:stretch>
          </p:blipFill>
          <p:spPr>
            <a:xfrm>
              <a:off x="3680669" y="3859362"/>
              <a:ext cx="102501" cy="102356"/>
            </a:xfrm>
            <a:prstGeom prst="rect">
              <a:avLst/>
            </a:prstGeom>
          </p:spPr>
        </p:pic>
        <p:sp>
          <p:nvSpPr>
            <p:cNvPr id="24" name="object 24"/>
            <p:cNvSpPr/>
            <p:nvPr/>
          </p:nvSpPr>
          <p:spPr>
            <a:xfrm>
              <a:off x="3010225" y="3582450"/>
              <a:ext cx="704215" cy="339725"/>
            </a:xfrm>
            <a:custGeom>
              <a:avLst/>
              <a:gdLst/>
              <a:ahLst/>
              <a:cxnLst/>
              <a:rect l="l" t="t" r="r" b="b"/>
              <a:pathLst>
                <a:path w="704214" h="339725">
                  <a:moveTo>
                    <a:pt x="0" y="0"/>
                  </a:moveTo>
                  <a:lnTo>
                    <a:pt x="703764" y="339712"/>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3" cstate="print"/>
            <a:stretch>
              <a:fillRect/>
            </a:stretch>
          </p:blipFill>
          <p:spPr>
            <a:xfrm>
              <a:off x="3690786" y="3884300"/>
              <a:ext cx="110583" cy="84967"/>
            </a:xfrm>
            <a:prstGeom prst="rect">
              <a:avLst/>
            </a:prstGeom>
          </p:spPr>
        </p:pic>
      </p:grpSp>
      <p:sp>
        <p:nvSpPr>
          <p:cNvPr id="26" name="object 26"/>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7" name="object 27"/>
          <p:cNvSpPr txBox="1">
            <a:spLocks noGrp="1"/>
          </p:cNvSpPr>
          <p:nvPr>
            <p:ph type="title"/>
          </p:nvPr>
        </p:nvSpPr>
        <p:spPr>
          <a:xfrm>
            <a:off x="281856" y="265961"/>
            <a:ext cx="9904363"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pic>
        <p:nvPicPr>
          <p:cNvPr id="36" name="Picture 35">
            <a:extLst>
              <a:ext uri="{FF2B5EF4-FFF2-40B4-BE49-F238E27FC236}">
                <a16:creationId xmlns:a16="http://schemas.microsoft.com/office/drawing/2014/main" id="{2EA42308-86B0-4256-955E-42B6C9A83088}"/>
              </a:ext>
            </a:extLst>
          </p:cNvPr>
          <p:cNvPicPr>
            <a:picLocks noChangeAspect="1"/>
          </p:cNvPicPr>
          <p:nvPr/>
        </p:nvPicPr>
        <p:blipFill>
          <a:blip r:embed="rId4"/>
          <a:stretch>
            <a:fillRect/>
          </a:stretch>
        </p:blipFill>
        <p:spPr>
          <a:xfrm>
            <a:off x="8209263" y="2748924"/>
            <a:ext cx="3458058" cy="80973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9590" y="128942"/>
            <a:ext cx="46524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0" dirty="0"/>
              <a:t>Audio</a:t>
            </a:r>
            <a:r>
              <a:rPr spc="-40" dirty="0"/>
              <a:t> </a:t>
            </a:r>
            <a:r>
              <a:rPr spc="-53" dirty="0"/>
              <a:t>Data</a:t>
            </a:r>
          </a:p>
        </p:txBody>
      </p:sp>
      <p:sp>
        <p:nvSpPr>
          <p:cNvPr id="3" name="object 3"/>
          <p:cNvSpPr txBox="1"/>
          <p:nvPr/>
        </p:nvSpPr>
        <p:spPr>
          <a:xfrm>
            <a:off x="1291565" y="1841874"/>
            <a:ext cx="2995507"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7" dirty="0">
                <a:latin typeface="Roboto"/>
                <a:cs typeface="Roboto"/>
              </a:rPr>
              <a:t> </a:t>
            </a:r>
            <a:r>
              <a:rPr sz="1867" spc="-13" dirty="0">
                <a:latin typeface="Roboto"/>
                <a:cs typeface="Roboto"/>
              </a:rPr>
              <a:t>Audio</a:t>
            </a:r>
            <a:r>
              <a:rPr sz="1867" spc="-27" dirty="0">
                <a:latin typeface="Roboto"/>
                <a:cs typeface="Roboto"/>
              </a:rPr>
              <a:t> </a:t>
            </a:r>
            <a:r>
              <a:rPr sz="1867" spc="-33" dirty="0">
                <a:latin typeface="Roboto"/>
                <a:cs typeface="Roboto"/>
              </a:rPr>
              <a:t>Signal</a:t>
            </a:r>
            <a:endParaRPr sz="1867">
              <a:latin typeface="Roboto"/>
              <a:cs typeface="Roboto"/>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56936" y="1947559"/>
            <a:ext cx="1657644" cy="1206233"/>
            <a:chOff x="4617715" y="1460669"/>
            <a:chExt cx="1243236"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617715"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5" name="object 15"/>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6" name="object 16"/>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7" name="object 17"/>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19" name="object 19"/>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0" name="object 20"/>
          <p:cNvGrpSpPr/>
          <p:nvPr/>
        </p:nvGrpSpPr>
        <p:grpSpPr>
          <a:xfrm>
            <a:off x="3969934" y="4211901"/>
            <a:ext cx="1074420" cy="1071033"/>
            <a:chOff x="2977450" y="3158925"/>
            <a:chExt cx="805815" cy="803275"/>
          </a:xfrm>
        </p:grpSpPr>
        <p:sp>
          <p:nvSpPr>
            <p:cNvPr id="21" name="object 21"/>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2" name="object 22"/>
            <p:cNvPicPr/>
            <p:nvPr/>
          </p:nvPicPr>
          <p:blipFill>
            <a:blip r:embed="rId2" cstate="print"/>
            <a:stretch>
              <a:fillRect/>
            </a:stretch>
          </p:blipFill>
          <p:spPr>
            <a:xfrm>
              <a:off x="3680669" y="3859362"/>
              <a:ext cx="102501" cy="102356"/>
            </a:xfrm>
            <a:prstGeom prst="rect">
              <a:avLst/>
            </a:prstGeom>
          </p:spPr>
        </p:pic>
      </p:grpSp>
      <p:sp>
        <p:nvSpPr>
          <p:cNvPr id="23" name="object 23"/>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4" name="object 24"/>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5" name="object 25"/>
          <p:cNvGrpSpPr/>
          <p:nvPr/>
        </p:nvGrpSpPr>
        <p:grpSpPr>
          <a:xfrm>
            <a:off x="7457633" y="5241145"/>
            <a:ext cx="732367" cy="110067"/>
            <a:chOff x="5593224" y="3930859"/>
            <a:chExt cx="549275" cy="82550"/>
          </a:xfrm>
        </p:grpSpPr>
        <p:sp>
          <p:nvSpPr>
            <p:cNvPr id="26" name="object 26"/>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6036399" y="3930859"/>
              <a:ext cx="105500" cy="81980"/>
            </a:xfrm>
            <a:prstGeom prst="rect">
              <a:avLst/>
            </a:prstGeom>
          </p:spPr>
        </p:pic>
      </p:grpSp>
      <p:sp>
        <p:nvSpPr>
          <p:cNvPr id="28" name="object 28"/>
          <p:cNvSpPr txBox="1">
            <a:spLocks noGrp="1"/>
          </p:cNvSpPr>
          <p:nvPr>
            <p:ph type="title"/>
          </p:nvPr>
        </p:nvSpPr>
        <p:spPr>
          <a:xfrm>
            <a:off x="350682" y="206967"/>
            <a:ext cx="10406301"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graphicFrame>
        <p:nvGraphicFramePr>
          <p:cNvPr id="29" name="object 29"/>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30" name="object 30"/>
          <p:cNvGrpSpPr/>
          <p:nvPr/>
        </p:nvGrpSpPr>
        <p:grpSpPr>
          <a:xfrm>
            <a:off x="4000933" y="4763899"/>
            <a:ext cx="1067647" cy="529167"/>
            <a:chOff x="3000699" y="3572924"/>
            <a:chExt cx="800735" cy="396875"/>
          </a:xfrm>
        </p:grpSpPr>
        <p:sp>
          <p:nvSpPr>
            <p:cNvPr id="31" name="object 31"/>
            <p:cNvSpPr/>
            <p:nvPr/>
          </p:nvSpPr>
          <p:spPr>
            <a:xfrm>
              <a:off x="3010224" y="3582449"/>
              <a:ext cx="704215" cy="339725"/>
            </a:xfrm>
            <a:custGeom>
              <a:avLst/>
              <a:gdLst/>
              <a:ahLst/>
              <a:cxnLst/>
              <a:rect l="l" t="t" r="r" b="b"/>
              <a:pathLst>
                <a:path w="704214" h="339725">
                  <a:moveTo>
                    <a:pt x="0" y="0"/>
                  </a:moveTo>
                  <a:lnTo>
                    <a:pt x="703764" y="339712"/>
                  </a:lnTo>
                </a:path>
              </a:pathLst>
            </a:custGeom>
            <a:ln w="19049">
              <a:solidFill>
                <a:srgbClr val="000000"/>
              </a:solidFill>
            </a:ln>
          </p:spPr>
          <p:txBody>
            <a:bodyPr wrap="square" lIns="0" tIns="0" rIns="0" bIns="0" rtlCol="0"/>
            <a:lstStyle/>
            <a:p>
              <a:endParaRPr sz="2400"/>
            </a:p>
          </p:txBody>
        </p:sp>
        <p:pic>
          <p:nvPicPr>
            <p:cNvPr id="32" name="object 32"/>
            <p:cNvPicPr/>
            <p:nvPr/>
          </p:nvPicPr>
          <p:blipFill>
            <a:blip r:embed="rId4" cstate="print"/>
            <a:stretch>
              <a:fillRect/>
            </a:stretch>
          </p:blipFill>
          <p:spPr>
            <a:xfrm>
              <a:off x="3690786" y="3884300"/>
              <a:ext cx="110583" cy="84967"/>
            </a:xfrm>
            <a:prstGeom prst="rect">
              <a:avLst/>
            </a:prstGeom>
          </p:spPr>
        </p:pic>
      </p:grpSp>
      <p:pic>
        <p:nvPicPr>
          <p:cNvPr id="33" name="Picture 32">
            <a:extLst>
              <a:ext uri="{FF2B5EF4-FFF2-40B4-BE49-F238E27FC236}">
                <a16:creationId xmlns:a16="http://schemas.microsoft.com/office/drawing/2014/main" id="{DB69B885-736E-47C1-B13B-CD6261ED6CC3}"/>
              </a:ext>
            </a:extLst>
          </p:cNvPr>
          <p:cNvPicPr>
            <a:picLocks noChangeAspect="1"/>
          </p:cNvPicPr>
          <p:nvPr/>
        </p:nvPicPr>
        <p:blipFill>
          <a:blip r:embed="rId5"/>
          <a:stretch>
            <a:fillRect/>
          </a:stretch>
        </p:blipFill>
        <p:spPr>
          <a:xfrm>
            <a:off x="8061307" y="2799681"/>
            <a:ext cx="3458058" cy="809738"/>
          </a:xfrm>
          <a:prstGeom prst="rect">
            <a:avLst/>
          </a:prstGeom>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37273" y="1947559"/>
            <a:ext cx="1677310" cy="1206233"/>
            <a:chOff x="4602966" y="1460669"/>
            <a:chExt cx="1257985"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60296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5" name="object 15"/>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6" name="object 16"/>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7" name="object 17"/>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8" name="object 18"/>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19" name="object 19"/>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grpSp>
        <p:nvGrpSpPr>
          <p:cNvPr id="20" name="object 20"/>
          <p:cNvGrpSpPr/>
          <p:nvPr/>
        </p:nvGrpSpPr>
        <p:grpSpPr>
          <a:xfrm>
            <a:off x="3969934" y="4211901"/>
            <a:ext cx="1074420" cy="1071033"/>
            <a:chOff x="2977450" y="3158925"/>
            <a:chExt cx="805815" cy="803275"/>
          </a:xfrm>
        </p:grpSpPr>
        <p:sp>
          <p:nvSpPr>
            <p:cNvPr id="21" name="object 21"/>
            <p:cNvSpPr/>
            <p:nvPr/>
          </p:nvSpPr>
          <p:spPr>
            <a:xfrm>
              <a:off x="2986975" y="3168450"/>
              <a:ext cx="725805" cy="723265"/>
            </a:xfrm>
            <a:custGeom>
              <a:avLst/>
              <a:gdLst/>
              <a:ahLst/>
              <a:cxnLst/>
              <a:rect l="l" t="t" r="r" b="b"/>
              <a:pathLst>
                <a:path w="725804" h="723264">
                  <a:moveTo>
                    <a:pt x="0" y="0"/>
                  </a:moveTo>
                  <a:lnTo>
                    <a:pt x="725427" y="722728"/>
                  </a:lnTo>
                </a:path>
              </a:pathLst>
            </a:custGeom>
            <a:ln w="19049">
              <a:solidFill>
                <a:srgbClr val="000000"/>
              </a:solidFill>
            </a:ln>
          </p:spPr>
          <p:txBody>
            <a:bodyPr wrap="square" lIns="0" tIns="0" rIns="0" bIns="0" rtlCol="0"/>
            <a:lstStyle/>
            <a:p>
              <a:endParaRPr sz="2400"/>
            </a:p>
          </p:txBody>
        </p:sp>
        <p:pic>
          <p:nvPicPr>
            <p:cNvPr id="22" name="object 22"/>
            <p:cNvPicPr/>
            <p:nvPr/>
          </p:nvPicPr>
          <p:blipFill>
            <a:blip r:embed="rId2" cstate="print"/>
            <a:stretch>
              <a:fillRect/>
            </a:stretch>
          </p:blipFill>
          <p:spPr>
            <a:xfrm>
              <a:off x="3680669" y="3859362"/>
              <a:ext cx="102501" cy="102356"/>
            </a:xfrm>
            <a:prstGeom prst="rect">
              <a:avLst/>
            </a:prstGeom>
          </p:spPr>
        </p:pic>
      </p:grpSp>
      <p:sp>
        <p:nvSpPr>
          <p:cNvPr id="23" name="object 23"/>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4" name="object 24"/>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5" name="object 25"/>
          <p:cNvGrpSpPr/>
          <p:nvPr/>
        </p:nvGrpSpPr>
        <p:grpSpPr>
          <a:xfrm>
            <a:off x="7457633" y="5241145"/>
            <a:ext cx="732367" cy="110067"/>
            <a:chOff x="5593224" y="3930859"/>
            <a:chExt cx="549275" cy="82550"/>
          </a:xfrm>
        </p:grpSpPr>
        <p:sp>
          <p:nvSpPr>
            <p:cNvPr id="26" name="object 26"/>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7" name="object 27"/>
            <p:cNvPicPr/>
            <p:nvPr/>
          </p:nvPicPr>
          <p:blipFill>
            <a:blip r:embed="rId3" cstate="print"/>
            <a:stretch>
              <a:fillRect/>
            </a:stretch>
          </p:blipFill>
          <p:spPr>
            <a:xfrm>
              <a:off x="6036399" y="3930859"/>
              <a:ext cx="105500" cy="81980"/>
            </a:xfrm>
            <a:prstGeom prst="rect">
              <a:avLst/>
            </a:prstGeom>
          </p:spPr>
        </p:pic>
      </p:grpSp>
      <p:sp>
        <p:nvSpPr>
          <p:cNvPr id="28" name="object 28"/>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29" name="object 29"/>
          <p:cNvGrpSpPr/>
          <p:nvPr/>
        </p:nvGrpSpPr>
        <p:grpSpPr>
          <a:xfrm>
            <a:off x="9184967" y="5241145"/>
            <a:ext cx="732367" cy="110067"/>
            <a:chOff x="6888725" y="3930859"/>
            <a:chExt cx="549275" cy="82550"/>
          </a:xfrm>
        </p:grpSpPr>
        <p:sp>
          <p:nvSpPr>
            <p:cNvPr id="30" name="object 30"/>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31" name="object 31"/>
            <p:cNvPicPr/>
            <p:nvPr/>
          </p:nvPicPr>
          <p:blipFill>
            <a:blip r:embed="rId4" cstate="print"/>
            <a:stretch>
              <a:fillRect/>
            </a:stretch>
          </p:blipFill>
          <p:spPr>
            <a:xfrm>
              <a:off x="7331900" y="3930859"/>
              <a:ext cx="105500" cy="81980"/>
            </a:xfrm>
            <a:prstGeom prst="rect">
              <a:avLst/>
            </a:prstGeom>
          </p:spPr>
        </p:pic>
      </p:grpSp>
      <p:sp>
        <p:nvSpPr>
          <p:cNvPr id="32" name="object 32"/>
          <p:cNvSpPr txBox="1">
            <a:spLocks noGrp="1"/>
          </p:cNvSpPr>
          <p:nvPr>
            <p:ph type="title"/>
          </p:nvPr>
        </p:nvSpPr>
        <p:spPr>
          <a:xfrm>
            <a:off x="1117600" y="147973"/>
            <a:ext cx="9678219"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graphicFrame>
        <p:nvGraphicFramePr>
          <p:cNvPr id="33" name="object 33"/>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bl>
          </a:graphicData>
        </a:graphic>
      </p:graphicFrame>
      <p:grpSp>
        <p:nvGrpSpPr>
          <p:cNvPr id="34" name="object 34"/>
          <p:cNvGrpSpPr/>
          <p:nvPr/>
        </p:nvGrpSpPr>
        <p:grpSpPr>
          <a:xfrm>
            <a:off x="4000933" y="4763899"/>
            <a:ext cx="1067647" cy="529167"/>
            <a:chOff x="3000699" y="3572924"/>
            <a:chExt cx="800735" cy="396875"/>
          </a:xfrm>
        </p:grpSpPr>
        <p:sp>
          <p:nvSpPr>
            <p:cNvPr id="35" name="object 35"/>
            <p:cNvSpPr/>
            <p:nvPr/>
          </p:nvSpPr>
          <p:spPr>
            <a:xfrm>
              <a:off x="3010224" y="3582449"/>
              <a:ext cx="704215" cy="339725"/>
            </a:xfrm>
            <a:custGeom>
              <a:avLst/>
              <a:gdLst/>
              <a:ahLst/>
              <a:cxnLst/>
              <a:rect l="l" t="t" r="r" b="b"/>
              <a:pathLst>
                <a:path w="704214" h="339725">
                  <a:moveTo>
                    <a:pt x="0" y="0"/>
                  </a:moveTo>
                  <a:lnTo>
                    <a:pt x="703764" y="339712"/>
                  </a:lnTo>
                </a:path>
              </a:pathLst>
            </a:custGeom>
            <a:ln w="19049">
              <a:solidFill>
                <a:srgbClr val="000000"/>
              </a:solidFill>
            </a:ln>
          </p:spPr>
          <p:txBody>
            <a:bodyPr wrap="square" lIns="0" tIns="0" rIns="0" bIns="0" rtlCol="0"/>
            <a:lstStyle/>
            <a:p>
              <a:endParaRPr sz="2400"/>
            </a:p>
          </p:txBody>
        </p:sp>
        <p:pic>
          <p:nvPicPr>
            <p:cNvPr id="36" name="object 36"/>
            <p:cNvPicPr/>
            <p:nvPr/>
          </p:nvPicPr>
          <p:blipFill>
            <a:blip r:embed="rId5" cstate="print"/>
            <a:stretch>
              <a:fillRect/>
            </a:stretch>
          </p:blipFill>
          <p:spPr>
            <a:xfrm>
              <a:off x="3690786" y="3884300"/>
              <a:ext cx="110583" cy="84967"/>
            </a:xfrm>
            <a:prstGeom prst="rect">
              <a:avLst/>
            </a:prstGeom>
          </p:spPr>
        </p:pic>
      </p:gr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47105" y="1947559"/>
            <a:ext cx="1667478" cy="1206233"/>
            <a:chOff x="4610340" y="1460669"/>
            <a:chExt cx="1250611"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610340"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5" name="object 15"/>
          <p:cNvGraphicFramePr>
            <a:graphicFrameLocks noGrp="1"/>
          </p:cNvGraphicFramePr>
          <p:nvPr/>
        </p:nvGraphicFramePr>
        <p:xfrm>
          <a:off x="2476500" y="3975101"/>
          <a:ext cx="246041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gridCol w="970280">
                  <a:extLst>
                    <a:ext uri="{9D8B030D-6E8A-4147-A177-3AD203B41FA5}">
                      <a16:colId xmlns:a16="http://schemas.microsoft.com/office/drawing/2014/main" val="20003"/>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B w="3810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lang="en-US"/>
                    </a:p>
                  </a:txBody>
                  <a:tcPr marL="0" marR="0" marT="0" marB="0">
                    <a:lnL w="19050">
                      <a:solidFill>
                        <a:srgbClr val="000000"/>
                      </a:solidFill>
                      <a:prstDash val="solid"/>
                    </a:lnL>
                    <a:lnB w="38100">
                      <a:solidFill>
                        <a:srgbClr val="000000"/>
                      </a:solidFill>
                      <a:prstDash val="solid"/>
                    </a:lnB>
                  </a:tcPr>
                </a:tc>
                <a:extLst>
                  <a:ext uri="{0D108BD9-81ED-4DB2-BD59-A6C34878D82A}">
                    <a16:rowId xmlns:a16="http://schemas.microsoft.com/office/drawing/2014/main" val="10001"/>
                  </a:ext>
                </a:extLst>
              </a:tr>
              <a:tr h="271780">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2">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B w="38100">
                      <a:solidFill>
                        <a:srgbClr val="000000"/>
                      </a:solidFill>
                      <a:prstDash val="solid"/>
                    </a:lnB>
                  </a:tcPr>
                </a:tc>
                <a:extLst>
                  <a:ext uri="{0D108BD9-81ED-4DB2-BD59-A6C34878D82A}">
                    <a16:rowId xmlns:a16="http://schemas.microsoft.com/office/drawing/2014/main" val="10002"/>
                  </a:ext>
                </a:extLst>
              </a:tr>
              <a:tr h="250613">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8382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rowSpan="3">
                  <a:txBody>
                    <a:bodyPr/>
                    <a:lstStyle/>
                    <a:p>
                      <a:pPr>
                        <a:lnSpc>
                          <a:spcPct val="100000"/>
                        </a:lnSpc>
                      </a:pPr>
                      <a:endParaRPr sz="2400">
                        <a:latin typeface="Times New Roman" panose="02020603050405020304"/>
                        <a:cs typeface="Times New Roman" panose="02020603050405020304"/>
                      </a:endParaRPr>
                    </a:p>
                  </a:txBody>
                  <a:tcPr marL="0" marR="0" marT="0" marB="0">
                    <a:lnL w="19050">
                      <a:solidFill>
                        <a:srgbClr val="000000"/>
                      </a:solidFill>
                      <a:prstDash val="solid"/>
                    </a:lnL>
                    <a:lnT w="38100">
                      <a:solidFill>
                        <a:srgbClr val="000000"/>
                      </a:solidFill>
                      <a:prstDash val="solid"/>
                    </a:lnT>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vMerge="1">
                  <a:txBody>
                    <a:bodyPr/>
                    <a:lstStyle/>
                    <a:p>
                      <a:endParaRPr lang="en-US"/>
                    </a:p>
                  </a:txBody>
                  <a:tcPr marL="0" marR="0" marT="0" marB="0">
                    <a:lnL w="19050">
                      <a:solidFill>
                        <a:srgbClr val="000000"/>
                      </a:solidFill>
                      <a:prstDash val="solid"/>
                    </a:lnL>
                    <a:lnT w="38100">
                      <a:solidFill>
                        <a:srgbClr val="000000"/>
                      </a:solidFill>
                      <a:prstDash val="solid"/>
                    </a:lnT>
                  </a:tcPr>
                </a:tc>
                <a:extLst>
                  <a:ext uri="{0D108BD9-81ED-4DB2-BD59-A6C34878D82A}">
                    <a16:rowId xmlns:a16="http://schemas.microsoft.com/office/drawing/2014/main" val="10004"/>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vMerge="1">
                  <a:txBody>
                    <a:bodyPr/>
                    <a:lstStyle/>
                    <a:p>
                      <a:endParaRPr lang="en-US"/>
                    </a:p>
                  </a:txBody>
                  <a:tcPr marL="0" marR="0" marT="0" marB="0">
                    <a:lnL w="19050">
                      <a:solidFill>
                        <a:srgbClr val="000000"/>
                      </a:solidFill>
                      <a:prstDash val="solid"/>
                    </a:lnL>
                    <a:lnT w="38100">
                      <a:solidFill>
                        <a:srgbClr val="000000"/>
                      </a:solidFill>
                      <a:prstDash val="solid"/>
                    </a:lnT>
                  </a:tcPr>
                </a:tc>
                <a:extLst>
                  <a:ext uri="{0D108BD9-81ED-4DB2-BD59-A6C34878D82A}">
                    <a16:rowId xmlns:a16="http://schemas.microsoft.com/office/drawing/2014/main" val="10005"/>
                  </a:ext>
                </a:extLst>
              </a:tr>
            </a:tbl>
          </a:graphicData>
        </a:graphic>
      </p:graphicFrame>
      <p:sp>
        <p:nvSpPr>
          <p:cNvPr id="16" name="object 16"/>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7" name="object 17"/>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8" name="object 18"/>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0" name="object 20"/>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1" name="object 21"/>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sp>
        <p:nvSpPr>
          <p:cNvPr id="22" name="object 22"/>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3" name="object 23"/>
          <p:cNvGrpSpPr/>
          <p:nvPr/>
        </p:nvGrpSpPr>
        <p:grpSpPr>
          <a:xfrm>
            <a:off x="7457633" y="5241145"/>
            <a:ext cx="732367" cy="110067"/>
            <a:chOff x="5593224" y="3930859"/>
            <a:chExt cx="549275" cy="82550"/>
          </a:xfrm>
        </p:grpSpPr>
        <p:sp>
          <p:nvSpPr>
            <p:cNvPr id="24" name="object 24"/>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6036399" y="3930859"/>
              <a:ext cx="105500" cy="81980"/>
            </a:xfrm>
            <a:prstGeom prst="rect">
              <a:avLst/>
            </a:prstGeom>
          </p:spPr>
        </p:pic>
      </p:grpSp>
      <p:sp>
        <p:nvSpPr>
          <p:cNvPr id="26" name="object 26"/>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27" name="object 27"/>
          <p:cNvGrpSpPr/>
          <p:nvPr/>
        </p:nvGrpSpPr>
        <p:grpSpPr>
          <a:xfrm>
            <a:off x="9184967" y="5241145"/>
            <a:ext cx="732367" cy="110067"/>
            <a:chOff x="6888725" y="3930859"/>
            <a:chExt cx="549275" cy="82550"/>
          </a:xfrm>
        </p:grpSpPr>
        <p:sp>
          <p:nvSpPr>
            <p:cNvPr id="28" name="object 28"/>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7331900" y="3930859"/>
              <a:ext cx="105500" cy="81980"/>
            </a:xfrm>
            <a:prstGeom prst="rect">
              <a:avLst/>
            </a:prstGeom>
          </p:spPr>
        </p:pic>
      </p:grpSp>
      <p:sp>
        <p:nvSpPr>
          <p:cNvPr id="30" name="object 30"/>
          <p:cNvSpPr txBox="1">
            <a:spLocks noGrp="1"/>
          </p:cNvSpPr>
          <p:nvPr>
            <p:ph type="title"/>
          </p:nvPr>
        </p:nvSpPr>
        <p:spPr>
          <a:xfrm>
            <a:off x="714477" y="88979"/>
            <a:ext cx="10558912"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grpSp>
        <p:nvGrpSpPr>
          <p:cNvPr id="31" name="object 31"/>
          <p:cNvGrpSpPr/>
          <p:nvPr/>
        </p:nvGrpSpPr>
        <p:grpSpPr>
          <a:xfrm>
            <a:off x="4000932" y="5243759"/>
            <a:ext cx="1068493" cy="635845"/>
            <a:chOff x="3000699" y="3932819"/>
            <a:chExt cx="801370" cy="476884"/>
          </a:xfrm>
        </p:grpSpPr>
        <p:pic>
          <p:nvPicPr>
            <p:cNvPr id="32" name="object 32"/>
            <p:cNvPicPr/>
            <p:nvPr/>
          </p:nvPicPr>
          <p:blipFill>
            <a:blip r:embed="rId4" cstate="print"/>
            <a:stretch>
              <a:fillRect/>
            </a:stretch>
          </p:blipFill>
          <p:spPr>
            <a:xfrm>
              <a:off x="3692578" y="3932819"/>
              <a:ext cx="106026" cy="81971"/>
            </a:xfrm>
            <a:prstGeom prst="rect">
              <a:avLst/>
            </a:prstGeom>
          </p:spPr>
        </p:pic>
        <p:sp>
          <p:nvSpPr>
            <p:cNvPr id="33" name="object 33"/>
            <p:cNvSpPr/>
            <p:nvPr/>
          </p:nvSpPr>
          <p:spPr>
            <a:xfrm>
              <a:off x="3010224" y="4025400"/>
              <a:ext cx="706120" cy="374650"/>
            </a:xfrm>
            <a:custGeom>
              <a:avLst/>
              <a:gdLst/>
              <a:ahLst/>
              <a:cxnLst/>
              <a:rect l="l" t="t" r="r" b="b"/>
              <a:pathLst>
                <a:path w="706120" h="374650">
                  <a:moveTo>
                    <a:pt x="0" y="374249"/>
                  </a:moveTo>
                  <a:lnTo>
                    <a:pt x="705720" y="0"/>
                  </a:lnTo>
                </a:path>
              </a:pathLst>
            </a:custGeom>
            <a:ln w="19049">
              <a:solidFill>
                <a:srgbClr val="000000"/>
              </a:solidFill>
            </a:ln>
          </p:spPr>
          <p:txBody>
            <a:bodyPr wrap="square" lIns="0" tIns="0" rIns="0" bIns="0" rtlCol="0"/>
            <a:lstStyle/>
            <a:p>
              <a:endParaRPr sz="2400"/>
            </a:p>
          </p:txBody>
        </p:sp>
        <p:pic>
          <p:nvPicPr>
            <p:cNvPr id="34" name="object 34"/>
            <p:cNvPicPr/>
            <p:nvPr/>
          </p:nvPicPr>
          <p:blipFill>
            <a:blip r:embed="rId5" cstate="print"/>
            <a:stretch>
              <a:fillRect/>
            </a:stretch>
          </p:blipFill>
          <p:spPr>
            <a:xfrm>
              <a:off x="3691678" y="3975372"/>
              <a:ext cx="110167" cy="87351"/>
            </a:xfrm>
            <a:prstGeom prst="rect">
              <a:avLst/>
            </a:prstGeom>
          </p:spPr>
        </p:pic>
      </p:grpSp>
      <p:pic>
        <p:nvPicPr>
          <p:cNvPr id="35" name="Picture 34">
            <a:extLst>
              <a:ext uri="{FF2B5EF4-FFF2-40B4-BE49-F238E27FC236}">
                <a16:creationId xmlns:a16="http://schemas.microsoft.com/office/drawing/2014/main" id="{F8D480C8-318A-4A76-83AE-42C96F86FA89}"/>
              </a:ext>
            </a:extLst>
          </p:cNvPr>
          <p:cNvPicPr>
            <a:picLocks noChangeAspect="1"/>
          </p:cNvPicPr>
          <p:nvPr/>
        </p:nvPicPr>
        <p:blipFill>
          <a:blip r:embed="rId6"/>
          <a:stretch>
            <a:fillRect/>
          </a:stretch>
        </p:blipFill>
        <p:spPr>
          <a:xfrm>
            <a:off x="8261813" y="3165363"/>
            <a:ext cx="3458058" cy="809738"/>
          </a:xfrm>
          <a:prstGeom prst="rect">
            <a:avLst/>
          </a:prstGeom>
        </p:spPr>
      </p:pic>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3" name="object 3"/>
          <p:cNvGrpSpPr/>
          <p:nvPr/>
        </p:nvGrpSpPr>
        <p:grpSpPr>
          <a:xfrm>
            <a:off x="3631710" y="2148554"/>
            <a:ext cx="813647" cy="583353"/>
            <a:chOff x="2723782" y="1611415"/>
            <a:chExt cx="610235" cy="437515"/>
          </a:xfrm>
        </p:grpSpPr>
        <p:sp>
          <p:nvSpPr>
            <p:cNvPr id="4" name="object 4"/>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5" name="object 5"/>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grpSp>
        <p:nvGrpSpPr>
          <p:cNvPr id="6" name="object 6"/>
          <p:cNvGrpSpPr/>
          <p:nvPr/>
        </p:nvGrpSpPr>
        <p:grpSpPr>
          <a:xfrm>
            <a:off x="5696524" y="2007583"/>
            <a:ext cx="331893" cy="602827"/>
            <a:chOff x="4272393" y="1505687"/>
            <a:chExt cx="248920" cy="452120"/>
          </a:xfrm>
        </p:grpSpPr>
        <p:sp>
          <p:nvSpPr>
            <p:cNvPr id="7" name="object 7"/>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8" name="object 8"/>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9" name="object 9"/>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0" name="object 10"/>
          <p:cNvGrpSpPr/>
          <p:nvPr/>
        </p:nvGrpSpPr>
        <p:grpSpPr>
          <a:xfrm>
            <a:off x="6117608" y="1947559"/>
            <a:ext cx="1696977" cy="1206233"/>
            <a:chOff x="4588216" y="1460669"/>
            <a:chExt cx="1272735" cy="904675"/>
          </a:xfrm>
        </p:grpSpPr>
        <p:sp>
          <p:nvSpPr>
            <p:cNvPr id="11" name="object 11"/>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2" name="object 12"/>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3" name="object 13"/>
            <p:cNvSpPr/>
            <p:nvPr/>
          </p:nvSpPr>
          <p:spPr>
            <a:xfrm>
              <a:off x="4588216"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4" name="object 14"/>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graphicFrame>
        <p:nvGraphicFramePr>
          <p:cNvPr id="15" name="object 15"/>
          <p:cNvGraphicFramePr>
            <a:graphicFrameLocks noGrp="1"/>
          </p:cNvGraphicFramePr>
          <p:nvPr/>
        </p:nvGraphicFramePr>
        <p:xfrm>
          <a:off x="2476500" y="3975101"/>
          <a:ext cx="1490133" cy="2611965"/>
        </p:xfrm>
        <a:graphic>
          <a:graphicData uri="http://schemas.openxmlformats.org/drawingml/2006/table">
            <a:tbl>
              <a:tblPr firstRow="1" bandRow="1">
                <a:tableStyleId>{2D5ABB26-0587-4C30-8999-92F81FD0307C}</a:tableStyleId>
              </a:tblPr>
              <a:tblGrid>
                <a:gridCol w="510540">
                  <a:extLst>
                    <a:ext uri="{9D8B030D-6E8A-4147-A177-3AD203B41FA5}">
                      <a16:colId xmlns:a16="http://schemas.microsoft.com/office/drawing/2014/main" val="20000"/>
                    </a:ext>
                  </a:extLst>
                </a:gridCol>
                <a:gridCol w="510540">
                  <a:extLst>
                    <a:ext uri="{9D8B030D-6E8A-4147-A177-3AD203B41FA5}">
                      <a16:colId xmlns:a16="http://schemas.microsoft.com/office/drawing/2014/main" val="20001"/>
                    </a:ext>
                  </a:extLst>
                </a:gridCol>
                <a:gridCol w="469053">
                  <a:extLst>
                    <a:ext uri="{9D8B030D-6E8A-4147-A177-3AD203B41FA5}">
                      <a16:colId xmlns:a16="http://schemas.microsoft.com/office/drawing/2014/main" val="20002"/>
                    </a:ext>
                  </a:extLst>
                </a:gridCol>
              </a:tblGrid>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0"/>
                  </a:ext>
                </a:extLst>
              </a:tr>
              <a:tr h="522393">
                <a:tc>
                  <a:txBody>
                    <a:bodyPr/>
                    <a:lstStyle/>
                    <a:p>
                      <a:pPr algn="ctr">
                        <a:lnSpc>
                          <a:spcPct val="100000"/>
                        </a:lnSpc>
                        <a:spcBef>
                          <a:spcPts val="660"/>
                        </a:spcBef>
                      </a:pPr>
                      <a:r>
                        <a:rPr sz="1900" spc="-50" dirty="0">
                          <a:latin typeface="Arial MT"/>
                          <a:cs typeface="Arial MT"/>
                        </a:rPr>
                        <a:t>0</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3</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2</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522393">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522393">
                <a:tc>
                  <a:txBody>
                    <a:bodyPr/>
                    <a:lstStyle/>
                    <a:p>
                      <a:pPr algn="ctr">
                        <a:lnSpc>
                          <a:spcPct val="100000"/>
                        </a:lnSpc>
                        <a:spcBef>
                          <a:spcPts val="660"/>
                        </a:spcBef>
                      </a:pPr>
                      <a:r>
                        <a:rPr sz="1900" spc="-50" dirty="0">
                          <a:latin typeface="Arial MT"/>
                          <a:cs typeface="Arial MT"/>
                        </a:rPr>
                        <a:t>4</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5</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522393">
                <a:tc>
                  <a:txBody>
                    <a:bodyPr/>
                    <a:lstStyle/>
                    <a:p>
                      <a:pPr algn="ctr">
                        <a:lnSpc>
                          <a:spcPct val="100000"/>
                        </a:lnSpc>
                        <a:spcBef>
                          <a:spcPts val="660"/>
                        </a:spcBef>
                      </a:pPr>
                      <a:r>
                        <a:rPr sz="1900" spc="-50" dirty="0">
                          <a:latin typeface="Arial MT"/>
                          <a:cs typeface="Arial MT"/>
                        </a:rPr>
                        <a:t>7</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8</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tc>
                  <a:txBody>
                    <a:bodyPr/>
                    <a:lstStyle/>
                    <a:p>
                      <a:pPr algn="ctr">
                        <a:lnSpc>
                          <a:spcPct val="100000"/>
                        </a:lnSpc>
                        <a:spcBef>
                          <a:spcPts val="660"/>
                        </a:spcBef>
                      </a:pPr>
                      <a:r>
                        <a:rPr sz="1900" spc="-50" dirty="0">
                          <a:latin typeface="Arial MT"/>
                          <a:cs typeface="Arial MT"/>
                        </a:rPr>
                        <a:t>1</a:t>
                      </a:r>
                      <a:endParaRPr sz="1900">
                        <a:latin typeface="Arial MT"/>
                        <a:cs typeface="Arial MT"/>
                      </a:endParaRPr>
                    </a:p>
                  </a:txBody>
                  <a:tcPr marL="0" marR="0" marT="11176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93C47D"/>
                    </a:solidFill>
                  </a:tcPr>
                </a:tc>
                <a:extLst>
                  <a:ext uri="{0D108BD9-81ED-4DB2-BD59-A6C34878D82A}">
                    <a16:rowId xmlns:a16="http://schemas.microsoft.com/office/drawing/2014/main" val="10004"/>
                  </a:ext>
                </a:extLst>
              </a:tr>
            </a:tbl>
          </a:graphicData>
        </a:graphic>
      </p:graphicFrame>
      <p:sp>
        <p:nvSpPr>
          <p:cNvPr id="16" name="object 16"/>
          <p:cNvSpPr/>
          <p:nvPr/>
        </p:nvSpPr>
        <p:spPr>
          <a:xfrm>
            <a:off x="1872967" y="3987800"/>
            <a:ext cx="396240" cy="2616200"/>
          </a:xfrm>
          <a:custGeom>
            <a:avLst/>
            <a:gdLst/>
            <a:ahLst/>
            <a:cxnLst/>
            <a:rect l="l" t="t" r="r" b="b"/>
            <a:pathLst>
              <a:path w="297180" h="1962150">
                <a:moveTo>
                  <a:pt x="296999" y="1961999"/>
                </a:moveTo>
                <a:lnTo>
                  <a:pt x="250062" y="1954429"/>
                </a:lnTo>
                <a:lnTo>
                  <a:pt x="209297" y="1933348"/>
                </a:lnTo>
                <a:lnTo>
                  <a:pt x="177151" y="1901202"/>
                </a:lnTo>
                <a:lnTo>
                  <a:pt x="156070" y="1860437"/>
                </a:lnTo>
                <a:lnTo>
                  <a:pt x="148499" y="1813499"/>
                </a:lnTo>
                <a:lnTo>
                  <a:pt x="148499" y="1129499"/>
                </a:lnTo>
                <a:lnTo>
                  <a:pt x="140929" y="1082562"/>
                </a:lnTo>
                <a:lnTo>
                  <a:pt x="119848" y="1041797"/>
                </a:lnTo>
                <a:lnTo>
                  <a:pt x="87702" y="1009651"/>
                </a:lnTo>
                <a:lnTo>
                  <a:pt x="46937" y="988570"/>
                </a:lnTo>
                <a:lnTo>
                  <a:pt x="0" y="980999"/>
                </a:lnTo>
                <a:lnTo>
                  <a:pt x="46937" y="973429"/>
                </a:lnTo>
                <a:lnTo>
                  <a:pt x="87702" y="952348"/>
                </a:lnTo>
                <a:lnTo>
                  <a:pt x="119848" y="920202"/>
                </a:lnTo>
                <a:lnTo>
                  <a:pt x="140929" y="879437"/>
                </a:lnTo>
                <a:lnTo>
                  <a:pt x="148499" y="832499"/>
                </a:lnTo>
                <a:lnTo>
                  <a:pt x="148499" y="148499"/>
                </a:lnTo>
                <a:lnTo>
                  <a:pt x="156070" y="101562"/>
                </a:lnTo>
                <a:lnTo>
                  <a:pt x="177151" y="60797"/>
                </a:lnTo>
                <a:lnTo>
                  <a:pt x="209297" y="28651"/>
                </a:lnTo>
                <a:lnTo>
                  <a:pt x="250062" y="7570"/>
                </a:lnTo>
                <a:lnTo>
                  <a:pt x="296999" y="0"/>
                </a:lnTo>
              </a:path>
            </a:pathLst>
          </a:custGeom>
          <a:ln w="9524">
            <a:solidFill>
              <a:srgbClr val="595959"/>
            </a:solidFill>
          </a:ln>
        </p:spPr>
        <p:txBody>
          <a:bodyPr wrap="square" lIns="0" tIns="0" rIns="0" bIns="0" rtlCol="0"/>
          <a:lstStyle/>
          <a:p>
            <a:endParaRPr sz="2400"/>
          </a:p>
        </p:txBody>
      </p:sp>
      <p:sp>
        <p:nvSpPr>
          <p:cNvPr id="17" name="object 17"/>
          <p:cNvSpPr txBox="1"/>
          <p:nvPr/>
        </p:nvSpPr>
        <p:spPr>
          <a:xfrm>
            <a:off x="310871" y="5091685"/>
            <a:ext cx="143086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Observations</a:t>
            </a:r>
            <a:endParaRPr sz="1867">
              <a:latin typeface="Arial MT"/>
              <a:cs typeface="Arial MT"/>
            </a:endParaRPr>
          </a:p>
        </p:txBody>
      </p:sp>
      <p:sp>
        <p:nvSpPr>
          <p:cNvPr id="18" name="object 18"/>
          <p:cNvSpPr/>
          <p:nvPr/>
        </p:nvSpPr>
        <p:spPr>
          <a:xfrm>
            <a:off x="2485832" y="3472399"/>
            <a:ext cx="1496907" cy="396240"/>
          </a:xfrm>
          <a:custGeom>
            <a:avLst/>
            <a:gdLst/>
            <a:ahLst/>
            <a:cxnLst/>
            <a:rect l="l" t="t" r="r" b="b"/>
            <a:pathLst>
              <a:path w="1122680" h="297180">
                <a:moveTo>
                  <a:pt x="0" y="296999"/>
                </a:moveTo>
                <a:lnTo>
                  <a:pt x="7570" y="250062"/>
                </a:lnTo>
                <a:lnTo>
                  <a:pt x="28651" y="209297"/>
                </a:lnTo>
                <a:lnTo>
                  <a:pt x="60797" y="177151"/>
                </a:lnTo>
                <a:lnTo>
                  <a:pt x="101562" y="156070"/>
                </a:lnTo>
                <a:lnTo>
                  <a:pt x="148499" y="148499"/>
                </a:lnTo>
                <a:lnTo>
                  <a:pt x="412799" y="148499"/>
                </a:lnTo>
                <a:lnTo>
                  <a:pt x="459737" y="140929"/>
                </a:lnTo>
                <a:lnTo>
                  <a:pt x="500502" y="119848"/>
                </a:lnTo>
                <a:lnTo>
                  <a:pt x="532648" y="87702"/>
                </a:lnTo>
                <a:lnTo>
                  <a:pt x="553729" y="46937"/>
                </a:lnTo>
                <a:lnTo>
                  <a:pt x="561299" y="0"/>
                </a:lnTo>
                <a:lnTo>
                  <a:pt x="568870" y="46937"/>
                </a:lnTo>
                <a:lnTo>
                  <a:pt x="589951" y="87702"/>
                </a:lnTo>
                <a:lnTo>
                  <a:pt x="622097" y="119848"/>
                </a:lnTo>
                <a:lnTo>
                  <a:pt x="662862" y="140929"/>
                </a:lnTo>
                <a:lnTo>
                  <a:pt x="709799" y="148499"/>
                </a:lnTo>
                <a:lnTo>
                  <a:pt x="974099" y="148499"/>
                </a:lnTo>
                <a:lnTo>
                  <a:pt x="1021037" y="156070"/>
                </a:lnTo>
                <a:lnTo>
                  <a:pt x="1061802" y="177151"/>
                </a:lnTo>
                <a:lnTo>
                  <a:pt x="1093948" y="209297"/>
                </a:lnTo>
                <a:lnTo>
                  <a:pt x="1115029" y="250062"/>
                </a:lnTo>
                <a:lnTo>
                  <a:pt x="1122599" y="296999"/>
                </a:lnTo>
              </a:path>
            </a:pathLst>
          </a:custGeom>
          <a:ln w="9524">
            <a:solidFill>
              <a:srgbClr val="595959"/>
            </a:solidFill>
          </a:ln>
        </p:spPr>
        <p:txBody>
          <a:bodyPr wrap="square" lIns="0" tIns="0" rIns="0" bIns="0" rtlCol="0"/>
          <a:lstStyle/>
          <a:p>
            <a:endParaRPr sz="2400"/>
          </a:p>
        </p:txBody>
      </p:sp>
      <p:sp>
        <p:nvSpPr>
          <p:cNvPr id="19" name="object 19"/>
          <p:cNvSpPr txBox="1"/>
          <p:nvPr/>
        </p:nvSpPr>
        <p:spPr>
          <a:xfrm>
            <a:off x="2749794" y="3117818"/>
            <a:ext cx="969433"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Features</a:t>
            </a:r>
            <a:endParaRPr sz="1867">
              <a:latin typeface="Arial MT"/>
              <a:cs typeface="Arial MT"/>
            </a:endParaRPr>
          </a:p>
        </p:txBody>
      </p:sp>
      <p:sp>
        <p:nvSpPr>
          <p:cNvPr id="20" name="object 20"/>
          <p:cNvSpPr txBox="1"/>
          <p:nvPr/>
        </p:nvSpPr>
        <p:spPr>
          <a:xfrm>
            <a:off x="330079" y="1731903"/>
            <a:ext cx="3848100" cy="808833"/>
          </a:xfrm>
          <a:prstGeom prst="rect">
            <a:avLst/>
          </a:prstGeom>
        </p:spPr>
        <p:txBody>
          <a:bodyPr vert="horz" wrap="square" lIns="0" tIns="74507" rIns="0" bIns="0" rtlCol="0">
            <a:spAutoFit/>
          </a:bodyPr>
          <a:lstStyle/>
          <a:p>
            <a:pPr marR="6773" algn="r">
              <a:spcBef>
                <a:spcPts val="587"/>
              </a:spcBef>
            </a:pPr>
            <a:r>
              <a:rPr sz="1867" spc="-13" dirty="0">
                <a:latin typeface="Arial MT"/>
                <a:cs typeface="Arial MT"/>
              </a:rPr>
              <a:t>Parameter</a:t>
            </a:r>
            <a:endParaRPr sz="1867">
              <a:latin typeface="Arial MT"/>
              <a:cs typeface="Arial MT"/>
            </a:endParaRPr>
          </a:p>
          <a:p>
            <a:pPr marL="16933">
              <a:spcBef>
                <a:spcPts val="593"/>
              </a:spcBef>
            </a:pPr>
            <a:r>
              <a:rPr sz="2400" dirty="0">
                <a:latin typeface="Arial MT"/>
                <a:cs typeface="Arial MT"/>
              </a:rPr>
              <a:t>Batch</a:t>
            </a:r>
            <a:r>
              <a:rPr sz="2400" spc="-27" dirty="0">
                <a:latin typeface="Arial MT"/>
                <a:cs typeface="Arial MT"/>
              </a:rPr>
              <a:t> </a:t>
            </a:r>
            <a:r>
              <a:rPr sz="2400" dirty="0">
                <a:latin typeface="Arial MT"/>
                <a:cs typeface="Arial MT"/>
              </a:rPr>
              <a:t>Size</a:t>
            </a:r>
            <a:r>
              <a:rPr sz="2400" spc="-20" dirty="0">
                <a:latin typeface="Arial MT"/>
                <a:cs typeface="Arial MT"/>
              </a:rPr>
              <a:t> </a:t>
            </a:r>
            <a:r>
              <a:rPr sz="2400" dirty="0">
                <a:latin typeface="Arial MT"/>
                <a:cs typeface="Arial MT"/>
              </a:rPr>
              <a:t>=</a:t>
            </a:r>
            <a:r>
              <a:rPr sz="2400" spc="-20" dirty="0">
                <a:latin typeface="Arial MT"/>
                <a:cs typeface="Arial MT"/>
              </a:rPr>
              <a:t> </a:t>
            </a:r>
            <a:r>
              <a:rPr sz="2400" spc="-67" dirty="0">
                <a:latin typeface="Arial MT"/>
                <a:cs typeface="Arial MT"/>
              </a:rPr>
              <a:t>2</a:t>
            </a:r>
            <a:endParaRPr sz="2400">
              <a:latin typeface="Arial MT"/>
              <a:cs typeface="Arial MT"/>
            </a:endParaRPr>
          </a:p>
        </p:txBody>
      </p:sp>
      <p:sp>
        <p:nvSpPr>
          <p:cNvPr id="21" name="object 21"/>
          <p:cNvSpPr txBox="1"/>
          <p:nvPr/>
        </p:nvSpPr>
        <p:spPr>
          <a:xfrm>
            <a:off x="5089234" y="4795399"/>
            <a:ext cx="2368973" cy="676253"/>
          </a:xfrm>
          <a:prstGeom prst="rect">
            <a:avLst/>
          </a:prstGeom>
          <a:ln w="9524">
            <a:solidFill>
              <a:srgbClr val="000000"/>
            </a:solidFill>
          </a:ln>
        </p:spPr>
        <p:txBody>
          <a:bodyPr vert="horz" wrap="square" lIns="0" tIns="303953" rIns="0" bIns="0" rtlCol="0">
            <a:spAutoFit/>
          </a:bodyPr>
          <a:lstStyle/>
          <a:p>
            <a:pPr marL="133770">
              <a:spcBef>
                <a:spcPts val="2393"/>
              </a:spcBef>
            </a:pPr>
            <a:r>
              <a:rPr sz="2400" dirty="0">
                <a:latin typeface="Arial MT"/>
                <a:cs typeface="Arial MT"/>
              </a:rPr>
              <a:t>Neural</a:t>
            </a:r>
            <a:r>
              <a:rPr sz="2400" spc="-40" dirty="0">
                <a:latin typeface="Arial MT"/>
                <a:cs typeface="Arial MT"/>
              </a:rPr>
              <a:t> </a:t>
            </a:r>
            <a:r>
              <a:rPr sz="2400" spc="-13" dirty="0">
                <a:latin typeface="Arial MT"/>
                <a:cs typeface="Arial MT"/>
              </a:rPr>
              <a:t>Network</a:t>
            </a:r>
            <a:endParaRPr sz="2400">
              <a:latin typeface="Arial MT"/>
              <a:cs typeface="Arial MT"/>
            </a:endParaRPr>
          </a:p>
        </p:txBody>
      </p:sp>
      <p:sp>
        <p:nvSpPr>
          <p:cNvPr id="22" name="object 22"/>
          <p:cNvSpPr txBox="1"/>
          <p:nvPr/>
        </p:nvSpPr>
        <p:spPr>
          <a:xfrm>
            <a:off x="8213767" y="4795399"/>
            <a:ext cx="971973" cy="676253"/>
          </a:xfrm>
          <a:prstGeom prst="rect">
            <a:avLst/>
          </a:prstGeom>
          <a:ln w="9524">
            <a:solidFill>
              <a:srgbClr val="000000"/>
            </a:solidFill>
          </a:ln>
        </p:spPr>
        <p:txBody>
          <a:bodyPr vert="horz" wrap="square" lIns="0" tIns="303953" rIns="0" bIns="0" rtlCol="0">
            <a:spAutoFit/>
          </a:bodyPr>
          <a:lstStyle/>
          <a:p>
            <a:pPr marL="146470">
              <a:spcBef>
                <a:spcPts val="2393"/>
              </a:spcBef>
            </a:pPr>
            <a:r>
              <a:rPr sz="2400" spc="-13" dirty="0">
                <a:latin typeface="Arial MT"/>
                <a:cs typeface="Arial MT"/>
              </a:rPr>
              <a:t>Error</a:t>
            </a:r>
            <a:endParaRPr sz="2400">
              <a:latin typeface="Arial MT"/>
              <a:cs typeface="Arial MT"/>
            </a:endParaRPr>
          </a:p>
        </p:txBody>
      </p:sp>
      <p:grpSp>
        <p:nvGrpSpPr>
          <p:cNvPr id="23" name="object 23"/>
          <p:cNvGrpSpPr/>
          <p:nvPr/>
        </p:nvGrpSpPr>
        <p:grpSpPr>
          <a:xfrm>
            <a:off x="7457633" y="5241145"/>
            <a:ext cx="732367" cy="110067"/>
            <a:chOff x="5593224" y="3930859"/>
            <a:chExt cx="549275" cy="82550"/>
          </a:xfrm>
        </p:grpSpPr>
        <p:sp>
          <p:nvSpPr>
            <p:cNvPr id="24" name="object 24"/>
            <p:cNvSpPr/>
            <p:nvPr/>
          </p:nvSpPr>
          <p:spPr>
            <a:xfrm>
              <a:off x="5593224"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2" cstate="print"/>
            <a:stretch>
              <a:fillRect/>
            </a:stretch>
          </p:blipFill>
          <p:spPr>
            <a:xfrm>
              <a:off x="6036399" y="3930859"/>
              <a:ext cx="105500" cy="81980"/>
            </a:xfrm>
            <a:prstGeom prst="rect">
              <a:avLst/>
            </a:prstGeom>
          </p:spPr>
        </p:pic>
      </p:grpSp>
      <p:sp>
        <p:nvSpPr>
          <p:cNvPr id="26" name="object 26"/>
          <p:cNvSpPr txBox="1"/>
          <p:nvPr/>
        </p:nvSpPr>
        <p:spPr>
          <a:xfrm>
            <a:off x="9940966" y="4795399"/>
            <a:ext cx="1876213" cy="840871"/>
          </a:xfrm>
          <a:prstGeom prst="rect">
            <a:avLst/>
          </a:prstGeom>
          <a:ln w="9524">
            <a:solidFill>
              <a:srgbClr val="000000"/>
            </a:solidFill>
          </a:ln>
        </p:spPr>
        <p:txBody>
          <a:bodyPr vert="horz" wrap="square" lIns="0" tIns="116840" rIns="0" bIns="0" rtlCol="0">
            <a:spAutoFit/>
          </a:bodyPr>
          <a:lstStyle/>
          <a:p>
            <a:pPr marL="149856" marR="139697" indent="295479">
              <a:lnSpc>
                <a:spcPct val="101000"/>
              </a:lnSpc>
              <a:spcBef>
                <a:spcPts val="920"/>
              </a:spcBef>
            </a:pPr>
            <a:r>
              <a:rPr sz="2400" spc="-13" dirty="0">
                <a:latin typeface="Arial MT"/>
                <a:cs typeface="Arial MT"/>
              </a:rPr>
              <a:t>Update Parameters</a:t>
            </a:r>
            <a:endParaRPr sz="2400">
              <a:latin typeface="Arial MT"/>
              <a:cs typeface="Arial MT"/>
            </a:endParaRPr>
          </a:p>
        </p:txBody>
      </p:sp>
      <p:grpSp>
        <p:nvGrpSpPr>
          <p:cNvPr id="27" name="object 27"/>
          <p:cNvGrpSpPr/>
          <p:nvPr/>
        </p:nvGrpSpPr>
        <p:grpSpPr>
          <a:xfrm>
            <a:off x="9184967" y="5241145"/>
            <a:ext cx="732367" cy="110067"/>
            <a:chOff x="6888725" y="3930859"/>
            <a:chExt cx="549275" cy="82550"/>
          </a:xfrm>
        </p:grpSpPr>
        <p:sp>
          <p:nvSpPr>
            <p:cNvPr id="28" name="object 28"/>
            <p:cNvSpPr/>
            <p:nvPr/>
          </p:nvSpPr>
          <p:spPr>
            <a:xfrm>
              <a:off x="6888725" y="3971850"/>
              <a:ext cx="452755" cy="0"/>
            </a:xfrm>
            <a:custGeom>
              <a:avLst/>
              <a:gdLst/>
              <a:ahLst/>
              <a:cxnLst/>
              <a:rect l="l" t="t" r="r" b="b"/>
              <a:pathLst>
                <a:path w="452754">
                  <a:moveTo>
                    <a:pt x="0" y="0"/>
                  </a:moveTo>
                  <a:lnTo>
                    <a:pt x="452699" y="0"/>
                  </a:lnTo>
                </a:path>
              </a:pathLst>
            </a:custGeom>
            <a:ln w="19049">
              <a:solidFill>
                <a:srgbClr val="000000"/>
              </a:solidFill>
            </a:ln>
          </p:spPr>
          <p:txBody>
            <a:bodyPr wrap="square" lIns="0" tIns="0" rIns="0" bIns="0" rtlCol="0"/>
            <a:lstStyle/>
            <a:p>
              <a:endParaRPr sz="2400"/>
            </a:p>
          </p:txBody>
        </p:sp>
        <p:pic>
          <p:nvPicPr>
            <p:cNvPr id="29" name="object 29"/>
            <p:cNvPicPr/>
            <p:nvPr/>
          </p:nvPicPr>
          <p:blipFill>
            <a:blip r:embed="rId3" cstate="print"/>
            <a:stretch>
              <a:fillRect/>
            </a:stretch>
          </p:blipFill>
          <p:spPr>
            <a:xfrm>
              <a:off x="7331900" y="3930859"/>
              <a:ext cx="105500" cy="81980"/>
            </a:xfrm>
            <a:prstGeom prst="rect">
              <a:avLst/>
            </a:prstGeom>
          </p:spPr>
        </p:pic>
      </p:grpSp>
      <p:sp>
        <p:nvSpPr>
          <p:cNvPr id="30" name="object 30"/>
          <p:cNvSpPr txBox="1">
            <a:spLocks noGrp="1"/>
          </p:cNvSpPr>
          <p:nvPr>
            <p:ph type="title"/>
          </p:nvPr>
        </p:nvSpPr>
        <p:spPr>
          <a:xfrm>
            <a:off x="1117600" y="88979"/>
            <a:ext cx="10362571" cy="930964"/>
          </a:xfrm>
          <a:prstGeom prst="rect">
            <a:avLst/>
          </a:prstGeom>
        </p:spPr>
        <p:txBody>
          <a:bodyPr vert="horz" wrap="square" lIns="0" tIns="251400" rIns="0" bIns="0" rtlCol="0" anchor="ctr">
            <a:spAutoFit/>
          </a:bodyPr>
          <a:lstStyle/>
          <a:p>
            <a:pPr marL="2878595">
              <a:lnSpc>
                <a:spcPct val="100000"/>
              </a:lnSpc>
              <a:spcBef>
                <a:spcPts val="133"/>
              </a:spcBef>
            </a:pPr>
            <a:r>
              <a:rPr spc="-107" dirty="0"/>
              <a:t>Mini-</a:t>
            </a:r>
            <a:r>
              <a:rPr spc="-80" dirty="0"/>
              <a:t>Batch</a:t>
            </a:r>
            <a:r>
              <a:rPr spc="-120" dirty="0"/>
              <a:t> </a:t>
            </a:r>
            <a:r>
              <a:rPr spc="-27" dirty="0"/>
              <a:t>Gradient</a:t>
            </a:r>
            <a:r>
              <a:rPr spc="-113" dirty="0"/>
              <a:t> </a:t>
            </a:r>
            <a:r>
              <a:rPr spc="-13" dirty="0"/>
              <a:t>Descent</a:t>
            </a:r>
          </a:p>
        </p:txBody>
      </p:sp>
      <p:grpSp>
        <p:nvGrpSpPr>
          <p:cNvPr id="31" name="object 31"/>
          <p:cNvGrpSpPr/>
          <p:nvPr/>
        </p:nvGrpSpPr>
        <p:grpSpPr>
          <a:xfrm>
            <a:off x="4000933" y="5308661"/>
            <a:ext cx="1074420" cy="1021080"/>
            <a:chOff x="3000699" y="3981496"/>
            <a:chExt cx="805815" cy="765810"/>
          </a:xfrm>
        </p:grpSpPr>
        <p:sp>
          <p:nvSpPr>
            <p:cNvPr id="32" name="object 32"/>
            <p:cNvSpPr/>
            <p:nvPr/>
          </p:nvSpPr>
          <p:spPr>
            <a:xfrm>
              <a:off x="3010224" y="4050532"/>
              <a:ext cx="723900" cy="687070"/>
            </a:xfrm>
            <a:custGeom>
              <a:avLst/>
              <a:gdLst/>
              <a:ahLst/>
              <a:cxnLst/>
              <a:rect l="l" t="t" r="r" b="b"/>
              <a:pathLst>
                <a:path w="723900" h="687070">
                  <a:moveTo>
                    <a:pt x="0" y="686917"/>
                  </a:moveTo>
                  <a:lnTo>
                    <a:pt x="723793" y="0"/>
                  </a:lnTo>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4" cstate="print"/>
            <a:stretch>
              <a:fillRect/>
            </a:stretch>
          </p:blipFill>
          <p:spPr>
            <a:xfrm>
              <a:off x="3702832" y="3981496"/>
              <a:ext cx="103416" cy="101384"/>
            </a:xfrm>
            <a:prstGeom prst="rect">
              <a:avLst/>
            </a:prstGeom>
          </p:spPr>
        </p:pic>
      </p:grpSp>
      <p:pic>
        <p:nvPicPr>
          <p:cNvPr id="34" name="Picture 33">
            <a:extLst>
              <a:ext uri="{FF2B5EF4-FFF2-40B4-BE49-F238E27FC236}">
                <a16:creationId xmlns:a16="http://schemas.microsoft.com/office/drawing/2014/main" id="{203B3B67-BE68-4056-B5AD-C48AD47E8DAD}"/>
              </a:ext>
            </a:extLst>
          </p:cNvPr>
          <p:cNvPicPr>
            <a:picLocks noChangeAspect="1"/>
          </p:cNvPicPr>
          <p:nvPr/>
        </p:nvPicPr>
        <p:blipFill>
          <a:blip r:embed="rId5"/>
          <a:stretch>
            <a:fillRect/>
          </a:stretch>
        </p:blipFill>
        <p:spPr>
          <a:xfrm>
            <a:off x="8261813" y="3161339"/>
            <a:ext cx="3458058" cy="809738"/>
          </a:xfrm>
          <a:prstGeom prst="rect">
            <a:avLst/>
          </a:prstGeom>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608" y="206967"/>
            <a:ext cx="10759769" cy="930964"/>
          </a:xfrm>
          <a:prstGeom prst="rect">
            <a:avLst/>
          </a:prstGeom>
        </p:spPr>
        <p:txBody>
          <a:bodyPr vert="horz" wrap="square" lIns="0" tIns="251400" rIns="0" bIns="0" rtlCol="0" anchor="ctr">
            <a:spAutoFit/>
          </a:bodyPr>
          <a:lstStyle/>
          <a:p>
            <a:pPr marL="2858275">
              <a:lnSpc>
                <a:spcPct val="100000"/>
              </a:lnSpc>
              <a:spcBef>
                <a:spcPts val="133"/>
              </a:spcBef>
            </a:pPr>
            <a:r>
              <a:rPr spc="-27" dirty="0"/>
              <a:t>Variants</a:t>
            </a:r>
            <a:r>
              <a:rPr spc="-93" dirty="0"/>
              <a:t> </a:t>
            </a:r>
            <a:r>
              <a:rPr dirty="0"/>
              <a:t>of</a:t>
            </a:r>
            <a:r>
              <a:rPr spc="-87" dirty="0"/>
              <a:t> </a:t>
            </a:r>
            <a:r>
              <a:rPr spc="-27" dirty="0"/>
              <a:t>Gradient</a:t>
            </a:r>
            <a:r>
              <a:rPr spc="-87" dirty="0"/>
              <a:t> </a:t>
            </a:r>
            <a:r>
              <a:rPr spc="-13" dirty="0"/>
              <a:t>Descent</a:t>
            </a:r>
          </a:p>
        </p:txBody>
      </p:sp>
      <p:sp>
        <p:nvSpPr>
          <p:cNvPr id="3" name="object 3"/>
          <p:cNvSpPr txBox="1"/>
          <p:nvPr/>
        </p:nvSpPr>
        <p:spPr>
          <a:xfrm>
            <a:off x="4397298" y="25449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4" name="object 4"/>
          <p:cNvGrpSpPr/>
          <p:nvPr/>
        </p:nvGrpSpPr>
        <p:grpSpPr>
          <a:xfrm>
            <a:off x="3631710" y="2148554"/>
            <a:ext cx="813647" cy="583353"/>
            <a:chOff x="2723782" y="1611415"/>
            <a:chExt cx="610235" cy="437515"/>
          </a:xfrm>
        </p:grpSpPr>
        <p:sp>
          <p:nvSpPr>
            <p:cNvPr id="5" name="object 5"/>
            <p:cNvSpPr/>
            <p:nvPr/>
          </p:nvSpPr>
          <p:spPr>
            <a:xfrm>
              <a:off x="2728545" y="1616178"/>
              <a:ext cx="600710" cy="427990"/>
            </a:xfrm>
            <a:custGeom>
              <a:avLst/>
              <a:gdLst/>
              <a:ahLst/>
              <a:cxnLst/>
              <a:rect l="l" t="t" r="r" b="b"/>
              <a:pathLst>
                <a:path w="600710" h="427989">
                  <a:moveTo>
                    <a:pt x="476457" y="427932"/>
                  </a:moveTo>
                  <a:lnTo>
                    <a:pt x="500307" y="389757"/>
                  </a:lnTo>
                  <a:lnTo>
                    <a:pt x="0" y="76349"/>
                  </a:lnTo>
                  <a:lnTo>
                    <a:pt x="47699" y="0"/>
                  </a:lnTo>
                  <a:lnTo>
                    <a:pt x="548007" y="313407"/>
                  </a:lnTo>
                  <a:lnTo>
                    <a:pt x="571857" y="275232"/>
                  </a:lnTo>
                  <a:lnTo>
                    <a:pt x="600449" y="399374"/>
                  </a:lnTo>
                  <a:lnTo>
                    <a:pt x="476457" y="427932"/>
                  </a:lnTo>
                  <a:close/>
                </a:path>
              </a:pathLst>
            </a:custGeom>
            <a:solidFill>
              <a:srgbClr val="0000FF"/>
            </a:solidFill>
          </p:spPr>
          <p:txBody>
            <a:bodyPr wrap="square" lIns="0" tIns="0" rIns="0" bIns="0" rtlCol="0"/>
            <a:lstStyle/>
            <a:p>
              <a:endParaRPr sz="2400"/>
            </a:p>
          </p:txBody>
        </p:sp>
        <p:sp>
          <p:nvSpPr>
            <p:cNvPr id="6" name="object 6"/>
            <p:cNvSpPr/>
            <p:nvPr/>
          </p:nvSpPr>
          <p:spPr>
            <a:xfrm>
              <a:off x="2728545" y="1616178"/>
              <a:ext cx="600710" cy="427990"/>
            </a:xfrm>
            <a:custGeom>
              <a:avLst/>
              <a:gdLst/>
              <a:ahLst/>
              <a:cxnLst/>
              <a:rect l="l" t="t" r="r" b="b"/>
              <a:pathLst>
                <a:path w="600710" h="427989">
                  <a:moveTo>
                    <a:pt x="47699" y="0"/>
                  </a:moveTo>
                  <a:lnTo>
                    <a:pt x="548007" y="313407"/>
                  </a:lnTo>
                  <a:lnTo>
                    <a:pt x="571857" y="275232"/>
                  </a:lnTo>
                  <a:lnTo>
                    <a:pt x="600449" y="399374"/>
                  </a:lnTo>
                  <a:lnTo>
                    <a:pt x="476457" y="427932"/>
                  </a:lnTo>
                  <a:lnTo>
                    <a:pt x="500307" y="389757"/>
                  </a:lnTo>
                  <a:lnTo>
                    <a:pt x="0" y="76349"/>
                  </a:lnTo>
                  <a:lnTo>
                    <a:pt x="47699" y="0"/>
                  </a:lnTo>
                  <a:close/>
                </a:path>
              </a:pathLst>
            </a:custGeom>
            <a:ln w="9524">
              <a:solidFill>
                <a:srgbClr val="0000FF"/>
              </a:solidFill>
            </a:ln>
          </p:spPr>
          <p:txBody>
            <a:bodyPr wrap="square" lIns="0" tIns="0" rIns="0" bIns="0" rtlCol="0"/>
            <a:lstStyle/>
            <a:p>
              <a:endParaRPr sz="2400"/>
            </a:p>
          </p:txBody>
        </p:sp>
      </p:grpSp>
      <p:sp>
        <p:nvSpPr>
          <p:cNvPr id="7" name="object 7"/>
          <p:cNvSpPr txBox="1"/>
          <p:nvPr/>
        </p:nvSpPr>
        <p:spPr>
          <a:xfrm>
            <a:off x="3037273" y="1790051"/>
            <a:ext cx="1141307"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Parameter</a:t>
            </a:r>
            <a:endParaRPr sz="1867">
              <a:latin typeface="Arial MT"/>
              <a:cs typeface="Arial MT"/>
            </a:endParaRPr>
          </a:p>
        </p:txBody>
      </p:sp>
      <p:grpSp>
        <p:nvGrpSpPr>
          <p:cNvPr id="8" name="object 8"/>
          <p:cNvGrpSpPr/>
          <p:nvPr/>
        </p:nvGrpSpPr>
        <p:grpSpPr>
          <a:xfrm>
            <a:off x="5696524" y="2007583"/>
            <a:ext cx="331893" cy="602827"/>
            <a:chOff x="4272393" y="1505687"/>
            <a:chExt cx="248920" cy="452120"/>
          </a:xfrm>
        </p:grpSpPr>
        <p:sp>
          <p:nvSpPr>
            <p:cNvPr id="9" name="object 9"/>
            <p:cNvSpPr/>
            <p:nvPr/>
          </p:nvSpPr>
          <p:spPr>
            <a:xfrm>
              <a:off x="4277156" y="1510449"/>
              <a:ext cx="239395" cy="442595"/>
            </a:xfrm>
            <a:custGeom>
              <a:avLst/>
              <a:gdLst/>
              <a:ahLst/>
              <a:cxnLst/>
              <a:rect l="l" t="t" r="r" b="b"/>
              <a:pathLst>
                <a:path w="239395" h="442594">
                  <a:moveTo>
                    <a:pt x="198674" y="442574"/>
                  </a:moveTo>
                  <a:lnTo>
                    <a:pt x="107821" y="402356"/>
                  </a:lnTo>
                  <a:lnTo>
                    <a:pt x="140596" y="389681"/>
                  </a:lnTo>
                  <a:lnTo>
                    <a:pt x="0" y="25349"/>
                  </a:lnTo>
                  <a:lnTo>
                    <a:pt x="65549" y="0"/>
                  </a:lnTo>
                  <a:lnTo>
                    <a:pt x="206146" y="364331"/>
                  </a:lnTo>
                  <a:lnTo>
                    <a:pt x="238921" y="351656"/>
                  </a:lnTo>
                  <a:lnTo>
                    <a:pt x="198674" y="442574"/>
                  </a:lnTo>
                  <a:close/>
                </a:path>
              </a:pathLst>
            </a:custGeom>
            <a:solidFill>
              <a:srgbClr val="0000FF"/>
            </a:solidFill>
          </p:spPr>
          <p:txBody>
            <a:bodyPr wrap="square" lIns="0" tIns="0" rIns="0" bIns="0" rtlCol="0"/>
            <a:lstStyle/>
            <a:p>
              <a:endParaRPr sz="2400"/>
            </a:p>
          </p:txBody>
        </p:sp>
        <p:sp>
          <p:nvSpPr>
            <p:cNvPr id="10" name="object 10"/>
            <p:cNvSpPr/>
            <p:nvPr/>
          </p:nvSpPr>
          <p:spPr>
            <a:xfrm>
              <a:off x="4277156" y="1510449"/>
              <a:ext cx="239395" cy="442595"/>
            </a:xfrm>
            <a:custGeom>
              <a:avLst/>
              <a:gdLst/>
              <a:ahLst/>
              <a:cxnLst/>
              <a:rect l="l" t="t" r="r" b="b"/>
              <a:pathLst>
                <a:path w="239395" h="442594">
                  <a:moveTo>
                    <a:pt x="65549" y="0"/>
                  </a:moveTo>
                  <a:lnTo>
                    <a:pt x="206146" y="364331"/>
                  </a:lnTo>
                  <a:lnTo>
                    <a:pt x="238921" y="351656"/>
                  </a:lnTo>
                  <a:lnTo>
                    <a:pt x="198674" y="442574"/>
                  </a:lnTo>
                  <a:lnTo>
                    <a:pt x="107821" y="402356"/>
                  </a:lnTo>
                  <a:lnTo>
                    <a:pt x="140596" y="389681"/>
                  </a:lnTo>
                  <a:lnTo>
                    <a:pt x="0" y="25349"/>
                  </a:lnTo>
                  <a:lnTo>
                    <a:pt x="65549" y="0"/>
                  </a:lnTo>
                  <a:close/>
                </a:path>
              </a:pathLst>
            </a:custGeom>
            <a:ln w="9524">
              <a:solidFill>
                <a:srgbClr val="0000FF"/>
              </a:solidFill>
            </a:ln>
          </p:spPr>
          <p:txBody>
            <a:bodyPr wrap="square" lIns="0" tIns="0" rIns="0" bIns="0" rtlCol="0"/>
            <a:lstStyle/>
            <a:p>
              <a:endParaRPr sz="2400"/>
            </a:p>
          </p:txBody>
        </p:sp>
      </p:grpSp>
      <p:sp>
        <p:nvSpPr>
          <p:cNvPr id="11" name="object 11"/>
          <p:cNvSpPr txBox="1"/>
          <p:nvPr/>
        </p:nvSpPr>
        <p:spPr>
          <a:xfrm>
            <a:off x="5062796" y="1586851"/>
            <a:ext cx="152315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Learning</a:t>
            </a:r>
            <a:r>
              <a:rPr sz="1867" spc="-53" dirty="0">
                <a:latin typeface="Arial MT"/>
                <a:cs typeface="Arial MT"/>
              </a:rPr>
              <a:t> </a:t>
            </a:r>
            <a:r>
              <a:rPr sz="1867" spc="-27" dirty="0">
                <a:latin typeface="Arial MT"/>
                <a:cs typeface="Arial MT"/>
              </a:rPr>
              <a:t>Rate</a:t>
            </a:r>
            <a:endParaRPr sz="1867">
              <a:latin typeface="Arial MT"/>
              <a:cs typeface="Arial MT"/>
            </a:endParaRPr>
          </a:p>
        </p:txBody>
      </p:sp>
      <p:grpSp>
        <p:nvGrpSpPr>
          <p:cNvPr id="12" name="object 12"/>
          <p:cNvGrpSpPr/>
          <p:nvPr/>
        </p:nvGrpSpPr>
        <p:grpSpPr>
          <a:xfrm>
            <a:off x="6127440" y="1947559"/>
            <a:ext cx="1687140" cy="1206233"/>
            <a:chOff x="4595593" y="1460669"/>
            <a:chExt cx="1265358" cy="904675"/>
          </a:xfrm>
        </p:grpSpPr>
        <p:sp>
          <p:nvSpPr>
            <p:cNvPr id="13" name="object 13"/>
            <p:cNvSpPr/>
            <p:nvPr/>
          </p:nvSpPr>
          <p:spPr>
            <a:xfrm>
              <a:off x="5302786" y="1460669"/>
              <a:ext cx="558165" cy="476250"/>
            </a:xfrm>
            <a:custGeom>
              <a:avLst/>
              <a:gdLst/>
              <a:ahLst/>
              <a:cxnLst/>
              <a:rect l="l" t="t" r="r" b="b"/>
              <a:pathLst>
                <a:path w="558164" h="476250">
                  <a:moveTo>
                    <a:pt x="126714" y="475790"/>
                  </a:moveTo>
                  <a:lnTo>
                    <a:pt x="0" y="462449"/>
                  </a:lnTo>
                  <a:lnTo>
                    <a:pt x="13314" y="335990"/>
                  </a:lnTo>
                  <a:lnTo>
                    <a:pt x="41664" y="370940"/>
                  </a:lnTo>
                  <a:lnTo>
                    <a:pt x="500849" y="0"/>
                  </a:lnTo>
                  <a:lnTo>
                    <a:pt x="557549" y="69899"/>
                  </a:lnTo>
                  <a:lnTo>
                    <a:pt x="98364" y="440840"/>
                  </a:lnTo>
                  <a:lnTo>
                    <a:pt x="126714" y="475790"/>
                  </a:lnTo>
                  <a:close/>
                </a:path>
              </a:pathLst>
            </a:custGeom>
            <a:solidFill>
              <a:srgbClr val="0000FF"/>
            </a:solidFill>
          </p:spPr>
          <p:txBody>
            <a:bodyPr wrap="square" lIns="0" tIns="0" rIns="0" bIns="0" rtlCol="0"/>
            <a:lstStyle/>
            <a:p>
              <a:endParaRPr sz="2400"/>
            </a:p>
          </p:txBody>
        </p:sp>
        <p:sp>
          <p:nvSpPr>
            <p:cNvPr id="14" name="object 14"/>
            <p:cNvSpPr/>
            <p:nvPr/>
          </p:nvSpPr>
          <p:spPr>
            <a:xfrm>
              <a:off x="5302786" y="1460669"/>
              <a:ext cx="558165" cy="476250"/>
            </a:xfrm>
            <a:custGeom>
              <a:avLst/>
              <a:gdLst/>
              <a:ahLst/>
              <a:cxnLst/>
              <a:rect l="l" t="t" r="r" b="b"/>
              <a:pathLst>
                <a:path w="558164" h="476250">
                  <a:moveTo>
                    <a:pt x="557549" y="69899"/>
                  </a:moveTo>
                  <a:lnTo>
                    <a:pt x="98364" y="440840"/>
                  </a:lnTo>
                  <a:lnTo>
                    <a:pt x="126714" y="475790"/>
                  </a:lnTo>
                  <a:lnTo>
                    <a:pt x="0" y="462449"/>
                  </a:lnTo>
                  <a:lnTo>
                    <a:pt x="13314" y="335990"/>
                  </a:lnTo>
                  <a:lnTo>
                    <a:pt x="41664" y="370940"/>
                  </a:lnTo>
                  <a:lnTo>
                    <a:pt x="500849" y="0"/>
                  </a:lnTo>
                  <a:lnTo>
                    <a:pt x="557549" y="69899"/>
                  </a:lnTo>
                  <a:close/>
                </a:path>
              </a:pathLst>
            </a:custGeom>
            <a:ln w="9524">
              <a:solidFill>
                <a:srgbClr val="0000FF"/>
              </a:solidFill>
            </a:ln>
          </p:spPr>
          <p:txBody>
            <a:bodyPr wrap="square" lIns="0" tIns="0" rIns="0" bIns="0" rtlCol="0"/>
            <a:lstStyle/>
            <a:p>
              <a:endParaRPr sz="2400"/>
            </a:p>
          </p:txBody>
        </p:sp>
        <p:sp>
          <p:nvSpPr>
            <p:cNvPr id="15" name="object 15"/>
            <p:cNvSpPr/>
            <p:nvPr/>
          </p:nvSpPr>
          <p:spPr>
            <a:xfrm>
              <a:off x="4595593" y="1884649"/>
              <a:ext cx="230504" cy="480695"/>
            </a:xfrm>
            <a:custGeom>
              <a:avLst/>
              <a:gdLst/>
              <a:ahLst/>
              <a:cxnLst/>
              <a:rect l="l" t="t" r="r" b="b"/>
              <a:pathLst>
                <a:path w="230504" h="480694">
                  <a:moveTo>
                    <a:pt x="0" y="0"/>
                  </a:moveTo>
                  <a:lnTo>
                    <a:pt x="230099" y="0"/>
                  </a:lnTo>
                  <a:lnTo>
                    <a:pt x="230099" y="480599"/>
                  </a:lnTo>
                  <a:lnTo>
                    <a:pt x="0" y="480599"/>
                  </a:lnTo>
                  <a:lnTo>
                    <a:pt x="0" y="0"/>
                  </a:lnTo>
                  <a:close/>
                </a:path>
              </a:pathLst>
            </a:custGeom>
            <a:ln w="28574">
              <a:solidFill>
                <a:srgbClr val="FF0000"/>
              </a:solidFill>
            </a:ln>
          </p:spPr>
          <p:txBody>
            <a:bodyPr wrap="square" lIns="0" tIns="0" rIns="0" bIns="0" rtlCol="0"/>
            <a:lstStyle/>
            <a:p>
              <a:endParaRPr sz="2400"/>
            </a:p>
          </p:txBody>
        </p:sp>
      </p:grpSp>
      <p:sp>
        <p:nvSpPr>
          <p:cNvPr id="16" name="object 16"/>
          <p:cNvSpPr txBox="1"/>
          <p:nvPr/>
        </p:nvSpPr>
        <p:spPr>
          <a:xfrm>
            <a:off x="7389323" y="1586851"/>
            <a:ext cx="174498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Gradient</a:t>
            </a:r>
            <a:r>
              <a:rPr sz="1867" spc="-33" dirty="0">
                <a:latin typeface="Arial MT"/>
                <a:cs typeface="Arial MT"/>
              </a:rPr>
              <a:t> </a:t>
            </a:r>
            <a:r>
              <a:rPr sz="1867" dirty="0">
                <a:latin typeface="Arial MT"/>
                <a:cs typeface="Arial MT"/>
              </a:rPr>
              <a:t>/</a:t>
            </a:r>
            <a:r>
              <a:rPr sz="1867" spc="-27" dirty="0">
                <a:latin typeface="Arial MT"/>
                <a:cs typeface="Arial MT"/>
              </a:rPr>
              <a:t> </a:t>
            </a:r>
            <a:r>
              <a:rPr sz="1867" spc="-13" dirty="0">
                <a:latin typeface="Arial MT"/>
                <a:cs typeface="Arial MT"/>
              </a:rPr>
              <a:t>Slope</a:t>
            </a:r>
            <a:endParaRPr sz="1867">
              <a:latin typeface="Arial MT"/>
              <a:cs typeface="Arial MT"/>
            </a:endParaRPr>
          </a:p>
        </p:txBody>
      </p:sp>
      <p:sp>
        <p:nvSpPr>
          <p:cNvPr id="17" name="object 17"/>
          <p:cNvSpPr txBox="1"/>
          <p:nvPr/>
        </p:nvSpPr>
        <p:spPr>
          <a:xfrm>
            <a:off x="2228466" y="37623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55495">
              <a:spcBef>
                <a:spcPts val="1347"/>
              </a:spcBef>
            </a:pPr>
            <a:r>
              <a:rPr sz="1867" dirty="0">
                <a:solidFill>
                  <a:srgbClr val="FFFFFF"/>
                </a:solidFill>
                <a:latin typeface="Arial MT"/>
                <a:cs typeface="Arial MT"/>
              </a:rPr>
              <a:t>Entire</a:t>
            </a:r>
            <a:r>
              <a:rPr sz="1867" spc="-93" dirty="0">
                <a:solidFill>
                  <a:srgbClr val="FFFFFF"/>
                </a:solidFill>
                <a:latin typeface="Arial MT"/>
                <a:cs typeface="Arial MT"/>
              </a:rPr>
              <a:t> </a:t>
            </a:r>
            <a:r>
              <a:rPr sz="1867" dirty="0">
                <a:solidFill>
                  <a:srgbClr val="FFFFFF"/>
                </a:solidFill>
                <a:latin typeface="Arial MT"/>
                <a:cs typeface="Arial MT"/>
              </a:rPr>
              <a:t>Training</a:t>
            </a:r>
            <a:r>
              <a:rPr sz="1867" spc="-60" dirty="0">
                <a:solidFill>
                  <a:srgbClr val="FFFFFF"/>
                </a:solidFill>
                <a:latin typeface="Arial MT"/>
                <a:cs typeface="Arial MT"/>
              </a:rPr>
              <a:t> </a:t>
            </a:r>
            <a:r>
              <a:rPr sz="1867" dirty="0">
                <a:solidFill>
                  <a:srgbClr val="FFFFFF"/>
                </a:solidFill>
                <a:latin typeface="Arial MT"/>
                <a:cs typeface="Arial MT"/>
              </a:rPr>
              <a:t>Set</a:t>
            </a:r>
            <a:r>
              <a:rPr sz="1867" spc="-60" dirty="0">
                <a:solidFill>
                  <a:srgbClr val="FFFFFF"/>
                </a:solidFill>
                <a:latin typeface="Arial MT"/>
                <a:cs typeface="Arial MT"/>
              </a:rPr>
              <a:t> </a:t>
            </a:r>
            <a:r>
              <a:rPr sz="1867" spc="-33" dirty="0">
                <a:solidFill>
                  <a:srgbClr val="FFFFFF"/>
                </a:solidFill>
                <a:latin typeface="Arial MT"/>
                <a:cs typeface="Arial MT"/>
              </a:rPr>
              <a:t>(m)</a:t>
            </a:r>
            <a:endParaRPr sz="1867">
              <a:latin typeface="Arial MT"/>
              <a:cs typeface="Arial MT"/>
            </a:endParaRPr>
          </a:p>
        </p:txBody>
      </p:sp>
      <p:sp>
        <p:nvSpPr>
          <p:cNvPr id="18" name="object 18"/>
          <p:cNvSpPr txBox="1"/>
          <p:nvPr/>
        </p:nvSpPr>
        <p:spPr>
          <a:xfrm>
            <a:off x="6524533" y="3847118"/>
            <a:ext cx="2547619"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9" name="object 19"/>
          <p:cNvSpPr txBox="1"/>
          <p:nvPr/>
        </p:nvSpPr>
        <p:spPr>
          <a:xfrm>
            <a:off x="2228466" y="4676701"/>
            <a:ext cx="3282527" cy="460020"/>
          </a:xfrm>
          <a:prstGeom prst="rect">
            <a:avLst/>
          </a:prstGeom>
          <a:solidFill>
            <a:srgbClr val="3D85C6"/>
          </a:solidFill>
          <a:ln w="9524">
            <a:solidFill>
              <a:srgbClr val="595959"/>
            </a:solidFill>
          </a:ln>
        </p:spPr>
        <p:txBody>
          <a:bodyPr vert="horz" wrap="square" lIns="0" tIns="171027" rIns="0" bIns="0" rtlCol="0">
            <a:spAutoFit/>
          </a:bodyPr>
          <a:lstStyle/>
          <a:p>
            <a:pPr marL="462268">
              <a:spcBef>
                <a:spcPts val="1347"/>
              </a:spcBef>
            </a:pPr>
            <a:r>
              <a:rPr sz="1867" dirty="0">
                <a:solidFill>
                  <a:srgbClr val="FFFFFF"/>
                </a:solidFill>
                <a:latin typeface="Arial MT"/>
                <a:cs typeface="Arial MT"/>
              </a:rPr>
              <a:t>Single</a:t>
            </a:r>
            <a:r>
              <a:rPr sz="1867" spc="-60" dirty="0">
                <a:solidFill>
                  <a:srgbClr val="FFFFFF"/>
                </a:solidFill>
                <a:latin typeface="Arial MT"/>
                <a:cs typeface="Arial MT"/>
              </a:rPr>
              <a:t> </a:t>
            </a:r>
            <a:r>
              <a:rPr sz="1867" dirty="0">
                <a:solidFill>
                  <a:srgbClr val="FFFFFF"/>
                </a:solidFill>
                <a:latin typeface="Arial MT"/>
                <a:cs typeface="Arial MT"/>
              </a:rPr>
              <a:t>Observation</a:t>
            </a:r>
            <a:r>
              <a:rPr sz="1867" spc="-53" dirty="0">
                <a:solidFill>
                  <a:srgbClr val="FFFFFF"/>
                </a:solidFill>
                <a:latin typeface="Arial MT"/>
                <a:cs typeface="Arial MT"/>
              </a:rPr>
              <a:t> </a:t>
            </a:r>
            <a:r>
              <a:rPr sz="1867" spc="-33" dirty="0">
                <a:solidFill>
                  <a:srgbClr val="FFFFFF"/>
                </a:solidFill>
                <a:latin typeface="Arial MT"/>
                <a:cs typeface="Arial MT"/>
              </a:rPr>
              <a:t>(1)</a:t>
            </a:r>
            <a:endParaRPr sz="1867">
              <a:latin typeface="Arial MT"/>
              <a:cs typeface="Arial MT"/>
            </a:endParaRPr>
          </a:p>
        </p:txBody>
      </p:sp>
      <p:sp>
        <p:nvSpPr>
          <p:cNvPr id="20" name="object 20"/>
          <p:cNvSpPr txBox="1"/>
          <p:nvPr/>
        </p:nvSpPr>
        <p:spPr>
          <a:xfrm>
            <a:off x="2277017" y="5594166"/>
            <a:ext cx="3282527" cy="460020"/>
          </a:xfrm>
          <a:prstGeom prst="rect">
            <a:avLst/>
          </a:prstGeom>
          <a:solidFill>
            <a:srgbClr val="3D85C6"/>
          </a:solidFill>
          <a:ln w="9524">
            <a:solidFill>
              <a:srgbClr val="595959"/>
            </a:solidFill>
          </a:ln>
        </p:spPr>
        <p:txBody>
          <a:bodyPr vert="horz" wrap="square" lIns="0" tIns="171027" rIns="0" bIns="0" rtlCol="0">
            <a:spAutoFit/>
          </a:bodyPr>
          <a:lstStyle/>
          <a:p>
            <a:pPr algn="ctr">
              <a:spcBef>
                <a:spcPts val="1347"/>
              </a:spcBef>
            </a:pPr>
            <a:r>
              <a:rPr sz="1867" dirty="0">
                <a:solidFill>
                  <a:srgbClr val="FFFFFF"/>
                </a:solidFill>
                <a:latin typeface="Arial MT"/>
                <a:cs typeface="Arial MT"/>
              </a:rPr>
              <a:t>1</a:t>
            </a:r>
            <a:r>
              <a:rPr sz="1867" spc="-7" dirty="0">
                <a:solidFill>
                  <a:srgbClr val="FFFFFF"/>
                </a:solidFill>
                <a:latin typeface="Arial MT"/>
                <a:cs typeface="Arial MT"/>
              </a:rPr>
              <a:t> </a:t>
            </a:r>
            <a:r>
              <a:rPr sz="1867" dirty="0">
                <a:solidFill>
                  <a:srgbClr val="FFFFFF"/>
                </a:solidFill>
                <a:latin typeface="Arial MT"/>
                <a:cs typeface="Arial MT"/>
              </a:rPr>
              <a:t>&lt;</a:t>
            </a:r>
            <a:r>
              <a:rPr sz="1867" spc="-7" dirty="0">
                <a:solidFill>
                  <a:srgbClr val="FFFFFF"/>
                </a:solidFill>
                <a:latin typeface="Arial MT"/>
                <a:cs typeface="Arial MT"/>
              </a:rPr>
              <a:t> </a:t>
            </a:r>
            <a:r>
              <a:rPr sz="1867" dirty="0">
                <a:solidFill>
                  <a:srgbClr val="FFFFFF"/>
                </a:solidFill>
                <a:latin typeface="Arial MT"/>
                <a:cs typeface="Arial MT"/>
              </a:rPr>
              <a:t>x</a:t>
            </a:r>
            <a:r>
              <a:rPr sz="1867" spc="-7" dirty="0">
                <a:solidFill>
                  <a:srgbClr val="FFFFFF"/>
                </a:solidFill>
                <a:latin typeface="Arial MT"/>
                <a:cs typeface="Arial MT"/>
              </a:rPr>
              <a:t> </a:t>
            </a:r>
            <a:r>
              <a:rPr sz="1867" dirty="0">
                <a:solidFill>
                  <a:srgbClr val="FFFFFF"/>
                </a:solidFill>
                <a:latin typeface="Arial MT"/>
                <a:cs typeface="Arial MT"/>
              </a:rPr>
              <a:t>&lt;</a:t>
            </a:r>
            <a:r>
              <a:rPr sz="1867" spc="-7" dirty="0">
                <a:solidFill>
                  <a:srgbClr val="FFFFFF"/>
                </a:solidFill>
                <a:latin typeface="Arial MT"/>
                <a:cs typeface="Arial MT"/>
              </a:rPr>
              <a:t> </a:t>
            </a:r>
            <a:r>
              <a:rPr sz="1867" spc="-67" dirty="0">
                <a:solidFill>
                  <a:srgbClr val="FFFFFF"/>
                </a:solidFill>
                <a:latin typeface="Arial MT"/>
                <a:cs typeface="Arial MT"/>
              </a:rPr>
              <a:t>m</a:t>
            </a:r>
            <a:endParaRPr sz="1867">
              <a:latin typeface="Arial MT"/>
              <a:cs typeface="Arial MT"/>
            </a:endParaRPr>
          </a:p>
        </p:txBody>
      </p:sp>
      <p:sp>
        <p:nvSpPr>
          <p:cNvPr id="21" name="object 21"/>
          <p:cNvSpPr txBox="1"/>
          <p:nvPr/>
        </p:nvSpPr>
        <p:spPr>
          <a:xfrm>
            <a:off x="6573103" y="5678985"/>
            <a:ext cx="3060700" cy="304421"/>
          </a:xfrm>
          <a:prstGeom prst="rect">
            <a:avLst/>
          </a:prstGeom>
        </p:spPr>
        <p:txBody>
          <a:bodyPr vert="horz" wrap="square" lIns="0" tIns="16933" rIns="0" bIns="0" rtlCol="0">
            <a:spAutoFit/>
          </a:bodyPr>
          <a:lstStyle/>
          <a:p>
            <a:pPr marL="16933">
              <a:spcBef>
                <a:spcPts val="133"/>
              </a:spcBef>
            </a:pPr>
            <a:r>
              <a:rPr sz="1867" spc="-13" dirty="0">
                <a:latin typeface="Arial MT"/>
                <a:cs typeface="Arial MT"/>
              </a:rPr>
              <a:t>Mini-</a:t>
            </a:r>
            <a:r>
              <a:rPr sz="1867" dirty="0">
                <a:latin typeface="Arial MT"/>
                <a:cs typeface="Arial MT"/>
              </a:rPr>
              <a:t>Batch</a:t>
            </a:r>
            <a:r>
              <a:rPr sz="1867" spc="-27"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a:t>
            </a:r>
            <a:endParaRPr sz="1867">
              <a:latin typeface="Arial MT"/>
              <a:cs typeface="Arial MT"/>
            </a:endParaRPr>
          </a:p>
        </p:txBody>
      </p:sp>
      <p:sp>
        <p:nvSpPr>
          <p:cNvPr id="22" name="object 22"/>
          <p:cNvSpPr txBox="1"/>
          <p:nvPr/>
        </p:nvSpPr>
        <p:spPr>
          <a:xfrm>
            <a:off x="6524534" y="4763051"/>
            <a:ext cx="3035300" cy="595035"/>
          </a:xfrm>
          <a:prstGeom prst="rect">
            <a:avLst/>
          </a:prstGeom>
        </p:spPr>
        <p:txBody>
          <a:bodyPr vert="horz" wrap="square" lIns="0" tIns="30480" rIns="0" bIns="0" rtlCol="0">
            <a:spAutoFit/>
          </a:bodyPr>
          <a:lstStyle/>
          <a:p>
            <a:pPr marL="16933" marR="6773">
              <a:lnSpc>
                <a:spcPts val="2200"/>
              </a:lnSpc>
              <a:spcBef>
                <a:spcPts val="240"/>
              </a:spcBef>
            </a:pPr>
            <a:r>
              <a:rPr sz="1867" dirty="0">
                <a:latin typeface="Arial MT"/>
                <a:cs typeface="Arial MT"/>
              </a:rPr>
              <a:t>Stochastic</a:t>
            </a:r>
            <a:r>
              <a:rPr sz="1867" spc="-33" dirty="0">
                <a:latin typeface="Arial MT"/>
                <a:cs typeface="Arial MT"/>
              </a:rPr>
              <a:t> </a:t>
            </a:r>
            <a:r>
              <a:rPr sz="1867" dirty="0">
                <a:latin typeface="Arial MT"/>
                <a:cs typeface="Arial MT"/>
              </a:rPr>
              <a:t>Gradient</a:t>
            </a:r>
            <a:r>
              <a:rPr sz="1867" spc="-27" dirty="0">
                <a:latin typeface="Arial MT"/>
                <a:cs typeface="Arial MT"/>
              </a:rPr>
              <a:t> </a:t>
            </a:r>
            <a:r>
              <a:rPr sz="1867" spc="-13" dirty="0">
                <a:latin typeface="Arial MT"/>
                <a:cs typeface="Arial MT"/>
              </a:rPr>
              <a:t>Descent (SGD)</a:t>
            </a:r>
            <a:endParaRPr sz="1867">
              <a:latin typeface="Arial MT"/>
              <a:cs typeface="Arial MT"/>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A67DAA-D7F7-4079-8C39-593953FAFFF9}"/>
              </a:ext>
            </a:extLst>
          </p:cNvPr>
          <p:cNvPicPr>
            <a:picLocks noChangeAspect="1"/>
          </p:cNvPicPr>
          <p:nvPr/>
        </p:nvPicPr>
        <p:blipFill>
          <a:blip r:embed="rId2"/>
          <a:stretch>
            <a:fillRect/>
          </a:stretch>
        </p:blipFill>
        <p:spPr>
          <a:xfrm>
            <a:off x="97379" y="46703"/>
            <a:ext cx="9126224" cy="4067743"/>
          </a:xfrm>
          <a:prstGeom prst="rect">
            <a:avLst/>
          </a:prstGeom>
        </p:spPr>
      </p:pic>
    </p:spTree>
    <p:extLst>
      <p:ext uri="{BB962C8B-B14F-4D97-AF65-F5344CB8AC3E}">
        <p14:creationId xmlns:p14="http://schemas.microsoft.com/office/powerpoint/2010/main" val="2852414509"/>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138142"/>
            <a:ext cx="11056620" cy="930964"/>
          </a:xfrm>
          <a:prstGeom prst="rect">
            <a:avLst/>
          </a:prstGeom>
        </p:spPr>
        <p:txBody>
          <a:bodyPr vert="horz" wrap="square" lIns="0" tIns="251400" rIns="0" bIns="0" rtlCol="0" anchor="ctr">
            <a:spAutoFit/>
          </a:bodyPr>
          <a:lstStyle/>
          <a:p>
            <a:pPr marL="1457077">
              <a:lnSpc>
                <a:spcPct val="100000"/>
              </a:lnSpc>
              <a:spcBef>
                <a:spcPts val="133"/>
              </a:spcBef>
            </a:pPr>
            <a:r>
              <a:rPr spc="-13" dirty="0"/>
              <a:t>Comparison:</a:t>
            </a:r>
            <a:r>
              <a:rPr spc="-100" dirty="0"/>
              <a:t> </a:t>
            </a:r>
            <a:r>
              <a:rPr spc="-27" dirty="0"/>
              <a:t>Variants</a:t>
            </a:r>
            <a:r>
              <a:rPr spc="-107" dirty="0"/>
              <a:t> </a:t>
            </a:r>
            <a:r>
              <a:rPr dirty="0"/>
              <a:t>of</a:t>
            </a:r>
            <a:r>
              <a:rPr spc="-100" dirty="0"/>
              <a:t> </a:t>
            </a:r>
            <a:r>
              <a:rPr spc="-27" dirty="0"/>
              <a:t>Gradient</a:t>
            </a:r>
            <a:r>
              <a:rPr spc="-100" dirty="0"/>
              <a:t> </a:t>
            </a:r>
            <a:r>
              <a:rPr spc="-13" dirty="0"/>
              <a:t>Descent</a:t>
            </a:r>
          </a:p>
        </p:txBody>
      </p:sp>
      <p:sp>
        <p:nvSpPr>
          <p:cNvPr id="3" name="object 3"/>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5" name="object 5"/>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6" name="object 6"/>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7" name="object 7"/>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237746"/>
            <a:ext cx="11469277" cy="869408"/>
          </a:xfrm>
          <a:prstGeom prst="rect">
            <a:avLst/>
          </a:prstGeom>
        </p:spPr>
        <p:txBody>
          <a:bodyPr vert="horz" wrap="square" lIns="0" tIns="251400" rIns="0" bIns="0" rtlCol="0" anchor="ctr">
            <a:spAutoFit/>
          </a:bodyPr>
          <a:lstStyle/>
          <a:p>
            <a:pPr marL="16933">
              <a:lnSpc>
                <a:spcPct val="100000"/>
              </a:lnSpc>
              <a:spcBef>
                <a:spcPts val="133"/>
              </a:spcBef>
            </a:pPr>
            <a:r>
              <a:rPr sz="4000" spc="-13" dirty="0"/>
              <a:t>Comparison:</a:t>
            </a:r>
            <a:r>
              <a:rPr sz="4000" spc="-93" dirty="0"/>
              <a:t> </a:t>
            </a:r>
            <a:r>
              <a:rPr sz="4000" dirty="0"/>
              <a:t>Number</a:t>
            </a:r>
            <a:r>
              <a:rPr sz="4000" spc="-87" dirty="0"/>
              <a:t> </a:t>
            </a:r>
            <a:r>
              <a:rPr sz="4000" dirty="0"/>
              <a:t>of</a:t>
            </a:r>
            <a:r>
              <a:rPr sz="4000" spc="-93" dirty="0"/>
              <a:t> </a:t>
            </a:r>
            <a:r>
              <a:rPr sz="4000" spc="-27" dirty="0"/>
              <a:t>observations</a:t>
            </a:r>
            <a:r>
              <a:rPr sz="4000" spc="-87" dirty="0"/>
              <a:t> </a:t>
            </a:r>
            <a:r>
              <a:rPr sz="4000" dirty="0"/>
              <a:t>used</a:t>
            </a:r>
            <a:r>
              <a:rPr sz="4000" spc="-93" dirty="0"/>
              <a:t> </a:t>
            </a:r>
            <a:r>
              <a:rPr sz="4000" dirty="0"/>
              <a:t>for</a:t>
            </a:r>
            <a:r>
              <a:rPr sz="4000" spc="-93" dirty="0"/>
              <a:t> </a:t>
            </a:r>
            <a:r>
              <a:rPr sz="4000" spc="-13" dirty="0"/>
              <a:t>updation</a:t>
            </a:r>
          </a:p>
        </p:txBody>
      </p:sp>
      <p:sp>
        <p:nvSpPr>
          <p:cNvPr id="3" name="object 3"/>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5" name="object 5"/>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6" name="object 6"/>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7" name="object 7"/>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9" name="object 9"/>
          <p:cNvSpPr txBox="1">
            <a:spLocks noGrp="1"/>
          </p:cNvSpPr>
          <p:nvPr>
            <p:ph type="title"/>
          </p:nvPr>
        </p:nvSpPr>
        <p:spPr>
          <a:xfrm>
            <a:off x="203198" y="168920"/>
            <a:ext cx="11526684" cy="869408"/>
          </a:xfrm>
          <a:prstGeom prst="rect">
            <a:avLst/>
          </a:prstGeom>
        </p:spPr>
        <p:txBody>
          <a:bodyPr vert="horz" wrap="square" lIns="0" tIns="251400" rIns="0" bIns="0" rtlCol="0" anchor="ctr">
            <a:spAutoFit/>
          </a:bodyPr>
          <a:lstStyle/>
          <a:p>
            <a:pPr marL="16933">
              <a:lnSpc>
                <a:spcPct val="100000"/>
              </a:lnSpc>
              <a:spcBef>
                <a:spcPts val="133"/>
              </a:spcBef>
            </a:pPr>
            <a:r>
              <a:rPr sz="4000" spc="-13" dirty="0"/>
              <a:t>Comparison:</a:t>
            </a:r>
            <a:r>
              <a:rPr sz="4000" spc="-93" dirty="0"/>
              <a:t> </a:t>
            </a:r>
            <a:r>
              <a:rPr sz="4000" dirty="0"/>
              <a:t>Number</a:t>
            </a:r>
            <a:r>
              <a:rPr sz="4000" spc="-87" dirty="0"/>
              <a:t> </a:t>
            </a:r>
            <a:r>
              <a:rPr sz="4000" dirty="0"/>
              <a:t>of</a:t>
            </a:r>
            <a:r>
              <a:rPr sz="4000" spc="-93" dirty="0"/>
              <a:t> </a:t>
            </a:r>
            <a:r>
              <a:rPr sz="4000" spc="-27" dirty="0"/>
              <a:t>observations</a:t>
            </a:r>
            <a:r>
              <a:rPr sz="4000" spc="-87" dirty="0"/>
              <a:t> </a:t>
            </a:r>
            <a:r>
              <a:rPr sz="4000" dirty="0"/>
              <a:t>used</a:t>
            </a:r>
            <a:r>
              <a:rPr sz="4000" spc="-93" dirty="0"/>
              <a:t> </a:t>
            </a:r>
            <a:r>
              <a:rPr sz="4000" dirty="0"/>
              <a:t>for</a:t>
            </a:r>
            <a:r>
              <a:rPr sz="4000" spc="-93" dirty="0"/>
              <a:t> </a:t>
            </a:r>
            <a:r>
              <a:rPr sz="4000" spc="-13" dirty="0"/>
              <a:t>updation</a:t>
            </a: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9" name="object 9"/>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10" name="object 10"/>
          <p:cNvSpPr txBox="1">
            <a:spLocks noGrp="1"/>
          </p:cNvSpPr>
          <p:nvPr>
            <p:ph type="title"/>
          </p:nvPr>
        </p:nvSpPr>
        <p:spPr>
          <a:xfrm>
            <a:off x="45882" y="149255"/>
            <a:ext cx="12128338" cy="869408"/>
          </a:xfrm>
          <a:prstGeom prst="rect">
            <a:avLst/>
          </a:prstGeom>
        </p:spPr>
        <p:txBody>
          <a:bodyPr vert="horz" wrap="square" lIns="0" tIns="251400" rIns="0" bIns="0" rtlCol="0" anchor="ctr">
            <a:spAutoFit/>
          </a:bodyPr>
          <a:lstStyle/>
          <a:p>
            <a:pPr marL="16933">
              <a:lnSpc>
                <a:spcPct val="100000"/>
              </a:lnSpc>
              <a:spcBef>
                <a:spcPts val="133"/>
              </a:spcBef>
            </a:pPr>
            <a:r>
              <a:rPr sz="4000" spc="-13" dirty="0"/>
              <a:t>Comparison:</a:t>
            </a:r>
            <a:r>
              <a:rPr sz="4000" spc="-93" dirty="0"/>
              <a:t> </a:t>
            </a:r>
            <a:r>
              <a:rPr sz="4000" dirty="0"/>
              <a:t>Number</a:t>
            </a:r>
            <a:r>
              <a:rPr sz="4000" spc="-87" dirty="0"/>
              <a:t> </a:t>
            </a:r>
            <a:r>
              <a:rPr sz="4000" dirty="0"/>
              <a:t>of</a:t>
            </a:r>
            <a:r>
              <a:rPr sz="4000" spc="-93" dirty="0"/>
              <a:t> </a:t>
            </a:r>
            <a:r>
              <a:rPr sz="4000" spc="-27" dirty="0"/>
              <a:t>observations</a:t>
            </a:r>
            <a:r>
              <a:rPr sz="4000" spc="-87" dirty="0"/>
              <a:t> </a:t>
            </a:r>
            <a:r>
              <a:rPr sz="4000" dirty="0"/>
              <a:t>used</a:t>
            </a:r>
            <a:r>
              <a:rPr sz="4000" spc="-93" dirty="0"/>
              <a:t> </a:t>
            </a:r>
            <a:r>
              <a:rPr sz="4000" dirty="0"/>
              <a:t>for</a:t>
            </a:r>
            <a:r>
              <a:rPr sz="4000" spc="-93" dirty="0"/>
              <a:t> </a:t>
            </a:r>
            <a:r>
              <a:rPr sz="4000" spc="-13" dirty="0"/>
              <a:t>updation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9590" y="128942"/>
            <a:ext cx="46524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0" dirty="0"/>
              <a:t>Audio</a:t>
            </a:r>
            <a:r>
              <a:rPr spc="-40" dirty="0"/>
              <a:t> </a:t>
            </a:r>
            <a:r>
              <a:rPr spc="-53" dirty="0"/>
              <a:t>Data</a:t>
            </a:r>
          </a:p>
        </p:txBody>
      </p:sp>
      <p:sp>
        <p:nvSpPr>
          <p:cNvPr id="3" name="object 3"/>
          <p:cNvSpPr txBox="1"/>
          <p:nvPr/>
        </p:nvSpPr>
        <p:spPr>
          <a:xfrm>
            <a:off x="1291566" y="1841873"/>
            <a:ext cx="3062393"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13" dirty="0">
                <a:latin typeface="Roboto"/>
                <a:cs typeface="Roboto"/>
              </a:rPr>
              <a:t>Audio</a:t>
            </a:r>
            <a:r>
              <a:rPr sz="1867" spc="-27" dirty="0">
                <a:latin typeface="Roboto"/>
                <a:cs typeface="Roboto"/>
              </a:rPr>
              <a:t> </a:t>
            </a:r>
            <a:r>
              <a:rPr sz="1867" spc="-33" dirty="0">
                <a:latin typeface="Roboto"/>
                <a:cs typeface="Roboto"/>
              </a:rPr>
              <a:t>Signal</a:t>
            </a:r>
            <a:endParaRPr sz="1867">
              <a:latin typeface="Roboto"/>
              <a:cs typeface="Roboto"/>
            </a:endParaRPr>
          </a:p>
          <a:p>
            <a:pPr marL="626518" indent="-448722">
              <a:lnSpc>
                <a:spcPts val="2220"/>
              </a:lnSpc>
              <a:buFont typeface="Arial MT"/>
              <a:buChar char="●"/>
              <a:tabLst>
                <a:tab pos="625671" algn="l"/>
                <a:tab pos="626518" algn="l"/>
              </a:tabLst>
            </a:pPr>
            <a:r>
              <a:rPr sz="1867" spc="-13" dirty="0">
                <a:latin typeface="Roboto"/>
                <a:cs typeface="Roboto"/>
              </a:rPr>
              <a:t>Audio</a:t>
            </a:r>
            <a:r>
              <a:rPr sz="1867" spc="-40" dirty="0">
                <a:latin typeface="Roboto"/>
                <a:cs typeface="Roboto"/>
              </a:rPr>
              <a:t> </a:t>
            </a:r>
            <a:r>
              <a:rPr sz="1867" spc="-27" dirty="0">
                <a:latin typeface="Roboto"/>
                <a:cs typeface="Roboto"/>
              </a:rPr>
              <a:t>Data</a:t>
            </a:r>
            <a:r>
              <a:rPr sz="1867" spc="-40" dirty="0">
                <a:latin typeface="Roboto"/>
                <a:cs typeface="Roboto"/>
              </a:rPr>
              <a:t> </a:t>
            </a:r>
            <a:r>
              <a:rPr sz="1867" spc="-27" dirty="0">
                <a:latin typeface="Roboto"/>
                <a:cs typeface="Roboto"/>
              </a:rPr>
              <a:t>preparation</a:t>
            </a:r>
            <a:endParaRPr sz="1867">
              <a:latin typeface="Roboto"/>
              <a:cs typeface="Roboto"/>
            </a:endParaRPr>
          </a:p>
        </p:txBody>
      </p:sp>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0415" y="249181"/>
            <a:ext cx="7222410" cy="694207"/>
          </a:xfrm>
          <a:prstGeom prst="rect">
            <a:avLst/>
          </a:prstGeom>
        </p:spPr>
        <p:txBody>
          <a:bodyPr vert="horz" wrap="square" lIns="0" tIns="16933" rIns="0" bIns="0" rtlCol="0" anchor="ctr">
            <a:spAutoFit/>
          </a:bodyPr>
          <a:lstStyle/>
          <a:p>
            <a:pPr marL="16933">
              <a:lnSpc>
                <a:spcPct val="100000"/>
              </a:lnSpc>
              <a:spcBef>
                <a:spcPts val="133"/>
              </a:spcBef>
            </a:pPr>
            <a:r>
              <a:rPr spc="-13" dirty="0"/>
              <a:t>Comparison:</a:t>
            </a:r>
            <a:r>
              <a:rPr spc="-87" dirty="0"/>
              <a:t> </a:t>
            </a:r>
            <a:r>
              <a:rPr dirty="0"/>
              <a:t>Cost</a:t>
            </a:r>
            <a:r>
              <a:rPr spc="-87" dirty="0"/>
              <a:t> </a:t>
            </a:r>
            <a:r>
              <a:rPr spc="-13" dirty="0"/>
              <a:t>Function</a:t>
            </a:r>
          </a:p>
        </p:txBody>
      </p:sp>
      <p:sp>
        <p:nvSpPr>
          <p:cNvPr id="3" name="object 3"/>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5" name="object 5"/>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6" name="object 6"/>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7" name="object 7"/>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9" name="object 9"/>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10" name="object 10"/>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1" name="object 11"/>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grpSp>
        <p:nvGrpSpPr>
          <p:cNvPr id="12" name="object 12"/>
          <p:cNvGrpSpPr/>
          <p:nvPr/>
        </p:nvGrpSpPr>
        <p:grpSpPr>
          <a:xfrm>
            <a:off x="608725" y="3943499"/>
            <a:ext cx="3215640" cy="2162387"/>
            <a:chOff x="456544" y="2957624"/>
            <a:chExt cx="2411730" cy="1621790"/>
          </a:xfrm>
        </p:grpSpPr>
        <p:sp>
          <p:nvSpPr>
            <p:cNvPr id="13" name="object 13"/>
            <p:cNvSpPr/>
            <p:nvPr/>
          </p:nvSpPr>
          <p:spPr>
            <a:xfrm>
              <a:off x="487445" y="3004586"/>
              <a:ext cx="3810" cy="1551305"/>
            </a:xfrm>
            <a:custGeom>
              <a:avLst/>
              <a:gdLst/>
              <a:ahLst/>
              <a:cxnLst/>
              <a:rect l="l" t="t" r="r" b="b"/>
              <a:pathLst>
                <a:path w="3809" h="1551304">
                  <a:moveTo>
                    <a:pt x="0" y="0"/>
                  </a:moveTo>
                  <a:lnTo>
                    <a:pt x="3454" y="1550814"/>
                  </a:lnTo>
                </a:path>
              </a:pathLst>
            </a:custGeom>
            <a:ln w="19049">
              <a:solidFill>
                <a:srgbClr val="000000"/>
              </a:solidFill>
            </a:ln>
          </p:spPr>
          <p:txBody>
            <a:bodyPr wrap="square" lIns="0" tIns="0" rIns="0" bIns="0" rtlCol="0"/>
            <a:lstStyle/>
            <a:p>
              <a:endParaRPr sz="2400"/>
            </a:p>
          </p:txBody>
        </p:sp>
        <p:sp>
          <p:nvSpPr>
            <p:cNvPr id="14" name="object 14"/>
            <p:cNvSpPr/>
            <p:nvPr/>
          </p:nvSpPr>
          <p:spPr>
            <a:xfrm>
              <a:off x="466069" y="2967149"/>
              <a:ext cx="43180" cy="59055"/>
            </a:xfrm>
            <a:custGeom>
              <a:avLst/>
              <a:gdLst/>
              <a:ahLst/>
              <a:cxnLst/>
              <a:rect l="l" t="t" r="r" b="b"/>
              <a:pathLst>
                <a:path w="43179" h="59055">
                  <a:moveTo>
                    <a:pt x="0" y="58907"/>
                  </a:moveTo>
                  <a:lnTo>
                    <a:pt x="21292"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15" name="object 15"/>
            <p:cNvSpPr/>
            <p:nvPr/>
          </p:nvSpPr>
          <p:spPr>
            <a:xfrm>
              <a:off x="466069" y="2967149"/>
              <a:ext cx="43180" cy="59055"/>
            </a:xfrm>
            <a:custGeom>
              <a:avLst/>
              <a:gdLst/>
              <a:ahLst/>
              <a:cxnLst/>
              <a:rect l="l" t="t" r="r" b="b"/>
              <a:pathLst>
                <a:path w="43179" h="59055">
                  <a:moveTo>
                    <a:pt x="21375" y="37436"/>
                  </a:moveTo>
                  <a:lnTo>
                    <a:pt x="42846" y="58812"/>
                  </a:lnTo>
                  <a:lnTo>
                    <a:pt x="21292"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16" name="object 16"/>
            <p:cNvSpPr/>
            <p:nvPr/>
          </p:nvSpPr>
          <p:spPr>
            <a:xfrm>
              <a:off x="490899" y="4547783"/>
              <a:ext cx="2330450" cy="11430"/>
            </a:xfrm>
            <a:custGeom>
              <a:avLst/>
              <a:gdLst/>
              <a:ahLst/>
              <a:cxnLst/>
              <a:rect l="l" t="t" r="r" b="b"/>
              <a:pathLst>
                <a:path w="2330450" h="11429">
                  <a:moveTo>
                    <a:pt x="2330214" y="0"/>
                  </a:moveTo>
                  <a:lnTo>
                    <a:pt x="0" y="11381"/>
                  </a:lnTo>
                </a:path>
              </a:pathLst>
            </a:custGeom>
            <a:ln w="19049">
              <a:solidFill>
                <a:srgbClr val="000000"/>
              </a:solidFill>
            </a:ln>
          </p:spPr>
          <p:txBody>
            <a:bodyPr wrap="square" lIns="0" tIns="0" rIns="0" bIns="0" rtlCol="0"/>
            <a:lstStyle/>
            <a:p>
              <a:endParaRPr sz="2400"/>
            </a:p>
          </p:txBody>
        </p:sp>
        <p:sp>
          <p:nvSpPr>
            <p:cNvPr id="17" name="object 17"/>
            <p:cNvSpPr/>
            <p:nvPr/>
          </p:nvSpPr>
          <p:spPr>
            <a:xfrm>
              <a:off x="2799587" y="4526465"/>
              <a:ext cx="59055" cy="43180"/>
            </a:xfrm>
            <a:custGeom>
              <a:avLst/>
              <a:gdLst/>
              <a:ahLst/>
              <a:cxnLst/>
              <a:rect l="l" t="t" r="r" b="b"/>
              <a:pathLst>
                <a:path w="59055"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18" name="object 18"/>
            <p:cNvSpPr/>
            <p:nvPr/>
          </p:nvSpPr>
          <p:spPr>
            <a:xfrm>
              <a:off x="2799587" y="4526465"/>
              <a:ext cx="59055" cy="43180"/>
            </a:xfrm>
            <a:custGeom>
              <a:avLst/>
              <a:gdLst/>
              <a:ahLst/>
              <a:cxnLst/>
              <a:rect l="l" t="t" r="r" b="b"/>
              <a:pathLst>
                <a:path w="59055"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sp>
          <p:nvSpPr>
            <p:cNvPr id="19" name="object 19"/>
            <p:cNvSpPr/>
            <p:nvPr/>
          </p:nvSpPr>
          <p:spPr>
            <a:xfrm>
              <a:off x="564980" y="3058741"/>
              <a:ext cx="2247265" cy="1377315"/>
            </a:xfrm>
            <a:custGeom>
              <a:avLst/>
              <a:gdLst/>
              <a:ahLst/>
              <a:cxnLst/>
              <a:rect l="l" t="t" r="r" b="b"/>
              <a:pathLst>
                <a:path w="2247265" h="1377314">
                  <a:moveTo>
                    <a:pt x="0" y="0"/>
                  </a:moveTo>
                  <a:lnTo>
                    <a:pt x="21062" y="45838"/>
                  </a:lnTo>
                  <a:lnTo>
                    <a:pt x="43888" y="90555"/>
                  </a:lnTo>
                  <a:lnTo>
                    <a:pt x="68360" y="134179"/>
                  </a:lnTo>
                  <a:lnTo>
                    <a:pt x="94361" y="176738"/>
                  </a:lnTo>
                  <a:lnTo>
                    <a:pt x="121775" y="218263"/>
                  </a:lnTo>
                  <a:lnTo>
                    <a:pt x="150485" y="258781"/>
                  </a:lnTo>
                  <a:lnTo>
                    <a:pt x="180374" y="298323"/>
                  </a:lnTo>
                  <a:lnTo>
                    <a:pt x="211326" y="336916"/>
                  </a:lnTo>
                  <a:lnTo>
                    <a:pt x="243223" y="374591"/>
                  </a:lnTo>
                  <a:lnTo>
                    <a:pt x="275949" y="411376"/>
                  </a:lnTo>
                  <a:lnTo>
                    <a:pt x="309387" y="447299"/>
                  </a:lnTo>
                  <a:lnTo>
                    <a:pt x="343421" y="482392"/>
                  </a:lnTo>
                  <a:lnTo>
                    <a:pt x="377934" y="516681"/>
                  </a:lnTo>
                  <a:lnTo>
                    <a:pt x="412809" y="550197"/>
                  </a:lnTo>
                  <a:lnTo>
                    <a:pt x="447929" y="582967"/>
                  </a:lnTo>
                  <a:lnTo>
                    <a:pt x="484903" y="612066"/>
                  </a:lnTo>
                  <a:lnTo>
                    <a:pt x="524688" y="636398"/>
                  </a:lnTo>
                  <a:lnTo>
                    <a:pt x="565832" y="658413"/>
                  </a:lnTo>
                  <a:lnTo>
                    <a:pt x="606883" y="680561"/>
                  </a:lnTo>
                  <a:lnTo>
                    <a:pt x="646387" y="705289"/>
                  </a:lnTo>
                  <a:lnTo>
                    <a:pt x="682892" y="735047"/>
                  </a:lnTo>
                  <a:lnTo>
                    <a:pt x="719734" y="769563"/>
                  </a:lnTo>
                  <a:lnTo>
                    <a:pt x="757332" y="803223"/>
                  </a:lnTo>
                  <a:lnTo>
                    <a:pt x="795660" y="836017"/>
                  </a:lnTo>
                  <a:lnTo>
                    <a:pt x="834690" y="867936"/>
                  </a:lnTo>
                  <a:lnTo>
                    <a:pt x="874397" y="898974"/>
                  </a:lnTo>
                  <a:lnTo>
                    <a:pt x="914753" y="929120"/>
                  </a:lnTo>
                  <a:lnTo>
                    <a:pt x="955731" y="958366"/>
                  </a:lnTo>
                  <a:lnTo>
                    <a:pt x="997304" y="986704"/>
                  </a:lnTo>
                  <a:lnTo>
                    <a:pt x="1039446" y="1014125"/>
                  </a:lnTo>
                  <a:lnTo>
                    <a:pt x="1082131" y="1040621"/>
                  </a:lnTo>
                  <a:lnTo>
                    <a:pt x="1125330" y="1066183"/>
                  </a:lnTo>
                  <a:lnTo>
                    <a:pt x="1169018" y="1090802"/>
                  </a:lnTo>
                  <a:lnTo>
                    <a:pt x="1213167" y="1114469"/>
                  </a:lnTo>
                  <a:lnTo>
                    <a:pt x="1257751" y="1137177"/>
                  </a:lnTo>
                  <a:lnTo>
                    <a:pt x="1302742" y="1158917"/>
                  </a:lnTo>
                  <a:lnTo>
                    <a:pt x="1348115" y="1179680"/>
                  </a:lnTo>
                  <a:lnTo>
                    <a:pt x="1393842" y="1199457"/>
                  </a:lnTo>
                  <a:lnTo>
                    <a:pt x="1439897" y="1218240"/>
                  </a:lnTo>
                  <a:lnTo>
                    <a:pt x="1486252" y="1236021"/>
                  </a:lnTo>
                  <a:lnTo>
                    <a:pt x="1532881" y="1252790"/>
                  </a:lnTo>
                  <a:lnTo>
                    <a:pt x="1579757" y="1268540"/>
                  </a:lnTo>
                  <a:lnTo>
                    <a:pt x="1626854" y="1283261"/>
                  </a:lnTo>
                  <a:lnTo>
                    <a:pt x="1674143" y="1296946"/>
                  </a:lnTo>
                  <a:lnTo>
                    <a:pt x="1721600" y="1309585"/>
                  </a:lnTo>
                  <a:lnTo>
                    <a:pt x="1769196" y="1321169"/>
                  </a:lnTo>
                  <a:lnTo>
                    <a:pt x="1816905" y="1331692"/>
                  </a:lnTo>
                  <a:lnTo>
                    <a:pt x="1864701" y="1341143"/>
                  </a:lnTo>
                  <a:lnTo>
                    <a:pt x="1912556" y="1349514"/>
                  </a:lnTo>
                  <a:lnTo>
                    <a:pt x="1960443" y="1356797"/>
                  </a:lnTo>
                  <a:lnTo>
                    <a:pt x="2008336" y="1362983"/>
                  </a:lnTo>
                  <a:lnTo>
                    <a:pt x="2056208" y="1368063"/>
                  </a:lnTo>
                  <a:lnTo>
                    <a:pt x="2104033" y="1372029"/>
                  </a:lnTo>
                  <a:lnTo>
                    <a:pt x="2151782" y="1374873"/>
                  </a:lnTo>
                  <a:lnTo>
                    <a:pt x="2199430" y="1376586"/>
                  </a:lnTo>
                  <a:lnTo>
                    <a:pt x="2246950" y="1377158"/>
                  </a:lnTo>
                </a:path>
              </a:pathLst>
            </a:custGeom>
            <a:ln w="19049">
              <a:solidFill>
                <a:srgbClr val="CC0000"/>
              </a:solidFill>
            </a:ln>
          </p:spPr>
          <p:txBody>
            <a:bodyPr wrap="square" lIns="0" tIns="0" rIns="0" bIns="0" rtlCol="0"/>
            <a:lstStyle/>
            <a:p>
              <a:endParaRPr sz="2400"/>
            </a:p>
          </p:txBody>
        </p:sp>
      </p:grpSp>
      <p:sp>
        <p:nvSpPr>
          <p:cNvPr id="20" name="object 20"/>
          <p:cNvSpPr txBox="1"/>
          <p:nvPr/>
        </p:nvSpPr>
        <p:spPr>
          <a:xfrm>
            <a:off x="718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21" name="object 21"/>
          <p:cNvSpPr txBox="1"/>
          <p:nvPr/>
        </p:nvSpPr>
        <p:spPr>
          <a:xfrm>
            <a:off x="15760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9" name="object 9"/>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0" name="object 10"/>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11" name="object 11"/>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grpSp>
        <p:nvGrpSpPr>
          <p:cNvPr id="12" name="object 12"/>
          <p:cNvGrpSpPr/>
          <p:nvPr/>
        </p:nvGrpSpPr>
        <p:grpSpPr>
          <a:xfrm>
            <a:off x="608725" y="3943499"/>
            <a:ext cx="3215640" cy="2162387"/>
            <a:chOff x="456544" y="2957624"/>
            <a:chExt cx="2411730" cy="1621790"/>
          </a:xfrm>
        </p:grpSpPr>
        <p:sp>
          <p:nvSpPr>
            <p:cNvPr id="13" name="object 13"/>
            <p:cNvSpPr/>
            <p:nvPr/>
          </p:nvSpPr>
          <p:spPr>
            <a:xfrm>
              <a:off x="487445" y="3004586"/>
              <a:ext cx="3810" cy="1551305"/>
            </a:xfrm>
            <a:custGeom>
              <a:avLst/>
              <a:gdLst/>
              <a:ahLst/>
              <a:cxnLst/>
              <a:rect l="l" t="t" r="r" b="b"/>
              <a:pathLst>
                <a:path w="3809" h="1551304">
                  <a:moveTo>
                    <a:pt x="0" y="0"/>
                  </a:moveTo>
                  <a:lnTo>
                    <a:pt x="3454" y="1550814"/>
                  </a:lnTo>
                </a:path>
              </a:pathLst>
            </a:custGeom>
            <a:ln w="19049">
              <a:solidFill>
                <a:srgbClr val="000000"/>
              </a:solidFill>
            </a:ln>
          </p:spPr>
          <p:txBody>
            <a:bodyPr wrap="square" lIns="0" tIns="0" rIns="0" bIns="0" rtlCol="0"/>
            <a:lstStyle/>
            <a:p>
              <a:endParaRPr sz="2400"/>
            </a:p>
          </p:txBody>
        </p:sp>
        <p:sp>
          <p:nvSpPr>
            <p:cNvPr id="14" name="object 14"/>
            <p:cNvSpPr/>
            <p:nvPr/>
          </p:nvSpPr>
          <p:spPr>
            <a:xfrm>
              <a:off x="466069" y="2967149"/>
              <a:ext cx="43180" cy="59055"/>
            </a:xfrm>
            <a:custGeom>
              <a:avLst/>
              <a:gdLst/>
              <a:ahLst/>
              <a:cxnLst/>
              <a:rect l="l" t="t" r="r" b="b"/>
              <a:pathLst>
                <a:path w="43179" h="59055">
                  <a:moveTo>
                    <a:pt x="0" y="58907"/>
                  </a:moveTo>
                  <a:lnTo>
                    <a:pt x="21292"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15" name="object 15"/>
            <p:cNvSpPr/>
            <p:nvPr/>
          </p:nvSpPr>
          <p:spPr>
            <a:xfrm>
              <a:off x="466069" y="2967149"/>
              <a:ext cx="43180" cy="59055"/>
            </a:xfrm>
            <a:custGeom>
              <a:avLst/>
              <a:gdLst/>
              <a:ahLst/>
              <a:cxnLst/>
              <a:rect l="l" t="t" r="r" b="b"/>
              <a:pathLst>
                <a:path w="43179" h="59055">
                  <a:moveTo>
                    <a:pt x="21375" y="37436"/>
                  </a:moveTo>
                  <a:lnTo>
                    <a:pt x="42846" y="58812"/>
                  </a:lnTo>
                  <a:lnTo>
                    <a:pt x="21292"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16" name="object 16"/>
            <p:cNvSpPr/>
            <p:nvPr/>
          </p:nvSpPr>
          <p:spPr>
            <a:xfrm>
              <a:off x="490899" y="4547783"/>
              <a:ext cx="2330450" cy="11430"/>
            </a:xfrm>
            <a:custGeom>
              <a:avLst/>
              <a:gdLst/>
              <a:ahLst/>
              <a:cxnLst/>
              <a:rect l="l" t="t" r="r" b="b"/>
              <a:pathLst>
                <a:path w="2330450" h="11429">
                  <a:moveTo>
                    <a:pt x="2330214" y="0"/>
                  </a:moveTo>
                  <a:lnTo>
                    <a:pt x="0" y="11381"/>
                  </a:lnTo>
                </a:path>
              </a:pathLst>
            </a:custGeom>
            <a:ln w="19049">
              <a:solidFill>
                <a:srgbClr val="000000"/>
              </a:solidFill>
            </a:ln>
          </p:spPr>
          <p:txBody>
            <a:bodyPr wrap="square" lIns="0" tIns="0" rIns="0" bIns="0" rtlCol="0"/>
            <a:lstStyle/>
            <a:p>
              <a:endParaRPr sz="2400"/>
            </a:p>
          </p:txBody>
        </p:sp>
        <p:sp>
          <p:nvSpPr>
            <p:cNvPr id="17" name="object 17"/>
            <p:cNvSpPr/>
            <p:nvPr/>
          </p:nvSpPr>
          <p:spPr>
            <a:xfrm>
              <a:off x="2799587" y="4526465"/>
              <a:ext cx="59055" cy="43180"/>
            </a:xfrm>
            <a:custGeom>
              <a:avLst/>
              <a:gdLst/>
              <a:ahLst/>
              <a:cxnLst/>
              <a:rect l="l" t="t" r="r" b="b"/>
              <a:pathLst>
                <a:path w="59055"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18" name="object 18"/>
            <p:cNvSpPr/>
            <p:nvPr/>
          </p:nvSpPr>
          <p:spPr>
            <a:xfrm>
              <a:off x="2799587" y="4526465"/>
              <a:ext cx="59055" cy="43180"/>
            </a:xfrm>
            <a:custGeom>
              <a:avLst/>
              <a:gdLst/>
              <a:ahLst/>
              <a:cxnLst/>
              <a:rect l="l" t="t" r="r" b="b"/>
              <a:pathLst>
                <a:path w="59055"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sp>
          <p:nvSpPr>
            <p:cNvPr id="19" name="object 19"/>
            <p:cNvSpPr/>
            <p:nvPr/>
          </p:nvSpPr>
          <p:spPr>
            <a:xfrm>
              <a:off x="564980" y="3058741"/>
              <a:ext cx="2247265" cy="1377315"/>
            </a:xfrm>
            <a:custGeom>
              <a:avLst/>
              <a:gdLst/>
              <a:ahLst/>
              <a:cxnLst/>
              <a:rect l="l" t="t" r="r" b="b"/>
              <a:pathLst>
                <a:path w="2247265" h="1377314">
                  <a:moveTo>
                    <a:pt x="0" y="0"/>
                  </a:moveTo>
                  <a:lnTo>
                    <a:pt x="21062" y="45838"/>
                  </a:lnTo>
                  <a:lnTo>
                    <a:pt x="43888" y="90555"/>
                  </a:lnTo>
                  <a:lnTo>
                    <a:pt x="68360" y="134179"/>
                  </a:lnTo>
                  <a:lnTo>
                    <a:pt x="94361" y="176738"/>
                  </a:lnTo>
                  <a:lnTo>
                    <a:pt x="121775" y="218263"/>
                  </a:lnTo>
                  <a:lnTo>
                    <a:pt x="150485" y="258781"/>
                  </a:lnTo>
                  <a:lnTo>
                    <a:pt x="180374" y="298323"/>
                  </a:lnTo>
                  <a:lnTo>
                    <a:pt x="211326" y="336916"/>
                  </a:lnTo>
                  <a:lnTo>
                    <a:pt x="243223" y="374591"/>
                  </a:lnTo>
                  <a:lnTo>
                    <a:pt x="275949" y="411376"/>
                  </a:lnTo>
                  <a:lnTo>
                    <a:pt x="309387" y="447299"/>
                  </a:lnTo>
                  <a:lnTo>
                    <a:pt x="343421" y="482392"/>
                  </a:lnTo>
                  <a:lnTo>
                    <a:pt x="377934" y="516681"/>
                  </a:lnTo>
                  <a:lnTo>
                    <a:pt x="412809" y="550197"/>
                  </a:lnTo>
                  <a:lnTo>
                    <a:pt x="447929" y="582967"/>
                  </a:lnTo>
                  <a:lnTo>
                    <a:pt x="484903" y="612066"/>
                  </a:lnTo>
                  <a:lnTo>
                    <a:pt x="524688" y="636398"/>
                  </a:lnTo>
                  <a:lnTo>
                    <a:pt x="565832" y="658413"/>
                  </a:lnTo>
                  <a:lnTo>
                    <a:pt x="606883" y="680561"/>
                  </a:lnTo>
                  <a:lnTo>
                    <a:pt x="646387" y="705289"/>
                  </a:lnTo>
                  <a:lnTo>
                    <a:pt x="682892" y="735047"/>
                  </a:lnTo>
                  <a:lnTo>
                    <a:pt x="719734" y="769563"/>
                  </a:lnTo>
                  <a:lnTo>
                    <a:pt x="757332" y="803223"/>
                  </a:lnTo>
                  <a:lnTo>
                    <a:pt x="795660" y="836017"/>
                  </a:lnTo>
                  <a:lnTo>
                    <a:pt x="834690" y="867936"/>
                  </a:lnTo>
                  <a:lnTo>
                    <a:pt x="874397" y="898974"/>
                  </a:lnTo>
                  <a:lnTo>
                    <a:pt x="914753" y="929120"/>
                  </a:lnTo>
                  <a:lnTo>
                    <a:pt x="955731" y="958366"/>
                  </a:lnTo>
                  <a:lnTo>
                    <a:pt x="997304" y="986704"/>
                  </a:lnTo>
                  <a:lnTo>
                    <a:pt x="1039446" y="1014125"/>
                  </a:lnTo>
                  <a:lnTo>
                    <a:pt x="1082131" y="1040621"/>
                  </a:lnTo>
                  <a:lnTo>
                    <a:pt x="1125330" y="1066183"/>
                  </a:lnTo>
                  <a:lnTo>
                    <a:pt x="1169018" y="1090802"/>
                  </a:lnTo>
                  <a:lnTo>
                    <a:pt x="1213167" y="1114469"/>
                  </a:lnTo>
                  <a:lnTo>
                    <a:pt x="1257751" y="1137177"/>
                  </a:lnTo>
                  <a:lnTo>
                    <a:pt x="1302742" y="1158917"/>
                  </a:lnTo>
                  <a:lnTo>
                    <a:pt x="1348115" y="1179680"/>
                  </a:lnTo>
                  <a:lnTo>
                    <a:pt x="1393842" y="1199457"/>
                  </a:lnTo>
                  <a:lnTo>
                    <a:pt x="1439897" y="1218240"/>
                  </a:lnTo>
                  <a:lnTo>
                    <a:pt x="1486252" y="1236021"/>
                  </a:lnTo>
                  <a:lnTo>
                    <a:pt x="1532881" y="1252790"/>
                  </a:lnTo>
                  <a:lnTo>
                    <a:pt x="1579757" y="1268540"/>
                  </a:lnTo>
                  <a:lnTo>
                    <a:pt x="1626854" y="1283261"/>
                  </a:lnTo>
                  <a:lnTo>
                    <a:pt x="1674143" y="1296946"/>
                  </a:lnTo>
                  <a:lnTo>
                    <a:pt x="1721600" y="1309585"/>
                  </a:lnTo>
                  <a:lnTo>
                    <a:pt x="1769196" y="1321169"/>
                  </a:lnTo>
                  <a:lnTo>
                    <a:pt x="1816905" y="1331692"/>
                  </a:lnTo>
                  <a:lnTo>
                    <a:pt x="1864701" y="1341143"/>
                  </a:lnTo>
                  <a:lnTo>
                    <a:pt x="1912556" y="1349514"/>
                  </a:lnTo>
                  <a:lnTo>
                    <a:pt x="1960443" y="1356797"/>
                  </a:lnTo>
                  <a:lnTo>
                    <a:pt x="2008336" y="1362983"/>
                  </a:lnTo>
                  <a:lnTo>
                    <a:pt x="2056208" y="1368063"/>
                  </a:lnTo>
                  <a:lnTo>
                    <a:pt x="2104033" y="1372029"/>
                  </a:lnTo>
                  <a:lnTo>
                    <a:pt x="2151782" y="1374873"/>
                  </a:lnTo>
                  <a:lnTo>
                    <a:pt x="2199430" y="1376586"/>
                  </a:lnTo>
                  <a:lnTo>
                    <a:pt x="2246950" y="1377158"/>
                  </a:lnTo>
                </a:path>
              </a:pathLst>
            </a:custGeom>
            <a:ln w="19049">
              <a:solidFill>
                <a:srgbClr val="CC0000"/>
              </a:solidFill>
            </a:ln>
          </p:spPr>
          <p:txBody>
            <a:bodyPr wrap="square" lIns="0" tIns="0" rIns="0" bIns="0" rtlCol="0"/>
            <a:lstStyle/>
            <a:p>
              <a:endParaRPr sz="2400"/>
            </a:p>
          </p:txBody>
        </p:sp>
      </p:grpSp>
      <p:sp>
        <p:nvSpPr>
          <p:cNvPr id="20" name="object 20"/>
          <p:cNvSpPr txBox="1"/>
          <p:nvPr/>
        </p:nvSpPr>
        <p:spPr>
          <a:xfrm>
            <a:off x="718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21" name="object 21"/>
          <p:cNvSpPr txBox="1"/>
          <p:nvPr/>
        </p:nvSpPr>
        <p:spPr>
          <a:xfrm>
            <a:off x="15760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pic>
        <p:nvPicPr>
          <p:cNvPr id="22" name="object 22"/>
          <p:cNvPicPr/>
          <p:nvPr/>
        </p:nvPicPr>
        <p:blipFill>
          <a:blip r:embed="rId2" cstate="print"/>
          <a:stretch>
            <a:fillRect/>
          </a:stretch>
        </p:blipFill>
        <p:spPr>
          <a:xfrm>
            <a:off x="5041686" y="4008220"/>
            <a:ext cx="2788620" cy="1971291"/>
          </a:xfrm>
          <a:prstGeom prst="rect">
            <a:avLst/>
          </a:prstGeom>
        </p:spPr>
      </p:pic>
      <p:grpSp>
        <p:nvGrpSpPr>
          <p:cNvPr id="23" name="object 23"/>
          <p:cNvGrpSpPr/>
          <p:nvPr/>
        </p:nvGrpSpPr>
        <p:grpSpPr>
          <a:xfrm>
            <a:off x="4795710" y="3943464"/>
            <a:ext cx="3211407" cy="2157307"/>
            <a:chOff x="3596782" y="2957598"/>
            <a:chExt cx="2408555" cy="1617980"/>
          </a:xfrm>
        </p:grpSpPr>
        <p:sp>
          <p:nvSpPr>
            <p:cNvPr id="24" name="object 24"/>
            <p:cNvSpPr/>
            <p:nvPr/>
          </p:nvSpPr>
          <p:spPr>
            <a:xfrm>
              <a:off x="3627683" y="3004560"/>
              <a:ext cx="3810" cy="1547495"/>
            </a:xfrm>
            <a:custGeom>
              <a:avLst/>
              <a:gdLst/>
              <a:ahLst/>
              <a:cxnLst/>
              <a:rect l="l" t="t" r="r" b="b"/>
              <a:pathLst>
                <a:path w="3810" h="1547495">
                  <a:moveTo>
                    <a:pt x="0" y="0"/>
                  </a:moveTo>
                  <a:lnTo>
                    <a:pt x="3454" y="1546914"/>
                  </a:lnTo>
                </a:path>
              </a:pathLst>
            </a:custGeom>
            <a:ln w="19049">
              <a:solidFill>
                <a:srgbClr val="000000"/>
              </a:solidFill>
            </a:ln>
          </p:spPr>
          <p:txBody>
            <a:bodyPr wrap="square" lIns="0" tIns="0" rIns="0" bIns="0" rtlCol="0"/>
            <a:lstStyle/>
            <a:p>
              <a:endParaRPr sz="2400"/>
            </a:p>
          </p:txBody>
        </p:sp>
        <p:sp>
          <p:nvSpPr>
            <p:cNvPr id="25" name="object 25"/>
            <p:cNvSpPr/>
            <p:nvPr/>
          </p:nvSpPr>
          <p:spPr>
            <a:xfrm>
              <a:off x="3606307" y="2967123"/>
              <a:ext cx="43180" cy="59055"/>
            </a:xfrm>
            <a:custGeom>
              <a:avLst/>
              <a:gdLst/>
              <a:ahLst/>
              <a:cxnLst/>
              <a:rect l="l" t="t" r="r" b="b"/>
              <a:pathLst>
                <a:path w="43179" h="59055">
                  <a:moveTo>
                    <a:pt x="0" y="58907"/>
                  </a:moveTo>
                  <a:lnTo>
                    <a:pt x="21291"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26" name="object 26"/>
            <p:cNvSpPr/>
            <p:nvPr/>
          </p:nvSpPr>
          <p:spPr>
            <a:xfrm>
              <a:off x="3606307" y="2967123"/>
              <a:ext cx="43180" cy="59055"/>
            </a:xfrm>
            <a:custGeom>
              <a:avLst/>
              <a:gdLst/>
              <a:ahLst/>
              <a:cxnLst/>
              <a:rect l="l" t="t" r="r" b="b"/>
              <a:pathLst>
                <a:path w="43179" h="59055">
                  <a:moveTo>
                    <a:pt x="21375" y="37436"/>
                  </a:moveTo>
                  <a:lnTo>
                    <a:pt x="42846" y="58812"/>
                  </a:lnTo>
                  <a:lnTo>
                    <a:pt x="21291"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27" name="object 27"/>
            <p:cNvSpPr/>
            <p:nvPr/>
          </p:nvSpPr>
          <p:spPr>
            <a:xfrm>
              <a:off x="3631137" y="4544042"/>
              <a:ext cx="2326640" cy="11430"/>
            </a:xfrm>
            <a:custGeom>
              <a:avLst/>
              <a:gdLst/>
              <a:ahLst/>
              <a:cxnLst/>
              <a:rect l="l" t="t" r="r" b="b"/>
              <a:pathLst>
                <a:path w="2326640" h="11429">
                  <a:moveTo>
                    <a:pt x="2326614" y="0"/>
                  </a:moveTo>
                  <a:lnTo>
                    <a:pt x="0" y="11380"/>
                  </a:lnTo>
                </a:path>
              </a:pathLst>
            </a:custGeom>
            <a:ln w="19049">
              <a:solidFill>
                <a:srgbClr val="000000"/>
              </a:solidFill>
            </a:ln>
          </p:spPr>
          <p:txBody>
            <a:bodyPr wrap="square" lIns="0" tIns="0" rIns="0" bIns="0" rtlCol="0"/>
            <a:lstStyle/>
            <a:p>
              <a:endParaRPr sz="2400"/>
            </a:p>
          </p:txBody>
        </p:sp>
        <p:sp>
          <p:nvSpPr>
            <p:cNvPr id="28" name="object 28"/>
            <p:cNvSpPr/>
            <p:nvPr/>
          </p:nvSpPr>
          <p:spPr>
            <a:xfrm>
              <a:off x="5936224" y="4522723"/>
              <a:ext cx="59055" cy="43180"/>
            </a:xfrm>
            <a:custGeom>
              <a:avLst/>
              <a:gdLst/>
              <a:ahLst/>
              <a:cxnLst/>
              <a:rect l="l" t="t" r="r" b="b"/>
              <a:pathLst>
                <a:path w="59054"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29" name="object 29"/>
            <p:cNvSpPr/>
            <p:nvPr/>
          </p:nvSpPr>
          <p:spPr>
            <a:xfrm>
              <a:off x="5936224" y="4522723"/>
              <a:ext cx="59055" cy="43180"/>
            </a:xfrm>
            <a:custGeom>
              <a:avLst/>
              <a:gdLst/>
              <a:ahLst/>
              <a:cxnLst/>
              <a:rect l="l" t="t" r="r" b="b"/>
              <a:pathLst>
                <a:path w="59054"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grpSp>
      <p:sp>
        <p:nvSpPr>
          <p:cNvPr id="30" name="object 30"/>
          <p:cNvSpPr txBox="1"/>
          <p:nvPr/>
        </p:nvSpPr>
        <p:spPr>
          <a:xfrm>
            <a:off x="42374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31" name="object 31"/>
          <p:cNvSpPr txBox="1"/>
          <p:nvPr/>
        </p:nvSpPr>
        <p:spPr>
          <a:xfrm>
            <a:off x="57416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sp>
        <p:nvSpPr>
          <p:cNvPr id="32" name="object 32"/>
          <p:cNvSpPr txBox="1">
            <a:spLocks noGrp="1"/>
          </p:cNvSpPr>
          <p:nvPr>
            <p:ph type="title"/>
          </p:nvPr>
        </p:nvSpPr>
        <p:spPr>
          <a:xfrm>
            <a:off x="2664543" y="435995"/>
            <a:ext cx="6308010" cy="694207"/>
          </a:xfrm>
          <a:prstGeom prst="rect">
            <a:avLst/>
          </a:prstGeom>
        </p:spPr>
        <p:txBody>
          <a:bodyPr vert="horz" wrap="square" lIns="0" tIns="16933" rIns="0" bIns="0" rtlCol="0" anchor="ctr">
            <a:spAutoFit/>
          </a:bodyPr>
          <a:lstStyle/>
          <a:p>
            <a:pPr marL="16933">
              <a:lnSpc>
                <a:spcPct val="100000"/>
              </a:lnSpc>
              <a:spcBef>
                <a:spcPts val="133"/>
              </a:spcBef>
            </a:pPr>
            <a:r>
              <a:rPr spc="-13" dirty="0"/>
              <a:t>Comparison:</a:t>
            </a:r>
            <a:r>
              <a:rPr spc="-87" dirty="0"/>
              <a:t> </a:t>
            </a:r>
            <a:r>
              <a:rPr dirty="0"/>
              <a:t>Cost</a:t>
            </a:r>
            <a:r>
              <a:rPr spc="-87" dirty="0"/>
              <a:t> </a:t>
            </a:r>
            <a:r>
              <a:rPr spc="-13" dirty="0"/>
              <a:t>Function</a:t>
            </a: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97497" y="4132897"/>
            <a:ext cx="3108113" cy="2615352"/>
            <a:chOff x="6673122" y="3099673"/>
            <a:chExt cx="2331085" cy="1961514"/>
          </a:xfrm>
        </p:grpSpPr>
        <p:sp>
          <p:nvSpPr>
            <p:cNvPr id="3" name="object 3"/>
            <p:cNvSpPr/>
            <p:nvPr/>
          </p:nvSpPr>
          <p:spPr>
            <a:xfrm>
              <a:off x="6696424" y="3146635"/>
              <a:ext cx="8255" cy="1481455"/>
            </a:xfrm>
            <a:custGeom>
              <a:avLst/>
              <a:gdLst/>
              <a:ahLst/>
              <a:cxnLst/>
              <a:rect l="l" t="t" r="r" b="b"/>
              <a:pathLst>
                <a:path w="8254" h="1481454">
                  <a:moveTo>
                    <a:pt x="7757" y="0"/>
                  </a:moveTo>
                  <a:lnTo>
                    <a:pt x="0" y="1480914"/>
                  </a:lnTo>
                </a:path>
              </a:pathLst>
            </a:custGeom>
            <a:ln w="19049">
              <a:solidFill>
                <a:srgbClr val="000000"/>
              </a:solidFill>
            </a:ln>
          </p:spPr>
          <p:txBody>
            <a:bodyPr wrap="square" lIns="0" tIns="0" rIns="0" bIns="0" rtlCol="0"/>
            <a:lstStyle/>
            <a:p>
              <a:endParaRPr sz="2400"/>
            </a:p>
          </p:txBody>
        </p:sp>
        <p:sp>
          <p:nvSpPr>
            <p:cNvPr id="4" name="object 4"/>
            <p:cNvSpPr/>
            <p:nvPr/>
          </p:nvSpPr>
          <p:spPr>
            <a:xfrm>
              <a:off x="6682647" y="3109198"/>
              <a:ext cx="43180" cy="59055"/>
            </a:xfrm>
            <a:custGeom>
              <a:avLst/>
              <a:gdLst/>
              <a:ahLst/>
              <a:cxnLst/>
              <a:rect l="l" t="t" r="r" b="b"/>
              <a:pathLst>
                <a:path w="43179" h="59055">
                  <a:moveTo>
                    <a:pt x="42846" y="58971"/>
                  </a:moveTo>
                  <a:lnTo>
                    <a:pt x="21534" y="37436"/>
                  </a:lnTo>
                  <a:lnTo>
                    <a:pt x="0" y="58747"/>
                  </a:lnTo>
                  <a:lnTo>
                    <a:pt x="21731" y="0"/>
                  </a:lnTo>
                  <a:lnTo>
                    <a:pt x="42846" y="58971"/>
                  </a:lnTo>
                  <a:close/>
                </a:path>
              </a:pathLst>
            </a:custGeom>
            <a:solidFill>
              <a:srgbClr val="000000"/>
            </a:solidFill>
          </p:spPr>
          <p:txBody>
            <a:bodyPr wrap="square" lIns="0" tIns="0" rIns="0" bIns="0" rtlCol="0"/>
            <a:lstStyle/>
            <a:p>
              <a:endParaRPr sz="2400"/>
            </a:p>
          </p:txBody>
        </p:sp>
        <p:sp>
          <p:nvSpPr>
            <p:cNvPr id="5" name="object 5"/>
            <p:cNvSpPr/>
            <p:nvPr/>
          </p:nvSpPr>
          <p:spPr>
            <a:xfrm>
              <a:off x="6682647" y="3109198"/>
              <a:ext cx="43180" cy="59055"/>
            </a:xfrm>
            <a:custGeom>
              <a:avLst/>
              <a:gdLst/>
              <a:ahLst/>
              <a:cxnLst/>
              <a:rect l="l" t="t" r="r" b="b"/>
              <a:pathLst>
                <a:path w="43179" h="59055">
                  <a:moveTo>
                    <a:pt x="21534" y="37436"/>
                  </a:moveTo>
                  <a:lnTo>
                    <a:pt x="42846" y="58971"/>
                  </a:lnTo>
                  <a:lnTo>
                    <a:pt x="21731" y="0"/>
                  </a:lnTo>
                  <a:lnTo>
                    <a:pt x="0" y="58747"/>
                  </a:lnTo>
                  <a:lnTo>
                    <a:pt x="21534" y="37436"/>
                  </a:lnTo>
                  <a:close/>
                </a:path>
              </a:pathLst>
            </a:custGeom>
            <a:ln w="19049">
              <a:solidFill>
                <a:srgbClr val="000000"/>
              </a:solidFill>
            </a:ln>
          </p:spPr>
          <p:txBody>
            <a:bodyPr wrap="square" lIns="0" tIns="0" rIns="0" bIns="0" rtlCol="0"/>
            <a:lstStyle/>
            <a:p>
              <a:endParaRPr sz="2400"/>
            </a:p>
          </p:txBody>
        </p:sp>
        <p:sp>
          <p:nvSpPr>
            <p:cNvPr id="6" name="object 6"/>
            <p:cNvSpPr/>
            <p:nvPr/>
          </p:nvSpPr>
          <p:spPr>
            <a:xfrm>
              <a:off x="7127349" y="4400500"/>
              <a:ext cx="1877060" cy="661035"/>
            </a:xfrm>
            <a:custGeom>
              <a:avLst/>
              <a:gdLst/>
              <a:ahLst/>
              <a:cxnLst/>
              <a:rect l="l" t="t" r="r" b="b"/>
              <a:pathLst>
                <a:path w="1877059" h="661035">
                  <a:moveTo>
                    <a:pt x="1876499" y="660599"/>
                  </a:moveTo>
                  <a:lnTo>
                    <a:pt x="0" y="660599"/>
                  </a:lnTo>
                  <a:lnTo>
                    <a:pt x="0" y="0"/>
                  </a:lnTo>
                  <a:lnTo>
                    <a:pt x="1876499" y="0"/>
                  </a:lnTo>
                  <a:lnTo>
                    <a:pt x="1876499" y="660599"/>
                  </a:lnTo>
                  <a:close/>
                </a:path>
              </a:pathLst>
            </a:custGeom>
            <a:solidFill>
              <a:srgbClr val="FFFFFF"/>
            </a:solidFill>
          </p:spPr>
          <p:txBody>
            <a:bodyPr wrap="square" lIns="0" tIns="0" rIns="0" bIns="0" rtlCol="0"/>
            <a:lstStyle/>
            <a:p>
              <a:endParaRPr sz="2400"/>
            </a:p>
          </p:txBody>
        </p:sp>
        <p:sp>
          <p:nvSpPr>
            <p:cNvPr id="7" name="object 7"/>
            <p:cNvSpPr/>
            <p:nvPr/>
          </p:nvSpPr>
          <p:spPr>
            <a:xfrm>
              <a:off x="6696774" y="4628859"/>
              <a:ext cx="2242185" cy="3175"/>
            </a:xfrm>
            <a:custGeom>
              <a:avLst/>
              <a:gdLst/>
              <a:ahLst/>
              <a:cxnLst/>
              <a:rect l="l" t="t" r="r" b="b"/>
              <a:pathLst>
                <a:path w="2242184" h="3175">
                  <a:moveTo>
                    <a:pt x="2241713" y="0"/>
                  </a:moveTo>
                  <a:lnTo>
                    <a:pt x="0" y="2915"/>
                  </a:lnTo>
                </a:path>
              </a:pathLst>
            </a:custGeom>
            <a:ln w="19049">
              <a:solidFill>
                <a:srgbClr val="000000"/>
              </a:solidFill>
            </a:ln>
          </p:spPr>
          <p:txBody>
            <a:bodyPr wrap="square" lIns="0" tIns="0" rIns="0" bIns="0" rtlCol="0"/>
            <a:lstStyle/>
            <a:p>
              <a:endParaRPr sz="2400"/>
            </a:p>
          </p:txBody>
        </p:sp>
        <p:sp>
          <p:nvSpPr>
            <p:cNvPr id="8" name="object 8"/>
            <p:cNvSpPr/>
            <p:nvPr/>
          </p:nvSpPr>
          <p:spPr>
            <a:xfrm>
              <a:off x="8917037" y="4607464"/>
              <a:ext cx="59055" cy="43180"/>
            </a:xfrm>
            <a:custGeom>
              <a:avLst/>
              <a:gdLst/>
              <a:ahLst/>
              <a:cxnLst/>
              <a:rect l="l" t="t" r="r" b="b"/>
              <a:pathLst>
                <a:path w="59054" h="43179">
                  <a:moveTo>
                    <a:pt x="55" y="42846"/>
                  </a:moveTo>
                  <a:lnTo>
                    <a:pt x="21450" y="21395"/>
                  </a:lnTo>
                  <a:lnTo>
                    <a:pt x="0" y="0"/>
                  </a:lnTo>
                  <a:lnTo>
                    <a:pt x="58887" y="21346"/>
                  </a:lnTo>
                  <a:lnTo>
                    <a:pt x="55" y="42846"/>
                  </a:lnTo>
                  <a:close/>
                </a:path>
              </a:pathLst>
            </a:custGeom>
            <a:solidFill>
              <a:srgbClr val="000000"/>
            </a:solidFill>
          </p:spPr>
          <p:txBody>
            <a:bodyPr wrap="square" lIns="0" tIns="0" rIns="0" bIns="0" rtlCol="0"/>
            <a:lstStyle/>
            <a:p>
              <a:endParaRPr sz="2400"/>
            </a:p>
          </p:txBody>
        </p:sp>
        <p:sp>
          <p:nvSpPr>
            <p:cNvPr id="9" name="object 9"/>
            <p:cNvSpPr/>
            <p:nvPr/>
          </p:nvSpPr>
          <p:spPr>
            <a:xfrm>
              <a:off x="8917037" y="4607464"/>
              <a:ext cx="59055" cy="43180"/>
            </a:xfrm>
            <a:custGeom>
              <a:avLst/>
              <a:gdLst/>
              <a:ahLst/>
              <a:cxnLst/>
              <a:rect l="l" t="t" r="r" b="b"/>
              <a:pathLst>
                <a:path w="59054" h="43179">
                  <a:moveTo>
                    <a:pt x="21450" y="21395"/>
                  </a:moveTo>
                  <a:lnTo>
                    <a:pt x="55" y="42846"/>
                  </a:lnTo>
                  <a:lnTo>
                    <a:pt x="58887" y="21346"/>
                  </a:lnTo>
                  <a:lnTo>
                    <a:pt x="0" y="0"/>
                  </a:lnTo>
                  <a:lnTo>
                    <a:pt x="21450" y="21395"/>
                  </a:lnTo>
                  <a:close/>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6703583" y="3202786"/>
              <a:ext cx="2077007" cy="1390077"/>
            </a:xfrm>
            <a:prstGeom prst="rect">
              <a:avLst/>
            </a:prstGeom>
          </p:spPr>
        </p:pic>
      </p:grpSp>
      <p:sp>
        <p:nvSpPr>
          <p:cNvPr id="11" name="object 11"/>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12" name="object 12"/>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13" name="object 13"/>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14" name="object 14"/>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15" name="object 15"/>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17" name="object 17"/>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18" name="object 18"/>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9" name="object 19"/>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20" name="object 20"/>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21" name="object 21"/>
          <p:cNvSpPr txBox="1"/>
          <p:nvPr/>
        </p:nvSpPr>
        <p:spPr>
          <a:xfrm>
            <a:off x="8285458" y="3343051"/>
            <a:ext cx="3221567"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Smoother</a:t>
            </a:r>
            <a:r>
              <a:rPr sz="1867" spc="-33" dirty="0">
                <a:latin typeface="Arial MT"/>
                <a:cs typeface="Arial MT"/>
              </a:rPr>
              <a:t> </a:t>
            </a:r>
            <a:r>
              <a:rPr sz="1867" dirty="0">
                <a:latin typeface="Arial MT"/>
                <a:cs typeface="Arial MT"/>
              </a:rPr>
              <a:t>cost</a:t>
            </a:r>
            <a:r>
              <a:rPr sz="1867" spc="-27" dirty="0">
                <a:latin typeface="Arial MT"/>
                <a:cs typeface="Arial MT"/>
              </a:rPr>
              <a:t> </a:t>
            </a:r>
            <a:r>
              <a:rPr sz="1867" dirty="0">
                <a:latin typeface="Arial MT"/>
                <a:cs typeface="Arial MT"/>
              </a:rPr>
              <a:t>function</a:t>
            </a:r>
            <a:r>
              <a:rPr sz="1867" spc="-27" dirty="0">
                <a:latin typeface="Arial MT"/>
                <a:cs typeface="Arial MT"/>
              </a:rPr>
              <a:t> </a:t>
            </a:r>
            <a:r>
              <a:rPr sz="1867" spc="-33" dirty="0">
                <a:latin typeface="Arial MT"/>
                <a:cs typeface="Arial MT"/>
              </a:rPr>
              <a:t>as </a:t>
            </a:r>
            <a:r>
              <a:rPr sz="1867" dirty="0">
                <a:latin typeface="Arial MT"/>
                <a:cs typeface="Arial MT"/>
              </a:rPr>
              <a:t>compared</a:t>
            </a:r>
            <a:r>
              <a:rPr sz="1867" spc="-33" dirty="0">
                <a:latin typeface="Arial MT"/>
                <a:cs typeface="Arial MT"/>
              </a:rPr>
              <a:t> </a:t>
            </a:r>
            <a:r>
              <a:rPr sz="1867" dirty="0">
                <a:latin typeface="Arial MT"/>
                <a:cs typeface="Arial MT"/>
              </a:rPr>
              <a:t>to</a:t>
            </a:r>
            <a:r>
              <a:rPr sz="1867" spc="-33" dirty="0">
                <a:latin typeface="Arial MT"/>
                <a:cs typeface="Arial MT"/>
              </a:rPr>
              <a:t> SGD</a:t>
            </a:r>
            <a:endParaRPr sz="1867">
              <a:latin typeface="Arial MT"/>
              <a:cs typeface="Arial MT"/>
            </a:endParaRPr>
          </a:p>
        </p:txBody>
      </p:sp>
      <p:grpSp>
        <p:nvGrpSpPr>
          <p:cNvPr id="22" name="object 22"/>
          <p:cNvGrpSpPr/>
          <p:nvPr/>
        </p:nvGrpSpPr>
        <p:grpSpPr>
          <a:xfrm>
            <a:off x="608725" y="3943499"/>
            <a:ext cx="3215640" cy="2162387"/>
            <a:chOff x="456544" y="2957624"/>
            <a:chExt cx="2411730" cy="1621790"/>
          </a:xfrm>
        </p:grpSpPr>
        <p:sp>
          <p:nvSpPr>
            <p:cNvPr id="23" name="object 23"/>
            <p:cNvSpPr/>
            <p:nvPr/>
          </p:nvSpPr>
          <p:spPr>
            <a:xfrm>
              <a:off x="487445" y="3004586"/>
              <a:ext cx="3810" cy="1551305"/>
            </a:xfrm>
            <a:custGeom>
              <a:avLst/>
              <a:gdLst/>
              <a:ahLst/>
              <a:cxnLst/>
              <a:rect l="l" t="t" r="r" b="b"/>
              <a:pathLst>
                <a:path w="3809" h="1551304">
                  <a:moveTo>
                    <a:pt x="0" y="0"/>
                  </a:moveTo>
                  <a:lnTo>
                    <a:pt x="3454" y="1550814"/>
                  </a:lnTo>
                </a:path>
              </a:pathLst>
            </a:custGeom>
            <a:ln w="19049">
              <a:solidFill>
                <a:srgbClr val="000000"/>
              </a:solidFill>
            </a:ln>
          </p:spPr>
          <p:txBody>
            <a:bodyPr wrap="square" lIns="0" tIns="0" rIns="0" bIns="0" rtlCol="0"/>
            <a:lstStyle/>
            <a:p>
              <a:endParaRPr sz="2400"/>
            </a:p>
          </p:txBody>
        </p:sp>
        <p:sp>
          <p:nvSpPr>
            <p:cNvPr id="24" name="object 24"/>
            <p:cNvSpPr/>
            <p:nvPr/>
          </p:nvSpPr>
          <p:spPr>
            <a:xfrm>
              <a:off x="466069" y="2967149"/>
              <a:ext cx="43180" cy="59055"/>
            </a:xfrm>
            <a:custGeom>
              <a:avLst/>
              <a:gdLst/>
              <a:ahLst/>
              <a:cxnLst/>
              <a:rect l="l" t="t" r="r" b="b"/>
              <a:pathLst>
                <a:path w="43179" h="59055">
                  <a:moveTo>
                    <a:pt x="0" y="58907"/>
                  </a:moveTo>
                  <a:lnTo>
                    <a:pt x="21292"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25" name="object 25"/>
            <p:cNvSpPr/>
            <p:nvPr/>
          </p:nvSpPr>
          <p:spPr>
            <a:xfrm>
              <a:off x="466069" y="2967149"/>
              <a:ext cx="43180" cy="59055"/>
            </a:xfrm>
            <a:custGeom>
              <a:avLst/>
              <a:gdLst/>
              <a:ahLst/>
              <a:cxnLst/>
              <a:rect l="l" t="t" r="r" b="b"/>
              <a:pathLst>
                <a:path w="43179" h="59055">
                  <a:moveTo>
                    <a:pt x="21375" y="37436"/>
                  </a:moveTo>
                  <a:lnTo>
                    <a:pt x="42846" y="58812"/>
                  </a:lnTo>
                  <a:lnTo>
                    <a:pt x="21292"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26" name="object 26"/>
            <p:cNvSpPr/>
            <p:nvPr/>
          </p:nvSpPr>
          <p:spPr>
            <a:xfrm>
              <a:off x="490899" y="4547783"/>
              <a:ext cx="2330450" cy="11430"/>
            </a:xfrm>
            <a:custGeom>
              <a:avLst/>
              <a:gdLst/>
              <a:ahLst/>
              <a:cxnLst/>
              <a:rect l="l" t="t" r="r" b="b"/>
              <a:pathLst>
                <a:path w="2330450" h="11429">
                  <a:moveTo>
                    <a:pt x="2330214" y="0"/>
                  </a:moveTo>
                  <a:lnTo>
                    <a:pt x="0" y="11381"/>
                  </a:lnTo>
                </a:path>
              </a:pathLst>
            </a:custGeom>
            <a:ln w="19049">
              <a:solidFill>
                <a:srgbClr val="000000"/>
              </a:solidFill>
            </a:ln>
          </p:spPr>
          <p:txBody>
            <a:bodyPr wrap="square" lIns="0" tIns="0" rIns="0" bIns="0" rtlCol="0"/>
            <a:lstStyle/>
            <a:p>
              <a:endParaRPr sz="2400"/>
            </a:p>
          </p:txBody>
        </p:sp>
        <p:sp>
          <p:nvSpPr>
            <p:cNvPr id="27" name="object 27"/>
            <p:cNvSpPr/>
            <p:nvPr/>
          </p:nvSpPr>
          <p:spPr>
            <a:xfrm>
              <a:off x="2799587" y="4526465"/>
              <a:ext cx="59055" cy="43180"/>
            </a:xfrm>
            <a:custGeom>
              <a:avLst/>
              <a:gdLst/>
              <a:ahLst/>
              <a:cxnLst/>
              <a:rect l="l" t="t" r="r" b="b"/>
              <a:pathLst>
                <a:path w="59055"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28" name="object 28"/>
            <p:cNvSpPr/>
            <p:nvPr/>
          </p:nvSpPr>
          <p:spPr>
            <a:xfrm>
              <a:off x="2799587" y="4526465"/>
              <a:ext cx="59055" cy="43180"/>
            </a:xfrm>
            <a:custGeom>
              <a:avLst/>
              <a:gdLst/>
              <a:ahLst/>
              <a:cxnLst/>
              <a:rect l="l" t="t" r="r" b="b"/>
              <a:pathLst>
                <a:path w="59055"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sp>
          <p:nvSpPr>
            <p:cNvPr id="29" name="object 29"/>
            <p:cNvSpPr/>
            <p:nvPr/>
          </p:nvSpPr>
          <p:spPr>
            <a:xfrm>
              <a:off x="564980" y="3058741"/>
              <a:ext cx="2247265" cy="1377315"/>
            </a:xfrm>
            <a:custGeom>
              <a:avLst/>
              <a:gdLst/>
              <a:ahLst/>
              <a:cxnLst/>
              <a:rect l="l" t="t" r="r" b="b"/>
              <a:pathLst>
                <a:path w="2247265" h="1377314">
                  <a:moveTo>
                    <a:pt x="0" y="0"/>
                  </a:moveTo>
                  <a:lnTo>
                    <a:pt x="21062" y="45838"/>
                  </a:lnTo>
                  <a:lnTo>
                    <a:pt x="43888" y="90555"/>
                  </a:lnTo>
                  <a:lnTo>
                    <a:pt x="68360" y="134179"/>
                  </a:lnTo>
                  <a:lnTo>
                    <a:pt x="94361" y="176738"/>
                  </a:lnTo>
                  <a:lnTo>
                    <a:pt x="121775" y="218263"/>
                  </a:lnTo>
                  <a:lnTo>
                    <a:pt x="150485" y="258781"/>
                  </a:lnTo>
                  <a:lnTo>
                    <a:pt x="180374" y="298323"/>
                  </a:lnTo>
                  <a:lnTo>
                    <a:pt x="211326" y="336916"/>
                  </a:lnTo>
                  <a:lnTo>
                    <a:pt x="243223" y="374591"/>
                  </a:lnTo>
                  <a:lnTo>
                    <a:pt x="275949" y="411376"/>
                  </a:lnTo>
                  <a:lnTo>
                    <a:pt x="309387" y="447299"/>
                  </a:lnTo>
                  <a:lnTo>
                    <a:pt x="343421" y="482392"/>
                  </a:lnTo>
                  <a:lnTo>
                    <a:pt x="377934" y="516681"/>
                  </a:lnTo>
                  <a:lnTo>
                    <a:pt x="412809" y="550197"/>
                  </a:lnTo>
                  <a:lnTo>
                    <a:pt x="447929" y="582967"/>
                  </a:lnTo>
                  <a:lnTo>
                    <a:pt x="484903" y="612066"/>
                  </a:lnTo>
                  <a:lnTo>
                    <a:pt x="524688" y="636398"/>
                  </a:lnTo>
                  <a:lnTo>
                    <a:pt x="565832" y="658413"/>
                  </a:lnTo>
                  <a:lnTo>
                    <a:pt x="606883" y="680561"/>
                  </a:lnTo>
                  <a:lnTo>
                    <a:pt x="646387" y="705289"/>
                  </a:lnTo>
                  <a:lnTo>
                    <a:pt x="682892" y="735047"/>
                  </a:lnTo>
                  <a:lnTo>
                    <a:pt x="719734" y="769563"/>
                  </a:lnTo>
                  <a:lnTo>
                    <a:pt x="757332" y="803223"/>
                  </a:lnTo>
                  <a:lnTo>
                    <a:pt x="795660" y="836017"/>
                  </a:lnTo>
                  <a:lnTo>
                    <a:pt x="834690" y="867936"/>
                  </a:lnTo>
                  <a:lnTo>
                    <a:pt x="874397" y="898974"/>
                  </a:lnTo>
                  <a:lnTo>
                    <a:pt x="914753" y="929120"/>
                  </a:lnTo>
                  <a:lnTo>
                    <a:pt x="955731" y="958366"/>
                  </a:lnTo>
                  <a:lnTo>
                    <a:pt x="997304" y="986704"/>
                  </a:lnTo>
                  <a:lnTo>
                    <a:pt x="1039446" y="1014125"/>
                  </a:lnTo>
                  <a:lnTo>
                    <a:pt x="1082131" y="1040621"/>
                  </a:lnTo>
                  <a:lnTo>
                    <a:pt x="1125330" y="1066183"/>
                  </a:lnTo>
                  <a:lnTo>
                    <a:pt x="1169018" y="1090802"/>
                  </a:lnTo>
                  <a:lnTo>
                    <a:pt x="1213167" y="1114469"/>
                  </a:lnTo>
                  <a:lnTo>
                    <a:pt x="1257751" y="1137177"/>
                  </a:lnTo>
                  <a:lnTo>
                    <a:pt x="1302742" y="1158917"/>
                  </a:lnTo>
                  <a:lnTo>
                    <a:pt x="1348115" y="1179680"/>
                  </a:lnTo>
                  <a:lnTo>
                    <a:pt x="1393842" y="1199457"/>
                  </a:lnTo>
                  <a:lnTo>
                    <a:pt x="1439897" y="1218240"/>
                  </a:lnTo>
                  <a:lnTo>
                    <a:pt x="1486252" y="1236021"/>
                  </a:lnTo>
                  <a:lnTo>
                    <a:pt x="1532881" y="1252790"/>
                  </a:lnTo>
                  <a:lnTo>
                    <a:pt x="1579757" y="1268540"/>
                  </a:lnTo>
                  <a:lnTo>
                    <a:pt x="1626854" y="1283261"/>
                  </a:lnTo>
                  <a:lnTo>
                    <a:pt x="1674143" y="1296946"/>
                  </a:lnTo>
                  <a:lnTo>
                    <a:pt x="1721600" y="1309585"/>
                  </a:lnTo>
                  <a:lnTo>
                    <a:pt x="1769196" y="1321169"/>
                  </a:lnTo>
                  <a:lnTo>
                    <a:pt x="1816905" y="1331692"/>
                  </a:lnTo>
                  <a:lnTo>
                    <a:pt x="1864701" y="1341143"/>
                  </a:lnTo>
                  <a:lnTo>
                    <a:pt x="1912556" y="1349514"/>
                  </a:lnTo>
                  <a:lnTo>
                    <a:pt x="1960443" y="1356797"/>
                  </a:lnTo>
                  <a:lnTo>
                    <a:pt x="2008336" y="1362983"/>
                  </a:lnTo>
                  <a:lnTo>
                    <a:pt x="2056208" y="1368063"/>
                  </a:lnTo>
                  <a:lnTo>
                    <a:pt x="2104033" y="1372029"/>
                  </a:lnTo>
                  <a:lnTo>
                    <a:pt x="2151782" y="1374873"/>
                  </a:lnTo>
                  <a:lnTo>
                    <a:pt x="2199430" y="1376586"/>
                  </a:lnTo>
                  <a:lnTo>
                    <a:pt x="2246950" y="1377158"/>
                  </a:lnTo>
                </a:path>
              </a:pathLst>
            </a:custGeom>
            <a:ln w="19049">
              <a:solidFill>
                <a:srgbClr val="CC0000"/>
              </a:solidFill>
            </a:ln>
          </p:spPr>
          <p:txBody>
            <a:bodyPr wrap="square" lIns="0" tIns="0" rIns="0" bIns="0" rtlCol="0"/>
            <a:lstStyle/>
            <a:p>
              <a:endParaRPr sz="2400"/>
            </a:p>
          </p:txBody>
        </p:sp>
      </p:grpSp>
      <p:sp>
        <p:nvSpPr>
          <p:cNvPr id="30" name="object 30"/>
          <p:cNvSpPr txBox="1"/>
          <p:nvPr/>
        </p:nvSpPr>
        <p:spPr>
          <a:xfrm>
            <a:off x="718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31" name="object 31"/>
          <p:cNvSpPr txBox="1"/>
          <p:nvPr/>
        </p:nvSpPr>
        <p:spPr>
          <a:xfrm>
            <a:off x="15760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pic>
        <p:nvPicPr>
          <p:cNvPr id="32" name="object 32"/>
          <p:cNvPicPr/>
          <p:nvPr/>
        </p:nvPicPr>
        <p:blipFill>
          <a:blip r:embed="rId3" cstate="print"/>
          <a:stretch>
            <a:fillRect/>
          </a:stretch>
        </p:blipFill>
        <p:spPr>
          <a:xfrm>
            <a:off x="5041686" y="4008220"/>
            <a:ext cx="2788620" cy="1971291"/>
          </a:xfrm>
          <a:prstGeom prst="rect">
            <a:avLst/>
          </a:prstGeom>
        </p:spPr>
      </p:pic>
      <p:grpSp>
        <p:nvGrpSpPr>
          <p:cNvPr id="33" name="object 33"/>
          <p:cNvGrpSpPr/>
          <p:nvPr/>
        </p:nvGrpSpPr>
        <p:grpSpPr>
          <a:xfrm>
            <a:off x="4795710" y="3943464"/>
            <a:ext cx="3211407" cy="2157307"/>
            <a:chOff x="3596782" y="2957598"/>
            <a:chExt cx="2408555" cy="1617980"/>
          </a:xfrm>
        </p:grpSpPr>
        <p:sp>
          <p:nvSpPr>
            <p:cNvPr id="34" name="object 34"/>
            <p:cNvSpPr/>
            <p:nvPr/>
          </p:nvSpPr>
          <p:spPr>
            <a:xfrm>
              <a:off x="3627683" y="3004560"/>
              <a:ext cx="3810" cy="1547495"/>
            </a:xfrm>
            <a:custGeom>
              <a:avLst/>
              <a:gdLst/>
              <a:ahLst/>
              <a:cxnLst/>
              <a:rect l="l" t="t" r="r" b="b"/>
              <a:pathLst>
                <a:path w="3810" h="1547495">
                  <a:moveTo>
                    <a:pt x="0" y="0"/>
                  </a:moveTo>
                  <a:lnTo>
                    <a:pt x="3454" y="1546914"/>
                  </a:lnTo>
                </a:path>
              </a:pathLst>
            </a:custGeom>
            <a:ln w="19049">
              <a:solidFill>
                <a:srgbClr val="000000"/>
              </a:solidFill>
            </a:ln>
          </p:spPr>
          <p:txBody>
            <a:bodyPr wrap="square" lIns="0" tIns="0" rIns="0" bIns="0" rtlCol="0"/>
            <a:lstStyle/>
            <a:p>
              <a:endParaRPr sz="2400"/>
            </a:p>
          </p:txBody>
        </p:sp>
        <p:sp>
          <p:nvSpPr>
            <p:cNvPr id="35" name="object 35"/>
            <p:cNvSpPr/>
            <p:nvPr/>
          </p:nvSpPr>
          <p:spPr>
            <a:xfrm>
              <a:off x="3606307" y="2967123"/>
              <a:ext cx="43180" cy="59055"/>
            </a:xfrm>
            <a:custGeom>
              <a:avLst/>
              <a:gdLst/>
              <a:ahLst/>
              <a:cxnLst/>
              <a:rect l="l" t="t" r="r" b="b"/>
              <a:pathLst>
                <a:path w="43179" h="59055">
                  <a:moveTo>
                    <a:pt x="0" y="58907"/>
                  </a:moveTo>
                  <a:lnTo>
                    <a:pt x="21291" y="0"/>
                  </a:lnTo>
                  <a:lnTo>
                    <a:pt x="42846" y="58812"/>
                  </a:lnTo>
                  <a:lnTo>
                    <a:pt x="21375" y="37436"/>
                  </a:lnTo>
                  <a:lnTo>
                    <a:pt x="0" y="58907"/>
                  </a:lnTo>
                  <a:close/>
                </a:path>
              </a:pathLst>
            </a:custGeom>
            <a:solidFill>
              <a:srgbClr val="000000"/>
            </a:solidFill>
          </p:spPr>
          <p:txBody>
            <a:bodyPr wrap="square" lIns="0" tIns="0" rIns="0" bIns="0" rtlCol="0"/>
            <a:lstStyle/>
            <a:p>
              <a:endParaRPr sz="2400"/>
            </a:p>
          </p:txBody>
        </p:sp>
        <p:sp>
          <p:nvSpPr>
            <p:cNvPr id="36" name="object 36"/>
            <p:cNvSpPr/>
            <p:nvPr/>
          </p:nvSpPr>
          <p:spPr>
            <a:xfrm>
              <a:off x="3606307" y="2967123"/>
              <a:ext cx="43180" cy="59055"/>
            </a:xfrm>
            <a:custGeom>
              <a:avLst/>
              <a:gdLst/>
              <a:ahLst/>
              <a:cxnLst/>
              <a:rect l="l" t="t" r="r" b="b"/>
              <a:pathLst>
                <a:path w="43179" h="59055">
                  <a:moveTo>
                    <a:pt x="21375" y="37436"/>
                  </a:moveTo>
                  <a:lnTo>
                    <a:pt x="42846" y="58812"/>
                  </a:lnTo>
                  <a:lnTo>
                    <a:pt x="21291" y="0"/>
                  </a:lnTo>
                  <a:lnTo>
                    <a:pt x="0" y="58907"/>
                  </a:lnTo>
                  <a:lnTo>
                    <a:pt x="21375" y="37436"/>
                  </a:lnTo>
                  <a:close/>
                </a:path>
              </a:pathLst>
            </a:custGeom>
            <a:ln w="19049">
              <a:solidFill>
                <a:srgbClr val="000000"/>
              </a:solidFill>
            </a:ln>
          </p:spPr>
          <p:txBody>
            <a:bodyPr wrap="square" lIns="0" tIns="0" rIns="0" bIns="0" rtlCol="0"/>
            <a:lstStyle/>
            <a:p>
              <a:endParaRPr sz="2400"/>
            </a:p>
          </p:txBody>
        </p:sp>
        <p:sp>
          <p:nvSpPr>
            <p:cNvPr id="37" name="object 37"/>
            <p:cNvSpPr/>
            <p:nvPr/>
          </p:nvSpPr>
          <p:spPr>
            <a:xfrm>
              <a:off x="3631137" y="4544042"/>
              <a:ext cx="2326640" cy="11430"/>
            </a:xfrm>
            <a:custGeom>
              <a:avLst/>
              <a:gdLst/>
              <a:ahLst/>
              <a:cxnLst/>
              <a:rect l="l" t="t" r="r" b="b"/>
              <a:pathLst>
                <a:path w="2326640" h="11429">
                  <a:moveTo>
                    <a:pt x="2326614" y="0"/>
                  </a:moveTo>
                  <a:lnTo>
                    <a:pt x="0" y="11380"/>
                  </a:lnTo>
                </a:path>
              </a:pathLst>
            </a:custGeom>
            <a:ln w="19049">
              <a:solidFill>
                <a:srgbClr val="000000"/>
              </a:solidFill>
            </a:ln>
          </p:spPr>
          <p:txBody>
            <a:bodyPr wrap="square" lIns="0" tIns="0" rIns="0" bIns="0" rtlCol="0"/>
            <a:lstStyle/>
            <a:p>
              <a:endParaRPr sz="2400"/>
            </a:p>
          </p:txBody>
        </p:sp>
        <p:sp>
          <p:nvSpPr>
            <p:cNvPr id="38" name="object 38"/>
            <p:cNvSpPr/>
            <p:nvPr/>
          </p:nvSpPr>
          <p:spPr>
            <a:xfrm>
              <a:off x="5936224" y="4522723"/>
              <a:ext cx="59055" cy="43180"/>
            </a:xfrm>
            <a:custGeom>
              <a:avLst/>
              <a:gdLst/>
              <a:ahLst/>
              <a:cxnLst/>
              <a:rect l="l" t="t" r="r" b="b"/>
              <a:pathLst>
                <a:path w="59054" h="43179">
                  <a:moveTo>
                    <a:pt x="209" y="42846"/>
                  </a:moveTo>
                  <a:lnTo>
                    <a:pt x="21527" y="21318"/>
                  </a:lnTo>
                  <a:lnTo>
                    <a:pt x="0" y="0"/>
                  </a:lnTo>
                  <a:lnTo>
                    <a:pt x="58964" y="21135"/>
                  </a:lnTo>
                  <a:lnTo>
                    <a:pt x="209" y="42846"/>
                  </a:lnTo>
                  <a:close/>
                </a:path>
              </a:pathLst>
            </a:custGeom>
            <a:solidFill>
              <a:srgbClr val="000000"/>
            </a:solidFill>
          </p:spPr>
          <p:txBody>
            <a:bodyPr wrap="square" lIns="0" tIns="0" rIns="0" bIns="0" rtlCol="0"/>
            <a:lstStyle/>
            <a:p>
              <a:endParaRPr sz="2400"/>
            </a:p>
          </p:txBody>
        </p:sp>
        <p:sp>
          <p:nvSpPr>
            <p:cNvPr id="39" name="object 39"/>
            <p:cNvSpPr/>
            <p:nvPr/>
          </p:nvSpPr>
          <p:spPr>
            <a:xfrm>
              <a:off x="5936224" y="4522723"/>
              <a:ext cx="59055" cy="43180"/>
            </a:xfrm>
            <a:custGeom>
              <a:avLst/>
              <a:gdLst/>
              <a:ahLst/>
              <a:cxnLst/>
              <a:rect l="l" t="t" r="r" b="b"/>
              <a:pathLst>
                <a:path w="59054" h="43179">
                  <a:moveTo>
                    <a:pt x="21527" y="21318"/>
                  </a:moveTo>
                  <a:lnTo>
                    <a:pt x="209" y="42846"/>
                  </a:lnTo>
                  <a:lnTo>
                    <a:pt x="58964" y="21135"/>
                  </a:lnTo>
                  <a:lnTo>
                    <a:pt x="0" y="0"/>
                  </a:lnTo>
                  <a:lnTo>
                    <a:pt x="21527" y="21318"/>
                  </a:lnTo>
                  <a:close/>
                </a:path>
              </a:pathLst>
            </a:custGeom>
            <a:ln w="19049">
              <a:solidFill>
                <a:srgbClr val="000000"/>
              </a:solidFill>
            </a:ln>
          </p:spPr>
          <p:txBody>
            <a:bodyPr wrap="square" lIns="0" tIns="0" rIns="0" bIns="0" rtlCol="0"/>
            <a:lstStyle/>
            <a:p>
              <a:endParaRPr sz="2400"/>
            </a:p>
          </p:txBody>
        </p:sp>
      </p:grpSp>
      <p:sp>
        <p:nvSpPr>
          <p:cNvPr id="40" name="object 40"/>
          <p:cNvSpPr txBox="1"/>
          <p:nvPr/>
        </p:nvSpPr>
        <p:spPr>
          <a:xfrm>
            <a:off x="42374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41" name="object 41"/>
          <p:cNvSpPr txBox="1"/>
          <p:nvPr/>
        </p:nvSpPr>
        <p:spPr>
          <a:xfrm>
            <a:off x="5741645" y="61243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sp>
        <p:nvSpPr>
          <p:cNvPr id="42" name="object 42"/>
          <p:cNvSpPr txBox="1"/>
          <p:nvPr/>
        </p:nvSpPr>
        <p:spPr>
          <a:xfrm>
            <a:off x="8301414" y="4893110"/>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43" name="object 43"/>
          <p:cNvSpPr txBox="1">
            <a:spLocks noGrp="1"/>
          </p:cNvSpPr>
          <p:nvPr>
            <p:ph type="title"/>
          </p:nvPr>
        </p:nvSpPr>
        <p:spPr>
          <a:xfrm>
            <a:off x="2782545" y="435995"/>
            <a:ext cx="6190007" cy="694207"/>
          </a:xfrm>
          <a:prstGeom prst="rect">
            <a:avLst/>
          </a:prstGeom>
        </p:spPr>
        <p:txBody>
          <a:bodyPr vert="horz" wrap="square" lIns="0" tIns="16933" rIns="0" bIns="0" rtlCol="0" anchor="ctr">
            <a:spAutoFit/>
          </a:bodyPr>
          <a:lstStyle/>
          <a:p>
            <a:pPr marL="16933">
              <a:lnSpc>
                <a:spcPct val="100000"/>
              </a:lnSpc>
              <a:spcBef>
                <a:spcPts val="133"/>
              </a:spcBef>
            </a:pPr>
            <a:r>
              <a:rPr spc="-13" dirty="0"/>
              <a:t>Comparison:</a:t>
            </a:r>
            <a:r>
              <a:rPr spc="-87" dirty="0"/>
              <a:t> </a:t>
            </a:r>
            <a:r>
              <a:rPr dirty="0"/>
              <a:t>Cost</a:t>
            </a:r>
            <a:r>
              <a:rPr spc="-87" dirty="0"/>
              <a:t> </a:t>
            </a:r>
            <a:r>
              <a:rPr spc="-13" dirty="0"/>
              <a:t>Function</a:t>
            </a:r>
          </a:p>
        </p:txBody>
      </p:sp>
      <p:sp>
        <p:nvSpPr>
          <p:cNvPr id="44" name="object 44"/>
          <p:cNvSpPr txBox="1"/>
          <p:nvPr/>
        </p:nvSpPr>
        <p:spPr>
          <a:xfrm>
            <a:off x="9805646" y="6225918"/>
            <a:ext cx="12065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7" dirty="0">
                <a:latin typeface="Arial MT"/>
                <a:cs typeface="Arial MT"/>
              </a:rPr>
              <a:t> </a:t>
            </a:r>
            <a:r>
              <a:rPr sz="1867" spc="-13" dirty="0">
                <a:latin typeface="Arial MT"/>
                <a:cs typeface="Arial MT"/>
              </a:rPr>
              <a:t>Iterations</a:t>
            </a:r>
            <a:endParaRPr sz="1867">
              <a:latin typeface="Arial MT"/>
              <a:cs typeface="Arial MT"/>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8334" y="206968"/>
            <a:ext cx="11074400" cy="930964"/>
          </a:xfrm>
          <a:prstGeom prst="rect">
            <a:avLst/>
          </a:prstGeom>
        </p:spPr>
        <p:txBody>
          <a:bodyPr vert="horz" wrap="square" lIns="0" tIns="251400" rIns="0" bIns="0" rtlCol="0" anchor="ctr">
            <a:spAutoFit/>
          </a:bodyPr>
          <a:lstStyle/>
          <a:p>
            <a:pPr marL="1609473">
              <a:lnSpc>
                <a:spcPct val="100000"/>
              </a:lnSpc>
              <a:spcBef>
                <a:spcPts val="133"/>
              </a:spcBef>
            </a:pPr>
            <a:r>
              <a:rPr spc="-13" dirty="0"/>
              <a:t>Comparison:</a:t>
            </a:r>
            <a:r>
              <a:rPr spc="-133" dirty="0"/>
              <a:t> </a:t>
            </a:r>
            <a:r>
              <a:rPr spc="-13" dirty="0"/>
              <a:t>Computation</a:t>
            </a:r>
            <a:r>
              <a:rPr spc="-140" dirty="0"/>
              <a:t> </a:t>
            </a:r>
            <a:r>
              <a:rPr dirty="0"/>
              <a:t>cost</a:t>
            </a:r>
            <a:r>
              <a:rPr spc="-140" dirty="0"/>
              <a:t> </a:t>
            </a:r>
            <a:r>
              <a:rPr dirty="0"/>
              <a:t>and</a:t>
            </a:r>
            <a:r>
              <a:rPr spc="-140" dirty="0"/>
              <a:t> </a:t>
            </a:r>
            <a:r>
              <a:rPr spc="-27" dirty="0"/>
              <a:t>time</a:t>
            </a:r>
          </a:p>
        </p:txBody>
      </p:sp>
      <p:sp>
        <p:nvSpPr>
          <p:cNvPr id="3" name="object 3"/>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5" name="object 5"/>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6" name="object 6"/>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7" name="object 7"/>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9" name="object 9"/>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10" name="object 10"/>
          <p:cNvSpPr txBox="1"/>
          <p:nvPr/>
        </p:nvSpPr>
        <p:spPr>
          <a:xfrm>
            <a:off x="55857" y="4054251"/>
            <a:ext cx="358986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33" dirty="0">
                <a:latin typeface="Arial MT"/>
                <a:cs typeface="Arial MT"/>
              </a:rPr>
              <a:t> </a:t>
            </a:r>
            <a:r>
              <a:rPr sz="1867" dirty="0">
                <a:latin typeface="Arial MT"/>
                <a:cs typeface="Arial MT"/>
              </a:rPr>
              <a:t>cost</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very</a:t>
            </a:r>
            <a:r>
              <a:rPr sz="1867" spc="-33" dirty="0">
                <a:latin typeface="Arial MT"/>
                <a:cs typeface="Arial MT"/>
              </a:rPr>
              <a:t> </a:t>
            </a:r>
            <a:r>
              <a:rPr sz="1867" spc="-27" dirty="0">
                <a:latin typeface="Arial MT"/>
                <a:cs typeface="Arial MT"/>
              </a:rPr>
              <a:t>high</a:t>
            </a:r>
            <a:endParaRPr sz="1867">
              <a:latin typeface="Arial MT"/>
              <a:cs typeface="Arial MT"/>
            </a:endParaRPr>
          </a:p>
        </p:txBody>
      </p:sp>
      <p:sp>
        <p:nvSpPr>
          <p:cNvPr id="11" name="object 11"/>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2" name="object 12"/>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13" name="object 13"/>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14" name="object 14"/>
          <p:cNvSpPr txBox="1"/>
          <p:nvPr/>
        </p:nvSpPr>
        <p:spPr>
          <a:xfrm>
            <a:off x="8285458" y="3343051"/>
            <a:ext cx="3221567"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Smoother</a:t>
            </a:r>
            <a:r>
              <a:rPr sz="1867" spc="-33" dirty="0">
                <a:latin typeface="Arial MT"/>
                <a:cs typeface="Arial MT"/>
              </a:rPr>
              <a:t> </a:t>
            </a:r>
            <a:r>
              <a:rPr sz="1867" dirty="0">
                <a:latin typeface="Arial MT"/>
                <a:cs typeface="Arial MT"/>
              </a:rPr>
              <a:t>cost</a:t>
            </a:r>
            <a:r>
              <a:rPr sz="1867" spc="-27" dirty="0">
                <a:latin typeface="Arial MT"/>
                <a:cs typeface="Arial MT"/>
              </a:rPr>
              <a:t> </a:t>
            </a:r>
            <a:r>
              <a:rPr sz="1867" dirty="0">
                <a:latin typeface="Arial MT"/>
                <a:cs typeface="Arial MT"/>
              </a:rPr>
              <a:t>function</a:t>
            </a:r>
            <a:r>
              <a:rPr sz="1867" spc="-27" dirty="0">
                <a:latin typeface="Arial MT"/>
                <a:cs typeface="Arial MT"/>
              </a:rPr>
              <a:t> </a:t>
            </a:r>
            <a:r>
              <a:rPr sz="1867" spc="-33" dirty="0">
                <a:latin typeface="Arial MT"/>
                <a:cs typeface="Arial MT"/>
              </a:rPr>
              <a:t>as </a:t>
            </a:r>
            <a:r>
              <a:rPr sz="1867" dirty="0">
                <a:latin typeface="Arial MT"/>
                <a:cs typeface="Arial MT"/>
              </a:rPr>
              <a:t>compared</a:t>
            </a:r>
            <a:r>
              <a:rPr sz="1867" spc="-33" dirty="0">
                <a:latin typeface="Arial MT"/>
                <a:cs typeface="Arial MT"/>
              </a:rPr>
              <a:t> </a:t>
            </a:r>
            <a:r>
              <a:rPr sz="1867" dirty="0">
                <a:latin typeface="Arial MT"/>
                <a:cs typeface="Arial MT"/>
              </a:rPr>
              <a:t>to</a:t>
            </a:r>
            <a:r>
              <a:rPr sz="1867" spc="-33" dirty="0">
                <a:latin typeface="Arial MT"/>
                <a:cs typeface="Arial MT"/>
              </a:rPr>
              <a:t> SGD</a:t>
            </a:r>
            <a:endParaRPr sz="1867">
              <a:latin typeface="Arial MT"/>
              <a:cs typeface="Arial MT"/>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9" name="object 9"/>
          <p:cNvSpPr txBox="1"/>
          <p:nvPr/>
        </p:nvSpPr>
        <p:spPr>
          <a:xfrm>
            <a:off x="55857" y="4054251"/>
            <a:ext cx="358986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33" dirty="0">
                <a:latin typeface="Arial MT"/>
                <a:cs typeface="Arial MT"/>
              </a:rPr>
              <a:t> </a:t>
            </a:r>
            <a:r>
              <a:rPr sz="1867" dirty="0">
                <a:latin typeface="Arial MT"/>
                <a:cs typeface="Arial MT"/>
              </a:rPr>
              <a:t>cost</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very</a:t>
            </a:r>
            <a:r>
              <a:rPr sz="1867" spc="-33" dirty="0">
                <a:latin typeface="Arial MT"/>
                <a:cs typeface="Arial MT"/>
              </a:rPr>
              <a:t> </a:t>
            </a:r>
            <a:r>
              <a:rPr sz="1867" spc="-27" dirty="0">
                <a:latin typeface="Arial MT"/>
                <a:cs typeface="Arial MT"/>
              </a:rPr>
              <a:t>high</a:t>
            </a:r>
            <a:endParaRPr sz="1867">
              <a:latin typeface="Arial MT"/>
              <a:cs typeface="Arial MT"/>
            </a:endParaRPr>
          </a:p>
        </p:txBody>
      </p:sp>
      <p:sp>
        <p:nvSpPr>
          <p:cNvPr id="10" name="object 10"/>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1" name="object 11"/>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12" name="object 12"/>
          <p:cNvSpPr txBox="1"/>
          <p:nvPr/>
        </p:nvSpPr>
        <p:spPr>
          <a:xfrm>
            <a:off x="4119858" y="4054251"/>
            <a:ext cx="318177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40" dirty="0">
                <a:latin typeface="Arial MT"/>
                <a:cs typeface="Arial MT"/>
              </a:rPr>
              <a:t> </a:t>
            </a:r>
            <a:r>
              <a:rPr sz="1867" dirty="0">
                <a:latin typeface="Arial MT"/>
                <a:cs typeface="Arial MT"/>
              </a:rPr>
              <a:t>time</a:t>
            </a:r>
            <a:r>
              <a:rPr sz="1867" spc="-47" dirty="0">
                <a:latin typeface="Arial MT"/>
                <a:cs typeface="Arial MT"/>
              </a:rPr>
              <a:t> </a:t>
            </a:r>
            <a:r>
              <a:rPr sz="1867" dirty="0">
                <a:latin typeface="Arial MT"/>
                <a:cs typeface="Arial MT"/>
              </a:rPr>
              <a:t>is</a:t>
            </a:r>
            <a:r>
              <a:rPr sz="1867" spc="-40" dirty="0">
                <a:latin typeface="Arial MT"/>
                <a:cs typeface="Arial MT"/>
              </a:rPr>
              <a:t> </a:t>
            </a:r>
            <a:r>
              <a:rPr sz="1867" spc="-27" dirty="0">
                <a:latin typeface="Arial MT"/>
                <a:cs typeface="Arial MT"/>
              </a:rPr>
              <a:t>more</a:t>
            </a:r>
            <a:endParaRPr sz="1867">
              <a:latin typeface="Arial MT"/>
              <a:cs typeface="Arial MT"/>
            </a:endParaRPr>
          </a:p>
        </p:txBody>
      </p:sp>
      <p:sp>
        <p:nvSpPr>
          <p:cNvPr id="13" name="object 13"/>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14" name="object 14"/>
          <p:cNvSpPr txBox="1"/>
          <p:nvPr/>
        </p:nvSpPr>
        <p:spPr>
          <a:xfrm>
            <a:off x="8285458" y="3343051"/>
            <a:ext cx="3221567"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Smoother</a:t>
            </a:r>
            <a:r>
              <a:rPr sz="1867" spc="-33" dirty="0">
                <a:latin typeface="Arial MT"/>
                <a:cs typeface="Arial MT"/>
              </a:rPr>
              <a:t> </a:t>
            </a:r>
            <a:r>
              <a:rPr sz="1867" dirty="0">
                <a:latin typeface="Arial MT"/>
                <a:cs typeface="Arial MT"/>
              </a:rPr>
              <a:t>cost</a:t>
            </a:r>
            <a:r>
              <a:rPr sz="1867" spc="-27" dirty="0">
                <a:latin typeface="Arial MT"/>
                <a:cs typeface="Arial MT"/>
              </a:rPr>
              <a:t> </a:t>
            </a:r>
            <a:r>
              <a:rPr sz="1867" dirty="0">
                <a:latin typeface="Arial MT"/>
                <a:cs typeface="Arial MT"/>
              </a:rPr>
              <a:t>function</a:t>
            </a:r>
            <a:r>
              <a:rPr sz="1867" spc="-27" dirty="0">
                <a:latin typeface="Arial MT"/>
                <a:cs typeface="Arial MT"/>
              </a:rPr>
              <a:t> </a:t>
            </a:r>
            <a:r>
              <a:rPr sz="1867" spc="-33" dirty="0">
                <a:latin typeface="Arial MT"/>
                <a:cs typeface="Arial MT"/>
              </a:rPr>
              <a:t>as </a:t>
            </a:r>
            <a:r>
              <a:rPr sz="1867" dirty="0">
                <a:latin typeface="Arial MT"/>
                <a:cs typeface="Arial MT"/>
              </a:rPr>
              <a:t>compared</a:t>
            </a:r>
            <a:r>
              <a:rPr sz="1867" spc="-33" dirty="0">
                <a:latin typeface="Arial MT"/>
                <a:cs typeface="Arial MT"/>
              </a:rPr>
              <a:t> </a:t>
            </a:r>
            <a:r>
              <a:rPr sz="1867" dirty="0">
                <a:latin typeface="Arial MT"/>
                <a:cs typeface="Arial MT"/>
              </a:rPr>
              <a:t>to</a:t>
            </a:r>
            <a:r>
              <a:rPr sz="1867" spc="-33" dirty="0">
                <a:latin typeface="Arial MT"/>
                <a:cs typeface="Arial MT"/>
              </a:rPr>
              <a:t> SGD</a:t>
            </a:r>
            <a:endParaRPr sz="1867">
              <a:latin typeface="Arial MT"/>
              <a:cs typeface="Arial MT"/>
            </a:endParaRPr>
          </a:p>
        </p:txBody>
      </p:sp>
      <p:sp>
        <p:nvSpPr>
          <p:cNvPr id="15" name="object 15"/>
          <p:cNvSpPr txBox="1">
            <a:spLocks noGrp="1"/>
          </p:cNvSpPr>
          <p:nvPr>
            <p:ph type="title"/>
          </p:nvPr>
        </p:nvSpPr>
        <p:spPr>
          <a:xfrm>
            <a:off x="1117600" y="275794"/>
            <a:ext cx="10740103" cy="930964"/>
          </a:xfrm>
          <a:prstGeom prst="rect">
            <a:avLst/>
          </a:prstGeom>
        </p:spPr>
        <p:txBody>
          <a:bodyPr vert="horz" wrap="square" lIns="0" tIns="251400" rIns="0" bIns="0" rtlCol="0" anchor="ctr">
            <a:spAutoFit/>
          </a:bodyPr>
          <a:lstStyle/>
          <a:p>
            <a:pPr marL="1609473">
              <a:lnSpc>
                <a:spcPct val="100000"/>
              </a:lnSpc>
              <a:spcBef>
                <a:spcPts val="133"/>
              </a:spcBef>
            </a:pPr>
            <a:r>
              <a:rPr spc="-13" dirty="0"/>
              <a:t>Comparison:</a:t>
            </a:r>
            <a:r>
              <a:rPr spc="-133" dirty="0"/>
              <a:t> </a:t>
            </a:r>
            <a:r>
              <a:rPr spc="-13" dirty="0"/>
              <a:t>Computation</a:t>
            </a:r>
            <a:r>
              <a:rPr spc="-140" dirty="0"/>
              <a:t> </a:t>
            </a:r>
            <a:r>
              <a:rPr dirty="0"/>
              <a:t>cost</a:t>
            </a:r>
            <a:r>
              <a:rPr spc="-140" dirty="0"/>
              <a:t> </a:t>
            </a:r>
            <a:r>
              <a:rPr dirty="0"/>
              <a:t>and</a:t>
            </a:r>
            <a:r>
              <a:rPr spc="-140" dirty="0"/>
              <a:t> </a:t>
            </a:r>
            <a:r>
              <a:rPr spc="-27" dirty="0"/>
              <a:t>time</a:t>
            </a: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933" y="1463767"/>
            <a:ext cx="3199553" cy="473570"/>
          </a:xfrm>
          <a:prstGeom prst="rect">
            <a:avLst/>
          </a:prstGeom>
          <a:solidFill>
            <a:srgbClr val="4A86E7"/>
          </a:solidFill>
          <a:ln w="19049">
            <a:solidFill>
              <a:srgbClr val="0000FF"/>
            </a:solidFill>
          </a:ln>
        </p:spPr>
        <p:txBody>
          <a:bodyPr vert="horz" wrap="square" lIns="0" tIns="143933" rIns="0" bIns="0" rtlCol="0">
            <a:spAutoFit/>
          </a:bodyPr>
          <a:lstStyle/>
          <a:p>
            <a:pPr marL="160863">
              <a:spcBef>
                <a:spcPts val="1133"/>
              </a:spcBef>
            </a:pPr>
            <a:r>
              <a:rPr sz="2133" dirty="0">
                <a:solidFill>
                  <a:srgbClr val="FFFFFF"/>
                </a:solidFill>
                <a:latin typeface="Arial MT"/>
                <a:cs typeface="Arial MT"/>
              </a:rPr>
              <a:t>Batch</a:t>
            </a:r>
            <a:r>
              <a:rPr sz="2133" spc="-87" dirty="0">
                <a:solidFill>
                  <a:srgbClr val="FFFFFF"/>
                </a:solidFill>
                <a:latin typeface="Arial MT"/>
                <a:cs typeface="Arial MT"/>
              </a:rPr>
              <a:t> </a:t>
            </a:r>
            <a:r>
              <a:rPr sz="2133" dirty="0">
                <a:solidFill>
                  <a:srgbClr val="FFFFFF"/>
                </a:solidFill>
                <a:latin typeface="Arial MT"/>
                <a:cs typeface="Arial MT"/>
              </a:rPr>
              <a:t>Gradient</a:t>
            </a:r>
            <a:r>
              <a:rPr sz="2133" spc="-8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3" name="object 3"/>
          <p:cNvSpPr txBox="1"/>
          <p:nvPr/>
        </p:nvSpPr>
        <p:spPr>
          <a:xfrm>
            <a:off x="8350266" y="1463767"/>
            <a:ext cx="3725333" cy="473570"/>
          </a:xfrm>
          <a:prstGeom prst="rect">
            <a:avLst/>
          </a:prstGeom>
          <a:solidFill>
            <a:srgbClr val="4A86E7"/>
          </a:solidFill>
          <a:ln w="19049">
            <a:solidFill>
              <a:srgbClr val="0000FF"/>
            </a:solidFill>
          </a:ln>
        </p:spPr>
        <p:txBody>
          <a:bodyPr vert="horz" wrap="square" lIns="0" tIns="143933" rIns="0" bIns="0" rtlCol="0">
            <a:spAutoFit/>
          </a:bodyPr>
          <a:lstStyle/>
          <a:p>
            <a:pPr marL="130383">
              <a:spcBef>
                <a:spcPts val="1133"/>
              </a:spcBef>
            </a:pPr>
            <a:r>
              <a:rPr sz="2133" spc="-13" dirty="0">
                <a:solidFill>
                  <a:srgbClr val="FFFFFF"/>
                </a:solidFill>
                <a:latin typeface="Arial MT"/>
                <a:cs typeface="Arial MT"/>
              </a:rPr>
              <a:t>Mini-</a:t>
            </a:r>
            <a:r>
              <a:rPr sz="2133" dirty="0">
                <a:solidFill>
                  <a:srgbClr val="FFFFFF"/>
                </a:solidFill>
                <a:latin typeface="Arial MT"/>
                <a:cs typeface="Arial MT"/>
              </a:rPr>
              <a:t>Batch</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67" dirty="0">
                <a:solidFill>
                  <a:srgbClr val="FFFFFF"/>
                </a:solidFill>
                <a:latin typeface="Arial MT"/>
                <a:cs typeface="Arial MT"/>
              </a:rPr>
              <a:t> </a:t>
            </a:r>
            <a:r>
              <a:rPr sz="2133" spc="-13" dirty="0">
                <a:solidFill>
                  <a:srgbClr val="FFFFFF"/>
                </a:solidFill>
                <a:latin typeface="Arial MT"/>
                <a:cs typeface="Arial MT"/>
              </a:rPr>
              <a:t>Descent</a:t>
            </a:r>
            <a:endParaRPr sz="2133">
              <a:latin typeface="Arial MT"/>
              <a:cs typeface="Arial MT"/>
            </a:endParaRPr>
          </a:p>
        </p:txBody>
      </p:sp>
      <p:sp>
        <p:nvSpPr>
          <p:cNvPr id="4" name="object 4"/>
          <p:cNvSpPr txBox="1"/>
          <p:nvPr/>
        </p:nvSpPr>
        <p:spPr>
          <a:xfrm>
            <a:off x="4182799" y="1420766"/>
            <a:ext cx="3826933" cy="665225"/>
          </a:xfrm>
          <a:prstGeom prst="rect">
            <a:avLst/>
          </a:prstGeom>
          <a:solidFill>
            <a:srgbClr val="4A86E7"/>
          </a:solidFill>
          <a:ln w="19049">
            <a:solidFill>
              <a:srgbClr val="0000FF"/>
            </a:solidFill>
          </a:ln>
        </p:spPr>
        <p:txBody>
          <a:bodyPr vert="horz" wrap="square" lIns="0" tIns="16933" rIns="0" bIns="0" rtlCol="0">
            <a:spAutoFit/>
          </a:bodyPr>
          <a:lstStyle/>
          <a:p>
            <a:pPr marL="1529042" marR="189649" indent="-1332620">
              <a:lnSpc>
                <a:spcPct val="102000"/>
              </a:lnSpc>
              <a:spcBef>
                <a:spcPts val="133"/>
              </a:spcBef>
            </a:pPr>
            <a:r>
              <a:rPr sz="2133" dirty="0">
                <a:solidFill>
                  <a:srgbClr val="FFFFFF"/>
                </a:solidFill>
                <a:latin typeface="Arial MT"/>
                <a:cs typeface="Arial MT"/>
              </a:rPr>
              <a:t>Stochastic</a:t>
            </a:r>
            <a:r>
              <a:rPr sz="2133" spc="-73" dirty="0">
                <a:solidFill>
                  <a:srgbClr val="FFFFFF"/>
                </a:solidFill>
                <a:latin typeface="Arial MT"/>
                <a:cs typeface="Arial MT"/>
              </a:rPr>
              <a:t> </a:t>
            </a:r>
            <a:r>
              <a:rPr sz="2133" dirty="0">
                <a:solidFill>
                  <a:srgbClr val="FFFFFF"/>
                </a:solidFill>
                <a:latin typeface="Arial MT"/>
                <a:cs typeface="Arial MT"/>
              </a:rPr>
              <a:t>Gradient</a:t>
            </a:r>
            <a:r>
              <a:rPr sz="2133" spc="-73" dirty="0">
                <a:solidFill>
                  <a:srgbClr val="FFFFFF"/>
                </a:solidFill>
                <a:latin typeface="Arial MT"/>
                <a:cs typeface="Arial MT"/>
              </a:rPr>
              <a:t> </a:t>
            </a:r>
            <a:r>
              <a:rPr sz="2133" spc="-13" dirty="0">
                <a:solidFill>
                  <a:srgbClr val="FFFFFF"/>
                </a:solidFill>
                <a:latin typeface="Arial MT"/>
                <a:cs typeface="Arial MT"/>
              </a:rPr>
              <a:t>Descent (SGD)</a:t>
            </a:r>
            <a:endParaRPr sz="2133">
              <a:latin typeface="Arial MT"/>
              <a:cs typeface="Arial MT"/>
            </a:endParaRPr>
          </a:p>
        </p:txBody>
      </p:sp>
      <p:sp>
        <p:nvSpPr>
          <p:cNvPr id="5" name="object 5"/>
          <p:cNvSpPr/>
          <p:nvPr/>
        </p:nvSpPr>
        <p:spPr>
          <a:xfrm>
            <a:off x="4013833" y="1434800"/>
            <a:ext cx="14393" cy="5100320"/>
          </a:xfrm>
          <a:custGeom>
            <a:avLst/>
            <a:gdLst/>
            <a:ahLst/>
            <a:cxnLst/>
            <a:rect l="l" t="t" r="r" b="b"/>
            <a:pathLst>
              <a:path w="10794" h="3825240">
                <a:moveTo>
                  <a:pt x="0" y="0"/>
                </a:moveTo>
                <a:lnTo>
                  <a:pt x="10799" y="3824999"/>
                </a:lnTo>
              </a:path>
            </a:pathLst>
          </a:custGeom>
          <a:ln w="19049">
            <a:solidFill>
              <a:srgbClr val="000000"/>
            </a:solidFill>
          </a:ln>
        </p:spPr>
        <p:txBody>
          <a:bodyPr wrap="square" lIns="0" tIns="0" rIns="0" bIns="0" rtlCol="0"/>
          <a:lstStyle/>
          <a:p>
            <a:endParaRPr sz="2400"/>
          </a:p>
        </p:txBody>
      </p:sp>
      <p:sp>
        <p:nvSpPr>
          <p:cNvPr id="6" name="object 6"/>
          <p:cNvSpPr/>
          <p:nvPr/>
        </p:nvSpPr>
        <p:spPr>
          <a:xfrm>
            <a:off x="8169299" y="1449334"/>
            <a:ext cx="17780" cy="5085927"/>
          </a:xfrm>
          <a:custGeom>
            <a:avLst/>
            <a:gdLst/>
            <a:ahLst/>
            <a:cxnLst/>
            <a:rect l="l" t="t" r="r" b="b"/>
            <a:pathLst>
              <a:path w="13335" h="3814445">
                <a:moveTo>
                  <a:pt x="0" y="0"/>
                </a:moveTo>
                <a:lnTo>
                  <a:pt x="13199" y="3814199"/>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55858" y="2631851"/>
            <a:ext cx="326051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Entire</a:t>
            </a:r>
            <a:r>
              <a:rPr sz="1867" spc="-33" dirty="0">
                <a:latin typeface="Arial MT"/>
                <a:cs typeface="Arial MT"/>
              </a:rPr>
              <a:t> </a:t>
            </a:r>
            <a:r>
              <a:rPr sz="1867" dirty="0">
                <a:latin typeface="Arial MT"/>
                <a:cs typeface="Arial MT"/>
              </a:rPr>
              <a:t>dataset</a:t>
            </a:r>
            <a:r>
              <a:rPr sz="1867" spc="-33" dirty="0">
                <a:latin typeface="Arial MT"/>
                <a:cs typeface="Arial MT"/>
              </a:rPr>
              <a:t> </a:t>
            </a:r>
            <a:r>
              <a:rPr sz="1867" dirty="0">
                <a:latin typeface="Arial MT"/>
                <a:cs typeface="Arial MT"/>
              </a:rPr>
              <a:t>for</a:t>
            </a:r>
            <a:r>
              <a:rPr sz="1867" spc="-27" dirty="0">
                <a:latin typeface="Arial MT"/>
                <a:cs typeface="Arial MT"/>
              </a:rPr>
              <a:t> </a:t>
            </a:r>
            <a:r>
              <a:rPr sz="1867" spc="-13" dirty="0">
                <a:latin typeface="Arial MT"/>
                <a:cs typeface="Arial MT"/>
              </a:rPr>
              <a:t>updation</a:t>
            </a:r>
            <a:endParaRPr sz="1867">
              <a:latin typeface="Arial MT"/>
              <a:cs typeface="Arial MT"/>
            </a:endParaRPr>
          </a:p>
        </p:txBody>
      </p:sp>
      <p:sp>
        <p:nvSpPr>
          <p:cNvPr id="8" name="object 8"/>
          <p:cNvSpPr txBox="1"/>
          <p:nvPr/>
        </p:nvSpPr>
        <p:spPr>
          <a:xfrm>
            <a:off x="55857" y="3343051"/>
            <a:ext cx="378798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Cost</a:t>
            </a:r>
            <a:r>
              <a:rPr sz="1867" spc="-47" dirty="0">
                <a:latin typeface="Arial MT"/>
                <a:cs typeface="Arial MT"/>
              </a:rPr>
              <a:t> </a:t>
            </a:r>
            <a:r>
              <a:rPr sz="1867" dirty="0">
                <a:latin typeface="Arial MT"/>
                <a:cs typeface="Arial MT"/>
              </a:rPr>
              <a:t>function</a:t>
            </a:r>
            <a:r>
              <a:rPr sz="1867" spc="-27" dirty="0">
                <a:latin typeface="Arial MT"/>
                <a:cs typeface="Arial MT"/>
              </a:rPr>
              <a:t> </a:t>
            </a:r>
            <a:r>
              <a:rPr sz="1867" dirty="0">
                <a:latin typeface="Arial MT"/>
                <a:cs typeface="Arial MT"/>
              </a:rPr>
              <a:t>reduces</a:t>
            </a:r>
            <a:r>
              <a:rPr sz="1867" spc="-27" dirty="0">
                <a:latin typeface="Arial MT"/>
                <a:cs typeface="Arial MT"/>
              </a:rPr>
              <a:t> </a:t>
            </a:r>
            <a:r>
              <a:rPr sz="1867" spc="-13" dirty="0">
                <a:latin typeface="Arial MT"/>
                <a:cs typeface="Arial MT"/>
              </a:rPr>
              <a:t>smoothly</a:t>
            </a:r>
            <a:endParaRPr sz="1867">
              <a:latin typeface="Arial MT"/>
              <a:cs typeface="Arial MT"/>
            </a:endParaRPr>
          </a:p>
        </p:txBody>
      </p:sp>
      <p:sp>
        <p:nvSpPr>
          <p:cNvPr id="9" name="object 9"/>
          <p:cNvSpPr txBox="1"/>
          <p:nvPr/>
        </p:nvSpPr>
        <p:spPr>
          <a:xfrm>
            <a:off x="55857" y="4054251"/>
            <a:ext cx="3589867"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33" dirty="0">
                <a:latin typeface="Arial MT"/>
                <a:cs typeface="Arial MT"/>
              </a:rPr>
              <a:t> </a:t>
            </a:r>
            <a:r>
              <a:rPr sz="1867" dirty="0">
                <a:latin typeface="Arial MT"/>
                <a:cs typeface="Arial MT"/>
              </a:rPr>
              <a:t>cost</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very</a:t>
            </a:r>
            <a:r>
              <a:rPr sz="1867" spc="-33" dirty="0">
                <a:latin typeface="Arial MT"/>
                <a:cs typeface="Arial MT"/>
              </a:rPr>
              <a:t> </a:t>
            </a:r>
            <a:r>
              <a:rPr sz="1867" spc="-27" dirty="0">
                <a:latin typeface="Arial MT"/>
                <a:cs typeface="Arial MT"/>
              </a:rPr>
              <a:t>high</a:t>
            </a:r>
            <a:endParaRPr sz="1867">
              <a:latin typeface="Arial MT"/>
              <a:cs typeface="Arial MT"/>
            </a:endParaRPr>
          </a:p>
        </p:txBody>
      </p:sp>
      <p:sp>
        <p:nvSpPr>
          <p:cNvPr id="10" name="object 10"/>
          <p:cNvSpPr txBox="1"/>
          <p:nvPr/>
        </p:nvSpPr>
        <p:spPr>
          <a:xfrm>
            <a:off x="4119857" y="2631851"/>
            <a:ext cx="37490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Single</a:t>
            </a:r>
            <a:r>
              <a:rPr sz="1867" spc="-40" dirty="0">
                <a:latin typeface="Arial MT"/>
                <a:cs typeface="Arial MT"/>
              </a:rPr>
              <a:t> </a:t>
            </a:r>
            <a:r>
              <a:rPr sz="1867" dirty="0">
                <a:latin typeface="Arial MT"/>
                <a:cs typeface="Arial MT"/>
              </a:rPr>
              <a:t>observation</a:t>
            </a:r>
            <a:r>
              <a:rPr sz="1867" spc="-40" dirty="0">
                <a:latin typeface="Arial MT"/>
                <a:cs typeface="Arial MT"/>
              </a:rPr>
              <a:t> </a:t>
            </a:r>
            <a:r>
              <a:rPr sz="1867" dirty="0">
                <a:latin typeface="Arial MT"/>
                <a:cs typeface="Arial MT"/>
              </a:rPr>
              <a:t>for</a:t>
            </a:r>
            <a:r>
              <a:rPr sz="1867" spc="-40" dirty="0">
                <a:latin typeface="Arial MT"/>
                <a:cs typeface="Arial MT"/>
              </a:rPr>
              <a:t> </a:t>
            </a:r>
            <a:r>
              <a:rPr sz="1867" spc="-13" dirty="0">
                <a:latin typeface="Arial MT"/>
                <a:cs typeface="Arial MT"/>
              </a:rPr>
              <a:t>updation</a:t>
            </a:r>
            <a:endParaRPr sz="1867">
              <a:latin typeface="Arial MT"/>
              <a:cs typeface="Arial MT"/>
            </a:endParaRPr>
          </a:p>
        </p:txBody>
      </p:sp>
      <p:sp>
        <p:nvSpPr>
          <p:cNvPr id="11" name="object 11"/>
          <p:cNvSpPr txBox="1"/>
          <p:nvPr/>
        </p:nvSpPr>
        <p:spPr>
          <a:xfrm>
            <a:off x="4119857" y="3343051"/>
            <a:ext cx="3799840"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Lot</a:t>
            </a:r>
            <a:r>
              <a:rPr sz="1867" spc="-20" dirty="0">
                <a:latin typeface="Arial MT"/>
                <a:cs typeface="Arial MT"/>
              </a:rPr>
              <a:t> </a:t>
            </a:r>
            <a:r>
              <a:rPr sz="1867" dirty="0">
                <a:latin typeface="Arial MT"/>
                <a:cs typeface="Arial MT"/>
              </a:rPr>
              <a:t>of</a:t>
            </a:r>
            <a:r>
              <a:rPr sz="1867" spc="-13" dirty="0">
                <a:latin typeface="Arial MT"/>
                <a:cs typeface="Arial MT"/>
              </a:rPr>
              <a:t> </a:t>
            </a:r>
            <a:r>
              <a:rPr sz="1867" dirty="0">
                <a:latin typeface="Arial MT"/>
                <a:cs typeface="Arial MT"/>
              </a:rPr>
              <a:t>variations</a:t>
            </a:r>
            <a:r>
              <a:rPr sz="1867" spc="-20" dirty="0">
                <a:latin typeface="Arial MT"/>
                <a:cs typeface="Arial MT"/>
              </a:rPr>
              <a:t> </a:t>
            </a:r>
            <a:r>
              <a:rPr sz="1867" dirty="0">
                <a:latin typeface="Arial MT"/>
                <a:cs typeface="Arial MT"/>
              </a:rPr>
              <a:t>in</a:t>
            </a:r>
            <a:r>
              <a:rPr sz="1867" spc="-13" dirty="0">
                <a:latin typeface="Arial MT"/>
                <a:cs typeface="Arial MT"/>
              </a:rPr>
              <a:t> </a:t>
            </a:r>
            <a:r>
              <a:rPr sz="1867" dirty="0">
                <a:latin typeface="Arial MT"/>
                <a:cs typeface="Arial MT"/>
              </a:rPr>
              <a:t>cost</a:t>
            </a:r>
            <a:r>
              <a:rPr sz="1867" spc="-13" dirty="0">
                <a:latin typeface="Arial MT"/>
                <a:cs typeface="Arial MT"/>
              </a:rPr>
              <a:t> function</a:t>
            </a:r>
            <a:endParaRPr sz="1867">
              <a:latin typeface="Arial MT"/>
              <a:cs typeface="Arial MT"/>
            </a:endParaRPr>
          </a:p>
        </p:txBody>
      </p:sp>
      <p:sp>
        <p:nvSpPr>
          <p:cNvPr id="12" name="object 12"/>
          <p:cNvSpPr txBox="1"/>
          <p:nvPr/>
        </p:nvSpPr>
        <p:spPr>
          <a:xfrm>
            <a:off x="4119858" y="4054251"/>
            <a:ext cx="318177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Computation</a:t>
            </a:r>
            <a:r>
              <a:rPr sz="1867" spc="-40" dirty="0">
                <a:latin typeface="Arial MT"/>
                <a:cs typeface="Arial MT"/>
              </a:rPr>
              <a:t> </a:t>
            </a:r>
            <a:r>
              <a:rPr sz="1867" dirty="0">
                <a:latin typeface="Arial MT"/>
                <a:cs typeface="Arial MT"/>
              </a:rPr>
              <a:t>time</a:t>
            </a:r>
            <a:r>
              <a:rPr sz="1867" spc="-47" dirty="0">
                <a:latin typeface="Arial MT"/>
                <a:cs typeface="Arial MT"/>
              </a:rPr>
              <a:t> </a:t>
            </a:r>
            <a:r>
              <a:rPr sz="1867" dirty="0">
                <a:latin typeface="Arial MT"/>
                <a:cs typeface="Arial MT"/>
              </a:rPr>
              <a:t>is</a:t>
            </a:r>
            <a:r>
              <a:rPr sz="1867" spc="-40" dirty="0">
                <a:latin typeface="Arial MT"/>
                <a:cs typeface="Arial MT"/>
              </a:rPr>
              <a:t> </a:t>
            </a:r>
            <a:r>
              <a:rPr sz="1867" spc="-27" dirty="0">
                <a:latin typeface="Arial MT"/>
                <a:cs typeface="Arial MT"/>
              </a:rPr>
              <a:t>more</a:t>
            </a:r>
            <a:endParaRPr sz="1867">
              <a:latin typeface="Arial MT"/>
              <a:cs typeface="Arial MT"/>
            </a:endParaRPr>
          </a:p>
        </p:txBody>
      </p:sp>
      <p:sp>
        <p:nvSpPr>
          <p:cNvPr id="13" name="object 13"/>
          <p:cNvSpPr txBox="1"/>
          <p:nvPr/>
        </p:nvSpPr>
        <p:spPr>
          <a:xfrm>
            <a:off x="8285458" y="2631851"/>
            <a:ext cx="3326553" cy="304421"/>
          </a:xfrm>
          <a:prstGeom prst="rect">
            <a:avLst/>
          </a:prstGeom>
        </p:spPr>
        <p:txBody>
          <a:bodyPr vert="horz" wrap="square" lIns="0" tIns="16933" rIns="0" bIns="0" rtlCol="0">
            <a:spAutoFit/>
          </a:bodyPr>
          <a:lstStyle/>
          <a:p>
            <a:pPr marL="463962" indent="-447029">
              <a:spcBef>
                <a:spcPts val="133"/>
              </a:spcBef>
              <a:buChar char="●"/>
              <a:tabLst>
                <a:tab pos="463962" algn="l"/>
              </a:tabLst>
            </a:pPr>
            <a:r>
              <a:rPr sz="1867" dirty="0">
                <a:latin typeface="Arial MT"/>
                <a:cs typeface="Arial MT"/>
              </a:rPr>
              <a:t>Subset</a:t>
            </a:r>
            <a:r>
              <a:rPr sz="1867" spc="-27" dirty="0">
                <a:latin typeface="Arial MT"/>
                <a:cs typeface="Arial MT"/>
              </a:rPr>
              <a:t> </a:t>
            </a:r>
            <a:r>
              <a:rPr sz="1867" dirty="0">
                <a:latin typeface="Arial MT"/>
                <a:cs typeface="Arial MT"/>
              </a:rPr>
              <a:t>of</a:t>
            </a:r>
            <a:r>
              <a:rPr sz="1867" spc="-20" dirty="0">
                <a:latin typeface="Arial MT"/>
                <a:cs typeface="Arial MT"/>
              </a:rPr>
              <a:t> </a:t>
            </a:r>
            <a:r>
              <a:rPr sz="1867" dirty="0">
                <a:latin typeface="Arial MT"/>
                <a:cs typeface="Arial MT"/>
              </a:rPr>
              <a:t>data</a:t>
            </a:r>
            <a:r>
              <a:rPr sz="1867" spc="-20" dirty="0">
                <a:latin typeface="Arial MT"/>
                <a:cs typeface="Arial MT"/>
              </a:rPr>
              <a:t> </a:t>
            </a:r>
            <a:r>
              <a:rPr sz="1867" dirty="0">
                <a:latin typeface="Arial MT"/>
                <a:cs typeface="Arial MT"/>
              </a:rPr>
              <a:t>for</a:t>
            </a:r>
            <a:r>
              <a:rPr sz="1867" spc="-20" dirty="0">
                <a:latin typeface="Arial MT"/>
                <a:cs typeface="Arial MT"/>
              </a:rPr>
              <a:t> </a:t>
            </a:r>
            <a:r>
              <a:rPr sz="1867" spc="-13" dirty="0">
                <a:latin typeface="Arial MT"/>
                <a:cs typeface="Arial MT"/>
              </a:rPr>
              <a:t>updation</a:t>
            </a:r>
            <a:endParaRPr sz="1867">
              <a:latin typeface="Arial MT"/>
              <a:cs typeface="Arial MT"/>
            </a:endParaRPr>
          </a:p>
        </p:txBody>
      </p:sp>
      <p:sp>
        <p:nvSpPr>
          <p:cNvPr id="14" name="object 14"/>
          <p:cNvSpPr txBox="1"/>
          <p:nvPr/>
        </p:nvSpPr>
        <p:spPr>
          <a:xfrm>
            <a:off x="8285458" y="3343051"/>
            <a:ext cx="3221567"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Smoother</a:t>
            </a:r>
            <a:r>
              <a:rPr sz="1867" spc="-33" dirty="0">
                <a:latin typeface="Arial MT"/>
                <a:cs typeface="Arial MT"/>
              </a:rPr>
              <a:t> </a:t>
            </a:r>
            <a:r>
              <a:rPr sz="1867" dirty="0">
                <a:latin typeface="Arial MT"/>
                <a:cs typeface="Arial MT"/>
              </a:rPr>
              <a:t>cost</a:t>
            </a:r>
            <a:r>
              <a:rPr sz="1867" spc="-27" dirty="0">
                <a:latin typeface="Arial MT"/>
                <a:cs typeface="Arial MT"/>
              </a:rPr>
              <a:t> </a:t>
            </a:r>
            <a:r>
              <a:rPr sz="1867" dirty="0">
                <a:latin typeface="Arial MT"/>
                <a:cs typeface="Arial MT"/>
              </a:rPr>
              <a:t>function</a:t>
            </a:r>
            <a:r>
              <a:rPr sz="1867" spc="-27" dirty="0">
                <a:latin typeface="Arial MT"/>
                <a:cs typeface="Arial MT"/>
              </a:rPr>
              <a:t> </a:t>
            </a:r>
            <a:r>
              <a:rPr sz="1867" spc="-33" dirty="0">
                <a:latin typeface="Arial MT"/>
                <a:cs typeface="Arial MT"/>
              </a:rPr>
              <a:t>as </a:t>
            </a:r>
            <a:r>
              <a:rPr sz="1867" dirty="0">
                <a:latin typeface="Arial MT"/>
                <a:cs typeface="Arial MT"/>
              </a:rPr>
              <a:t>compared</a:t>
            </a:r>
            <a:r>
              <a:rPr sz="1867" spc="-33" dirty="0">
                <a:latin typeface="Arial MT"/>
                <a:cs typeface="Arial MT"/>
              </a:rPr>
              <a:t> </a:t>
            </a:r>
            <a:r>
              <a:rPr sz="1867" dirty="0">
                <a:latin typeface="Arial MT"/>
                <a:cs typeface="Arial MT"/>
              </a:rPr>
              <a:t>to</a:t>
            </a:r>
            <a:r>
              <a:rPr sz="1867" spc="-33" dirty="0">
                <a:latin typeface="Arial MT"/>
                <a:cs typeface="Arial MT"/>
              </a:rPr>
              <a:t> SGD</a:t>
            </a:r>
            <a:endParaRPr sz="1867">
              <a:latin typeface="Arial MT"/>
              <a:cs typeface="Arial MT"/>
            </a:endParaRPr>
          </a:p>
        </p:txBody>
      </p:sp>
      <p:sp>
        <p:nvSpPr>
          <p:cNvPr id="15" name="object 15"/>
          <p:cNvSpPr txBox="1"/>
          <p:nvPr/>
        </p:nvSpPr>
        <p:spPr>
          <a:xfrm>
            <a:off x="8285458" y="4181251"/>
            <a:ext cx="3801533"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Computation</a:t>
            </a:r>
            <a:r>
              <a:rPr sz="1867" spc="-33" dirty="0">
                <a:latin typeface="Arial MT"/>
                <a:cs typeface="Arial MT"/>
              </a:rPr>
              <a:t> </a:t>
            </a:r>
            <a:r>
              <a:rPr sz="1867" dirty="0">
                <a:latin typeface="Arial MT"/>
                <a:cs typeface="Arial MT"/>
              </a:rPr>
              <a:t>time</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lesser</a:t>
            </a:r>
            <a:r>
              <a:rPr sz="1867" spc="-33" dirty="0">
                <a:latin typeface="Arial MT"/>
                <a:cs typeface="Arial MT"/>
              </a:rPr>
              <a:t> </a:t>
            </a:r>
            <a:r>
              <a:rPr sz="1867" spc="-27" dirty="0">
                <a:latin typeface="Arial MT"/>
                <a:cs typeface="Arial MT"/>
              </a:rPr>
              <a:t>than </a:t>
            </a:r>
            <a:r>
              <a:rPr sz="1867" spc="-33" dirty="0">
                <a:latin typeface="Arial MT"/>
                <a:cs typeface="Arial MT"/>
              </a:rPr>
              <a:t>SGD</a:t>
            </a:r>
            <a:endParaRPr sz="1867">
              <a:latin typeface="Arial MT"/>
              <a:cs typeface="Arial MT"/>
            </a:endParaRPr>
          </a:p>
        </p:txBody>
      </p:sp>
      <p:sp>
        <p:nvSpPr>
          <p:cNvPr id="16" name="object 16"/>
          <p:cNvSpPr txBox="1"/>
          <p:nvPr/>
        </p:nvSpPr>
        <p:spPr>
          <a:xfrm>
            <a:off x="8285458" y="5019451"/>
            <a:ext cx="3787140" cy="595035"/>
          </a:xfrm>
          <a:prstGeom prst="rect">
            <a:avLst/>
          </a:prstGeom>
        </p:spPr>
        <p:txBody>
          <a:bodyPr vert="horz" wrap="square" lIns="0" tIns="30480" rIns="0" bIns="0" rtlCol="0">
            <a:spAutoFit/>
          </a:bodyPr>
          <a:lstStyle/>
          <a:p>
            <a:pPr marL="464808" marR="6773" indent="-448722">
              <a:lnSpc>
                <a:spcPts val="2200"/>
              </a:lnSpc>
              <a:spcBef>
                <a:spcPts val="240"/>
              </a:spcBef>
              <a:buChar char="●"/>
              <a:tabLst>
                <a:tab pos="464808" algn="l"/>
              </a:tabLst>
            </a:pPr>
            <a:r>
              <a:rPr sz="1867" dirty="0">
                <a:latin typeface="Arial MT"/>
                <a:cs typeface="Arial MT"/>
              </a:rPr>
              <a:t>Computation</a:t>
            </a:r>
            <a:r>
              <a:rPr sz="1867" spc="-33" dirty="0">
                <a:latin typeface="Arial MT"/>
                <a:cs typeface="Arial MT"/>
              </a:rPr>
              <a:t> </a:t>
            </a:r>
            <a:r>
              <a:rPr sz="1867" dirty="0">
                <a:latin typeface="Arial MT"/>
                <a:cs typeface="Arial MT"/>
              </a:rPr>
              <a:t>cost</a:t>
            </a:r>
            <a:r>
              <a:rPr sz="1867" spc="-33" dirty="0">
                <a:latin typeface="Arial MT"/>
                <a:cs typeface="Arial MT"/>
              </a:rPr>
              <a:t> </a:t>
            </a:r>
            <a:r>
              <a:rPr sz="1867" dirty="0">
                <a:latin typeface="Arial MT"/>
                <a:cs typeface="Arial MT"/>
              </a:rPr>
              <a:t>is</a:t>
            </a:r>
            <a:r>
              <a:rPr sz="1867" spc="-33" dirty="0">
                <a:latin typeface="Arial MT"/>
                <a:cs typeface="Arial MT"/>
              </a:rPr>
              <a:t> </a:t>
            </a:r>
            <a:r>
              <a:rPr sz="1867" dirty="0">
                <a:latin typeface="Arial MT"/>
                <a:cs typeface="Arial MT"/>
              </a:rPr>
              <a:t>lesser</a:t>
            </a:r>
            <a:r>
              <a:rPr sz="1867" spc="-33" dirty="0">
                <a:latin typeface="Arial MT"/>
                <a:cs typeface="Arial MT"/>
              </a:rPr>
              <a:t> </a:t>
            </a:r>
            <a:r>
              <a:rPr sz="1867" spc="-27" dirty="0">
                <a:latin typeface="Arial MT"/>
                <a:cs typeface="Arial MT"/>
              </a:rPr>
              <a:t>than </a:t>
            </a:r>
            <a:r>
              <a:rPr sz="1867" dirty="0">
                <a:latin typeface="Arial MT"/>
                <a:cs typeface="Arial MT"/>
              </a:rPr>
              <a:t>Batch</a:t>
            </a:r>
            <a:r>
              <a:rPr sz="1867" spc="-47" dirty="0">
                <a:latin typeface="Arial MT"/>
                <a:cs typeface="Arial MT"/>
              </a:rPr>
              <a:t> </a:t>
            </a:r>
            <a:r>
              <a:rPr sz="1867" dirty="0">
                <a:latin typeface="Arial MT"/>
                <a:cs typeface="Arial MT"/>
              </a:rPr>
              <a:t>Gradient</a:t>
            </a:r>
            <a:r>
              <a:rPr sz="1867" spc="-40" dirty="0">
                <a:latin typeface="Arial MT"/>
                <a:cs typeface="Arial MT"/>
              </a:rPr>
              <a:t> </a:t>
            </a:r>
            <a:r>
              <a:rPr sz="1867" spc="-13" dirty="0">
                <a:latin typeface="Arial MT"/>
                <a:cs typeface="Arial MT"/>
              </a:rPr>
              <a:t>Descent</a:t>
            </a:r>
            <a:endParaRPr sz="1867">
              <a:latin typeface="Arial MT"/>
              <a:cs typeface="Arial MT"/>
            </a:endParaRPr>
          </a:p>
        </p:txBody>
      </p:sp>
      <p:sp>
        <p:nvSpPr>
          <p:cNvPr id="17" name="object 17"/>
          <p:cNvSpPr txBox="1">
            <a:spLocks noGrp="1"/>
          </p:cNvSpPr>
          <p:nvPr>
            <p:ph type="title"/>
          </p:nvPr>
        </p:nvSpPr>
        <p:spPr>
          <a:xfrm>
            <a:off x="203198" y="237745"/>
            <a:ext cx="11625008" cy="869408"/>
          </a:xfrm>
          <a:prstGeom prst="rect">
            <a:avLst/>
          </a:prstGeom>
        </p:spPr>
        <p:txBody>
          <a:bodyPr vert="horz" wrap="square" lIns="0" tIns="251400" rIns="0" bIns="0" rtlCol="0" anchor="ctr">
            <a:spAutoFit/>
          </a:bodyPr>
          <a:lstStyle/>
          <a:p>
            <a:pPr marL="1609473">
              <a:lnSpc>
                <a:spcPct val="100000"/>
              </a:lnSpc>
              <a:spcBef>
                <a:spcPts val="133"/>
              </a:spcBef>
            </a:pPr>
            <a:r>
              <a:rPr sz="4000" spc="-13" dirty="0"/>
              <a:t>Comparison:</a:t>
            </a:r>
            <a:r>
              <a:rPr sz="4000" spc="-133" dirty="0"/>
              <a:t> </a:t>
            </a:r>
            <a:r>
              <a:rPr sz="4000" spc="-13" dirty="0"/>
              <a:t>Computation</a:t>
            </a:r>
            <a:r>
              <a:rPr sz="4000" spc="-140" dirty="0"/>
              <a:t> </a:t>
            </a:r>
            <a:r>
              <a:rPr sz="4000" dirty="0"/>
              <a:t>cost</a:t>
            </a:r>
            <a:r>
              <a:rPr sz="4000" spc="-140" dirty="0"/>
              <a:t> </a:t>
            </a:r>
            <a:r>
              <a:rPr sz="4000" dirty="0"/>
              <a:t>and</a:t>
            </a:r>
            <a:r>
              <a:rPr sz="4000" spc="-140" dirty="0"/>
              <a:t> </a:t>
            </a:r>
            <a:r>
              <a:rPr sz="4000" spc="-27" dirty="0"/>
              <a:t>time</a:t>
            </a: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00749" y="2840329"/>
            <a:ext cx="7185656" cy="694207"/>
          </a:xfrm>
          <a:prstGeom prst="rect">
            <a:avLst/>
          </a:prstGeom>
        </p:spPr>
        <p:txBody>
          <a:bodyPr vert="horz" wrap="square" lIns="0" tIns="16933" rIns="0" bIns="0" rtlCol="0" anchor="ctr">
            <a:spAutoFit/>
          </a:bodyPr>
          <a:lstStyle/>
          <a:p>
            <a:pPr marL="16933">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575948" y="172621"/>
            <a:ext cx="11662805" cy="814839"/>
          </a:xfrm>
          <a:prstGeom prst="rect">
            <a:avLst/>
          </a:prstGeom>
        </p:spPr>
        <p:txBody>
          <a:bodyPr vert="horz" wrap="square" lIns="0" tIns="136399" rIns="0" bIns="0" rtlCol="0" anchor="ctr">
            <a:spAutoFit/>
          </a:bodyPr>
          <a:lstStyle/>
          <a:p>
            <a:pPr marL="1533275">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4" name="object 4"/>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339973" y="152956"/>
            <a:ext cx="11662805" cy="814839"/>
          </a:xfrm>
          <a:prstGeom prst="rect">
            <a:avLst/>
          </a:prstGeom>
        </p:spPr>
        <p:txBody>
          <a:bodyPr vert="horz" wrap="square" lIns="0" tIns="136399" rIns="0" bIns="0" rtlCol="0" anchor="ctr">
            <a:spAutoFit/>
          </a:bodyPr>
          <a:lstStyle/>
          <a:p>
            <a:pPr marL="1533275">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4" name="object 4"/>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dirty="0">
              <a:latin typeface="Arial MT"/>
              <a:cs typeface="Arial MT"/>
            </a:endParaRPr>
          </a:p>
        </p:txBody>
      </p:sp>
      <p:grpSp>
        <p:nvGrpSpPr>
          <p:cNvPr id="5" name="object 5"/>
          <p:cNvGrpSpPr/>
          <p:nvPr/>
        </p:nvGrpSpPr>
        <p:grpSpPr>
          <a:xfrm>
            <a:off x="1577732" y="2134336"/>
            <a:ext cx="9720579" cy="3809153"/>
            <a:chOff x="1183299" y="1600751"/>
            <a:chExt cx="7290434" cy="2856865"/>
          </a:xfrm>
        </p:grpSpPr>
        <p:sp>
          <p:nvSpPr>
            <p:cNvPr id="6" name="object 6"/>
            <p:cNvSpPr/>
            <p:nvPr/>
          </p:nvSpPr>
          <p:spPr>
            <a:xfrm>
              <a:off x="2932349" y="3341249"/>
              <a:ext cx="1511300" cy="290195"/>
            </a:xfrm>
            <a:custGeom>
              <a:avLst/>
              <a:gdLst/>
              <a:ahLst/>
              <a:cxnLst/>
              <a:rect l="l" t="t" r="r" b="b"/>
              <a:pathLst>
                <a:path w="1511300" h="290195">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5065949" y="1969650"/>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8" name="object 8"/>
            <p:cNvSpPr/>
            <p:nvPr/>
          </p:nvSpPr>
          <p:spPr>
            <a:xfrm>
              <a:off x="5065949" y="1969650"/>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183299" y="1600751"/>
              <a:ext cx="7290199" cy="2856274"/>
            </a:xfrm>
            <a:prstGeom prst="rect">
              <a:avLst/>
            </a:prstGeom>
          </p:spPr>
        </p:pic>
      </p:grpSp>
      <p:sp>
        <p:nvSpPr>
          <p:cNvPr id="10" name="TextBox 9">
            <a:extLst>
              <a:ext uri="{FF2B5EF4-FFF2-40B4-BE49-F238E27FC236}">
                <a16:creationId xmlns:a16="http://schemas.microsoft.com/office/drawing/2014/main" id="{029F8911-3BF7-4866-A984-DB81864FC1C6}"/>
              </a:ext>
            </a:extLst>
          </p:cNvPr>
          <p:cNvSpPr txBox="1"/>
          <p:nvPr/>
        </p:nvSpPr>
        <p:spPr>
          <a:xfrm>
            <a:off x="3156149" y="5468887"/>
            <a:ext cx="6282819" cy="369332"/>
          </a:xfrm>
          <a:prstGeom prst="rect">
            <a:avLst/>
          </a:prstGeom>
          <a:noFill/>
        </p:spPr>
        <p:txBody>
          <a:bodyPr wrap="square">
            <a:spAutoFit/>
          </a:bodyPr>
          <a:lstStyle/>
          <a:p>
            <a:r>
              <a:rPr lang="en-US" sz="1800" dirty="0">
                <a:latin typeface="Arial MT"/>
                <a:cs typeface="Arial MT"/>
              </a:rPr>
              <a:t>Graph of cost function which we want to minimize </a:t>
            </a:r>
            <a:endParaRPr lang="en-IN"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136389" y="211950"/>
            <a:ext cx="9895404" cy="814839"/>
          </a:xfrm>
          <a:prstGeom prst="rect">
            <a:avLst/>
          </a:prstGeom>
        </p:spPr>
        <p:txBody>
          <a:bodyPr vert="horz" wrap="square" lIns="0" tIns="136399" rIns="0" bIns="0" rtlCol="0" anchor="ctr">
            <a:spAutoFit/>
          </a:bodyPr>
          <a:lstStyle/>
          <a:p>
            <a:pPr marL="1533275">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4" name="object 4"/>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5" name="object 5"/>
          <p:cNvGrpSpPr/>
          <p:nvPr/>
        </p:nvGrpSpPr>
        <p:grpSpPr>
          <a:xfrm>
            <a:off x="1476132" y="2134333"/>
            <a:ext cx="10048240" cy="3754967"/>
            <a:chOff x="1107099" y="1600749"/>
            <a:chExt cx="7536180" cy="2816225"/>
          </a:xfrm>
        </p:grpSpPr>
        <p:sp>
          <p:nvSpPr>
            <p:cNvPr id="6" name="object 6"/>
            <p:cNvSpPr/>
            <p:nvPr/>
          </p:nvSpPr>
          <p:spPr>
            <a:xfrm>
              <a:off x="2932349" y="3341249"/>
              <a:ext cx="1511300" cy="290195"/>
            </a:xfrm>
            <a:custGeom>
              <a:avLst/>
              <a:gdLst/>
              <a:ahLst/>
              <a:cxnLst/>
              <a:rect l="l" t="t" r="r" b="b"/>
              <a:pathLst>
                <a:path w="1511300" h="290195">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8" name="object 8"/>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9" name="object 9"/>
            <p:cNvSpPr/>
            <p:nvPr/>
          </p:nvSpPr>
          <p:spPr>
            <a:xfrm>
              <a:off x="6787124" y="3791549"/>
              <a:ext cx="440690" cy="290195"/>
            </a:xfrm>
            <a:custGeom>
              <a:avLst/>
              <a:gdLst/>
              <a:ahLst/>
              <a:cxnLst/>
              <a:rect l="l" t="t" r="r" b="b"/>
              <a:pathLst>
                <a:path w="440690"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1107099" y="1600749"/>
              <a:ext cx="7535724" cy="2816099"/>
            </a:xfrm>
            <a:prstGeom prst="rect">
              <a:avLst/>
            </a:prstGeom>
          </p:spPr>
        </p:pic>
      </p:grpSp>
      <p:sp>
        <p:nvSpPr>
          <p:cNvPr id="11" name="TextBox 10">
            <a:extLst>
              <a:ext uri="{FF2B5EF4-FFF2-40B4-BE49-F238E27FC236}">
                <a16:creationId xmlns:a16="http://schemas.microsoft.com/office/drawing/2014/main" id="{F6BA3C54-C49C-4FCA-9810-42FACF180211}"/>
              </a:ext>
            </a:extLst>
          </p:cNvPr>
          <p:cNvSpPr txBox="1"/>
          <p:nvPr/>
        </p:nvSpPr>
        <p:spPr>
          <a:xfrm>
            <a:off x="8288594" y="5803184"/>
            <a:ext cx="3441289" cy="646331"/>
          </a:xfrm>
          <a:prstGeom prst="rect">
            <a:avLst/>
          </a:prstGeom>
          <a:noFill/>
        </p:spPr>
        <p:txBody>
          <a:bodyPr wrap="square">
            <a:spAutoFit/>
          </a:bodyPr>
          <a:lstStyle/>
          <a:p>
            <a:r>
              <a:rPr lang="en-US" sz="1800" dirty="0">
                <a:latin typeface="Arial MT"/>
                <a:cs typeface="Arial MT"/>
              </a:rPr>
              <a:t>We want to achieve minimum cost value globally </a:t>
            </a:r>
            <a:endParaRPr lang="en-I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9590" y="69948"/>
            <a:ext cx="46524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0" dirty="0"/>
              <a:t>Audio</a:t>
            </a:r>
            <a:r>
              <a:rPr spc="-40" dirty="0"/>
              <a:t> </a:t>
            </a:r>
            <a:r>
              <a:rPr spc="-53" dirty="0"/>
              <a:t>Data</a:t>
            </a:r>
          </a:p>
        </p:txBody>
      </p:sp>
      <p:sp>
        <p:nvSpPr>
          <p:cNvPr id="3" name="object 3"/>
          <p:cNvSpPr txBox="1"/>
          <p:nvPr/>
        </p:nvSpPr>
        <p:spPr>
          <a:xfrm>
            <a:off x="1291566" y="1841874"/>
            <a:ext cx="3384127"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13" dirty="0">
                <a:latin typeface="Roboto"/>
                <a:cs typeface="Roboto"/>
              </a:rPr>
              <a:t>Audio</a:t>
            </a:r>
            <a:r>
              <a:rPr sz="1867" spc="-27" dirty="0">
                <a:latin typeface="Roboto"/>
                <a:cs typeface="Roboto"/>
              </a:rPr>
              <a:t> </a:t>
            </a:r>
            <a:r>
              <a:rPr sz="1867" spc="-33" dirty="0">
                <a:latin typeface="Roboto"/>
                <a:cs typeface="Roboto"/>
              </a:rPr>
              <a:t>Signal</a:t>
            </a:r>
            <a:endParaRPr sz="1867">
              <a:latin typeface="Roboto"/>
              <a:cs typeface="Roboto"/>
            </a:endParaRPr>
          </a:p>
          <a:p>
            <a:pPr marL="626518" indent="-448722">
              <a:lnSpc>
                <a:spcPts val="2200"/>
              </a:lnSpc>
              <a:buFont typeface="Arial MT"/>
              <a:buChar char="●"/>
              <a:tabLst>
                <a:tab pos="625671" algn="l"/>
                <a:tab pos="626518" algn="l"/>
              </a:tabLst>
            </a:pPr>
            <a:r>
              <a:rPr sz="1867" spc="-13" dirty="0">
                <a:latin typeface="Roboto"/>
                <a:cs typeface="Roboto"/>
              </a:rPr>
              <a:t>Audio</a:t>
            </a:r>
            <a:r>
              <a:rPr sz="1867" spc="-33" dirty="0">
                <a:latin typeface="Roboto"/>
                <a:cs typeface="Roboto"/>
              </a:rPr>
              <a:t> </a:t>
            </a:r>
            <a:r>
              <a:rPr sz="1867" spc="-27" dirty="0">
                <a:latin typeface="Roboto"/>
                <a:cs typeface="Roboto"/>
              </a:rPr>
              <a:t>Data preparation</a:t>
            </a:r>
            <a:endParaRPr sz="1867">
              <a:latin typeface="Roboto"/>
              <a:cs typeface="Roboto"/>
            </a:endParaRPr>
          </a:p>
          <a:p>
            <a:pPr marL="626518" indent="-448722">
              <a:lnSpc>
                <a:spcPts val="2220"/>
              </a:lnSpc>
              <a:buFont typeface="Arial MT"/>
              <a:buChar char="●"/>
              <a:tabLst>
                <a:tab pos="625671" algn="l"/>
                <a:tab pos="626518" algn="l"/>
              </a:tabLst>
            </a:pPr>
            <a:r>
              <a:rPr sz="1867" spc="-13" dirty="0">
                <a:latin typeface="Roboto"/>
                <a:cs typeface="Roboto"/>
              </a:rPr>
              <a:t>Audio</a:t>
            </a:r>
            <a:r>
              <a:rPr sz="1867" spc="-53" dirty="0">
                <a:latin typeface="Roboto"/>
                <a:cs typeface="Roboto"/>
              </a:rPr>
              <a:t> </a:t>
            </a:r>
            <a:r>
              <a:rPr sz="1867" spc="-27" dirty="0">
                <a:latin typeface="Roboto"/>
                <a:cs typeface="Roboto"/>
              </a:rPr>
              <a:t>Data</a:t>
            </a:r>
            <a:r>
              <a:rPr sz="1867" spc="-53" dirty="0">
                <a:latin typeface="Roboto"/>
                <a:cs typeface="Roboto"/>
              </a:rPr>
              <a:t> </a:t>
            </a:r>
            <a:r>
              <a:rPr sz="1867" spc="-20" dirty="0">
                <a:latin typeface="Roboto"/>
                <a:cs typeface="Roboto"/>
              </a:rPr>
              <a:t>representation</a:t>
            </a:r>
            <a:endParaRPr sz="1867">
              <a:latin typeface="Roboto"/>
              <a:cs typeface="Roboto"/>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138141"/>
            <a:ext cx="10995742"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76132" y="2134333"/>
            <a:ext cx="10048240" cy="3754967"/>
            <a:chOff x="1107099" y="1600749"/>
            <a:chExt cx="7536180" cy="2816225"/>
          </a:xfrm>
        </p:grpSpPr>
        <p:sp>
          <p:nvSpPr>
            <p:cNvPr id="5" name="object 5"/>
            <p:cNvSpPr/>
            <p:nvPr/>
          </p:nvSpPr>
          <p:spPr>
            <a:xfrm>
              <a:off x="2932349" y="3341249"/>
              <a:ext cx="1511300" cy="290195"/>
            </a:xfrm>
            <a:custGeom>
              <a:avLst/>
              <a:gdLst/>
              <a:ahLst/>
              <a:cxnLst/>
              <a:rect l="l" t="t" r="r" b="b"/>
              <a:pathLst>
                <a:path w="1511300" h="290195">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6787124" y="3791549"/>
              <a:ext cx="440690" cy="290195"/>
            </a:xfrm>
            <a:custGeom>
              <a:avLst/>
              <a:gdLst/>
              <a:ahLst/>
              <a:cxnLst/>
              <a:rect l="l" t="t" r="r" b="b"/>
              <a:pathLst>
                <a:path w="440690"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107099" y="1600749"/>
              <a:ext cx="7535724" cy="2816099"/>
            </a:xfrm>
            <a:prstGeom prst="rect">
              <a:avLst/>
            </a:prstGeom>
          </p:spPr>
        </p:pic>
      </p:grpSp>
      <p:sp>
        <p:nvSpPr>
          <p:cNvPr id="10" name="object 10"/>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5316" y="206967"/>
            <a:ext cx="10818761"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15367" y="2134332"/>
            <a:ext cx="10034693" cy="3601720"/>
            <a:chOff x="1061525" y="1600749"/>
            <a:chExt cx="7526020" cy="2701290"/>
          </a:xfrm>
        </p:grpSpPr>
        <p:sp>
          <p:nvSpPr>
            <p:cNvPr id="5" name="object 5"/>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1061525" y="1600749"/>
              <a:ext cx="7525951" cy="2701100"/>
            </a:xfrm>
            <a:prstGeom prst="rect">
              <a:avLst/>
            </a:prstGeom>
          </p:spPr>
        </p:pic>
        <p:sp>
          <p:nvSpPr>
            <p:cNvPr id="8" name="object 8"/>
            <p:cNvSpPr/>
            <p:nvPr/>
          </p:nvSpPr>
          <p:spPr>
            <a:xfrm>
              <a:off x="3371500" y="3269149"/>
              <a:ext cx="440690" cy="290195"/>
            </a:xfrm>
            <a:custGeom>
              <a:avLst/>
              <a:gdLst/>
              <a:ahLst/>
              <a:cxnLst/>
              <a:rect l="l" t="t" r="r" b="b"/>
              <a:pathLst>
                <a:path w="440689"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gr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TextBox 9">
            <a:extLst>
              <a:ext uri="{FF2B5EF4-FFF2-40B4-BE49-F238E27FC236}">
                <a16:creationId xmlns:a16="http://schemas.microsoft.com/office/drawing/2014/main" id="{67ECF22C-369E-4F57-98D5-5C1134A357DB}"/>
              </a:ext>
            </a:extLst>
          </p:cNvPr>
          <p:cNvSpPr txBox="1"/>
          <p:nvPr/>
        </p:nvSpPr>
        <p:spPr>
          <a:xfrm>
            <a:off x="3156149" y="4957609"/>
            <a:ext cx="3637935" cy="646331"/>
          </a:xfrm>
          <a:prstGeom prst="rect">
            <a:avLst/>
          </a:prstGeom>
          <a:noFill/>
        </p:spPr>
        <p:txBody>
          <a:bodyPr wrap="square">
            <a:spAutoFit/>
          </a:bodyPr>
          <a:lstStyle/>
          <a:p>
            <a:r>
              <a:rPr lang="en-US" sz="1800" dirty="0">
                <a:latin typeface="Arial MT"/>
                <a:cs typeface="Arial MT"/>
              </a:rPr>
              <a:t>Lowest value amongst its neighbors </a:t>
            </a:r>
            <a:endParaRPr lang="en-IN"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65961"/>
            <a:ext cx="10101006"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15367" y="2134332"/>
            <a:ext cx="10034693" cy="3601720"/>
            <a:chOff x="1061525" y="1600749"/>
            <a:chExt cx="7526020" cy="2701290"/>
          </a:xfrm>
        </p:grpSpPr>
        <p:sp>
          <p:nvSpPr>
            <p:cNvPr id="5" name="object 5"/>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1061525" y="1600749"/>
              <a:ext cx="7525951" cy="2701100"/>
            </a:xfrm>
            <a:prstGeom prst="rect">
              <a:avLst/>
            </a:prstGeom>
          </p:spPr>
        </p:pic>
        <p:sp>
          <p:nvSpPr>
            <p:cNvPr id="8" name="object 8"/>
            <p:cNvSpPr/>
            <p:nvPr/>
          </p:nvSpPr>
          <p:spPr>
            <a:xfrm>
              <a:off x="3371500" y="3269149"/>
              <a:ext cx="440690" cy="290195"/>
            </a:xfrm>
            <a:custGeom>
              <a:avLst/>
              <a:gdLst/>
              <a:ahLst/>
              <a:cxnLst/>
              <a:rect l="l" t="t" r="r" b="b"/>
              <a:pathLst>
                <a:path w="440689"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gr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object 10"/>
          <p:cNvSpPr txBox="1"/>
          <p:nvPr/>
        </p:nvSpPr>
        <p:spPr>
          <a:xfrm>
            <a:off x="3097160" y="4861930"/>
            <a:ext cx="3805084" cy="1014616"/>
          </a:xfrm>
          <a:prstGeom prst="rect">
            <a:avLst/>
          </a:prstGeom>
        </p:spPr>
        <p:txBody>
          <a:bodyPr vert="horz" wrap="square" lIns="0" tIns="16933" rIns="0" bIns="0" rtlCol="0">
            <a:spAutoFit/>
          </a:bodyPr>
          <a:lstStyle/>
          <a:p>
            <a:pPr marL="16933">
              <a:spcBef>
                <a:spcPts val="133"/>
              </a:spcBef>
            </a:pPr>
            <a:r>
              <a:rPr lang="en-IN" sz="2133" dirty="0">
                <a:latin typeface="Arial MT"/>
                <a:cs typeface="Arial MT"/>
              </a:rPr>
              <a:t>            </a:t>
            </a:r>
            <a:r>
              <a:rPr sz="2133" dirty="0">
                <a:latin typeface="Arial MT"/>
                <a:cs typeface="Arial MT"/>
              </a:rPr>
              <a:t>Local</a:t>
            </a:r>
            <a:r>
              <a:rPr sz="2133" spc="-33" dirty="0">
                <a:latin typeface="Arial MT"/>
                <a:cs typeface="Arial MT"/>
              </a:rPr>
              <a:t> </a:t>
            </a:r>
            <a:r>
              <a:rPr sz="2133" spc="-13" dirty="0">
                <a:latin typeface="Arial MT"/>
                <a:cs typeface="Arial MT"/>
              </a:rPr>
              <a:t>Minima</a:t>
            </a:r>
            <a:r>
              <a:rPr lang="en-IN" sz="2133" spc="-13" dirty="0">
                <a:latin typeface="Arial MT"/>
                <a:cs typeface="Arial MT"/>
              </a:rPr>
              <a:t> </a:t>
            </a:r>
          </a:p>
          <a:p>
            <a:pPr marL="16933">
              <a:spcBef>
                <a:spcPts val="133"/>
              </a:spcBef>
            </a:pPr>
            <a:r>
              <a:rPr lang="en-IN" sz="2133" spc="-13" dirty="0">
                <a:latin typeface="Arial MT"/>
                <a:cs typeface="Arial MT"/>
              </a:rPr>
              <a:t>Gradient Descent algorithm generally get stuck at this point </a:t>
            </a:r>
            <a:endParaRPr sz="2133" dirty="0">
              <a:latin typeface="Arial MT"/>
              <a:cs typeface="Arial MT"/>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06967"/>
            <a:ext cx="10474632"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15367" y="2134332"/>
            <a:ext cx="10034693" cy="3601720"/>
            <a:chOff x="1061525" y="1600749"/>
            <a:chExt cx="7526020" cy="2701290"/>
          </a:xfrm>
        </p:grpSpPr>
        <p:sp>
          <p:nvSpPr>
            <p:cNvPr id="5" name="object 5"/>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1061525" y="1600749"/>
              <a:ext cx="7525951" cy="2701100"/>
            </a:xfrm>
            <a:prstGeom prst="rect">
              <a:avLst/>
            </a:prstGeom>
          </p:spPr>
        </p:pic>
      </p:grpSp>
      <p:sp>
        <p:nvSpPr>
          <p:cNvPr id="8" name="object 8"/>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9" name="object 9"/>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pic>
        <p:nvPicPr>
          <p:cNvPr id="10" name="object 10"/>
          <p:cNvPicPr/>
          <p:nvPr/>
        </p:nvPicPr>
        <p:blipFill>
          <a:blip r:embed="rId3" cstate="print"/>
          <a:stretch>
            <a:fillRect/>
          </a:stretch>
        </p:blipFill>
        <p:spPr>
          <a:xfrm>
            <a:off x="3049316" y="2443616"/>
            <a:ext cx="146299" cy="146299"/>
          </a:xfrm>
          <a:prstGeom prst="rect">
            <a:avLst/>
          </a:prstGeom>
        </p:spPr>
      </p:pic>
      <p:sp>
        <p:nvSpPr>
          <p:cNvPr id="11" name="TextBox 10">
            <a:extLst>
              <a:ext uri="{FF2B5EF4-FFF2-40B4-BE49-F238E27FC236}">
                <a16:creationId xmlns:a16="http://schemas.microsoft.com/office/drawing/2014/main" id="{F27E2465-2221-431C-B69F-21A2AA47B650}"/>
              </a:ext>
            </a:extLst>
          </p:cNvPr>
          <p:cNvSpPr txBox="1"/>
          <p:nvPr/>
        </p:nvSpPr>
        <p:spPr>
          <a:xfrm>
            <a:off x="1238856" y="3345115"/>
            <a:ext cx="2430662" cy="369332"/>
          </a:xfrm>
          <a:prstGeom prst="rect">
            <a:avLst/>
          </a:prstGeom>
          <a:noFill/>
        </p:spPr>
        <p:txBody>
          <a:bodyPr wrap="square">
            <a:spAutoFit/>
          </a:bodyPr>
          <a:lstStyle/>
          <a:p>
            <a:r>
              <a:rPr lang="en-US" sz="1800" dirty="0">
                <a:latin typeface="Arial MT"/>
                <a:cs typeface="Arial MT"/>
              </a:rPr>
              <a:t>Random Initialization</a:t>
            </a:r>
            <a:endParaRPr lang="en-IN" dirty="0"/>
          </a:p>
        </p:txBody>
      </p:sp>
      <p:cxnSp>
        <p:nvCxnSpPr>
          <p:cNvPr id="13" name="Straight Arrow Connector 12">
            <a:extLst>
              <a:ext uri="{FF2B5EF4-FFF2-40B4-BE49-F238E27FC236}">
                <a16:creationId xmlns:a16="http://schemas.microsoft.com/office/drawing/2014/main" id="{CBDF8439-7D50-42AC-8464-A76EDC22082A}"/>
              </a:ext>
            </a:extLst>
          </p:cNvPr>
          <p:cNvCxnSpPr>
            <a:cxnSpLocks/>
          </p:cNvCxnSpPr>
          <p:nvPr/>
        </p:nvCxnSpPr>
        <p:spPr>
          <a:xfrm flipV="1">
            <a:off x="2414519" y="2626199"/>
            <a:ext cx="634797" cy="80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38141"/>
            <a:ext cx="10332368"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4" name="object 4"/>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5" name="object 5"/>
          <p:cNvGrpSpPr/>
          <p:nvPr/>
        </p:nvGrpSpPr>
        <p:grpSpPr>
          <a:xfrm>
            <a:off x="1415367" y="2134332"/>
            <a:ext cx="10034693" cy="3601720"/>
            <a:chOff x="1061525" y="1600749"/>
            <a:chExt cx="7526020" cy="2701290"/>
          </a:xfrm>
        </p:grpSpPr>
        <p:sp>
          <p:nvSpPr>
            <p:cNvPr id="6" name="object 6"/>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1061525" y="1600749"/>
              <a:ext cx="7525951" cy="2701100"/>
            </a:xfrm>
            <a:prstGeom prst="rect">
              <a:avLst/>
            </a:prstGeom>
          </p:spPr>
        </p:pic>
      </p:gr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object 10"/>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pic>
        <p:nvPicPr>
          <p:cNvPr id="11" name="object 11"/>
          <p:cNvPicPr/>
          <p:nvPr/>
        </p:nvPicPr>
        <p:blipFill>
          <a:blip r:embed="rId3" cstate="print"/>
          <a:stretch>
            <a:fillRect/>
          </a:stretch>
        </p:blipFill>
        <p:spPr>
          <a:xfrm>
            <a:off x="3049316" y="2443616"/>
            <a:ext cx="146299" cy="146299"/>
          </a:xfrm>
          <a:prstGeom prst="rect">
            <a:avLst/>
          </a:prstGeom>
        </p:spPr>
      </p:pic>
      <p:sp>
        <p:nvSpPr>
          <p:cNvPr id="12" name="TextBox 11">
            <a:extLst>
              <a:ext uri="{FF2B5EF4-FFF2-40B4-BE49-F238E27FC236}">
                <a16:creationId xmlns:a16="http://schemas.microsoft.com/office/drawing/2014/main" id="{997AACC9-1286-4483-898D-33CD8C7EF537}"/>
              </a:ext>
            </a:extLst>
          </p:cNvPr>
          <p:cNvSpPr txBox="1"/>
          <p:nvPr/>
        </p:nvSpPr>
        <p:spPr>
          <a:xfrm>
            <a:off x="3156149" y="5468887"/>
            <a:ext cx="3637935" cy="369332"/>
          </a:xfrm>
          <a:prstGeom prst="rect">
            <a:avLst/>
          </a:prstGeom>
          <a:noFill/>
        </p:spPr>
        <p:txBody>
          <a:bodyPr wrap="square">
            <a:spAutoFit/>
          </a:bodyPr>
          <a:lstStyle/>
          <a:p>
            <a:r>
              <a:rPr lang="en-US" sz="1800" dirty="0">
                <a:latin typeface="Arial MT"/>
                <a:cs typeface="Arial MT"/>
              </a:rPr>
              <a:t>We have update equation </a:t>
            </a:r>
            <a:endParaRPr lang="en-IN" dirty="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77471"/>
            <a:ext cx="10897419"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415367" y="2134332"/>
            <a:ext cx="10034693" cy="3601720"/>
            <a:chOff x="1061525" y="1600749"/>
            <a:chExt cx="7526020" cy="2701290"/>
          </a:xfrm>
        </p:grpSpPr>
        <p:sp>
          <p:nvSpPr>
            <p:cNvPr id="5" name="object 5"/>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1061525" y="1600749"/>
              <a:ext cx="7525951" cy="2701100"/>
            </a:xfrm>
            <a:prstGeom prst="rect">
              <a:avLst/>
            </a:prstGeom>
          </p:spPr>
        </p:pic>
      </p:grpSp>
      <p:sp>
        <p:nvSpPr>
          <p:cNvPr id="8" name="object 8"/>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9" name="object 9"/>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10" name="object 10"/>
          <p:cNvGrpSpPr/>
          <p:nvPr/>
        </p:nvGrpSpPr>
        <p:grpSpPr>
          <a:xfrm>
            <a:off x="2789999" y="2443616"/>
            <a:ext cx="408940" cy="416560"/>
            <a:chOff x="2092499" y="1832712"/>
            <a:chExt cx="306705" cy="312420"/>
          </a:xfrm>
        </p:grpSpPr>
        <p:pic>
          <p:nvPicPr>
            <p:cNvPr id="11" name="object 11"/>
            <p:cNvPicPr/>
            <p:nvPr/>
          </p:nvPicPr>
          <p:blipFill>
            <a:blip r:embed="rId3" cstate="print"/>
            <a:stretch>
              <a:fillRect/>
            </a:stretch>
          </p:blipFill>
          <p:spPr>
            <a:xfrm>
              <a:off x="2286987" y="1832712"/>
              <a:ext cx="109724" cy="109724"/>
            </a:xfrm>
            <a:prstGeom prst="rect">
              <a:avLst/>
            </a:prstGeom>
          </p:spPr>
        </p:pic>
        <p:sp>
          <p:nvSpPr>
            <p:cNvPr id="12" name="object 12"/>
            <p:cNvSpPr/>
            <p:nvPr/>
          </p:nvSpPr>
          <p:spPr>
            <a:xfrm>
              <a:off x="2102024" y="1892500"/>
              <a:ext cx="287655" cy="243204"/>
            </a:xfrm>
            <a:custGeom>
              <a:avLst/>
              <a:gdLst/>
              <a:ahLst/>
              <a:cxnLst/>
              <a:rect l="l" t="t" r="r" b="b"/>
              <a:pathLst>
                <a:path w="287655" h="243205">
                  <a:moveTo>
                    <a:pt x="0" y="0"/>
                  </a:moveTo>
                  <a:lnTo>
                    <a:pt x="287099" y="242699"/>
                  </a:lnTo>
                </a:path>
              </a:pathLst>
            </a:custGeom>
            <a:ln w="19049">
              <a:solidFill>
                <a:srgbClr val="000000"/>
              </a:solidFill>
            </a:ln>
          </p:spPr>
          <p:txBody>
            <a:bodyPr wrap="square" lIns="0" tIns="0" rIns="0" bIns="0" rtlCol="0"/>
            <a:lstStyle/>
            <a:p>
              <a:endParaRPr sz="2400"/>
            </a:p>
          </p:txBody>
        </p:sp>
      </p:grpSp>
      <p:sp>
        <p:nvSpPr>
          <p:cNvPr id="13" name="object 13"/>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sp>
        <p:nvSpPr>
          <p:cNvPr id="14" name="TextBox 13">
            <a:extLst>
              <a:ext uri="{FF2B5EF4-FFF2-40B4-BE49-F238E27FC236}">
                <a16:creationId xmlns:a16="http://schemas.microsoft.com/office/drawing/2014/main" id="{B5E4221A-1A1C-4256-9DFC-76B3BC219736}"/>
              </a:ext>
            </a:extLst>
          </p:cNvPr>
          <p:cNvSpPr txBox="1"/>
          <p:nvPr/>
        </p:nvSpPr>
        <p:spPr>
          <a:xfrm>
            <a:off x="3156149" y="5468887"/>
            <a:ext cx="3637935" cy="369332"/>
          </a:xfrm>
          <a:prstGeom prst="rect">
            <a:avLst/>
          </a:prstGeom>
          <a:noFill/>
        </p:spPr>
        <p:txBody>
          <a:bodyPr wrap="square">
            <a:spAutoFit/>
          </a:bodyPr>
          <a:lstStyle/>
          <a:p>
            <a:r>
              <a:rPr lang="en-US" sz="1800" dirty="0">
                <a:latin typeface="Arial MT"/>
                <a:cs typeface="Arial MT"/>
              </a:rPr>
              <a:t>Calculate slope </a:t>
            </a:r>
            <a:endParaRPr lang="en-IN"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15367" y="2134332"/>
            <a:ext cx="10034693" cy="3601720"/>
            <a:chOff x="1061525" y="1600749"/>
            <a:chExt cx="7526020" cy="2701290"/>
          </a:xfrm>
        </p:grpSpPr>
        <p:pic>
          <p:nvPicPr>
            <p:cNvPr id="3" name="object 3"/>
            <p:cNvPicPr/>
            <p:nvPr/>
          </p:nvPicPr>
          <p:blipFill>
            <a:blip r:embed="rId2" cstate="print"/>
            <a:stretch>
              <a:fillRect/>
            </a:stretch>
          </p:blipFill>
          <p:spPr>
            <a:xfrm>
              <a:off x="1061525" y="1600749"/>
              <a:ext cx="7525951" cy="2701100"/>
            </a:xfrm>
            <a:prstGeom prst="rect">
              <a:avLst/>
            </a:prstGeom>
          </p:spPr>
        </p:pic>
        <p:sp>
          <p:nvSpPr>
            <p:cNvPr id="4" name="object 4"/>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5" name="object 5"/>
          <p:cNvSpPr txBox="1">
            <a:spLocks noGrp="1"/>
          </p:cNvSpPr>
          <p:nvPr>
            <p:ph type="title"/>
          </p:nvPr>
        </p:nvSpPr>
        <p:spPr>
          <a:xfrm>
            <a:off x="1117600" y="393781"/>
            <a:ext cx="10209161"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6" name="object 6"/>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7" name="object 7"/>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8" name="object 8"/>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9" name="object 9"/>
          <p:cNvGrpSpPr/>
          <p:nvPr/>
        </p:nvGrpSpPr>
        <p:grpSpPr>
          <a:xfrm>
            <a:off x="2789999" y="2443616"/>
            <a:ext cx="746760" cy="543560"/>
            <a:chOff x="2092499" y="1832712"/>
            <a:chExt cx="560070" cy="407670"/>
          </a:xfrm>
        </p:grpSpPr>
        <p:pic>
          <p:nvPicPr>
            <p:cNvPr id="10" name="object 10"/>
            <p:cNvPicPr/>
            <p:nvPr/>
          </p:nvPicPr>
          <p:blipFill>
            <a:blip r:embed="rId3" cstate="print"/>
            <a:stretch>
              <a:fillRect/>
            </a:stretch>
          </p:blipFill>
          <p:spPr>
            <a:xfrm>
              <a:off x="2286987" y="1832712"/>
              <a:ext cx="109724" cy="109724"/>
            </a:xfrm>
            <a:prstGeom prst="rect">
              <a:avLst/>
            </a:prstGeom>
          </p:spPr>
        </p:pic>
        <p:sp>
          <p:nvSpPr>
            <p:cNvPr id="11" name="object 11"/>
            <p:cNvSpPr/>
            <p:nvPr/>
          </p:nvSpPr>
          <p:spPr>
            <a:xfrm>
              <a:off x="2102024" y="1892500"/>
              <a:ext cx="287655" cy="243204"/>
            </a:xfrm>
            <a:custGeom>
              <a:avLst/>
              <a:gdLst/>
              <a:ahLst/>
              <a:cxnLst/>
              <a:rect l="l" t="t" r="r" b="b"/>
              <a:pathLst>
                <a:path w="287655" h="243205">
                  <a:moveTo>
                    <a:pt x="0" y="0"/>
                  </a:moveTo>
                  <a:lnTo>
                    <a:pt x="287099" y="242699"/>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367750" y="1913476"/>
              <a:ext cx="284361" cy="326686"/>
            </a:xfrm>
            <a:prstGeom prst="rect">
              <a:avLst/>
            </a:prstGeom>
          </p:spPr>
        </p:pic>
      </p:grpSp>
      <p:sp>
        <p:nvSpPr>
          <p:cNvPr id="13" name="object 13"/>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sp>
        <p:nvSpPr>
          <p:cNvPr id="14" name="TextBox 13">
            <a:extLst>
              <a:ext uri="{FF2B5EF4-FFF2-40B4-BE49-F238E27FC236}">
                <a16:creationId xmlns:a16="http://schemas.microsoft.com/office/drawing/2014/main" id="{CD4A5282-6AD0-4ED9-9395-CC417AACDFEE}"/>
              </a:ext>
            </a:extLst>
          </p:cNvPr>
          <p:cNvSpPr txBox="1"/>
          <p:nvPr/>
        </p:nvSpPr>
        <p:spPr>
          <a:xfrm>
            <a:off x="2064775" y="5468887"/>
            <a:ext cx="5840360" cy="369332"/>
          </a:xfrm>
          <a:prstGeom prst="rect">
            <a:avLst/>
          </a:prstGeom>
          <a:noFill/>
        </p:spPr>
        <p:txBody>
          <a:bodyPr wrap="square">
            <a:spAutoFit/>
          </a:bodyPr>
          <a:lstStyle/>
          <a:p>
            <a:r>
              <a:rPr lang="en-US" sz="1800" dirty="0">
                <a:latin typeface="Arial MT"/>
                <a:cs typeface="Arial MT"/>
              </a:rPr>
              <a:t>Update parameters of model-taking downhill direction</a:t>
            </a:r>
            <a:endParaRPr lang="en-IN"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540" y="138141"/>
            <a:ext cx="11241550"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grpSp>
        <p:nvGrpSpPr>
          <p:cNvPr id="3" name="object 3"/>
          <p:cNvGrpSpPr/>
          <p:nvPr/>
        </p:nvGrpSpPr>
        <p:grpSpPr>
          <a:xfrm>
            <a:off x="1415367" y="2134332"/>
            <a:ext cx="10034693" cy="3601720"/>
            <a:chOff x="1061525" y="1600749"/>
            <a:chExt cx="7526020" cy="2701290"/>
          </a:xfrm>
        </p:grpSpPr>
        <p:pic>
          <p:nvPicPr>
            <p:cNvPr id="4" name="object 4"/>
            <p:cNvPicPr/>
            <p:nvPr/>
          </p:nvPicPr>
          <p:blipFill>
            <a:blip r:embed="rId2" cstate="print"/>
            <a:stretch>
              <a:fillRect/>
            </a:stretch>
          </p:blipFill>
          <p:spPr>
            <a:xfrm>
              <a:off x="1061525" y="1600749"/>
              <a:ext cx="7525951" cy="2701100"/>
            </a:xfrm>
            <a:prstGeom prst="rect">
              <a:avLst/>
            </a:prstGeom>
          </p:spPr>
        </p:pic>
        <p:sp>
          <p:nvSpPr>
            <p:cNvPr id="5" name="object 5"/>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6" name="object 6"/>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7" name="object 7"/>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8" name="object 8"/>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9" name="object 9"/>
          <p:cNvGrpSpPr/>
          <p:nvPr/>
        </p:nvGrpSpPr>
        <p:grpSpPr>
          <a:xfrm>
            <a:off x="3049316" y="2443616"/>
            <a:ext cx="1615440" cy="2082800"/>
            <a:chOff x="2286987" y="1832712"/>
            <a:chExt cx="1211580" cy="1562100"/>
          </a:xfrm>
        </p:grpSpPr>
        <p:sp>
          <p:nvSpPr>
            <p:cNvPr id="10" name="object 10"/>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1" name="object 11"/>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2" name="object 12"/>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3" name="object 13"/>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5" name="object 15"/>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6" name="object 16"/>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7" name="object 17"/>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8" name="object 18"/>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19" name="object 19"/>
            <p:cNvPicPr/>
            <p:nvPr/>
          </p:nvPicPr>
          <p:blipFill>
            <a:blip r:embed="rId3" cstate="print"/>
            <a:stretch>
              <a:fillRect/>
            </a:stretch>
          </p:blipFill>
          <p:spPr>
            <a:xfrm>
              <a:off x="2923387" y="2816237"/>
              <a:ext cx="109724" cy="109724"/>
            </a:xfrm>
            <a:prstGeom prst="rect">
              <a:avLst/>
            </a:prstGeom>
          </p:spPr>
        </p:pic>
        <p:pic>
          <p:nvPicPr>
            <p:cNvPr id="20" name="object 20"/>
            <p:cNvPicPr/>
            <p:nvPr/>
          </p:nvPicPr>
          <p:blipFill>
            <a:blip r:embed="rId3" cstate="print"/>
            <a:stretch>
              <a:fillRect/>
            </a:stretch>
          </p:blipFill>
          <p:spPr>
            <a:xfrm>
              <a:off x="3151987" y="3121037"/>
              <a:ext cx="109724" cy="109724"/>
            </a:xfrm>
            <a:prstGeom prst="rect">
              <a:avLst/>
            </a:prstGeom>
          </p:spPr>
        </p:pic>
        <p:sp>
          <p:nvSpPr>
            <p:cNvPr id="21" name="object 21"/>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2" name="object 22"/>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3" name="object 23"/>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4" name="object 24"/>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4" cstate="print"/>
            <a:stretch>
              <a:fillRect/>
            </a:stretch>
          </p:blipFill>
          <p:spPr>
            <a:xfrm>
              <a:off x="2860526" y="2708532"/>
              <a:ext cx="81194" cy="110961"/>
            </a:xfrm>
            <a:prstGeom prst="rect">
              <a:avLst/>
            </a:prstGeom>
          </p:spPr>
        </p:pic>
        <p:pic>
          <p:nvPicPr>
            <p:cNvPr id="26" name="object 26"/>
            <p:cNvPicPr/>
            <p:nvPr/>
          </p:nvPicPr>
          <p:blipFill>
            <a:blip r:embed="rId5" cstate="print"/>
            <a:stretch>
              <a:fillRect/>
            </a:stretch>
          </p:blipFill>
          <p:spPr>
            <a:xfrm>
              <a:off x="3004151" y="2897001"/>
              <a:ext cx="149085" cy="263855"/>
            </a:xfrm>
            <a:prstGeom prst="rect">
              <a:avLst/>
            </a:prstGeom>
          </p:spPr>
        </p:pic>
        <p:pic>
          <p:nvPicPr>
            <p:cNvPr id="27" name="object 27"/>
            <p:cNvPicPr/>
            <p:nvPr/>
          </p:nvPicPr>
          <p:blipFill>
            <a:blip r:embed="rId6" cstate="print"/>
            <a:stretch>
              <a:fillRect/>
            </a:stretch>
          </p:blipFill>
          <p:spPr>
            <a:xfrm>
              <a:off x="3197324" y="3216475"/>
              <a:ext cx="300799" cy="178155"/>
            </a:xfrm>
            <a:prstGeom prst="rect">
              <a:avLst/>
            </a:prstGeom>
          </p:spPr>
        </p:pic>
      </p:grpSp>
      <p:sp>
        <p:nvSpPr>
          <p:cNvPr id="28" name="object 28"/>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198" y="197135"/>
            <a:ext cx="11457860"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grpSp>
        <p:nvGrpSpPr>
          <p:cNvPr id="3" name="object 3"/>
          <p:cNvGrpSpPr/>
          <p:nvPr/>
        </p:nvGrpSpPr>
        <p:grpSpPr>
          <a:xfrm>
            <a:off x="1415367" y="2134332"/>
            <a:ext cx="10034693" cy="3601720"/>
            <a:chOff x="1061525" y="1600749"/>
            <a:chExt cx="7526020" cy="2701290"/>
          </a:xfrm>
        </p:grpSpPr>
        <p:pic>
          <p:nvPicPr>
            <p:cNvPr id="4" name="object 4"/>
            <p:cNvPicPr/>
            <p:nvPr/>
          </p:nvPicPr>
          <p:blipFill>
            <a:blip r:embed="rId2" cstate="print"/>
            <a:stretch>
              <a:fillRect/>
            </a:stretch>
          </p:blipFill>
          <p:spPr>
            <a:xfrm>
              <a:off x="1061525" y="1600749"/>
              <a:ext cx="7525951" cy="2701100"/>
            </a:xfrm>
            <a:prstGeom prst="rect">
              <a:avLst/>
            </a:prstGeom>
          </p:spPr>
        </p:pic>
        <p:sp>
          <p:nvSpPr>
            <p:cNvPr id="5" name="object 5"/>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6" name="object 6"/>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7" name="object 7"/>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8" name="object 8"/>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9" name="object 9"/>
          <p:cNvGrpSpPr/>
          <p:nvPr/>
        </p:nvGrpSpPr>
        <p:grpSpPr>
          <a:xfrm>
            <a:off x="3049316" y="2443617"/>
            <a:ext cx="2077720" cy="2220807"/>
            <a:chOff x="2286987" y="1832712"/>
            <a:chExt cx="1558290" cy="1665605"/>
          </a:xfrm>
        </p:grpSpPr>
        <p:sp>
          <p:nvSpPr>
            <p:cNvPr id="10" name="object 10"/>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1" name="object 11"/>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2" name="object 12"/>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3" name="object 13"/>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5" name="object 15"/>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6" name="object 16"/>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7" name="object 17"/>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8" name="object 18"/>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19" name="object 19"/>
            <p:cNvPicPr/>
            <p:nvPr/>
          </p:nvPicPr>
          <p:blipFill>
            <a:blip r:embed="rId3" cstate="print"/>
            <a:stretch>
              <a:fillRect/>
            </a:stretch>
          </p:blipFill>
          <p:spPr>
            <a:xfrm>
              <a:off x="2923387" y="2816237"/>
              <a:ext cx="109724" cy="109724"/>
            </a:xfrm>
            <a:prstGeom prst="rect">
              <a:avLst/>
            </a:prstGeom>
          </p:spPr>
        </p:pic>
        <p:pic>
          <p:nvPicPr>
            <p:cNvPr id="20" name="object 20"/>
            <p:cNvPicPr/>
            <p:nvPr/>
          </p:nvPicPr>
          <p:blipFill>
            <a:blip r:embed="rId3" cstate="print"/>
            <a:stretch>
              <a:fillRect/>
            </a:stretch>
          </p:blipFill>
          <p:spPr>
            <a:xfrm>
              <a:off x="3151987" y="3121037"/>
              <a:ext cx="109724" cy="109724"/>
            </a:xfrm>
            <a:prstGeom prst="rect">
              <a:avLst/>
            </a:prstGeom>
          </p:spPr>
        </p:pic>
        <p:sp>
          <p:nvSpPr>
            <p:cNvPr id="21" name="object 21"/>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2" name="object 22"/>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3" name="object 23"/>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4" name="object 24"/>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5" name="object 25"/>
            <p:cNvPicPr/>
            <p:nvPr/>
          </p:nvPicPr>
          <p:blipFill>
            <a:blip r:embed="rId4" cstate="print"/>
            <a:stretch>
              <a:fillRect/>
            </a:stretch>
          </p:blipFill>
          <p:spPr>
            <a:xfrm>
              <a:off x="2860526" y="2708532"/>
              <a:ext cx="81194" cy="110961"/>
            </a:xfrm>
            <a:prstGeom prst="rect">
              <a:avLst/>
            </a:prstGeom>
          </p:spPr>
        </p:pic>
        <p:pic>
          <p:nvPicPr>
            <p:cNvPr id="26" name="object 26"/>
            <p:cNvPicPr/>
            <p:nvPr/>
          </p:nvPicPr>
          <p:blipFill>
            <a:blip r:embed="rId5" cstate="print"/>
            <a:stretch>
              <a:fillRect/>
            </a:stretch>
          </p:blipFill>
          <p:spPr>
            <a:xfrm>
              <a:off x="3004151" y="2897001"/>
              <a:ext cx="149085" cy="263855"/>
            </a:xfrm>
            <a:prstGeom prst="rect">
              <a:avLst/>
            </a:prstGeom>
          </p:spPr>
        </p:pic>
        <p:pic>
          <p:nvPicPr>
            <p:cNvPr id="27" name="object 27"/>
            <p:cNvPicPr/>
            <p:nvPr/>
          </p:nvPicPr>
          <p:blipFill>
            <a:blip r:embed="rId6" cstate="print"/>
            <a:stretch>
              <a:fillRect/>
            </a:stretch>
          </p:blipFill>
          <p:spPr>
            <a:xfrm>
              <a:off x="3197324" y="3216475"/>
              <a:ext cx="300799" cy="178155"/>
            </a:xfrm>
            <a:prstGeom prst="rect">
              <a:avLst/>
            </a:prstGeom>
          </p:spPr>
        </p:pic>
        <p:sp>
          <p:nvSpPr>
            <p:cNvPr id="28" name="object 28"/>
            <p:cNvSpPr/>
            <p:nvPr/>
          </p:nvSpPr>
          <p:spPr>
            <a:xfrm>
              <a:off x="3334825" y="3488325"/>
              <a:ext cx="510540" cy="0"/>
            </a:xfrm>
            <a:custGeom>
              <a:avLst/>
              <a:gdLst/>
              <a:ahLst/>
              <a:cxnLst/>
              <a:rect l="l" t="t" r="r" b="b"/>
              <a:pathLst>
                <a:path w="510539">
                  <a:moveTo>
                    <a:pt x="510299" y="0"/>
                  </a:moveTo>
                  <a:lnTo>
                    <a:pt x="0" y="0"/>
                  </a:lnTo>
                </a:path>
              </a:pathLst>
            </a:custGeom>
            <a:ln w="19049">
              <a:solidFill>
                <a:srgbClr val="000000"/>
              </a:solidFill>
            </a:ln>
          </p:spPr>
          <p:txBody>
            <a:bodyPr wrap="square" lIns="0" tIns="0" rIns="0" bIns="0" rtlCol="0"/>
            <a:lstStyle/>
            <a:p>
              <a:endParaRPr sz="2400"/>
            </a:p>
          </p:txBody>
        </p:sp>
      </p:grpSp>
      <p:sp>
        <p:nvSpPr>
          <p:cNvPr id="29" name="object 29"/>
          <p:cNvSpPr txBox="1"/>
          <p:nvPr/>
        </p:nvSpPr>
        <p:spPr>
          <a:xfrm>
            <a:off x="3076498" y="5796111"/>
            <a:ext cx="3397673"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3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dirty="0">
                <a:latin typeface="Arial MT"/>
                <a:cs typeface="Arial MT"/>
              </a:rPr>
              <a:t>dJ</a:t>
            </a:r>
            <a:r>
              <a:rPr sz="3200" spc="-13" dirty="0">
                <a:latin typeface="Arial MT"/>
                <a:cs typeface="Arial MT"/>
              </a:rPr>
              <a:t> </a:t>
            </a:r>
            <a:r>
              <a:rPr sz="3200" dirty="0">
                <a:latin typeface="Arial MT"/>
                <a:cs typeface="Arial MT"/>
              </a:rPr>
              <a:t>/</a:t>
            </a:r>
            <a:r>
              <a:rPr sz="3200" spc="-13"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sp>
        <p:nvSpPr>
          <p:cNvPr id="30" name="TextBox 29">
            <a:extLst>
              <a:ext uri="{FF2B5EF4-FFF2-40B4-BE49-F238E27FC236}">
                <a16:creationId xmlns:a16="http://schemas.microsoft.com/office/drawing/2014/main" id="{9AE3EB15-D71B-4AE0-9230-E7C7E38F6C75}"/>
              </a:ext>
            </a:extLst>
          </p:cNvPr>
          <p:cNvSpPr txBox="1"/>
          <p:nvPr/>
        </p:nvSpPr>
        <p:spPr>
          <a:xfrm>
            <a:off x="2340077" y="5468887"/>
            <a:ext cx="6164826" cy="369332"/>
          </a:xfrm>
          <a:prstGeom prst="rect">
            <a:avLst/>
          </a:prstGeom>
          <a:noFill/>
        </p:spPr>
        <p:txBody>
          <a:bodyPr wrap="square">
            <a:spAutoFit/>
          </a:bodyPr>
          <a:lstStyle/>
          <a:p>
            <a:r>
              <a:rPr lang="en-US" sz="1800" dirty="0">
                <a:latin typeface="Arial MT"/>
                <a:cs typeface="Arial MT"/>
              </a:rPr>
              <a:t>Again, we compute gradient you see gradient will be zero</a:t>
            </a:r>
            <a:endParaRPr lang="en-IN" dirty="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75793"/>
            <a:ext cx="10592619"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3076498" y="5796112"/>
            <a:ext cx="2004060"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1380" dirty="0">
                <a:latin typeface="Arial MT"/>
                <a:cs typeface="Arial MT"/>
              </a:rPr>
              <a:t>α</a:t>
            </a:r>
            <a:r>
              <a:rPr sz="3200" spc="-7" dirty="0">
                <a:latin typeface="Arial MT"/>
                <a:cs typeface="Arial MT"/>
              </a:rPr>
              <a:t> </a:t>
            </a:r>
            <a:r>
              <a:rPr sz="3200" spc="-67" dirty="0">
                <a:latin typeface="Arial MT"/>
                <a:cs typeface="Arial MT"/>
              </a:rPr>
              <a:t>*</a:t>
            </a:r>
            <a:endParaRPr sz="3200">
              <a:latin typeface="Arial MT"/>
              <a:cs typeface="Arial MT"/>
            </a:endParaRPr>
          </a:p>
        </p:txBody>
      </p:sp>
      <p:sp>
        <p:nvSpPr>
          <p:cNvPr id="4" name="object 4"/>
          <p:cNvSpPr txBox="1"/>
          <p:nvPr/>
        </p:nvSpPr>
        <p:spPr>
          <a:xfrm>
            <a:off x="4503867" y="5840632"/>
            <a:ext cx="1401233" cy="461665"/>
          </a:xfrm>
          <a:prstGeom prst="rect">
            <a:avLst/>
          </a:prstGeom>
          <a:ln w="19049">
            <a:solidFill>
              <a:srgbClr val="FF0000"/>
            </a:solidFill>
          </a:ln>
        </p:spPr>
        <p:txBody>
          <a:bodyPr vert="horz" wrap="square" lIns="0" tIns="0" rIns="0" bIns="0" rtlCol="0">
            <a:spAutoFit/>
          </a:bodyPr>
          <a:lstStyle/>
          <a:p>
            <a:pPr marL="27939">
              <a:lnSpc>
                <a:spcPts val="3620"/>
              </a:lnSpc>
            </a:pPr>
            <a:r>
              <a:rPr sz="3200" dirty="0">
                <a:latin typeface="Arial MT"/>
                <a:cs typeface="Arial MT"/>
              </a:rPr>
              <a:t>dJ</a:t>
            </a:r>
            <a:r>
              <a:rPr sz="3200" spc="-27" dirty="0">
                <a:latin typeface="Arial MT"/>
                <a:cs typeface="Arial MT"/>
              </a:rPr>
              <a:t> </a:t>
            </a:r>
            <a:r>
              <a:rPr sz="3200" dirty="0">
                <a:latin typeface="Arial MT"/>
                <a:cs typeface="Arial MT"/>
              </a:rPr>
              <a:t>/</a:t>
            </a:r>
            <a:r>
              <a:rPr sz="3200" spc="-27"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a:latin typeface="Arial MT"/>
              <a:cs typeface="Arial MT"/>
            </a:endParaRPr>
          </a:p>
        </p:txBody>
      </p:sp>
      <p:grpSp>
        <p:nvGrpSpPr>
          <p:cNvPr id="5" name="object 5"/>
          <p:cNvGrpSpPr/>
          <p:nvPr/>
        </p:nvGrpSpPr>
        <p:grpSpPr>
          <a:xfrm>
            <a:off x="1415367" y="2134332"/>
            <a:ext cx="10034693" cy="3601720"/>
            <a:chOff x="1061525" y="1600749"/>
            <a:chExt cx="7526020" cy="2701290"/>
          </a:xfrm>
        </p:grpSpPr>
        <p:pic>
          <p:nvPicPr>
            <p:cNvPr id="6" name="object 6"/>
            <p:cNvPicPr/>
            <p:nvPr/>
          </p:nvPicPr>
          <p:blipFill>
            <a:blip r:embed="rId2" cstate="print"/>
            <a:stretch>
              <a:fillRect/>
            </a:stretch>
          </p:blipFill>
          <p:spPr>
            <a:xfrm>
              <a:off x="1061525" y="1600749"/>
              <a:ext cx="7525951" cy="2701100"/>
            </a:xfrm>
            <a:prstGeom prst="rect">
              <a:avLst/>
            </a:prstGeom>
          </p:spPr>
        </p:pic>
        <p:sp>
          <p:nvSpPr>
            <p:cNvPr id="7" name="object 7"/>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8" name="object 8"/>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object 10"/>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11" name="object 11"/>
          <p:cNvGrpSpPr/>
          <p:nvPr/>
        </p:nvGrpSpPr>
        <p:grpSpPr>
          <a:xfrm>
            <a:off x="3049316" y="2443617"/>
            <a:ext cx="2077720" cy="2220807"/>
            <a:chOff x="2286987" y="1832712"/>
            <a:chExt cx="1558290" cy="1665605"/>
          </a:xfrm>
        </p:grpSpPr>
        <p:sp>
          <p:nvSpPr>
            <p:cNvPr id="12" name="object 12"/>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3" name="object 13"/>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5" name="object 15"/>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6" name="object 16"/>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7" name="object 17"/>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8" name="object 18"/>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9" name="object 19"/>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20" name="object 20"/>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21" name="object 21"/>
            <p:cNvPicPr/>
            <p:nvPr/>
          </p:nvPicPr>
          <p:blipFill>
            <a:blip r:embed="rId3" cstate="print"/>
            <a:stretch>
              <a:fillRect/>
            </a:stretch>
          </p:blipFill>
          <p:spPr>
            <a:xfrm>
              <a:off x="2923387" y="2816237"/>
              <a:ext cx="109724" cy="109724"/>
            </a:xfrm>
            <a:prstGeom prst="rect">
              <a:avLst/>
            </a:prstGeom>
          </p:spPr>
        </p:pic>
        <p:pic>
          <p:nvPicPr>
            <p:cNvPr id="22" name="object 22"/>
            <p:cNvPicPr/>
            <p:nvPr/>
          </p:nvPicPr>
          <p:blipFill>
            <a:blip r:embed="rId3" cstate="print"/>
            <a:stretch>
              <a:fillRect/>
            </a:stretch>
          </p:blipFill>
          <p:spPr>
            <a:xfrm>
              <a:off x="3151987" y="3121037"/>
              <a:ext cx="109724" cy="109724"/>
            </a:xfrm>
            <a:prstGeom prst="rect">
              <a:avLst/>
            </a:prstGeom>
          </p:spPr>
        </p:pic>
        <p:sp>
          <p:nvSpPr>
            <p:cNvPr id="23" name="object 23"/>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4" name="object 24"/>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5" name="object 25"/>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6" name="object 26"/>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7" name="object 27"/>
            <p:cNvPicPr/>
            <p:nvPr/>
          </p:nvPicPr>
          <p:blipFill>
            <a:blip r:embed="rId4" cstate="print"/>
            <a:stretch>
              <a:fillRect/>
            </a:stretch>
          </p:blipFill>
          <p:spPr>
            <a:xfrm>
              <a:off x="2860526" y="2708532"/>
              <a:ext cx="81194" cy="110961"/>
            </a:xfrm>
            <a:prstGeom prst="rect">
              <a:avLst/>
            </a:prstGeom>
          </p:spPr>
        </p:pic>
        <p:pic>
          <p:nvPicPr>
            <p:cNvPr id="28" name="object 28"/>
            <p:cNvPicPr/>
            <p:nvPr/>
          </p:nvPicPr>
          <p:blipFill>
            <a:blip r:embed="rId5" cstate="print"/>
            <a:stretch>
              <a:fillRect/>
            </a:stretch>
          </p:blipFill>
          <p:spPr>
            <a:xfrm>
              <a:off x="3004151" y="2897001"/>
              <a:ext cx="149085" cy="263855"/>
            </a:xfrm>
            <a:prstGeom prst="rect">
              <a:avLst/>
            </a:prstGeom>
          </p:spPr>
        </p:pic>
        <p:pic>
          <p:nvPicPr>
            <p:cNvPr id="29" name="object 29"/>
            <p:cNvPicPr/>
            <p:nvPr/>
          </p:nvPicPr>
          <p:blipFill>
            <a:blip r:embed="rId6" cstate="print"/>
            <a:stretch>
              <a:fillRect/>
            </a:stretch>
          </p:blipFill>
          <p:spPr>
            <a:xfrm>
              <a:off x="3197324" y="3216475"/>
              <a:ext cx="300799" cy="178155"/>
            </a:xfrm>
            <a:prstGeom prst="rect">
              <a:avLst/>
            </a:prstGeom>
          </p:spPr>
        </p:pic>
        <p:sp>
          <p:nvSpPr>
            <p:cNvPr id="30" name="object 30"/>
            <p:cNvSpPr/>
            <p:nvPr/>
          </p:nvSpPr>
          <p:spPr>
            <a:xfrm>
              <a:off x="3334825" y="3488325"/>
              <a:ext cx="510540" cy="0"/>
            </a:xfrm>
            <a:custGeom>
              <a:avLst/>
              <a:gdLst/>
              <a:ahLst/>
              <a:cxnLst/>
              <a:rect l="l" t="t" r="r" b="b"/>
              <a:pathLst>
                <a:path w="510539">
                  <a:moveTo>
                    <a:pt x="510299" y="0"/>
                  </a:moveTo>
                  <a:lnTo>
                    <a:pt x="0" y="0"/>
                  </a:lnTo>
                </a:path>
              </a:pathLst>
            </a:custGeom>
            <a:ln w="19049">
              <a:solidFill>
                <a:srgbClr val="000000"/>
              </a:solidFill>
            </a:ln>
          </p:spPr>
          <p:txBody>
            <a:bodyPr wrap="square" lIns="0" tIns="0" rIns="0" bIns="0" rtlCol="0"/>
            <a:lstStyle/>
            <a:p>
              <a:endParaRPr sz="2400"/>
            </a:p>
          </p:txBody>
        </p:sp>
      </p:gr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597B788E-3BC4-4ED0-80B8-602FDCAF1869}"/>
                  </a:ext>
                </a:extLst>
              </p:cNvPr>
              <p:cNvSpPr txBox="1"/>
              <p:nvPr/>
            </p:nvSpPr>
            <p:spPr>
              <a:xfrm>
                <a:off x="6916996" y="5520818"/>
                <a:ext cx="1140697" cy="10406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sz="2400" b="1" i="1" smtClean="0">
                              <a:latin typeface="Cambria Math" panose="02040503050406030204" pitchFamily="18" charset="0"/>
                            </a:rPr>
                          </m:ctrlPr>
                        </m:fPr>
                        <m:num>
                          <m:r>
                            <a:rPr lang="en-IN" sz="2400" b="1" i="1" smtClean="0">
                              <a:latin typeface="Cambria Math" panose="02040503050406030204" pitchFamily="18" charset="0"/>
                            </a:rPr>
                            <m:t>𝒅𝑱</m:t>
                          </m:r>
                        </m:num>
                        <m:den>
                          <m:r>
                            <a:rPr lang="en-IN" sz="2400" b="1" i="1" smtClean="0">
                              <a:latin typeface="Cambria Math" panose="02040503050406030204" pitchFamily="18" charset="0"/>
                            </a:rPr>
                            <m:t>𝒅</m:t>
                          </m:r>
                          <m:sSub>
                            <m:sSubPr>
                              <m:ctrlPr>
                                <a:rPr lang="en-IN" sz="2400" b="1" i="1" smtClean="0">
                                  <a:latin typeface="Cambria Math" panose="02040503050406030204" pitchFamily="18" charset="0"/>
                                </a:rPr>
                              </m:ctrlPr>
                            </m:sSubPr>
                            <m:e>
                              <m:r>
                                <a:rPr lang="en-IN" sz="2400" b="1" i="1" smtClean="0">
                                  <a:latin typeface="Cambria Math" panose="02040503050406030204" pitchFamily="18" charset="0"/>
                                </a:rPr>
                                <m:t>𝜽</m:t>
                              </m:r>
                            </m:e>
                            <m:sub>
                              <m:r>
                                <a:rPr lang="en-IN" sz="2400" b="1" i="1" smtClean="0">
                                  <a:latin typeface="Cambria Math" panose="02040503050406030204" pitchFamily="18" charset="0"/>
                                </a:rPr>
                                <m:t>𝒊</m:t>
                              </m:r>
                            </m:sub>
                          </m:sSub>
                        </m:den>
                      </m:f>
                      <m:r>
                        <a:rPr lang="en-IN" sz="2400" b="1" i="1" smtClean="0">
                          <a:latin typeface="Cambria Math" panose="02040503050406030204" pitchFamily="18" charset="0"/>
                        </a:rPr>
                        <m:t>=</m:t>
                      </m:r>
                      <m:r>
                        <a:rPr lang="en-IN" sz="2400" b="1" i="1" smtClean="0">
                          <a:latin typeface="Cambria Math" panose="02040503050406030204" pitchFamily="18" charset="0"/>
                        </a:rPr>
                        <m:t>𝟎</m:t>
                      </m:r>
                    </m:oMath>
                  </m:oMathPara>
                </a14:m>
                <a:endParaRPr lang="en-IN" sz="2400" b="1" dirty="0"/>
              </a:p>
              <a:p>
                <a:endParaRPr lang="en-IN" dirty="0"/>
              </a:p>
            </p:txBody>
          </p:sp>
        </mc:Choice>
        <mc:Fallback xmlns="">
          <p:sp>
            <p:nvSpPr>
              <p:cNvPr id="31" name="TextBox 30">
                <a:extLst>
                  <a:ext uri="{FF2B5EF4-FFF2-40B4-BE49-F238E27FC236}">
                    <a16:creationId xmlns:a16="http://schemas.microsoft.com/office/drawing/2014/main" id="{597B788E-3BC4-4ED0-80B8-602FDCAF1869}"/>
                  </a:ext>
                </a:extLst>
              </p:cNvPr>
              <p:cNvSpPr txBox="1">
                <a:spLocks noRot="1" noChangeAspect="1" noMove="1" noResize="1" noEditPoints="1" noAdjustHandles="1" noChangeArrowheads="1" noChangeShapeType="1" noTextEdit="1"/>
              </p:cNvSpPr>
              <p:nvPr/>
            </p:nvSpPr>
            <p:spPr>
              <a:xfrm>
                <a:off x="6916996" y="5520818"/>
                <a:ext cx="1140697" cy="1040670"/>
              </a:xfrm>
              <a:prstGeom prst="rect">
                <a:avLst/>
              </a:prstGeom>
              <a:blipFill>
                <a:blip r:embed="rId7"/>
                <a:stretch>
                  <a:fillRect/>
                </a:stretch>
              </a:blipFill>
            </p:spPr>
            <p:txBody>
              <a:bodyPr/>
              <a:lstStyle/>
              <a:p>
                <a:r>
                  <a:rPr lang="en-IN">
                    <a:noFill/>
                  </a:rPr>
                  <a:t> </a:t>
                </a:r>
              </a:p>
            </p:txBody>
          </p:sp>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9590" y="109278"/>
            <a:ext cx="4652433" cy="694207"/>
          </a:xfrm>
          <a:prstGeom prst="rect">
            <a:avLst/>
          </a:prstGeom>
        </p:spPr>
        <p:txBody>
          <a:bodyPr vert="horz" wrap="square" lIns="0" tIns="16933" rIns="0" bIns="0" rtlCol="0" anchor="ctr">
            <a:spAutoFit/>
          </a:bodyPr>
          <a:lstStyle/>
          <a:p>
            <a:pPr marL="16933">
              <a:lnSpc>
                <a:spcPct val="100000"/>
              </a:lnSpc>
              <a:spcBef>
                <a:spcPts val="133"/>
              </a:spcBef>
            </a:pPr>
            <a:r>
              <a:rPr spc="-47" dirty="0"/>
              <a:t>Handling </a:t>
            </a:r>
            <a:r>
              <a:rPr spc="-20" dirty="0"/>
              <a:t>Audio</a:t>
            </a:r>
            <a:r>
              <a:rPr spc="-40" dirty="0"/>
              <a:t> </a:t>
            </a:r>
            <a:r>
              <a:rPr spc="-53" dirty="0"/>
              <a:t>Data</a:t>
            </a:r>
          </a:p>
        </p:txBody>
      </p:sp>
      <p:sp>
        <p:nvSpPr>
          <p:cNvPr id="3" name="object 3"/>
          <p:cNvSpPr txBox="1"/>
          <p:nvPr/>
        </p:nvSpPr>
        <p:spPr>
          <a:xfrm>
            <a:off x="1291565" y="1841874"/>
            <a:ext cx="5652347" cy="1797073"/>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13" dirty="0">
                <a:latin typeface="Roboto"/>
                <a:cs typeface="Roboto"/>
              </a:rPr>
              <a:t>Audio</a:t>
            </a:r>
            <a:r>
              <a:rPr sz="1867" spc="-27" dirty="0">
                <a:latin typeface="Roboto"/>
                <a:cs typeface="Roboto"/>
              </a:rPr>
              <a:t> </a:t>
            </a:r>
            <a:r>
              <a:rPr sz="1867" spc="-33" dirty="0">
                <a:latin typeface="Roboto"/>
                <a:cs typeface="Roboto"/>
              </a:rPr>
              <a:t>Signal</a:t>
            </a:r>
            <a:endParaRPr sz="1867">
              <a:latin typeface="Roboto"/>
              <a:cs typeface="Roboto"/>
            </a:endParaRPr>
          </a:p>
          <a:p>
            <a:pPr marL="626518" indent="-448722">
              <a:lnSpc>
                <a:spcPts val="2200"/>
              </a:lnSpc>
              <a:buFont typeface="Arial MT"/>
              <a:buChar char="●"/>
              <a:tabLst>
                <a:tab pos="625671" algn="l"/>
                <a:tab pos="626518" algn="l"/>
              </a:tabLst>
            </a:pPr>
            <a:r>
              <a:rPr sz="1867" spc="-13" dirty="0">
                <a:latin typeface="Roboto"/>
                <a:cs typeface="Roboto"/>
              </a:rPr>
              <a:t>Audio</a:t>
            </a:r>
            <a:r>
              <a:rPr sz="1867" spc="-33" dirty="0">
                <a:latin typeface="Roboto"/>
                <a:cs typeface="Roboto"/>
              </a:rPr>
              <a:t> </a:t>
            </a:r>
            <a:r>
              <a:rPr sz="1867" spc="-27" dirty="0">
                <a:latin typeface="Roboto"/>
                <a:cs typeface="Roboto"/>
              </a:rPr>
              <a:t>Data preparation</a:t>
            </a:r>
            <a:endParaRPr sz="1867">
              <a:latin typeface="Roboto"/>
              <a:cs typeface="Roboto"/>
            </a:endParaRPr>
          </a:p>
          <a:p>
            <a:pPr marL="626518" indent="-448722">
              <a:lnSpc>
                <a:spcPts val="2200"/>
              </a:lnSpc>
              <a:buFont typeface="Arial MT"/>
              <a:buChar char="●"/>
              <a:tabLst>
                <a:tab pos="625671" algn="l"/>
                <a:tab pos="626518" algn="l"/>
              </a:tabLst>
            </a:pPr>
            <a:r>
              <a:rPr sz="1867" spc="-13" dirty="0">
                <a:latin typeface="Roboto"/>
                <a:cs typeface="Roboto"/>
              </a:rPr>
              <a:t>Audio</a:t>
            </a:r>
            <a:r>
              <a:rPr sz="1867" spc="-40" dirty="0">
                <a:latin typeface="Roboto"/>
                <a:cs typeface="Roboto"/>
              </a:rPr>
              <a:t> </a:t>
            </a:r>
            <a:r>
              <a:rPr sz="1867" spc="-27" dirty="0">
                <a:latin typeface="Roboto"/>
                <a:cs typeface="Roboto"/>
              </a:rPr>
              <a:t>Data</a:t>
            </a:r>
            <a:r>
              <a:rPr sz="1867" spc="-40" dirty="0">
                <a:latin typeface="Roboto"/>
                <a:cs typeface="Roboto"/>
              </a:rPr>
              <a:t> </a:t>
            </a:r>
            <a:r>
              <a:rPr sz="1867" spc="-20" dirty="0">
                <a:latin typeface="Roboto"/>
                <a:cs typeface="Roboto"/>
              </a:rPr>
              <a:t>representation</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Project:</a:t>
            </a:r>
            <a:r>
              <a:rPr sz="1867" spc="-7" dirty="0">
                <a:latin typeface="Roboto"/>
                <a:cs typeface="Roboto"/>
              </a:rPr>
              <a:t> </a:t>
            </a:r>
            <a:r>
              <a:rPr sz="1867" spc="-20" dirty="0">
                <a:latin typeface="Roboto"/>
                <a:cs typeface="Roboto"/>
              </a:rPr>
              <a:t>Emergency</a:t>
            </a:r>
            <a:r>
              <a:rPr sz="1867" dirty="0">
                <a:latin typeface="Roboto"/>
                <a:cs typeface="Roboto"/>
              </a:rPr>
              <a:t> </a:t>
            </a:r>
            <a:r>
              <a:rPr sz="1867" spc="-20" dirty="0">
                <a:latin typeface="Roboto"/>
                <a:cs typeface="Roboto"/>
              </a:rPr>
              <a:t>Vehicle</a:t>
            </a:r>
            <a:r>
              <a:rPr sz="1867" dirty="0">
                <a:latin typeface="Roboto"/>
                <a:cs typeface="Roboto"/>
              </a:rPr>
              <a:t> </a:t>
            </a:r>
            <a:r>
              <a:rPr sz="1867" spc="-13" dirty="0">
                <a:latin typeface="Roboto"/>
                <a:cs typeface="Roboto"/>
              </a:rPr>
              <a:t>Audio</a:t>
            </a:r>
            <a:r>
              <a:rPr sz="1867" dirty="0">
                <a:latin typeface="Roboto"/>
                <a:cs typeface="Roboto"/>
              </a:rPr>
              <a:t> </a:t>
            </a:r>
            <a:r>
              <a:rPr sz="1867" spc="-20" dirty="0">
                <a:latin typeface="Roboto"/>
                <a:cs typeface="Roboto"/>
              </a:rPr>
              <a:t>Classiﬁcation</a:t>
            </a:r>
            <a:endParaRPr sz="1867">
              <a:latin typeface="Roboto"/>
              <a:cs typeface="Roboto"/>
            </a:endParaRPr>
          </a:p>
        </p:txBody>
      </p:sp>
      <p:pic>
        <p:nvPicPr>
          <p:cNvPr id="4" name="object 4"/>
          <p:cNvPicPr/>
          <p:nvPr/>
        </p:nvPicPr>
        <p:blipFill>
          <a:blip r:embed="rId2" cstate="print"/>
          <a:stretch>
            <a:fillRect/>
          </a:stretch>
        </p:blipFill>
        <p:spPr>
          <a:xfrm>
            <a:off x="2831152" y="3948834"/>
            <a:ext cx="5351233" cy="2650132"/>
          </a:xfrm>
          <a:prstGeom prst="rect">
            <a:avLst/>
          </a:prstGeom>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15367" y="2134332"/>
            <a:ext cx="10034693" cy="3601720"/>
            <a:chOff x="1061525" y="1600749"/>
            <a:chExt cx="7526020" cy="2701290"/>
          </a:xfrm>
        </p:grpSpPr>
        <p:pic>
          <p:nvPicPr>
            <p:cNvPr id="3" name="object 3"/>
            <p:cNvPicPr/>
            <p:nvPr/>
          </p:nvPicPr>
          <p:blipFill>
            <a:blip r:embed="rId2" cstate="print"/>
            <a:stretch>
              <a:fillRect/>
            </a:stretch>
          </p:blipFill>
          <p:spPr>
            <a:xfrm>
              <a:off x="1061525" y="1600749"/>
              <a:ext cx="7525951" cy="2701100"/>
            </a:xfrm>
            <a:prstGeom prst="rect">
              <a:avLst/>
            </a:prstGeom>
          </p:spPr>
        </p:pic>
        <p:sp>
          <p:nvSpPr>
            <p:cNvPr id="4" name="object 4"/>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5" name="object 5"/>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6" name="object 6"/>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7" name="object 7"/>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dirty="0">
              <a:latin typeface="Arial MT"/>
              <a:cs typeface="Arial MT"/>
            </a:endParaRPr>
          </a:p>
        </p:txBody>
      </p:sp>
      <p:grpSp>
        <p:nvGrpSpPr>
          <p:cNvPr id="8" name="object 8"/>
          <p:cNvGrpSpPr/>
          <p:nvPr/>
        </p:nvGrpSpPr>
        <p:grpSpPr>
          <a:xfrm>
            <a:off x="3049316" y="2443616"/>
            <a:ext cx="7366000" cy="3410373"/>
            <a:chOff x="2286987" y="1832712"/>
            <a:chExt cx="5524500" cy="2557780"/>
          </a:xfrm>
        </p:grpSpPr>
        <p:sp>
          <p:nvSpPr>
            <p:cNvPr id="9" name="object 9"/>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0" name="object 10"/>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1" name="object 11"/>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2" name="object 12"/>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3" name="object 13"/>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4" name="object 14"/>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5" name="object 15"/>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6" name="object 16"/>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7" name="object 17"/>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18" name="object 18"/>
            <p:cNvPicPr/>
            <p:nvPr/>
          </p:nvPicPr>
          <p:blipFill>
            <a:blip r:embed="rId3" cstate="print"/>
            <a:stretch>
              <a:fillRect/>
            </a:stretch>
          </p:blipFill>
          <p:spPr>
            <a:xfrm>
              <a:off x="2923387" y="2816237"/>
              <a:ext cx="109724" cy="109724"/>
            </a:xfrm>
            <a:prstGeom prst="rect">
              <a:avLst/>
            </a:prstGeom>
          </p:spPr>
        </p:pic>
        <p:pic>
          <p:nvPicPr>
            <p:cNvPr id="19" name="object 19"/>
            <p:cNvPicPr/>
            <p:nvPr/>
          </p:nvPicPr>
          <p:blipFill>
            <a:blip r:embed="rId3" cstate="print"/>
            <a:stretch>
              <a:fillRect/>
            </a:stretch>
          </p:blipFill>
          <p:spPr>
            <a:xfrm>
              <a:off x="3151987" y="3121037"/>
              <a:ext cx="109724" cy="109724"/>
            </a:xfrm>
            <a:prstGeom prst="rect">
              <a:avLst/>
            </a:prstGeom>
          </p:spPr>
        </p:pic>
        <p:sp>
          <p:nvSpPr>
            <p:cNvPr id="20" name="object 20"/>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1" name="object 21"/>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2" name="object 22"/>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3" name="object 23"/>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4" name="object 24"/>
            <p:cNvPicPr/>
            <p:nvPr/>
          </p:nvPicPr>
          <p:blipFill>
            <a:blip r:embed="rId4" cstate="print"/>
            <a:stretch>
              <a:fillRect/>
            </a:stretch>
          </p:blipFill>
          <p:spPr>
            <a:xfrm>
              <a:off x="2860526" y="2708532"/>
              <a:ext cx="81194" cy="110961"/>
            </a:xfrm>
            <a:prstGeom prst="rect">
              <a:avLst/>
            </a:prstGeom>
          </p:spPr>
        </p:pic>
        <p:pic>
          <p:nvPicPr>
            <p:cNvPr id="25" name="object 25"/>
            <p:cNvPicPr/>
            <p:nvPr/>
          </p:nvPicPr>
          <p:blipFill>
            <a:blip r:embed="rId5" cstate="print"/>
            <a:stretch>
              <a:fillRect/>
            </a:stretch>
          </p:blipFill>
          <p:spPr>
            <a:xfrm>
              <a:off x="3004151" y="2897001"/>
              <a:ext cx="149085" cy="263855"/>
            </a:xfrm>
            <a:prstGeom prst="rect">
              <a:avLst/>
            </a:prstGeom>
          </p:spPr>
        </p:pic>
        <p:pic>
          <p:nvPicPr>
            <p:cNvPr id="26" name="object 26"/>
            <p:cNvPicPr/>
            <p:nvPr/>
          </p:nvPicPr>
          <p:blipFill>
            <a:blip r:embed="rId6" cstate="print"/>
            <a:stretch>
              <a:fillRect/>
            </a:stretch>
          </p:blipFill>
          <p:spPr>
            <a:xfrm>
              <a:off x="3197324" y="3216475"/>
              <a:ext cx="300799" cy="178155"/>
            </a:xfrm>
            <a:prstGeom prst="rect">
              <a:avLst/>
            </a:prstGeom>
          </p:spPr>
        </p:pic>
        <p:sp>
          <p:nvSpPr>
            <p:cNvPr id="27" name="object 27"/>
            <p:cNvSpPr/>
            <p:nvPr/>
          </p:nvSpPr>
          <p:spPr>
            <a:xfrm>
              <a:off x="3334825" y="3488325"/>
              <a:ext cx="510540" cy="0"/>
            </a:xfrm>
            <a:custGeom>
              <a:avLst/>
              <a:gdLst/>
              <a:ahLst/>
              <a:cxnLst/>
              <a:rect l="l" t="t" r="r" b="b"/>
              <a:pathLst>
                <a:path w="510539">
                  <a:moveTo>
                    <a:pt x="510299" y="0"/>
                  </a:moveTo>
                  <a:lnTo>
                    <a:pt x="0" y="0"/>
                  </a:lnTo>
                </a:path>
              </a:pathLst>
            </a:custGeom>
            <a:ln w="19049">
              <a:solidFill>
                <a:srgbClr val="000000"/>
              </a:solidFill>
            </a:ln>
          </p:spPr>
          <p:txBody>
            <a:bodyPr wrap="square" lIns="0" tIns="0" rIns="0" bIns="0" rtlCol="0"/>
            <a:lstStyle/>
            <a:p>
              <a:endParaRPr sz="2400"/>
            </a:p>
          </p:txBody>
        </p:sp>
        <p:sp>
          <p:nvSpPr>
            <p:cNvPr id="28" name="object 28"/>
            <p:cNvSpPr/>
            <p:nvPr/>
          </p:nvSpPr>
          <p:spPr>
            <a:xfrm>
              <a:off x="7361499" y="4090375"/>
              <a:ext cx="440690" cy="290195"/>
            </a:xfrm>
            <a:custGeom>
              <a:avLst/>
              <a:gdLst/>
              <a:ahLst/>
              <a:cxnLst/>
              <a:rect l="l" t="t" r="r" b="b"/>
              <a:pathLst>
                <a:path w="440690"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grpSp>
      <p:sp>
        <p:nvSpPr>
          <p:cNvPr id="29" name="object 29"/>
          <p:cNvSpPr txBox="1">
            <a:spLocks noGrp="1"/>
          </p:cNvSpPr>
          <p:nvPr>
            <p:ph type="title"/>
          </p:nvPr>
        </p:nvSpPr>
        <p:spPr>
          <a:xfrm>
            <a:off x="1117600" y="69315"/>
            <a:ext cx="10602452"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0" name="object 30"/>
          <p:cNvSpPr txBox="1"/>
          <p:nvPr/>
        </p:nvSpPr>
        <p:spPr>
          <a:xfrm>
            <a:off x="3076498" y="5796112"/>
            <a:ext cx="2004060"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1380" dirty="0">
                <a:latin typeface="Arial MT"/>
                <a:cs typeface="Arial MT"/>
              </a:rPr>
              <a:t>α</a:t>
            </a:r>
            <a:r>
              <a:rPr sz="3200" spc="-7" dirty="0">
                <a:latin typeface="Arial MT"/>
                <a:cs typeface="Arial MT"/>
              </a:rPr>
              <a:t> </a:t>
            </a:r>
            <a:r>
              <a:rPr sz="3200" spc="-67" dirty="0">
                <a:latin typeface="Arial MT"/>
                <a:cs typeface="Arial MT"/>
              </a:rPr>
              <a:t>*</a:t>
            </a:r>
            <a:endParaRPr sz="3200">
              <a:latin typeface="Arial MT"/>
              <a:cs typeface="Arial MT"/>
            </a:endParaRPr>
          </a:p>
        </p:txBody>
      </p:sp>
      <p:sp>
        <p:nvSpPr>
          <p:cNvPr id="31" name="object 31"/>
          <p:cNvSpPr txBox="1"/>
          <p:nvPr/>
        </p:nvSpPr>
        <p:spPr>
          <a:xfrm>
            <a:off x="4484202" y="5840632"/>
            <a:ext cx="1401233" cy="461665"/>
          </a:xfrm>
          <a:prstGeom prst="rect">
            <a:avLst/>
          </a:prstGeom>
          <a:ln w="19049">
            <a:solidFill>
              <a:srgbClr val="FF0000"/>
            </a:solidFill>
          </a:ln>
        </p:spPr>
        <p:txBody>
          <a:bodyPr vert="horz" wrap="square" lIns="0" tIns="0" rIns="0" bIns="0" rtlCol="0">
            <a:spAutoFit/>
          </a:bodyPr>
          <a:lstStyle/>
          <a:p>
            <a:pPr marL="27939">
              <a:lnSpc>
                <a:spcPts val="3620"/>
              </a:lnSpc>
            </a:pPr>
            <a:r>
              <a:rPr sz="3200" dirty="0">
                <a:latin typeface="Arial MT"/>
                <a:cs typeface="Arial MT"/>
              </a:rPr>
              <a:t>dJ</a:t>
            </a:r>
            <a:r>
              <a:rPr sz="3200" spc="-27" dirty="0">
                <a:latin typeface="Arial MT"/>
                <a:cs typeface="Arial MT"/>
              </a:rPr>
              <a:t> </a:t>
            </a:r>
            <a:r>
              <a:rPr sz="3200" dirty="0">
                <a:latin typeface="Arial MT"/>
                <a:cs typeface="Arial MT"/>
              </a:rPr>
              <a:t>/</a:t>
            </a:r>
            <a:r>
              <a:rPr sz="3200" spc="-27" dirty="0">
                <a:latin typeface="Arial MT"/>
                <a:cs typeface="Arial MT"/>
              </a:rPr>
              <a:t> </a:t>
            </a:r>
            <a:r>
              <a:rPr sz="3200" spc="-513" dirty="0">
                <a:latin typeface="Arial MT"/>
                <a:cs typeface="Arial MT"/>
              </a:rPr>
              <a:t>dθ</a:t>
            </a:r>
            <a:r>
              <a:rPr sz="3200" spc="-769" baseline="-31000" dirty="0">
                <a:latin typeface="Arial MT"/>
                <a:cs typeface="Arial MT"/>
              </a:rPr>
              <a:t>i</a:t>
            </a:r>
            <a:endParaRPr sz="3200" baseline="-31000" dirty="0">
              <a:latin typeface="Arial MT"/>
              <a:cs typeface="Arial MT"/>
            </a:endParaRPr>
          </a:p>
        </p:txBody>
      </p:sp>
      <p:sp>
        <p:nvSpPr>
          <p:cNvPr id="33" name="TextBox 32">
            <a:extLst>
              <a:ext uri="{FF2B5EF4-FFF2-40B4-BE49-F238E27FC236}">
                <a16:creationId xmlns:a16="http://schemas.microsoft.com/office/drawing/2014/main" id="{F90634F8-8A46-425C-9299-D216232A4CF2}"/>
              </a:ext>
            </a:extLst>
          </p:cNvPr>
          <p:cNvSpPr txBox="1"/>
          <p:nvPr/>
        </p:nvSpPr>
        <p:spPr>
          <a:xfrm>
            <a:off x="2212256" y="5341068"/>
            <a:ext cx="6096000" cy="369332"/>
          </a:xfrm>
          <a:prstGeom prst="rect">
            <a:avLst/>
          </a:prstGeom>
          <a:noFill/>
        </p:spPr>
        <p:txBody>
          <a:bodyPr wrap="square">
            <a:spAutoFit/>
          </a:bodyPr>
          <a:lstStyle/>
          <a:p>
            <a:pPr marL="16933">
              <a:spcBef>
                <a:spcPts val="133"/>
              </a:spcBef>
            </a:pPr>
            <a:r>
              <a:rPr lang="en-IN" sz="1800" dirty="0">
                <a:latin typeface="Arial MT"/>
                <a:cs typeface="Arial MT"/>
              </a:rPr>
              <a:t>Parameters will not get updated we stuck at local minima </a:t>
            </a: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138141"/>
            <a:ext cx="11575847"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6" name="object 6"/>
          <p:cNvGrpSpPr/>
          <p:nvPr/>
        </p:nvGrpSpPr>
        <p:grpSpPr>
          <a:xfrm>
            <a:off x="1415367" y="2134332"/>
            <a:ext cx="10034693" cy="3601720"/>
            <a:chOff x="1061525" y="1600749"/>
            <a:chExt cx="7526020" cy="2701290"/>
          </a:xfrm>
        </p:grpSpPr>
        <p:pic>
          <p:nvPicPr>
            <p:cNvPr id="7" name="object 7"/>
            <p:cNvPicPr/>
            <p:nvPr/>
          </p:nvPicPr>
          <p:blipFill>
            <a:blip r:embed="rId2" cstate="print"/>
            <a:stretch>
              <a:fillRect/>
            </a:stretch>
          </p:blipFill>
          <p:spPr>
            <a:xfrm>
              <a:off x="1061525" y="1600749"/>
              <a:ext cx="7525951" cy="2701100"/>
            </a:xfrm>
            <a:prstGeom prst="rect">
              <a:avLst/>
            </a:prstGeom>
          </p:spPr>
        </p:pic>
        <p:sp>
          <p:nvSpPr>
            <p:cNvPr id="8" name="object 8"/>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9" name="object 9"/>
          <p:cNvSpPr txBox="1"/>
          <p:nvPr/>
        </p:nvSpPr>
        <p:spPr>
          <a:xfrm>
            <a:off x="9384462" y="57763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0" name="object 10"/>
          <p:cNvSpPr txBox="1"/>
          <p:nvPr/>
        </p:nvSpPr>
        <p:spPr>
          <a:xfrm>
            <a:off x="3956978" y="4861930"/>
            <a:ext cx="162983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11" name="object 11"/>
          <p:cNvGrpSpPr/>
          <p:nvPr/>
        </p:nvGrpSpPr>
        <p:grpSpPr>
          <a:xfrm>
            <a:off x="3049316" y="2443616"/>
            <a:ext cx="7366000" cy="3410373"/>
            <a:chOff x="2286987" y="1832712"/>
            <a:chExt cx="5524500" cy="2557780"/>
          </a:xfrm>
        </p:grpSpPr>
        <p:sp>
          <p:nvSpPr>
            <p:cNvPr id="12" name="object 12"/>
            <p:cNvSpPr/>
            <p:nvPr/>
          </p:nvSpPr>
          <p:spPr>
            <a:xfrm>
              <a:off x="2291750" y="1837475"/>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3" name="object 13"/>
            <p:cNvSpPr/>
            <p:nvPr/>
          </p:nvSpPr>
          <p:spPr>
            <a:xfrm>
              <a:off x="2291750" y="1837475"/>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4" name="object 14"/>
            <p:cNvSpPr/>
            <p:nvPr/>
          </p:nvSpPr>
          <p:spPr>
            <a:xfrm>
              <a:off x="2547150" y="21352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15" name="object 15"/>
            <p:cNvSpPr/>
            <p:nvPr/>
          </p:nvSpPr>
          <p:spPr>
            <a:xfrm>
              <a:off x="2547150" y="21352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sp>
          <p:nvSpPr>
            <p:cNvPr id="16" name="object 16"/>
            <p:cNvSpPr/>
            <p:nvPr/>
          </p:nvSpPr>
          <p:spPr>
            <a:xfrm>
              <a:off x="2377276" y="1923001"/>
              <a:ext cx="112395" cy="138430"/>
            </a:xfrm>
            <a:custGeom>
              <a:avLst/>
              <a:gdLst/>
              <a:ahLst/>
              <a:cxnLst/>
              <a:rect l="l" t="t" r="r" b="b"/>
              <a:pathLst>
                <a:path w="112394" h="138430">
                  <a:moveTo>
                    <a:pt x="0" y="0"/>
                  </a:moveTo>
                  <a:lnTo>
                    <a:pt x="112370" y="138133"/>
                  </a:lnTo>
                </a:path>
              </a:pathLst>
            </a:custGeom>
            <a:ln w="19049">
              <a:solidFill>
                <a:srgbClr val="000000"/>
              </a:solidFill>
            </a:ln>
          </p:spPr>
          <p:txBody>
            <a:bodyPr wrap="square" lIns="0" tIns="0" rIns="0" bIns="0" rtlCol="0"/>
            <a:lstStyle/>
            <a:p>
              <a:endParaRPr sz="2400"/>
            </a:p>
          </p:txBody>
        </p:sp>
        <p:sp>
          <p:nvSpPr>
            <p:cNvPr id="17" name="object 17"/>
            <p:cNvSpPr/>
            <p:nvPr/>
          </p:nvSpPr>
          <p:spPr>
            <a:xfrm>
              <a:off x="2465237" y="2041277"/>
              <a:ext cx="79375" cy="86995"/>
            </a:xfrm>
            <a:custGeom>
              <a:avLst/>
              <a:gdLst/>
              <a:ahLst/>
              <a:cxnLst/>
              <a:rect l="l" t="t" r="r" b="b"/>
              <a:pathLst>
                <a:path w="79375" h="86994">
                  <a:moveTo>
                    <a:pt x="78964" y="86919"/>
                  </a:moveTo>
                  <a:lnTo>
                    <a:pt x="0" y="39712"/>
                  </a:lnTo>
                  <a:lnTo>
                    <a:pt x="48817" y="0"/>
                  </a:lnTo>
                  <a:lnTo>
                    <a:pt x="78964" y="86919"/>
                  </a:lnTo>
                  <a:close/>
                </a:path>
              </a:pathLst>
            </a:custGeom>
            <a:solidFill>
              <a:srgbClr val="000000"/>
            </a:solidFill>
          </p:spPr>
          <p:txBody>
            <a:bodyPr wrap="square" lIns="0" tIns="0" rIns="0" bIns="0" rtlCol="0"/>
            <a:lstStyle/>
            <a:p>
              <a:endParaRPr sz="2400"/>
            </a:p>
          </p:txBody>
        </p:sp>
        <p:sp>
          <p:nvSpPr>
            <p:cNvPr id="18" name="object 18"/>
            <p:cNvSpPr/>
            <p:nvPr/>
          </p:nvSpPr>
          <p:spPr>
            <a:xfrm>
              <a:off x="2465237" y="2041277"/>
              <a:ext cx="79375" cy="86995"/>
            </a:xfrm>
            <a:custGeom>
              <a:avLst/>
              <a:gdLst/>
              <a:ahLst/>
              <a:cxnLst/>
              <a:rect l="l" t="t" r="r" b="b"/>
              <a:pathLst>
                <a:path w="79375" h="86994">
                  <a:moveTo>
                    <a:pt x="0" y="39712"/>
                  </a:moveTo>
                  <a:lnTo>
                    <a:pt x="78964" y="86919"/>
                  </a:lnTo>
                  <a:lnTo>
                    <a:pt x="48817" y="0"/>
                  </a:lnTo>
                  <a:lnTo>
                    <a:pt x="0" y="39712"/>
                  </a:lnTo>
                  <a:close/>
                </a:path>
              </a:pathLst>
            </a:custGeom>
            <a:ln w="19049">
              <a:solidFill>
                <a:srgbClr val="000000"/>
              </a:solidFill>
            </a:ln>
          </p:spPr>
          <p:txBody>
            <a:bodyPr wrap="square" lIns="0" tIns="0" rIns="0" bIns="0" rtlCol="0"/>
            <a:lstStyle/>
            <a:p>
              <a:endParaRPr sz="2400"/>
            </a:p>
          </p:txBody>
        </p:sp>
        <p:sp>
          <p:nvSpPr>
            <p:cNvPr id="19" name="object 19"/>
            <p:cNvSpPr/>
            <p:nvPr/>
          </p:nvSpPr>
          <p:spPr>
            <a:xfrm>
              <a:off x="2699550" y="2440000"/>
              <a:ext cx="100330" cy="100330"/>
            </a:xfrm>
            <a:custGeom>
              <a:avLst/>
              <a:gdLst/>
              <a:ahLst/>
              <a:cxnLst/>
              <a:rect l="l" t="t" r="r" b="b"/>
              <a:pathLst>
                <a:path w="100330" h="100330">
                  <a:moveTo>
                    <a:pt x="50099" y="100199"/>
                  </a:moveTo>
                  <a:lnTo>
                    <a:pt x="30598" y="96262"/>
                  </a:lnTo>
                  <a:lnTo>
                    <a:pt x="14673" y="85526"/>
                  </a:lnTo>
                  <a:lnTo>
                    <a:pt x="3937" y="69601"/>
                  </a:lnTo>
                  <a:lnTo>
                    <a:pt x="0" y="50099"/>
                  </a:lnTo>
                  <a:lnTo>
                    <a:pt x="3937" y="30598"/>
                  </a:lnTo>
                  <a:lnTo>
                    <a:pt x="14673" y="14673"/>
                  </a:lnTo>
                  <a:lnTo>
                    <a:pt x="30598" y="3937"/>
                  </a:lnTo>
                  <a:lnTo>
                    <a:pt x="50099" y="0"/>
                  </a:lnTo>
                  <a:lnTo>
                    <a:pt x="59919" y="971"/>
                  </a:lnTo>
                  <a:lnTo>
                    <a:pt x="91782" y="22304"/>
                  </a:lnTo>
                  <a:lnTo>
                    <a:pt x="100199" y="50099"/>
                  </a:lnTo>
                  <a:lnTo>
                    <a:pt x="96262" y="69601"/>
                  </a:lnTo>
                  <a:lnTo>
                    <a:pt x="85526" y="85526"/>
                  </a:lnTo>
                  <a:lnTo>
                    <a:pt x="69601" y="96262"/>
                  </a:lnTo>
                  <a:lnTo>
                    <a:pt x="50099" y="100199"/>
                  </a:lnTo>
                  <a:close/>
                </a:path>
              </a:pathLst>
            </a:custGeom>
            <a:solidFill>
              <a:srgbClr val="000000"/>
            </a:solidFill>
          </p:spPr>
          <p:txBody>
            <a:bodyPr wrap="square" lIns="0" tIns="0" rIns="0" bIns="0" rtlCol="0"/>
            <a:lstStyle/>
            <a:p>
              <a:endParaRPr sz="2400"/>
            </a:p>
          </p:txBody>
        </p:sp>
        <p:sp>
          <p:nvSpPr>
            <p:cNvPr id="20" name="object 20"/>
            <p:cNvSpPr/>
            <p:nvPr/>
          </p:nvSpPr>
          <p:spPr>
            <a:xfrm>
              <a:off x="2699550" y="2440000"/>
              <a:ext cx="100330" cy="100330"/>
            </a:xfrm>
            <a:custGeom>
              <a:avLst/>
              <a:gdLst/>
              <a:ahLst/>
              <a:cxnLst/>
              <a:rect l="l" t="t" r="r" b="b"/>
              <a:pathLst>
                <a:path w="100330" h="100330">
                  <a:moveTo>
                    <a:pt x="0" y="50099"/>
                  </a:moveTo>
                  <a:lnTo>
                    <a:pt x="3937" y="30598"/>
                  </a:lnTo>
                  <a:lnTo>
                    <a:pt x="14673" y="14673"/>
                  </a:lnTo>
                  <a:lnTo>
                    <a:pt x="30598" y="3937"/>
                  </a:lnTo>
                  <a:lnTo>
                    <a:pt x="50099" y="0"/>
                  </a:lnTo>
                  <a:lnTo>
                    <a:pt x="85525" y="14673"/>
                  </a:lnTo>
                  <a:lnTo>
                    <a:pt x="100199" y="50099"/>
                  </a:lnTo>
                  <a:lnTo>
                    <a:pt x="96262" y="69601"/>
                  </a:lnTo>
                  <a:lnTo>
                    <a:pt x="85526" y="85526"/>
                  </a:lnTo>
                  <a:lnTo>
                    <a:pt x="69601" y="96262"/>
                  </a:lnTo>
                  <a:lnTo>
                    <a:pt x="50099" y="100199"/>
                  </a:lnTo>
                  <a:lnTo>
                    <a:pt x="30598" y="96262"/>
                  </a:lnTo>
                  <a:lnTo>
                    <a:pt x="14673" y="85526"/>
                  </a:lnTo>
                  <a:lnTo>
                    <a:pt x="3937" y="69601"/>
                  </a:lnTo>
                  <a:lnTo>
                    <a:pt x="0" y="50099"/>
                  </a:lnTo>
                  <a:close/>
                </a:path>
              </a:pathLst>
            </a:custGeom>
            <a:ln w="9524">
              <a:solidFill>
                <a:srgbClr val="000000"/>
              </a:solidFill>
            </a:ln>
          </p:spPr>
          <p:txBody>
            <a:bodyPr wrap="square" lIns="0" tIns="0" rIns="0" bIns="0" rtlCol="0"/>
            <a:lstStyle/>
            <a:p>
              <a:endParaRPr sz="2400"/>
            </a:p>
          </p:txBody>
        </p:sp>
        <p:pic>
          <p:nvPicPr>
            <p:cNvPr id="21" name="object 21"/>
            <p:cNvPicPr/>
            <p:nvPr/>
          </p:nvPicPr>
          <p:blipFill>
            <a:blip r:embed="rId3" cstate="print"/>
            <a:stretch>
              <a:fillRect/>
            </a:stretch>
          </p:blipFill>
          <p:spPr>
            <a:xfrm>
              <a:off x="2923387" y="2816237"/>
              <a:ext cx="109724" cy="109724"/>
            </a:xfrm>
            <a:prstGeom prst="rect">
              <a:avLst/>
            </a:prstGeom>
          </p:spPr>
        </p:pic>
        <p:pic>
          <p:nvPicPr>
            <p:cNvPr id="22" name="object 22"/>
            <p:cNvPicPr/>
            <p:nvPr/>
          </p:nvPicPr>
          <p:blipFill>
            <a:blip r:embed="rId3" cstate="print"/>
            <a:stretch>
              <a:fillRect/>
            </a:stretch>
          </p:blipFill>
          <p:spPr>
            <a:xfrm>
              <a:off x="3151987" y="3121037"/>
              <a:ext cx="109724" cy="109724"/>
            </a:xfrm>
            <a:prstGeom prst="rect">
              <a:avLst/>
            </a:prstGeom>
          </p:spPr>
        </p:pic>
        <p:sp>
          <p:nvSpPr>
            <p:cNvPr id="23" name="object 23"/>
            <p:cNvSpPr/>
            <p:nvPr/>
          </p:nvSpPr>
          <p:spPr>
            <a:xfrm>
              <a:off x="2632676" y="2220726"/>
              <a:ext cx="63500" cy="118745"/>
            </a:xfrm>
            <a:custGeom>
              <a:avLst/>
              <a:gdLst/>
              <a:ahLst/>
              <a:cxnLst/>
              <a:rect l="l" t="t" r="r" b="b"/>
              <a:pathLst>
                <a:path w="63500" h="118744">
                  <a:moveTo>
                    <a:pt x="0" y="0"/>
                  </a:moveTo>
                  <a:lnTo>
                    <a:pt x="63197" y="118454"/>
                  </a:lnTo>
                </a:path>
              </a:pathLst>
            </a:custGeom>
            <a:ln w="19049">
              <a:solidFill>
                <a:srgbClr val="000000"/>
              </a:solidFill>
            </a:ln>
          </p:spPr>
          <p:txBody>
            <a:bodyPr wrap="square" lIns="0" tIns="0" rIns="0" bIns="0" rtlCol="0"/>
            <a:lstStyle/>
            <a:p>
              <a:endParaRPr sz="2400"/>
            </a:p>
          </p:txBody>
        </p:sp>
        <p:sp>
          <p:nvSpPr>
            <p:cNvPr id="24" name="object 24"/>
            <p:cNvSpPr/>
            <p:nvPr/>
          </p:nvSpPr>
          <p:spPr>
            <a:xfrm>
              <a:off x="2668112" y="2324369"/>
              <a:ext cx="68580" cy="91440"/>
            </a:xfrm>
            <a:custGeom>
              <a:avLst/>
              <a:gdLst/>
              <a:ahLst/>
              <a:cxnLst/>
              <a:rect l="l" t="t" r="r" b="b"/>
              <a:pathLst>
                <a:path w="68580" h="91439">
                  <a:moveTo>
                    <a:pt x="68454" y="91085"/>
                  </a:moveTo>
                  <a:lnTo>
                    <a:pt x="0" y="29622"/>
                  </a:lnTo>
                  <a:lnTo>
                    <a:pt x="55522" y="0"/>
                  </a:lnTo>
                  <a:lnTo>
                    <a:pt x="68454" y="91085"/>
                  </a:lnTo>
                  <a:close/>
                </a:path>
              </a:pathLst>
            </a:custGeom>
            <a:solidFill>
              <a:srgbClr val="000000"/>
            </a:solidFill>
          </p:spPr>
          <p:txBody>
            <a:bodyPr wrap="square" lIns="0" tIns="0" rIns="0" bIns="0" rtlCol="0"/>
            <a:lstStyle/>
            <a:p>
              <a:endParaRPr sz="2400"/>
            </a:p>
          </p:txBody>
        </p:sp>
        <p:sp>
          <p:nvSpPr>
            <p:cNvPr id="25" name="object 25"/>
            <p:cNvSpPr/>
            <p:nvPr/>
          </p:nvSpPr>
          <p:spPr>
            <a:xfrm>
              <a:off x="2668112" y="2324369"/>
              <a:ext cx="68580" cy="91440"/>
            </a:xfrm>
            <a:custGeom>
              <a:avLst/>
              <a:gdLst/>
              <a:ahLst/>
              <a:cxnLst/>
              <a:rect l="l" t="t" r="r" b="b"/>
              <a:pathLst>
                <a:path w="68580" h="91439">
                  <a:moveTo>
                    <a:pt x="0" y="29622"/>
                  </a:moveTo>
                  <a:lnTo>
                    <a:pt x="68454" y="91085"/>
                  </a:lnTo>
                  <a:lnTo>
                    <a:pt x="55522" y="0"/>
                  </a:lnTo>
                  <a:lnTo>
                    <a:pt x="0" y="29622"/>
                  </a:lnTo>
                  <a:close/>
                </a:path>
              </a:pathLst>
            </a:custGeom>
            <a:ln w="19049">
              <a:solidFill>
                <a:srgbClr val="000000"/>
              </a:solidFill>
            </a:ln>
          </p:spPr>
          <p:txBody>
            <a:bodyPr wrap="square" lIns="0" tIns="0" rIns="0" bIns="0" rtlCol="0"/>
            <a:lstStyle/>
            <a:p>
              <a:endParaRPr sz="2400"/>
            </a:p>
          </p:txBody>
        </p:sp>
        <p:sp>
          <p:nvSpPr>
            <p:cNvPr id="26" name="object 26"/>
            <p:cNvSpPr/>
            <p:nvPr/>
          </p:nvSpPr>
          <p:spPr>
            <a:xfrm>
              <a:off x="2799750" y="2490100"/>
              <a:ext cx="99695" cy="240029"/>
            </a:xfrm>
            <a:custGeom>
              <a:avLst/>
              <a:gdLst/>
              <a:ahLst/>
              <a:cxnLst/>
              <a:rect l="l" t="t" r="r" b="b"/>
              <a:pathLst>
                <a:path w="99694" h="240030">
                  <a:moveTo>
                    <a:pt x="0" y="0"/>
                  </a:moveTo>
                  <a:lnTo>
                    <a:pt x="99372" y="239994"/>
                  </a:lnTo>
                </a:path>
              </a:pathLst>
            </a:custGeom>
            <a:ln w="19049">
              <a:solidFill>
                <a:srgbClr val="000000"/>
              </a:solidFill>
            </a:ln>
          </p:spPr>
          <p:txBody>
            <a:bodyPr wrap="square" lIns="0" tIns="0" rIns="0" bIns="0" rtlCol="0"/>
            <a:lstStyle/>
            <a:p>
              <a:endParaRPr sz="2400"/>
            </a:p>
          </p:txBody>
        </p:sp>
        <p:pic>
          <p:nvPicPr>
            <p:cNvPr id="27" name="object 27"/>
            <p:cNvPicPr/>
            <p:nvPr/>
          </p:nvPicPr>
          <p:blipFill>
            <a:blip r:embed="rId4" cstate="print"/>
            <a:stretch>
              <a:fillRect/>
            </a:stretch>
          </p:blipFill>
          <p:spPr>
            <a:xfrm>
              <a:off x="2860526" y="2708532"/>
              <a:ext cx="81194" cy="110961"/>
            </a:xfrm>
            <a:prstGeom prst="rect">
              <a:avLst/>
            </a:prstGeom>
          </p:spPr>
        </p:pic>
        <p:pic>
          <p:nvPicPr>
            <p:cNvPr id="28" name="object 28"/>
            <p:cNvPicPr/>
            <p:nvPr/>
          </p:nvPicPr>
          <p:blipFill>
            <a:blip r:embed="rId5" cstate="print"/>
            <a:stretch>
              <a:fillRect/>
            </a:stretch>
          </p:blipFill>
          <p:spPr>
            <a:xfrm>
              <a:off x="3004151" y="2897001"/>
              <a:ext cx="149085" cy="263855"/>
            </a:xfrm>
            <a:prstGeom prst="rect">
              <a:avLst/>
            </a:prstGeom>
          </p:spPr>
        </p:pic>
        <p:pic>
          <p:nvPicPr>
            <p:cNvPr id="29" name="object 29"/>
            <p:cNvPicPr/>
            <p:nvPr/>
          </p:nvPicPr>
          <p:blipFill>
            <a:blip r:embed="rId6" cstate="print"/>
            <a:stretch>
              <a:fillRect/>
            </a:stretch>
          </p:blipFill>
          <p:spPr>
            <a:xfrm>
              <a:off x="3197324" y="3216475"/>
              <a:ext cx="300799" cy="178155"/>
            </a:xfrm>
            <a:prstGeom prst="rect">
              <a:avLst/>
            </a:prstGeom>
          </p:spPr>
        </p:pic>
        <p:sp>
          <p:nvSpPr>
            <p:cNvPr id="30" name="object 30"/>
            <p:cNvSpPr/>
            <p:nvPr/>
          </p:nvSpPr>
          <p:spPr>
            <a:xfrm>
              <a:off x="3334825" y="3488325"/>
              <a:ext cx="510540" cy="0"/>
            </a:xfrm>
            <a:custGeom>
              <a:avLst/>
              <a:gdLst/>
              <a:ahLst/>
              <a:cxnLst/>
              <a:rect l="l" t="t" r="r" b="b"/>
              <a:pathLst>
                <a:path w="510539">
                  <a:moveTo>
                    <a:pt x="510299" y="0"/>
                  </a:moveTo>
                  <a:lnTo>
                    <a:pt x="0" y="0"/>
                  </a:lnTo>
                </a:path>
              </a:pathLst>
            </a:custGeom>
            <a:ln w="19049">
              <a:solidFill>
                <a:srgbClr val="000000"/>
              </a:solidFill>
            </a:ln>
          </p:spPr>
          <p:txBody>
            <a:bodyPr wrap="square" lIns="0" tIns="0" rIns="0" bIns="0" rtlCol="0"/>
            <a:lstStyle/>
            <a:p>
              <a:endParaRPr sz="2400"/>
            </a:p>
          </p:txBody>
        </p:sp>
        <p:sp>
          <p:nvSpPr>
            <p:cNvPr id="31" name="object 31"/>
            <p:cNvSpPr/>
            <p:nvPr/>
          </p:nvSpPr>
          <p:spPr>
            <a:xfrm>
              <a:off x="7361499" y="4090375"/>
              <a:ext cx="440690" cy="290195"/>
            </a:xfrm>
            <a:custGeom>
              <a:avLst/>
              <a:gdLst/>
              <a:ahLst/>
              <a:cxnLst/>
              <a:rect l="l" t="t" r="r" b="b"/>
              <a:pathLst>
                <a:path w="440690" h="290195">
                  <a:moveTo>
                    <a:pt x="0" y="0"/>
                  </a:moveTo>
                  <a:lnTo>
                    <a:pt x="440399" y="0"/>
                  </a:lnTo>
                  <a:lnTo>
                    <a:pt x="440399" y="290099"/>
                  </a:lnTo>
                  <a:lnTo>
                    <a:pt x="0" y="290099"/>
                  </a:lnTo>
                  <a:lnTo>
                    <a:pt x="0" y="0"/>
                  </a:lnTo>
                  <a:close/>
                </a:path>
              </a:pathLst>
            </a:custGeom>
            <a:ln w="19049">
              <a:solidFill>
                <a:srgbClr val="FF0000"/>
              </a:solidFill>
            </a:ln>
          </p:spPr>
          <p:txBody>
            <a:bodyPr wrap="square" lIns="0" tIns="0" rIns="0" bIns="0" rtlCol="0"/>
            <a:lstStyle/>
            <a:p>
              <a:endParaRPr sz="2400"/>
            </a:p>
          </p:txBody>
        </p:sp>
        <p:sp>
          <p:nvSpPr>
            <p:cNvPr id="32" name="object 32"/>
            <p:cNvSpPr/>
            <p:nvPr/>
          </p:nvSpPr>
          <p:spPr>
            <a:xfrm>
              <a:off x="2415425" y="3547587"/>
              <a:ext cx="853440" cy="296545"/>
            </a:xfrm>
            <a:custGeom>
              <a:avLst/>
              <a:gdLst/>
              <a:ahLst/>
              <a:cxnLst/>
              <a:rect l="l" t="t" r="r" b="b"/>
              <a:pathLst>
                <a:path w="853439" h="296545">
                  <a:moveTo>
                    <a:pt x="0" y="296112"/>
                  </a:moveTo>
                  <a:lnTo>
                    <a:pt x="852922" y="0"/>
                  </a:lnTo>
                </a:path>
              </a:pathLst>
            </a:custGeom>
            <a:ln w="19049">
              <a:solidFill>
                <a:srgbClr val="000000"/>
              </a:solidFill>
            </a:ln>
          </p:spPr>
          <p:txBody>
            <a:bodyPr wrap="square" lIns="0" tIns="0" rIns="0" bIns="0" rtlCol="0"/>
            <a:lstStyle/>
            <a:p>
              <a:endParaRPr sz="2400"/>
            </a:p>
          </p:txBody>
        </p:sp>
        <p:pic>
          <p:nvPicPr>
            <p:cNvPr id="33" name="object 33"/>
            <p:cNvPicPr/>
            <p:nvPr/>
          </p:nvPicPr>
          <p:blipFill>
            <a:blip r:embed="rId7" cstate="print"/>
            <a:stretch>
              <a:fillRect/>
            </a:stretch>
          </p:blipFill>
          <p:spPr>
            <a:xfrm>
              <a:off x="3248502" y="3508337"/>
              <a:ext cx="111038" cy="78499"/>
            </a:xfrm>
            <a:prstGeom prst="rect">
              <a:avLst/>
            </a:prstGeom>
          </p:spPr>
        </p:pic>
      </p:grpSp>
      <p:sp>
        <p:nvSpPr>
          <p:cNvPr id="37" name="TextBox 36">
            <a:extLst>
              <a:ext uri="{FF2B5EF4-FFF2-40B4-BE49-F238E27FC236}">
                <a16:creationId xmlns:a16="http://schemas.microsoft.com/office/drawing/2014/main" id="{B6DA491C-6559-439D-ACA2-DD3030E6AE84}"/>
              </a:ext>
            </a:extLst>
          </p:cNvPr>
          <p:cNvSpPr txBox="1"/>
          <p:nvPr/>
        </p:nvSpPr>
        <p:spPr>
          <a:xfrm>
            <a:off x="1725702" y="5960502"/>
            <a:ext cx="7418298" cy="369332"/>
          </a:xfrm>
          <a:prstGeom prst="rect">
            <a:avLst/>
          </a:prstGeom>
          <a:noFill/>
        </p:spPr>
        <p:txBody>
          <a:bodyPr wrap="square">
            <a:spAutoFit/>
          </a:bodyPr>
          <a:lstStyle/>
          <a:p>
            <a:pPr marL="16933">
              <a:spcBef>
                <a:spcPts val="133"/>
              </a:spcBef>
            </a:pPr>
            <a:r>
              <a:rPr lang="en-IN" sz="1800" dirty="0">
                <a:latin typeface="Arial MT"/>
                <a:cs typeface="Arial MT"/>
              </a:rPr>
              <a:t>But we want to reach Global Minima which is lowest point globally </a:t>
            </a:r>
          </a:p>
        </p:txBody>
      </p:sp>
      <p:sp>
        <p:nvSpPr>
          <p:cNvPr id="39" name="TextBox 38">
            <a:extLst>
              <a:ext uri="{FF2B5EF4-FFF2-40B4-BE49-F238E27FC236}">
                <a16:creationId xmlns:a16="http://schemas.microsoft.com/office/drawing/2014/main" id="{3ABCE842-F2E1-45C3-BA38-2089E3BED298}"/>
              </a:ext>
            </a:extLst>
          </p:cNvPr>
          <p:cNvSpPr txBox="1"/>
          <p:nvPr/>
        </p:nvSpPr>
        <p:spPr>
          <a:xfrm>
            <a:off x="855402" y="4652807"/>
            <a:ext cx="2399071" cy="923330"/>
          </a:xfrm>
          <a:prstGeom prst="rect">
            <a:avLst/>
          </a:prstGeom>
          <a:noFill/>
        </p:spPr>
        <p:txBody>
          <a:bodyPr wrap="square">
            <a:spAutoFit/>
          </a:bodyPr>
          <a:lstStyle/>
          <a:p>
            <a:pPr marL="16933">
              <a:spcBef>
                <a:spcPts val="133"/>
              </a:spcBef>
            </a:pPr>
            <a:r>
              <a:rPr lang="en-IN" sz="1800" dirty="0">
                <a:latin typeface="Arial MT"/>
                <a:cs typeface="Arial MT"/>
              </a:rPr>
              <a:t>We need some push here to take us out of local minima</a:t>
            </a: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8334" y="275793"/>
            <a:ext cx="11703666"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853440" cy="438573"/>
            <a:chOff x="2443262" y="1165820"/>
            <a:chExt cx="640080" cy="32893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grpSp>
      <p:sp>
        <p:nvSpPr>
          <p:cNvPr id="12" name="object 12"/>
          <p:cNvSpPr txBox="1"/>
          <p:nvPr/>
        </p:nvSpPr>
        <p:spPr>
          <a:xfrm>
            <a:off x="4121901" y="1332117"/>
            <a:ext cx="205740"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p:txBody>
      </p:sp>
      <p:sp>
        <p:nvSpPr>
          <p:cNvPr id="13" name="object 13"/>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15" name="TextBox 14">
            <a:extLst>
              <a:ext uri="{FF2B5EF4-FFF2-40B4-BE49-F238E27FC236}">
                <a16:creationId xmlns:a16="http://schemas.microsoft.com/office/drawing/2014/main" id="{C78E5C52-7F68-4983-B317-2494850A10A9}"/>
              </a:ext>
            </a:extLst>
          </p:cNvPr>
          <p:cNvSpPr txBox="1"/>
          <p:nvPr/>
        </p:nvSpPr>
        <p:spPr>
          <a:xfrm>
            <a:off x="924228" y="3246792"/>
            <a:ext cx="2883217" cy="923330"/>
          </a:xfrm>
          <a:prstGeom prst="rect">
            <a:avLst/>
          </a:prstGeom>
          <a:noFill/>
        </p:spPr>
        <p:txBody>
          <a:bodyPr wrap="square">
            <a:spAutoFit/>
          </a:bodyPr>
          <a:lstStyle/>
          <a:p>
            <a:r>
              <a:rPr lang="en-IN" b="0" i="0" dirty="0">
                <a:solidFill>
                  <a:srgbClr val="383838"/>
                </a:solidFill>
                <a:effectLst/>
                <a:latin typeface="Inter"/>
              </a:rPr>
              <a:t>Consider a Ball </a:t>
            </a:r>
          </a:p>
          <a:p>
            <a:r>
              <a:rPr lang="en-IN" b="0" i="0" dirty="0">
                <a:solidFill>
                  <a:srgbClr val="383838"/>
                </a:solidFill>
                <a:effectLst/>
                <a:latin typeface="Inter"/>
              </a:rPr>
              <a:t>Initial Speed of Ball is U</a:t>
            </a:r>
          </a:p>
          <a:p>
            <a:r>
              <a:rPr lang="en-IN" b="0" i="0" dirty="0">
                <a:solidFill>
                  <a:srgbClr val="383838"/>
                </a:solidFill>
                <a:effectLst/>
                <a:latin typeface="Inter"/>
              </a:rPr>
              <a:t> </a:t>
            </a:r>
            <a:endParaRPr lang="en-IN"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3200" y="187303"/>
            <a:ext cx="11891215"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853440" cy="438573"/>
            <a:chOff x="2443262" y="1165820"/>
            <a:chExt cx="640080" cy="32893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grpSp>
      <p:sp>
        <p:nvSpPr>
          <p:cNvPr id="12" name="object 12"/>
          <p:cNvSpPr txBox="1"/>
          <p:nvPr/>
        </p:nvSpPr>
        <p:spPr>
          <a:xfrm>
            <a:off x="4121901" y="1332117"/>
            <a:ext cx="205740"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p:txBody>
      </p:sp>
      <p:grpSp>
        <p:nvGrpSpPr>
          <p:cNvPr id="13" name="object 13"/>
          <p:cNvGrpSpPr/>
          <p:nvPr/>
        </p:nvGrpSpPr>
        <p:grpSpPr>
          <a:xfrm>
            <a:off x="3570221" y="1917287"/>
            <a:ext cx="1252220" cy="1407160"/>
            <a:chOff x="2677665" y="1437965"/>
            <a:chExt cx="939165" cy="1055370"/>
          </a:xfrm>
        </p:grpSpPr>
        <p:sp>
          <p:nvSpPr>
            <p:cNvPr id="14" name="object 14"/>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67545" y="1767187"/>
              <a:ext cx="91592" cy="109022"/>
            </a:xfrm>
            <a:prstGeom prst="rect">
              <a:avLst/>
            </a:prstGeom>
          </p:spPr>
        </p:pic>
        <p:sp>
          <p:nvSpPr>
            <p:cNvPr id="16" name="object 16"/>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7" name="object 17"/>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8" name="object 18"/>
            <p:cNvPicPr/>
            <p:nvPr/>
          </p:nvPicPr>
          <p:blipFill>
            <a:blip r:embed="rId3" cstate="print"/>
            <a:stretch>
              <a:fillRect/>
            </a:stretch>
          </p:blipFill>
          <p:spPr>
            <a:xfrm>
              <a:off x="3298249" y="2156420"/>
              <a:ext cx="318497" cy="105629"/>
            </a:xfrm>
            <a:prstGeom prst="rect">
              <a:avLst/>
            </a:prstGeom>
          </p:spPr>
        </p:pic>
      </p:grpSp>
      <p:sp>
        <p:nvSpPr>
          <p:cNvPr id="19" name="object 19"/>
          <p:cNvSpPr txBox="1"/>
          <p:nvPr/>
        </p:nvSpPr>
        <p:spPr>
          <a:xfrm>
            <a:off x="4833101" y="2652918"/>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V</a:t>
            </a:r>
            <a:endParaRPr sz="1867">
              <a:latin typeface="Arial MT"/>
              <a:cs typeface="Arial MT"/>
            </a:endParaRPr>
          </a:p>
        </p:txBody>
      </p:sp>
      <p:sp>
        <p:nvSpPr>
          <p:cNvPr id="20" name="object 20"/>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21" name="TextBox 20">
            <a:extLst>
              <a:ext uri="{FF2B5EF4-FFF2-40B4-BE49-F238E27FC236}">
                <a16:creationId xmlns:a16="http://schemas.microsoft.com/office/drawing/2014/main" id="{FB61CDC2-B171-4FD8-A7EA-99E9357B54E8}"/>
              </a:ext>
            </a:extLst>
          </p:cNvPr>
          <p:cNvSpPr txBox="1"/>
          <p:nvPr/>
        </p:nvSpPr>
        <p:spPr>
          <a:xfrm>
            <a:off x="203199" y="4711802"/>
            <a:ext cx="9275097" cy="1754326"/>
          </a:xfrm>
          <a:prstGeom prst="rect">
            <a:avLst/>
          </a:prstGeom>
          <a:noFill/>
        </p:spPr>
        <p:txBody>
          <a:bodyPr wrap="square">
            <a:spAutoFit/>
          </a:bodyPr>
          <a:lstStyle/>
          <a:p>
            <a:r>
              <a:rPr lang="en-IN" b="0" i="0" dirty="0">
                <a:solidFill>
                  <a:srgbClr val="383838"/>
                </a:solidFill>
                <a:effectLst/>
                <a:latin typeface="Inter"/>
              </a:rPr>
              <a:t>Consider a Ball </a:t>
            </a:r>
          </a:p>
          <a:p>
            <a:r>
              <a:rPr lang="en-IN" b="0" i="0" dirty="0">
                <a:solidFill>
                  <a:srgbClr val="383838"/>
                </a:solidFill>
                <a:effectLst/>
                <a:latin typeface="Inter"/>
              </a:rPr>
              <a:t>Initial Speed of Ball is U</a:t>
            </a:r>
          </a:p>
          <a:p>
            <a:r>
              <a:rPr lang="en-IN" dirty="0">
                <a:solidFill>
                  <a:srgbClr val="383838"/>
                </a:solidFill>
                <a:latin typeface="Inter"/>
              </a:rPr>
              <a:t>Ball rolls down the Hill or slope</a:t>
            </a:r>
          </a:p>
          <a:p>
            <a:r>
              <a:rPr lang="en-IN" b="0" i="0" dirty="0">
                <a:solidFill>
                  <a:srgbClr val="383838"/>
                </a:solidFill>
                <a:effectLst/>
                <a:latin typeface="Inter"/>
              </a:rPr>
              <a:t>The speed of the ball at new point is V</a:t>
            </a:r>
          </a:p>
          <a:p>
            <a:endParaRPr lang="en-IN" dirty="0">
              <a:solidFill>
                <a:srgbClr val="383838"/>
              </a:solidFill>
              <a:latin typeface="Inter"/>
            </a:endParaRPr>
          </a:p>
          <a:p>
            <a:r>
              <a:rPr lang="en-IN" b="0" i="0" dirty="0">
                <a:solidFill>
                  <a:srgbClr val="383838"/>
                </a:solidFill>
                <a:effectLst/>
                <a:latin typeface="Inter"/>
              </a:rPr>
              <a:t> </a:t>
            </a:r>
            <a:endParaRPr lang="en-IN" dirty="0"/>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365" y="138141"/>
            <a:ext cx="11841318"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1564640" cy="1769533"/>
            <a:chOff x="2443262" y="1165820"/>
            <a:chExt cx="1173480" cy="132715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sp>
          <p:nvSpPr>
            <p:cNvPr id="12" name="object 12"/>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867545" y="1767187"/>
              <a:ext cx="91592" cy="109022"/>
            </a:xfrm>
            <a:prstGeom prst="rect">
              <a:avLst/>
            </a:prstGeom>
          </p:spPr>
        </p:pic>
        <p:sp>
          <p:nvSpPr>
            <p:cNvPr id="14" name="object 14"/>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5" name="object 15"/>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3298250" y="2156420"/>
              <a:ext cx="318497" cy="105629"/>
            </a:xfrm>
            <a:prstGeom prst="rect">
              <a:avLst/>
            </a:prstGeom>
          </p:spPr>
        </p:pic>
      </p:grpSp>
      <p:sp>
        <p:nvSpPr>
          <p:cNvPr id="17" name="object 17"/>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sp>
        <p:nvSpPr>
          <p:cNvPr id="18" name="object 18"/>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20" name="TextBox 19">
            <a:extLst>
              <a:ext uri="{FF2B5EF4-FFF2-40B4-BE49-F238E27FC236}">
                <a16:creationId xmlns:a16="http://schemas.microsoft.com/office/drawing/2014/main" id="{780A5729-9B44-4963-B10B-41D9AC14A041}"/>
              </a:ext>
            </a:extLst>
          </p:cNvPr>
          <p:cNvSpPr txBox="1"/>
          <p:nvPr/>
        </p:nvSpPr>
        <p:spPr>
          <a:xfrm>
            <a:off x="934060" y="5330388"/>
            <a:ext cx="6096000" cy="646331"/>
          </a:xfrm>
          <a:prstGeom prst="rect">
            <a:avLst/>
          </a:prstGeom>
          <a:noFill/>
        </p:spPr>
        <p:txBody>
          <a:bodyPr wrap="square">
            <a:spAutoFit/>
          </a:bodyPr>
          <a:lstStyle/>
          <a:p>
            <a:r>
              <a:rPr lang="en-IN" b="0" i="0" dirty="0">
                <a:solidFill>
                  <a:srgbClr val="383838"/>
                </a:solidFill>
                <a:effectLst/>
                <a:latin typeface="Inter"/>
              </a:rPr>
              <a:t>What about V is V&lt;U or V&gt;U? as ball rolls down there would be increase in speed hence V&gt;U</a:t>
            </a: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012" y="108644"/>
            <a:ext cx="11507020"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1564640" cy="1769533"/>
            <a:chOff x="2443262" y="1165820"/>
            <a:chExt cx="1173480" cy="132715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sp>
          <p:nvSpPr>
            <p:cNvPr id="12" name="object 12"/>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867545" y="1767187"/>
              <a:ext cx="91592" cy="109022"/>
            </a:xfrm>
            <a:prstGeom prst="rect">
              <a:avLst/>
            </a:prstGeom>
          </p:spPr>
        </p:pic>
        <p:sp>
          <p:nvSpPr>
            <p:cNvPr id="14" name="object 14"/>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5" name="object 15"/>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3298250" y="2156420"/>
              <a:ext cx="318497" cy="105629"/>
            </a:xfrm>
            <a:prstGeom prst="rect">
              <a:avLst/>
            </a:prstGeom>
          </p:spPr>
        </p:pic>
      </p:grpSp>
      <p:sp>
        <p:nvSpPr>
          <p:cNvPr id="17" name="object 17"/>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8" name="object 18"/>
          <p:cNvGrpSpPr/>
          <p:nvPr/>
        </p:nvGrpSpPr>
        <p:grpSpPr>
          <a:xfrm>
            <a:off x="4578617" y="3534049"/>
            <a:ext cx="386927" cy="399627"/>
            <a:chOff x="3433962" y="2650537"/>
            <a:chExt cx="290195" cy="299720"/>
          </a:xfrm>
        </p:grpSpPr>
        <p:sp>
          <p:nvSpPr>
            <p:cNvPr id="19" name="object 19"/>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20" name="object 20"/>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grpSp>
      <p:sp>
        <p:nvSpPr>
          <p:cNvPr id="21" name="object 21"/>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23" name="TextBox 22">
            <a:extLst>
              <a:ext uri="{FF2B5EF4-FFF2-40B4-BE49-F238E27FC236}">
                <a16:creationId xmlns:a16="http://schemas.microsoft.com/office/drawing/2014/main" id="{CB4EC75C-105F-4803-82EA-BA85579C9A5E}"/>
              </a:ext>
            </a:extLst>
          </p:cNvPr>
          <p:cNvSpPr txBox="1"/>
          <p:nvPr/>
        </p:nvSpPr>
        <p:spPr>
          <a:xfrm>
            <a:off x="825905" y="5428711"/>
            <a:ext cx="6096000" cy="923330"/>
          </a:xfrm>
          <a:prstGeom prst="rect">
            <a:avLst/>
          </a:prstGeom>
          <a:noFill/>
        </p:spPr>
        <p:txBody>
          <a:bodyPr wrap="square">
            <a:spAutoFit/>
          </a:bodyPr>
          <a:lstStyle/>
          <a:p>
            <a:r>
              <a:rPr lang="en-IN" b="0" i="0" dirty="0">
                <a:solidFill>
                  <a:srgbClr val="383838"/>
                </a:solidFill>
                <a:effectLst/>
                <a:latin typeface="Inter"/>
              </a:rPr>
              <a:t>When ball reaches the local minima it would have gain some speed which will eventually give it a push and ball would come out of local minima.</a:t>
            </a: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206967"/>
            <a:ext cx="11418531" cy="930964"/>
          </a:xfrm>
          <a:prstGeom prst="rect">
            <a:avLst/>
          </a:prstGeom>
        </p:spPr>
        <p:txBody>
          <a:bodyPr vert="horz" wrap="square" lIns="0" tIns="251400" rIns="0" bIns="0" rtlCol="0" anchor="ctr">
            <a:spAutoFit/>
          </a:bodyPr>
          <a:lstStyle/>
          <a:p>
            <a:pPr marL="1821981">
              <a:lnSpc>
                <a:spcPct val="100000"/>
              </a:lnSpc>
              <a:spcBef>
                <a:spcPts val="133"/>
              </a:spcBef>
            </a:pPr>
            <a:r>
              <a:rPr spc="-27" dirty="0"/>
              <a:t>Solution:</a:t>
            </a:r>
            <a:r>
              <a:rPr spc="-147" dirty="0"/>
              <a:t> </a:t>
            </a:r>
            <a:r>
              <a:rPr spc="-13" dirty="0"/>
              <a:t>Getting</a:t>
            </a:r>
            <a:r>
              <a:rPr spc="-147" dirty="0"/>
              <a:t> </a:t>
            </a:r>
            <a:r>
              <a:rPr dirty="0"/>
              <a:t>stuck</a:t>
            </a:r>
            <a:r>
              <a:rPr spc="-152" dirty="0"/>
              <a:t> </a:t>
            </a:r>
            <a:r>
              <a:rPr dirty="0"/>
              <a:t>at</a:t>
            </a:r>
            <a:r>
              <a:rPr spc="-147" dirty="0"/>
              <a:t> </a:t>
            </a:r>
            <a:r>
              <a:rPr dirty="0"/>
              <a:t>local</a:t>
            </a:r>
            <a:r>
              <a:rPr spc="-152" dirty="0"/>
              <a:t> </a:t>
            </a:r>
            <a:r>
              <a:rPr spc="-13" dirty="0"/>
              <a:t>minima</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1564640" cy="1769533"/>
            <a:chOff x="2443262" y="1165820"/>
            <a:chExt cx="1173480" cy="132715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sp>
          <p:nvSpPr>
            <p:cNvPr id="12" name="object 12"/>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867545" y="1767187"/>
              <a:ext cx="91592" cy="109022"/>
            </a:xfrm>
            <a:prstGeom prst="rect">
              <a:avLst/>
            </a:prstGeom>
          </p:spPr>
        </p:pic>
        <p:sp>
          <p:nvSpPr>
            <p:cNvPr id="14" name="object 14"/>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5" name="object 15"/>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3298250" y="2156420"/>
              <a:ext cx="318497" cy="105629"/>
            </a:xfrm>
            <a:prstGeom prst="rect">
              <a:avLst/>
            </a:prstGeom>
          </p:spPr>
        </p:pic>
      </p:grpSp>
      <p:sp>
        <p:nvSpPr>
          <p:cNvPr id="17" name="object 17"/>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8" name="object 18"/>
          <p:cNvGrpSpPr/>
          <p:nvPr/>
        </p:nvGrpSpPr>
        <p:grpSpPr>
          <a:xfrm>
            <a:off x="4578617" y="3341272"/>
            <a:ext cx="996527" cy="592667"/>
            <a:chOff x="3433962" y="2505954"/>
            <a:chExt cx="747395" cy="444500"/>
          </a:xfrm>
        </p:grpSpPr>
        <p:sp>
          <p:nvSpPr>
            <p:cNvPr id="19" name="object 19"/>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20" name="object 20"/>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4072297" y="2505954"/>
              <a:ext cx="108980" cy="91717"/>
            </a:xfrm>
            <a:prstGeom prst="rect">
              <a:avLst/>
            </a:prstGeom>
          </p:spPr>
        </p:pic>
      </p:grpSp>
      <p:sp>
        <p:nvSpPr>
          <p:cNvPr id="23" name="object 23"/>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
        <p:nvSpPr>
          <p:cNvPr id="25" name="TextBox 24">
            <a:extLst>
              <a:ext uri="{FF2B5EF4-FFF2-40B4-BE49-F238E27FC236}">
                <a16:creationId xmlns:a16="http://schemas.microsoft.com/office/drawing/2014/main" id="{C24410DA-5A42-47B6-8B9B-79DAF064724F}"/>
              </a:ext>
            </a:extLst>
          </p:cNvPr>
          <p:cNvSpPr txBox="1"/>
          <p:nvPr/>
        </p:nvSpPr>
        <p:spPr>
          <a:xfrm>
            <a:off x="422782" y="4648570"/>
            <a:ext cx="6823592" cy="1477328"/>
          </a:xfrm>
          <a:prstGeom prst="rect">
            <a:avLst/>
          </a:prstGeom>
          <a:noFill/>
        </p:spPr>
        <p:txBody>
          <a:bodyPr wrap="square">
            <a:spAutoFit/>
          </a:bodyPr>
          <a:lstStyle/>
          <a:p>
            <a:r>
              <a:rPr lang="en-US" dirty="0"/>
              <a:t>When a ball reaches a local minimum, it still has some speed, like momentum, that can help it roll out of the dip and keep moving. To help the ball get out of the local minimum, we need to accumulate more speed (momentum) so it doesn't get stuck and can keep rolling towards a better, lower point (a deeper minimum).</a:t>
            </a:r>
            <a:endParaRPr lang="en-IN" dirty="0"/>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7" y="82033"/>
            <a:ext cx="4984938"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69365"/>
            <a:ext cx="8245687" cy="3671147"/>
            <a:chOff x="1479887" y="1177024"/>
            <a:chExt cx="6184265" cy="2753360"/>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7" name="object 7"/>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1564640" cy="1769533"/>
            <a:chOff x="2443262" y="1165820"/>
            <a:chExt cx="1173480" cy="132715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sp>
          <p:nvSpPr>
            <p:cNvPr id="12" name="object 12"/>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2867545" y="1767187"/>
              <a:ext cx="91592" cy="109022"/>
            </a:xfrm>
            <a:prstGeom prst="rect">
              <a:avLst/>
            </a:prstGeom>
          </p:spPr>
        </p:pic>
        <p:sp>
          <p:nvSpPr>
            <p:cNvPr id="14" name="object 14"/>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5" name="object 15"/>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3298250" y="2156420"/>
              <a:ext cx="318497" cy="105629"/>
            </a:xfrm>
            <a:prstGeom prst="rect">
              <a:avLst/>
            </a:prstGeom>
          </p:spPr>
        </p:pic>
      </p:grpSp>
      <p:sp>
        <p:nvSpPr>
          <p:cNvPr id="17" name="object 17"/>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8" name="object 18"/>
          <p:cNvGrpSpPr/>
          <p:nvPr/>
        </p:nvGrpSpPr>
        <p:grpSpPr>
          <a:xfrm>
            <a:off x="4578617" y="3341272"/>
            <a:ext cx="996527" cy="592667"/>
            <a:chOff x="3433962" y="2505954"/>
            <a:chExt cx="747395" cy="444500"/>
          </a:xfrm>
        </p:grpSpPr>
        <p:sp>
          <p:nvSpPr>
            <p:cNvPr id="19" name="object 19"/>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20" name="object 20"/>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1" name="object 21"/>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2" name="object 22"/>
            <p:cNvPicPr/>
            <p:nvPr/>
          </p:nvPicPr>
          <p:blipFill>
            <a:blip r:embed="rId5" cstate="print"/>
            <a:stretch>
              <a:fillRect/>
            </a:stretch>
          </p:blipFill>
          <p:spPr>
            <a:xfrm>
              <a:off x="4072297" y="2505954"/>
              <a:ext cx="108980" cy="91717"/>
            </a:xfrm>
            <a:prstGeom prst="rect">
              <a:avLst/>
            </a:prstGeom>
          </p:spPr>
        </p:pic>
      </p:grpSp>
      <p:sp>
        <p:nvSpPr>
          <p:cNvPr id="26" name="object 26"/>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pic>
        <p:nvPicPr>
          <p:cNvPr id="28" name="Picture 27">
            <a:extLst>
              <a:ext uri="{FF2B5EF4-FFF2-40B4-BE49-F238E27FC236}">
                <a16:creationId xmlns:a16="http://schemas.microsoft.com/office/drawing/2014/main" id="{2E264FD7-1C80-4233-8D2D-281E7E41A203}"/>
              </a:ext>
            </a:extLst>
          </p:cNvPr>
          <p:cNvPicPr>
            <a:picLocks noChangeAspect="1"/>
          </p:cNvPicPr>
          <p:nvPr/>
        </p:nvPicPr>
        <p:blipFill>
          <a:blip r:embed="rId6"/>
          <a:stretch>
            <a:fillRect/>
          </a:stretch>
        </p:blipFill>
        <p:spPr>
          <a:xfrm>
            <a:off x="2945771" y="4586219"/>
            <a:ext cx="2629267" cy="600159"/>
          </a:xfrm>
          <a:prstGeom prst="rect">
            <a:avLst/>
          </a:prstGeom>
        </p:spPr>
      </p:pic>
      <p:pic>
        <p:nvPicPr>
          <p:cNvPr id="30" name="Picture 29">
            <a:extLst>
              <a:ext uri="{FF2B5EF4-FFF2-40B4-BE49-F238E27FC236}">
                <a16:creationId xmlns:a16="http://schemas.microsoft.com/office/drawing/2014/main" id="{6EC0294F-D5E7-4012-B5FA-3D554378CFA6}"/>
              </a:ext>
            </a:extLst>
          </p:cNvPr>
          <p:cNvPicPr>
            <a:picLocks noChangeAspect="1"/>
          </p:cNvPicPr>
          <p:nvPr/>
        </p:nvPicPr>
        <p:blipFill>
          <a:blip r:embed="rId7"/>
          <a:stretch>
            <a:fillRect/>
          </a:stretch>
        </p:blipFill>
        <p:spPr>
          <a:xfrm>
            <a:off x="649925" y="5156911"/>
            <a:ext cx="7220958" cy="1419423"/>
          </a:xfrm>
          <a:prstGeom prst="rect">
            <a:avLst/>
          </a:prstGeom>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82033"/>
            <a:ext cx="4758797"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341272"/>
            <a:ext cx="996527" cy="592667"/>
            <a:chOff x="3433962" y="2505954"/>
            <a:chExt cx="747395" cy="44450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4072297" y="2505954"/>
              <a:ext cx="108980" cy="91717"/>
            </a:xfrm>
            <a:prstGeom prst="rect">
              <a:avLst/>
            </a:prstGeom>
          </p:spPr>
        </p:pic>
      </p:grpSp>
      <p:sp>
        <p:nvSpPr>
          <p:cNvPr id="22" name="object 22"/>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3" name="object 23"/>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6" name="object 26"/>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7" name="object 27"/>
          <p:cNvGrpSpPr/>
          <p:nvPr/>
        </p:nvGrpSpPr>
        <p:grpSpPr>
          <a:xfrm>
            <a:off x="5135966" y="5275333"/>
            <a:ext cx="1381759" cy="640079"/>
            <a:chOff x="3851974" y="3956499"/>
            <a:chExt cx="1036319" cy="480059"/>
          </a:xfrm>
        </p:grpSpPr>
        <p:sp>
          <p:nvSpPr>
            <p:cNvPr id="28" name="object 28"/>
            <p:cNvSpPr/>
            <p:nvPr/>
          </p:nvSpPr>
          <p:spPr>
            <a:xfrm>
              <a:off x="3861499"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9" name="object 29"/>
            <p:cNvSpPr/>
            <p:nvPr/>
          </p:nvSpPr>
          <p:spPr>
            <a:xfrm>
              <a:off x="4836546"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30" name="object 30"/>
            <p:cNvSpPr/>
            <p:nvPr/>
          </p:nvSpPr>
          <p:spPr>
            <a:xfrm>
              <a:off x="4836546"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grpSp>
      <p:sp>
        <p:nvSpPr>
          <p:cNvPr id="31" name="object 31"/>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2" name="object 32"/>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131194"/>
            <a:ext cx="4837455"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341272"/>
            <a:ext cx="996527" cy="592667"/>
            <a:chOff x="3433962" y="2505954"/>
            <a:chExt cx="747395" cy="44450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4072297" y="2505954"/>
              <a:ext cx="108980" cy="91717"/>
            </a:xfrm>
            <a:prstGeom prst="rect">
              <a:avLst/>
            </a:prstGeom>
          </p:spPr>
        </p:pic>
      </p:grpSp>
      <p:sp>
        <p:nvSpPr>
          <p:cNvPr id="22" name="object 22"/>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3" name="object 23"/>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dirty="0">
              <a:latin typeface="Arial MT"/>
              <a:cs typeface="Arial MT"/>
            </a:endParaRPr>
          </a:p>
        </p:txBody>
      </p:sp>
      <p:sp>
        <p:nvSpPr>
          <p:cNvPr id="25" name="object 25"/>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6" name="object 26"/>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7" name="object 27"/>
          <p:cNvGrpSpPr/>
          <p:nvPr/>
        </p:nvGrpSpPr>
        <p:grpSpPr>
          <a:xfrm>
            <a:off x="3170367" y="5113500"/>
            <a:ext cx="3347720" cy="801793"/>
            <a:chOff x="2377775" y="3835124"/>
            <a:chExt cx="2510790" cy="601345"/>
          </a:xfrm>
        </p:grpSpPr>
        <p:sp>
          <p:nvSpPr>
            <p:cNvPr id="28" name="object 28"/>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9" name="object 29"/>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30" name="object 30"/>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31" name="object 31"/>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2" name="object 32"/>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3" name="object 33"/>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4" name="object 34"/>
          <p:cNvGrpSpPr/>
          <p:nvPr/>
        </p:nvGrpSpPr>
        <p:grpSpPr>
          <a:xfrm>
            <a:off x="1756679" y="4781255"/>
            <a:ext cx="1697567" cy="930487"/>
            <a:chOff x="1317509" y="3585941"/>
            <a:chExt cx="1273175" cy="697865"/>
          </a:xfrm>
        </p:grpSpPr>
        <p:sp>
          <p:nvSpPr>
            <p:cNvPr id="35" name="object 35"/>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6" name="object 36"/>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7" name="object 37"/>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grpSp>
      <p:sp>
        <p:nvSpPr>
          <p:cNvPr id="38" name="object 38"/>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28942"/>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4"/>
            <a:ext cx="3307927"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7" dirty="0">
                <a:latin typeface="Roboto"/>
                <a:cs typeface="Roboto"/>
              </a:rPr>
              <a:t> Neural </a:t>
            </a:r>
            <a:r>
              <a:rPr sz="1867" spc="-13" dirty="0">
                <a:latin typeface="Roboto"/>
                <a:cs typeface="Roboto"/>
              </a:rPr>
              <a:t>Network</a:t>
            </a:r>
            <a:endParaRPr sz="1867">
              <a:latin typeface="Roboto"/>
              <a:cs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2748880" y="134615"/>
            <a:ext cx="6444281" cy="694207"/>
          </a:xfrm>
          <a:prstGeom prst="rect">
            <a:avLst/>
          </a:prstGeom>
        </p:spPr>
        <p:txBody>
          <a:bodyPr vert="horz" wrap="square" lIns="0" tIns="16933" rIns="0" bIns="0" rtlCol="0" anchor="ctr">
            <a:spAutoFit/>
          </a:bodyPr>
          <a:lstStyle/>
          <a:p>
            <a:pPr marL="37252">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3" name="object 3"/>
          <p:cNvGrpSpPr/>
          <p:nvPr/>
        </p:nvGrpSpPr>
        <p:grpSpPr>
          <a:xfrm>
            <a:off x="4813649" y="2545850"/>
            <a:ext cx="2565400" cy="1766993"/>
            <a:chOff x="3610237" y="1909387"/>
            <a:chExt cx="1924050" cy="1325245"/>
          </a:xfrm>
        </p:grpSpPr>
        <p:sp>
          <p:nvSpPr>
            <p:cNvPr id="4" name="object 4"/>
            <p:cNvSpPr/>
            <p:nvPr/>
          </p:nvSpPr>
          <p:spPr>
            <a:xfrm>
              <a:off x="3614999" y="1914150"/>
              <a:ext cx="1914525" cy="1315720"/>
            </a:xfrm>
            <a:custGeom>
              <a:avLst/>
              <a:gdLst/>
              <a:ahLst/>
              <a:cxnLst/>
              <a:rect l="l" t="t" r="r" b="b"/>
              <a:pathLst>
                <a:path w="1914525" h="1315720">
                  <a:moveTo>
                    <a:pt x="1694795" y="1315199"/>
                  </a:move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close/>
                </a:path>
              </a:pathLst>
            </a:custGeom>
            <a:solidFill>
              <a:srgbClr val="6C9EEB"/>
            </a:solidFill>
          </p:spPr>
          <p:txBody>
            <a:bodyPr wrap="square" lIns="0" tIns="0" rIns="0" bIns="0" rtlCol="0"/>
            <a:lstStyle/>
            <a:p>
              <a:endParaRPr sz="2400"/>
            </a:p>
          </p:txBody>
        </p:sp>
        <p:sp>
          <p:nvSpPr>
            <p:cNvPr id="5" name="object 5"/>
            <p:cNvSpPr/>
            <p:nvPr/>
          </p:nvSpPr>
          <p:spPr>
            <a:xfrm>
              <a:off x="3614999" y="1914150"/>
              <a:ext cx="1914525" cy="1315720"/>
            </a:xfrm>
            <a:custGeom>
              <a:avLst/>
              <a:gdLst/>
              <a:ahLst/>
              <a:cxnLst/>
              <a:rect l="l" t="t" r="r" b="b"/>
              <a:pathLst>
                <a:path w="1914525" h="1315720">
                  <a:moveTo>
                    <a:pt x="0" y="219204"/>
                  </a:moveTo>
                  <a:lnTo>
                    <a:pt x="5789" y="168942"/>
                  </a:lnTo>
                  <a:lnTo>
                    <a:pt x="22280" y="122803"/>
                  </a:lnTo>
                  <a:lnTo>
                    <a:pt x="48156" y="82103"/>
                  </a:lnTo>
                  <a:lnTo>
                    <a:pt x="82103" y="48156"/>
                  </a:lnTo>
                  <a:lnTo>
                    <a:pt x="122803" y="22280"/>
                  </a:lnTo>
                  <a:lnTo>
                    <a:pt x="168942" y="5789"/>
                  </a:lnTo>
                  <a:lnTo>
                    <a:pt x="219204" y="0"/>
                  </a:lnTo>
                  <a:lnTo>
                    <a:pt x="1694795" y="0"/>
                  </a:lnTo>
                  <a:lnTo>
                    <a:pt x="1737760" y="4250"/>
                  </a:lnTo>
                  <a:lnTo>
                    <a:pt x="1778681" y="16685"/>
                  </a:lnTo>
                  <a:lnTo>
                    <a:pt x="1816410" y="36828"/>
                  </a:lnTo>
                  <a:lnTo>
                    <a:pt x="1849796" y="64203"/>
                  </a:lnTo>
                  <a:lnTo>
                    <a:pt x="1877171" y="97589"/>
                  </a:lnTo>
                  <a:lnTo>
                    <a:pt x="1897314" y="135318"/>
                  </a:lnTo>
                  <a:lnTo>
                    <a:pt x="1909749" y="176239"/>
                  </a:lnTo>
                  <a:lnTo>
                    <a:pt x="1913999" y="219204"/>
                  </a:lnTo>
                  <a:lnTo>
                    <a:pt x="1913999" y="1095995"/>
                  </a:lnTo>
                  <a:lnTo>
                    <a:pt x="1908210" y="1146257"/>
                  </a:lnTo>
                  <a:lnTo>
                    <a:pt x="1891719" y="1192396"/>
                  </a:lnTo>
                  <a:lnTo>
                    <a:pt x="1865843" y="1233096"/>
                  </a:lnTo>
                  <a:lnTo>
                    <a:pt x="1831896" y="1267043"/>
                  </a:lnTo>
                  <a:lnTo>
                    <a:pt x="1791196" y="1292919"/>
                  </a:lnTo>
                  <a:lnTo>
                    <a:pt x="1745057" y="1309410"/>
                  </a:lnTo>
                  <a:lnTo>
                    <a:pt x="1694795" y="1315199"/>
                  </a:lnTo>
                  <a:lnTo>
                    <a:pt x="219204" y="1315199"/>
                  </a:lnTo>
                  <a:lnTo>
                    <a:pt x="168942" y="1309410"/>
                  </a:lnTo>
                  <a:lnTo>
                    <a:pt x="122803" y="1292919"/>
                  </a:lnTo>
                  <a:lnTo>
                    <a:pt x="82103" y="1267043"/>
                  </a:lnTo>
                  <a:lnTo>
                    <a:pt x="48156" y="1233096"/>
                  </a:lnTo>
                  <a:lnTo>
                    <a:pt x="22280" y="1192396"/>
                  </a:lnTo>
                  <a:lnTo>
                    <a:pt x="5789" y="1146257"/>
                  </a:lnTo>
                  <a:lnTo>
                    <a:pt x="0" y="1095995"/>
                  </a:lnTo>
                  <a:lnTo>
                    <a:pt x="0" y="219204"/>
                  </a:lnTo>
                  <a:close/>
                </a:path>
              </a:pathLst>
            </a:custGeom>
            <a:ln w="9524">
              <a:solidFill>
                <a:srgbClr val="A7A7A7"/>
              </a:solidFill>
            </a:ln>
          </p:spPr>
          <p:txBody>
            <a:bodyPr wrap="square" lIns="0" tIns="0" rIns="0" bIns="0" rtlCol="0"/>
            <a:lstStyle/>
            <a:p>
              <a:endParaRPr sz="2400"/>
            </a:p>
          </p:txBody>
        </p:sp>
      </p:grpSp>
      <p:sp>
        <p:nvSpPr>
          <p:cNvPr id="6" name="object 6"/>
          <p:cNvSpPr txBox="1"/>
          <p:nvPr/>
        </p:nvSpPr>
        <p:spPr>
          <a:xfrm>
            <a:off x="5106549" y="3031574"/>
            <a:ext cx="1976967" cy="744349"/>
          </a:xfrm>
          <a:prstGeom prst="rect">
            <a:avLst/>
          </a:prstGeom>
        </p:spPr>
        <p:txBody>
          <a:bodyPr vert="horz" wrap="square" lIns="0" tIns="14393" rIns="0" bIns="0" rtlCol="0">
            <a:spAutoFit/>
          </a:bodyPr>
          <a:lstStyle/>
          <a:p>
            <a:pPr marL="16933" marR="6773" indent="51645">
              <a:lnSpc>
                <a:spcPct val="101000"/>
              </a:lnSpc>
              <a:spcBef>
                <a:spcPts val="113"/>
              </a:spcBef>
            </a:pPr>
            <a:r>
              <a:rPr sz="2400" spc="-33" dirty="0">
                <a:latin typeface="Roboto"/>
                <a:cs typeface="Roboto"/>
              </a:rPr>
              <a:t>Unsupervised </a:t>
            </a:r>
            <a:r>
              <a:rPr sz="2400" spc="-579" dirty="0">
                <a:latin typeface="Roboto"/>
                <a:cs typeface="Roboto"/>
              </a:rPr>
              <a:t> </a:t>
            </a:r>
            <a:r>
              <a:rPr sz="2400" spc="-20" dirty="0">
                <a:latin typeface="Roboto"/>
                <a:cs typeface="Roboto"/>
              </a:rPr>
              <a:t>Deep</a:t>
            </a:r>
            <a:r>
              <a:rPr sz="2400" spc="-80" dirty="0">
                <a:latin typeface="Roboto"/>
                <a:cs typeface="Roboto"/>
              </a:rPr>
              <a:t> </a:t>
            </a:r>
            <a:r>
              <a:rPr sz="2400" spc="-33" dirty="0">
                <a:latin typeface="Roboto"/>
                <a:cs typeface="Roboto"/>
              </a:rPr>
              <a:t>Learning</a:t>
            </a:r>
            <a:endParaRPr sz="2400">
              <a:latin typeface="Roboto"/>
              <a:cs typeface="Roboto"/>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7" y="82033"/>
            <a:ext cx="4432264"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534049"/>
            <a:ext cx="386927" cy="399627"/>
            <a:chOff x="3433962" y="2650537"/>
            <a:chExt cx="290195" cy="29972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1" name="object 21"/>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2" name="object 22"/>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3" name="object 23"/>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4" name="object 24"/>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5" name="object 25"/>
          <p:cNvGrpSpPr/>
          <p:nvPr/>
        </p:nvGrpSpPr>
        <p:grpSpPr>
          <a:xfrm>
            <a:off x="3170367" y="5113500"/>
            <a:ext cx="3347720" cy="801793"/>
            <a:chOff x="2377775" y="3835124"/>
            <a:chExt cx="2510790" cy="601345"/>
          </a:xfrm>
        </p:grpSpPr>
        <p:sp>
          <p:nvSpPr>
            <p:cNvPr id="26" name="object 26"/>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7" name="object 27"/>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28" name="object 28"/>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29" name="object 29"/>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0" name="object 30"/>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1" name="object 31"/>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2" name="object 32"/>
          <p:cNvGrpSpPr/>
          <p:nvPr/>
        </p:nvGrpSpPr>
        <p:grpSpPr>
          <a:xfrm>
            <a:off x="1756679" y="4781255"/>
            <a:ext cx="1697567" cy="930487"/>
            <a:chOff x="1317509" y="3585941"/>
            <a:chExt cx="1273175" cy="697865"/>
          </a:xfrm>
        </p:grpSpPr>
        <p:sp>
          <p:nvSpPr>
            <p:cNvPr id="33" name="object 33"/>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4" name="object 34"/>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5" name="object 35"/>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grpSp>
      <p:sp>
        <p:nvSpPr>
          <p:cNvPr id="36" name="object 36"/>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131194"/>
            <a:ext cx="455231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534049"/>
            <a:ext cx="386927" cy="399627"/>
            <a:chOff x="3433962" y="2650537"/>
            <a:chExt cx="290195" cy="29972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1" name="object 21"/>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2" name="object 22"/>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3" name="object 23"/>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4" name="object 24"/>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5" name="object 25"/>
          <p:cNvGrpSpPr/>
          <p:nvPr/>
        </p:nvGrpSpPr>
        <p:grpSpPr>
          <a:xfrm>
            <a:off x="3170367" y="5113500"/>
            <a:ext cx="3347720" cy="801793"/>
            <a:chOff x="2377775" y="3835124"/>
            <a:chExt cx="2510790" cy="601345"/>
          </a:xfrm>
        </p:grpSpPr>
        <p:sp>
          <p:nvSpPr>
            <p:cNvPr id="26" name="object 26"/>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7" name="object 27"/>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28" name="object 28"/>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29" name="object 29"/>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0" name="object 30"/>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1" name="object 31"/>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2" name="object 32"/>
          <p:cNvGrpSpPr/>
          <p:nvPr/>
        </p:nvGrpSpPr>
        <p:grpSpPr>
          <a:xfrm>
            <a:off x="1756679" y="4781255"/>
            <a:ext cx="3193627" cy="1253067"/>
            <a:chOff x="1317509" y="3585941"/>
            <a:chExt cx="2395220" cy="939800"/>
          </a:xfrm>
        </p:grpSpPr>
        <p:sp>
          <p:nvSpPr>
            <p:cNvPr id="33" name="object 33"/>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4" name="object 34"/>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5" name="object 35"/>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sp>
          <p:nvSpPr>
            <p:cNvPr id="36" name="object 36"/>
            <p:cNvSpPr/>
            <p:nvPr/>
          </p:nvSpPr>
          <p:spPr>
            <a:xfrm>
              <a:off x="3612800" y="4256074"/>
              <a:ext cx="90170" cy="260350"/>
            </a:xfrm>
            <a:custGeom>
              <a:avLst/>
              <a:gdLst/>
              <a:ahLst/>
              <a:cxnLst/>
              <a:rect l="l" t="t" r="r" b="b"/>
              <a:pathLst>
                <a:path w="90170"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37" name="object 37"/>
            <p:cNvSpPr/>
            <p:nvPr/>
          </p:nvSpPr>
          <p:spPr>
            <a:xfrm>
              <a:off x="3612800" y="4256074"/>
              <a:ext cx="90170" cy="260350"/>
            </a:xfrm>
            <a:custGeom>
              <a:avLst/>
              <a:gdLst/>
              <a:ahLst/>
              <a:cxnLst/>
              <a:rect l="l" t="t" r="r" b="b"/>
              <a:pathLst>
                <a:path w="90170"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38" name="object 38"/>
          <p:cNvSpPr txBox="1"/>
          <p:nvPr/>
        </p:nvSpPr>
        <p:spPr>
          <a:xfrm>
            <a:off x="4779178" y="5979530"/>
            <a:ext cx="18457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0</a:t>
            </a:r>
            <a:endParaRPr sz="2133">
              <a:latin typeface="Arial MT"/>
              <a:cs typeface="Arial MT"/>
            </a:endParaRPr>
          </a:p>
        </p:txBody>
      </p:sp>
      <p:sp>
        <p:nvSpPr>
          <p:cNvPr id="39" name="object 39"/>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435995"/>
            <a:ext cx="463026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534049"/>
            <a:ext cx="386927" cy="399627"/>
            <a:chOff x="3433962" y="2650537"/>
            <a:chExt cx="290195" cy="29972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1" name="object 21"/>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2" name="object 22"/>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3" name="object 23"/>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4" name="object 24"/>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5" name="object 25"/>
          <p:cNvGrpSpPr/>
          <p:nvPr/>
        </p:nvGrpSpPr>
        <p:grpSpPr>
          <a:xfrm>
            <a:off x="3170367" y="5113500"/>
            <a:ext cx="3347720" cy="801793"/>
            <a:chOff x="2377775" y="3835124"/>
            <a:chExt cx="2510790" cy="601345"/>
          </a:xfrm>
        </p:grpSpPr>
        <p:sp>
          <p:nvSpPr>
            <p:cNvPr id="26" name="object 26"/>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7" name="object 27"/>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28" name="object 28"/>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29" name="object 29"/>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0" name="object 30"/>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1" name="object 31"/>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2" name="object 32"/>
          <p:cNvGrpSpPr/>
          <p:nvPr/>
        </p:nvGrpSpPr>
        <p:grpSpPr>
          <a:xfrm>
            <a:off x="1756679" y="4781255"/>
            <a:ext cx="3193627" cy="1253067"/>
            <a:chOff x="1317509" y="3585941"/>
            <a:chExt cx="2395220" cy="939800"/>
          </a:xfrm>
        </p:grpSpPr>
        <p:sp>
          <p:nvSpPr>
            <p:cNvPr id="33" name="object 33"/>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4" name="object 34"/>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5" name="object 35"/>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sp>
          <p:nvSpPr>
            <p:cNvPr id="36" name="object 36"/>
            <p:cNvSpPr/>
            <p:nvPr/>
          </p:nvSpPr>
          <p:spPr>
            <a:xfrm>
              <a:off x="3612800" y="4256074"/>
              <a:ext cx="90170" cy="260350"/>
            </a:xfrm>
            <a:custGeom>
              <a:avLst/>
              <a:gdLst/>
              <a:ahLst/>
              <a:cxnLst/>
              <a:rect l="l" t="t" r="r" b="b"/>
              <a:pathLst>
                <a:path w="90170"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37" name="object 37"/>
            <p:cNvSpPr/>
            <p:nvPr/>
          </p:nvSpPr>
          <p:spPr>
            <a:xfrm>
              <a:off x="3612800" y="4256074"/>
              <a:ext cx="90170" cy="260350"/>
            </a:xfrm>
            <a:custGeom>
              <a:avLst/>
              <a:gdLst/>
              <a:ahLst/>
              <a:cxnLst/>
              <a:rect l="l" t="t" r="r" b="b"/>
              <a:pathLst>
                <a:path w="90170"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38" name="object 38"/>
          <p:cNvSpPr txBox="1"/>
          <p:nvPr/>
        </p:nvSpPr>
        <p:spPr>
          <a:xfrm>
            <a:off x="4779178" y="5979530"/>
            <a:ext cx="18457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0</a:t>
            </a:r>
            <a:endParaRPr sz="2133">
              <a:latin typeface="Arial MT"/>
              <a:cs typeface="Arial MT"/>
            </a:endParaRPr>
          </a:p>
        </p:txBody>
      </p:sp>
      <p:grpSp>
        <p:nvGrpSpPr>
          <p:cNvPr id="39" name="object 39"/>
          <p:cNvGrpSpPr/>
          <p:nvPr/>
        </p:nvGrpSpPr>
        <p:grpSpPr>
          <a:xfrm>
            <a:off x="3373999" y="5615532"/>
            <a:ext cx="145627" cy="372533"/>
            <a:chOff x="2530499" y="4211649"/>
            <a:chExt cx="109220" cy="279400"/>
          </a:xfrm>
        </p:grpSpPr>
        <p:sp>
          <p:nvSpPr>
            <p:cNvPr id="40" name="object 40"/>
            <p:cNvSpPr/>
            <p:nvPr/>
          </p:nvSpPr>
          <p:spPr>
            <a:xfrm>
              <a:off x="2540024" y="4221174"/>
              <a:ext cx="90170" cy="260350"/>
            </a:xfrm>
            <a:custGeom>
              <a:avLst/>
              <a:gdLst/>
              <a:ahLst/>
              <a:cxnLst/>
              <a:rect l="l" t="t" r="r" b="b"/>
              <a:pathLst>
                <a:path w="90169"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41" name="object 41"/>
            <p:cNvSpPr/>
            <p:nvPr/>
          </p:nvSpPr>
          <p:spPr>
            <a:xfrm>
              <a:off x="2540024" y="4221174"/>
              <a:ext cx="90170" cy="260350"/>
            </a:xfrm>
            <a:custGeom>
              <a:avLst/>
              <a:gdLst/>
              <a:ahLst/>
              <a:cxnLst/>
              <a:rect l="l" t="t" r="r" b="b"/>
              <a:pathLst>
                <a:path w="90169"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42" name="object 42"/>
          <p:cNvSpPr txBox="1"/>
          <p:nvPr/>
        </p:nvSpPr>
        <p:spPr>
          <a:xfrm>
            <a:off x="2798536" y="6061351"/>
            <a:ext cx="12852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Some</a:t>
            </a:r>
            <a:r>
              <a:rPr sz="1867" spc="-27" dirty="0">
                <a:latin typeface="Arial MT"/>
                <a:cs typeface="Arial MT"/>
              </a:rPr>
              <a:t> </a:t>
            </a:r>
            <a:r>
              <a:rPr sz="1867" spc="-13" dirty="0">
                <a:latin typeface="Arial MT"/>
                <a:cs typeface="Arial MT"/>
              </a:rPr>
              <a:t>value</a:t>
            </a:r>
            <a:endParaRPr sz="1867">
              <a:latin typeface="Arial MT"/>
              <a:cs typeface="Arial MT"/>
            </a:endParaRPr>
          </a:p>
        </p:txBody>
      </p:sp>
      <p:sp>
        <p:nvSpPr>
          <p:cNvPr id="43" name="object 43"/>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209852"/>
            <a:ext cx="494560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pic>
        <p:nvPicPr>
          <p:cNvPr id="3" name="object 3"/>
          <p:cNvPicPr/>
          <p:nvPr/>
        </p:nvPicPr>
        <p:blipFill>
          <a:blip r:embed="rId2" cstate="print"/>
          <a:stretch>
            <a:fillRect/>
          </a:stretch>
        </p:blipFill>
        <p:spPr>
          <a:xfrm>
            <a:off x="1973183" y="1569366"/>
            <a:ext cx="8245632" cy="3670332"/>
          </a:xfrm>
          <a:prstGeom prst="rect">
            <a:avLst/>
          </a:prstGeom>
        </p:spPr>
      </p:pic>
      <p:sp>
        <p:nvSpPr>
          <p:cNvPr id="4" name="object 4"/>
          <p:cNvSpPr txBox="1"/>
          <p:nvPr/>
        </p:nvSpPr>
        <p:spPr>
          <a:xfrm>
            <a:off x="5960651" y="5814430"/>
            <a:ext cx="1071880" cy="660095"/>
          </a:xfrm>
          <a:prstGeom prst="rect">
            <a:avLst/>
          </a:prstGeom>
        </p:spPr>
        <p:txBody>
          <a:bodyPr vert="horz" wrap="square" lIns="0" tIns="11853" rIns="0" bIns="0" rtlCol="0">
            <a:spAutoFit/>
          </a:bodyPr>
          <a:lstStyle/>
          <a:p>
            <a:pPr marL="16933" marR="6773" indent="67732">
              <a:lnSpc>
                <a:spcPct val="102000"/>
              </a:lnSpc>
              <a:spcBef>
                <a:spcPts val="93"/>
              </a:spcBef>
            </a:pPr>
            <a:r>
              <a:rPr sz="2133" spc="-13" dirty="0">
                <a:latin typeface="Arial MT"/>
                <a:cs typeface="Arial MT"/>
              </a:rPr>
              <a:t>Current Gradient</a:t>
            </a:r>
            <a:endParaRPr sz="2133">
              <a:latin typeface="Arial MT"/>
              <a:cs typeface="Arial MT"/>
            </a:endParaRPr>
          </a:p>
        </p:txBody>
      </p:sp>
      <p:grpSp>
        <p:nvGrpSpPr>
          <p:cNvPr id="5" name="object 5"/>
          <p:cNvGrpSpPr/>
          <p:nvPr/>
        </p:nvGrpSpPr>
        <p:grpSpPr>
          <a:xfrm>
            <a:off x="3257683" y="1554427"/>
            <a:ext cx="5518572" cy="1769533"/>
            <a:chOff x="2443262" y="1165820"/>
            <a:chExt cx="4138929" cy="1327150"/>
          </a:xfrm>
        </p:grpSpPr>
        <p:sp>
          <p:nvSpPr>
            <p:cNvPr id="6" name="object 6"/>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9" name="object 9"/>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2764849" y="1165820"/>
              <a:ext cx="318497" cy="105628"/>
            </a:xfrm>
            <a:prstGeom prst="rect">
              <a:avLst/>
            </a:prstGeom>
          </p:spPr>
        </p:pic>
        <p:sp>
          <p:nvSpPr>
            <p:cNvPr id="11" name="object 11"/>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2867545" y="1767187"/>
              <a:ext cx="91592" cy="109022"/>
            </a:xfrm>
            <a:prstGeom prst="rect">
              <a:avLst/>
            </a:prstGeom>
          </p:spPr>
        </p:pic>
        <p:sp>
          <p:nvSpPr>
            <p:cNvPr id="13" name="object 13"/>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4" name="object 14"/>
            <p:cNvSpPr/>
            <p:nvPr/>
          </p:nvSpPr>
          <p:spPr>
            <a:xfrm>
              <a:off x="3018400"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3298250" y="2156420"/>
              <a:ext cx="318497" cy="105629"/>
            </a:xfrm>
            <a:prstGeom prst="rect">
              <a:avLst/>
            </a:prstGeom>
          </p:spPr>
        </p:pic>
      </p:grpSp>
      <p:sp>
        <p:nvSpPr>
          <p:cNvPr id="16" name="object 16"/>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7" name="object 17"/>
          <p:cNvGrpSpPr/>
          <p:nvPr/>
        </p:nvGrpSpPr>
        <p:grpSpPr>
          <a:xfrm>
            <a:off x="4578617" y="3341272"/>
            <a:ext cx="996527" cy="592667"/>
            <a:chOff x="3433962" y="2505954"/>
            <a:chExt cx="747395" cy="444500"/>
          </a:xfrm>
        </p:grpSpPr>
        <p:sp>
          <p:nvSpPr>
            <p:cNvPr id="18" name="object 18"/>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9" name="object 19"/>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0" name="object 20"/>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1" name="object 21"/>
            <p:cNvPicPr/>
            <p:nvPr/>
          </p:nvPicPr>
          <p:blipFill>
            <a:blip r:embed="rId5" cstate="print"/>
            <a:stretch>
              <a:fillRect/>
            </a:stretch>
          </p:blipFill>
          <p:spPr>
            <a:xfrm>
              <a:off x="4072297" y="2505954"/>
              <a:ext cx="108980" cy="91717"/>
            </a:xfrm>
            <a:prstGeom prst="rect">
              <a:avLst/>
            </a:prstGeom>
          </p:spPr>
        </p:pic>
      </p:grpSp>
      <p:sp>
        <p:nvSpPr>
          <p:cNvPr id="22" name="object 22"/>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3" name="object 23"/>
          <p:cNvSpPr txBox="1"/>
          <p:nvPr/>
        </p:nvSpPr>
        <p:spPr>
          <a:xfrm>
            <a:off x="2462301" y="5117428"/>
            <a:ext cx="98467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699331" y="5117428"/>
            <a:ext cx="84412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a:t>
            </a:r>
            <a:r>
              <a:rPr sz="2133" spc="13" dirty="0">
                <a:latin typeface="Arial MT"/>
                <a:cs typeface="Arial MT"/>
              </a:rPr>
              <a:t> </a:t>
            </a:r>
            <a:r>
              <a:rPr sz="2133" spc="-160" dirty="0">
                <a:latin typeface="Arial MT"/>
                <a:cs typeface="Arial MT"/>
              </a:rPr>
              <a:t>(1-</a:t>
            </a:r>
            <a:r>
              <a:rPr sz="2133" spc="-213" dirty="0">
                <a:latin typeface="Arial MT"/>
                <a:cs typeface="Arial MT"/>
              </a:rPr>
              <a:t>β)</a:t>
            </a:r>
            <a:endParaRPr sz="2133">
              <a:latin typeface="Arial MT"/>
              <a:cs typeface="Arial MT"/>
            </a:endParaRPr>
          </a:p>
        </p:txBody>
      </p:sp>
      <p:sp>
        <p:nvSpPr>
          <p:cNvPr id="26" name="object 26"/>
          <p:cNvSpPr txBox="1"/>
          <p:nvPr/>
        </p:nvSpPr>
        <p:spPr>
          <a:xfrm>
            <a:off x="4605467" y="4947834"/>
            <a:ext cx="543560" cy="668196"/>
          </a:xfrm>
          <a:prstGeom prst="rect">
            <a:avLst/>
          </a:prstGeom>
          <a:ln w="19049">
            <a:solidFill>
              <a:srgbClr val="FF0000"/>
            </a:solidFill>
          </a:ln>
        </p:spPr>
        <p:txBody>
          <a:bodyPr vert="horz" wrap="square" lIns="0" tIns="0" rIns="0" bIns="0" rtlCol="0">
            <a:spAutoFit/>
          </a:bodyPr>
          <a:lstStyle/>
          <a:p>
            <a:pPr marL="74505" marR="156629" indent="6773">
              <a:lnSpc>
                <a:spcPts val="2707"/>
              </a:lnSpc>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grpSp>
        <p:nvGrpSpPr>
          <p:cNvPr id="27" name="object 27"/>
          <p:cNvGrpSpPr/>
          <p:nvPr/>
        </p:nvGrpSpPr>
        <p:grpSpPr>
          <a:xfrm>
            <a:off x="3170367" y="5113500"/>
            <a:ext cx="3347720" cy="801793"/>
            <a:chOff x="2377775" y="3835124"/>
            <a:chExt cx="2510790" cy="601345"/>
          </a:xfrm>
        </p:grpSpPr>
        <p:sp>
          <p:nvSpPr>
            <p:cNvPr id="28" name="object 28"/>
            <p:cNvSpPr/>
            <p:nvPr/>
          </p:nvSpPr>
          <p:spPr>
            <a:xfrm>
              <a:off x="3861500" y="3966024"/>
              <a:ext cx="1000125" cy="424180"/>
            </a:xfrm>
            <a:custGeom>
              <a:avLst/>
              <a:gdLst/>
              <a:ahLst/>
              <a:cxnLst/>
              <a:rect l="l" t="t" r="r" b="b"/>
              <a:pathLst>
                <a:path w="1000125" h="424179">
                  <a:moveTo>
                    <a:pt x="0" y="0"/>
                  </a:moveTo>
                  <a:lnTo>
                    <a:pt x="54153" y="922"/>
                  </a:lnTo>
                  <a:lnTo>
                    <a:pt x="108169" y="3646"/>
                  </a:lnTo>
                  <a:lnTo>
                    <a:pt x="161908" y="8104"/>
                  </a:lnTo>
                  <a:lnTo>
                    <a:pt x="215232" y="14230"/>
                  </a:lnTo>
                  <a:lnTo>
                    <a:pt x="268004" y="21956"/>
                  </a:lnTo>
                  <a:lnTo>
                    <a:pt x="320085" y="31217"/>
                  </a:lnTo>
                  <a:lnTo>
                    <a:pt x="371336" y="41946"/>
                  </a:lnTo>
                  <a:lnTo>
                    <a:pt x="421620" y="54075"/>
                  </a:lnTo>
                  <a:lnTo>
                    <a:pt x="470799" y="67538"/>
                  </a:lnTo>
                  <a:lnTo>
                    <a:pt x="518733" y="82269"/>
                  </a:lnTo>
                  <a:lnTo>
                    <a:pt x="565285" y="98200"/>
                  </a:lnTo>
                  <a:lnTo>
                    <a:pt x="610318" y="115265"/>
                  </a:lnTo>
                  <a:lnTo>
                    <a:pt x="653691" y="133398"/>
                  </a:lnTo>
                  <a:lnTo>
                    <a:pt x="695268" y="152531"/>
                  </a:lnTo>
                  <a:lnTo>
                    <a:pt x="741320" y="176028"/>
                  </a:lnTo>
                  <a:lnTo>
                    <a:pt x="784518" y="200691"/>
                  </a:lnTo>
                  <a:lnTo>
                    <a:pt x="824644" y="226413"/>
                  </a:lnTo>
                  <a:lnTo>
                    <a:pt x="861477" y="253088"/>
                  </a:lnTo>
                  <a:lnTo>
                    <a:pt x="894800" y="280611"/>
                  </a:lnTo>
                  <a:lnTo>
                    <a:pt x="924391" y="308875"/>
                  </a:lnTo>
                  <a:lnTo>
                    <a:pt x="961302" y="352430"/>
                  </a:lnTo>
                  <a:lnTo>
                    <a:pt x="988584" y="397057"/>
                  </a:lnTo>
                  <a:lnTo>
                    <a:pt x="999421" y="422497"/>
                  </a:lnTo>
                  <a:lnTo>
                    <a:pt x="999885" y="423819"/>
                  </a:lnTo>
                </a:path>
              </a:pathLst>
            </a:custGeom>
            <a:ln w="19049">
              <a:solidFill>
                <a:srgbClr val="000000"/>
              </a:solidFill>
            </a:ln>
          </p:spPr>
          <p:txBody>
            <a:bodyPr wrap="square" lIns="0" tIns="0" rIns="0" bIns="0" rtlCol="0"/>
            <a:lstStyle/>
            <a:p>
              <a:endParaRPr sz="2400"/>
            </a:p>
          </p:txBody>
        </p:sp>
        <p:sp>
          <p:nvSpPr>
            <p:cNvPr id="29" name="object 29"/>
            <p:cNvSpPr/>
            <p:nvPr/>
          </p:nvSpPr>
          <p:spPr>
            <a:xfrm>
              <a:off x="4836547" y="4365005"/>
              <a:ext cx="42545" cy="62230"/>
            </a:xfrm>
            <a:custGeom>
              <a:avLst/>
              <a:gdLst/>
              <a:ahLst/>
              <a:cxnLst/>
              <a:rect l="l" t="t" r="r" b="b"/>
              <a:pathLst>
                <a:path w="42545" h="62229">
                  <a:moveTo>
                    <a:pt x="31383" y="61698"/>
                  </a:moveTo>
                  <a:lnTo>
                    <a:pt x="0" y="7491"/>
                  </a:lnTo>
                  <a:lnTo>
                    <a:pt x="24838" y="24838"/>
                  </a:lnTo>
                  <a:lnTo>
                    <a:pt x="42186" y="0"/>
                  </a:lnTo>
                  <a:lnTo>
                    <a:pt x="31383" y="61698"/>
                  </a:lnTo>
                  <a:close/>
                </a:path>
              </a:pathLst>
            </a:custGeom>
            <a:solidFill>
              <a:srgbClr val="000000"/>
            </a:solidFill>
          </p:spPr>
          <p:txBody>
            <a:bodyPr wrap="square" lIns="0" tIns="0" rIns="0" bIns="0" rtlCol="0"/>
            <a:lstStyle/>
            <a:p>
              <a:endParaRPr sz="2400"/>
            </a:p>
          </p:txBody>
        </p:sp>
        <p:sp>
          <p:nvSpPr>
            <p:cNvPr id="30" name="object 30"/>
            <p:cNvSpPr/>
            <p:nvPr/>
          </p:nvSpPr>
          <p:spPr>
            <a:xfrm>
              <a:off x="4836547" y="4365005"/>
              <a:ext cx="42545" cy="62230"/>
            </a:xfrm>
            <a:custGeom>
              <a:avLst/>
              <a:gdLst/>
              <a:ahLst/>
              <a:cxnLst/>
              <a:rect l="l" t="t" r="r" b="b"/>
              <a:pathLst>
                <a:path w="42545" h="62229">
                  <a:moveTo>
                    <a:pt x="24838" y="24838"/>
                  </a:moveTo>
                  <a:lnTo>
                    <a:pt x="0" y="7491"/>
                  </a:lnTo>
                  <a:lnTo>
                    <a:pt x="31383" y="61698"/>
                  </a:lnTo>
                  <a:lnTo>
                    <a:pt x="42186" y="0"/>
                  </a:lnTo>
                  <a:lnTo>
                    <a:pt x="24838" y="24838"/>
                  </a:lnTo>
                  <a:close/>
                </a:path>
              </a:pathLst>
            </a:custGeom>
            <a:ln w="19049">
              <a:solidFill>
                <a:srgbClr val="000000"/>
              </a:solidFill>
            </a:ln>
          </p:spPr>
          <p:txBody>
            <a:bodyPr wrap="square" lIns="0" tIns="0" rIns="0" bIns="0" rtlCol="0"/>
            <a:lstStyle/>
            <a:p>
              <a:endParaRPr sz="2400"/>
            </a:p>
          </p:txBody>
        </p:sp>
        <p:sp>
          <p:nvSpPr>
            <p:cNvPr id="31" name="object 31"/>
            <p:cNvSpPr/>
            <p:nvPr/>
          </p:nvSpPr>
          <p:spPr>
            <a:xfrm>
              <a:off x="2387300" y="3844649"/>
              <a:ext cx="387350" cy="335915"/>
            </a:xfrm>
            <a:custGeom>
              <a:avLst/>
              <a:gdLst/>
              <a:ahLst/>
              <a:cxnLst/>
              <a:rect l="l" t="t" r="r" b="b"/>
              <a:pathLst>
                <a:path w="387350" h="335914">
                  <a:moveTo>
                    <a:pt x="0" y="0"/>
                  </a:moveTo>
                  <a:lnTo>
                    <a:pt x="386999" y="0"/>
                  </a:lnTo>
                  <a:lnTo>
                    <a:pt x="386999" y="335699"/>
                  </a:lnTo>
                  <a:lnTo>
                    <a:pt x="0" y="335699"/>
                  </a:lnTo>
                  <a:lnTo>
                    <a:pt x="0" y="0"/>
                  </a:lnTo>
                  <a:close/>
                </a:path>
              </a:pathLst>
            </a:custGeom>
            <a:ln w="19049">
              <a:solidFill>
                <a:srgbClr val="FF0000"/>
              </a:solidFill>
            </a:ln>
          </p:spPr>
          <p:txBody>
            <a:bodyPr wrap="square" lIns="0" tIns="0" rIns="0" bIns="0" rtlCol="0"/>
            <a:lstStyle/>
            <a:p>
              <a:endParaRPr sz="2400"/>
            </a:p>
          </p:txBody>
        </p:sp>
      </p:grpSp>
      <p:sp>
        <p:nvSpPr>
          <p:cNvPr id="32" name="object 32"/>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3" name="object 33"/>
          <p:cNvSpPr txBox="1"/>
          <p:nvPr/>
        </p:nvSpPr>
        <p:spPr>
          <a:xfrm>
            <a:off x="991423" y="5621530"/>
            <a:ext cx="1600200" cy="994867"/>
          </a:xfrm>
          <a:prstGeom prst="rect">
            <a:avLst/>
          </a:prstGeom>
        </p:spPr>
        <p:txBody>
          <a:bodyPr vert="horz" wrap="square" lIns="0" tIns="11853" rIns="0" bIns="0" rtlCol="0">
            <a:spAutoFit/>
          </a:bodyPr>
          <a:lstStyle/>
          <a:p>
            <a:pPr marL="16086" marR="6773" algn="ctr">
              <a:lnSpc>
                <a:spcPct val="102000"/>
              </a:lnSpc>
              <a:spcBef>
                <a:spcPts val="93"/>
              </a:spcBef>
            </a:pPr>
            <a:r>
              <a:rPr sz="2133" spc="-13" dirty="0">
                <a:latin typeface="Arial MT"/>
                <a:cs typeface="Arial MT"/>
              </a:rPr>
              <a:t>Previously Accumulated Gradient</a:t>
            </a:r>
            <a:endParaRPr sz="2133">
              <a:latin typeface="Arial MT"/>
              <a:cs typeface="Arial MT"/>
            </a:endParaRPr>
          </a:p>
        </p:txBody>
      </p:sp>
      <p:grpSp>
        <p:nvGrpSpPr>
          <p:cNvPr id="34" name="object 34"/>
          <p:cNvGrpSpPr/>
          <p:nvPr/>
        </p:nvGrpSpPr>
        <p:grpSpPr>
          <a:xfrm>
            <a:off x="1756679" y="4781255"/>
            <a:ext cx="3193627" cy="1253067"/>
            <a:chOff x="1317509" y="3585941"/>
            <a:chExt cx="2395220" cy="939800"/>
          </a:xfrm>
        </p:grpSpPr>
        <p:sp>
          <p:nvSpPr>
            <p:cNvPr id="35" name="object 35"/>
            <p:cNvSpPr/>
            <p:nvPr/>
          </p:nvSpPr>
          <p:spPr>
            <a:xfrm>
              <a:off x="1347232" y="3595466"/>
              <a:ext cx="1233805" cy="641350"/>
            </a:xfrm>
            <a:custGeom>
              <a:avLst/>
              <a:gdLst/>
              <a:ahLst/>
              <a:cxnLst/>
              <a:rect l="l" t="t" r="r" b="b"/>
              <a:pathLst>
                <a:path w="1233805" h="641350">
                  <a:moveTo>
                    <a:pt x="1233567" y="249183"/>
                  </a:moveTo>
                  <a:lnTo>
                    <a:pt x="1219673" y="202423"/>
                  </a:lnTo>
                  <a:lnTo>
                    <a:pt x="1180406" y="153710"/>
                  </a:lnTo>
                  <a:lnTo>
                    <a:pt x="1119392" y="106448"/>
                  </a:lnTo>
                  <a:lnTo>
                    <a:pt x="1081862" y="84425"/>
                  </a:lnTo>
                  <a:lnTo>
                    <a:pt x="1040255" y="64042"/>
                  </a:lnTo>
                  <a:lnTo>
                    <a:pt x="995023" y="45723"/>
                  </a:lnTo>
                  <a:lnTo>
                    <a:pt x="946619" y="29895"/>
                  </a:lnTo>
                  <a:lnTo>
                    <a:pt x="895497" y="16983"/>
                  </a:lnTo>
                  <a:lnTo>
                    <a:pt x="842109" y="7413"/>
                  </a:lnTo>
                  <a:lnTo>
                    <a:pt x="786910" y="1610"/>
                  </a:lnTo>
                  <a:lnTo>
                    <a:pt x="730351" y="0"/>
                  </a:lnTo>
                  <a:lnTo>
                    <a:pt x="672885" y="3007"/>
                  </a:lnTo>
                  <a:lnTo>
                    <a:pt x="614967" y="11059"/>
                  </a:lnTo>
                  <a:lnTo>
                    <a:pt x="568611" y="21360"/>
                  </a:lnTo>
                  <a:lnTo>
                    <a:pt x="522486" y="35029"/>
                  </a:lnTo>
                  <a:lnTo>
                    <a:pt x="476826" y="51934"/>
                  </a:lnTo>
                  <a:lnTo>
                    <a:pt x="431862" y="71943"/>
                  </a:lnTo>
                  <a:lnTo>
                    <a:pt x="387825" y="94924"/>
                  </a:lnTo>
                  <a:lnTo>
                    <a:pt x="344948" y="120744"/>
                  </a:lnTo>
                  <a:lnTo>
                    <a:pt x="303463" y="149272"/>
                  </a:lnTo>
                  <a:lnTo>
                    <a:pt x="263602" y="180376"/>
                  </a:lnTo>
                  <a:lnTo>
                    <a:pt x="225597" y="213922"/>
                  </a:lnTo>
                  <a:lnTo>
                    <a:pt x="189680" y="249779"/>
                  </a:lnTo>
                  <a:lnTo>
                    <a:pt x="156082" y="287815"/>
                  </a:lnTo>
                  <a:lnTo>
                    <a:pt x="125036" y="327898"/>
                  </a:lnTo>
                  <a:lnTo>
                    <a:pt x="96774" y="369896"/>
                  </a:lnTo>
                  <a:lnTo>
                    <a:pt x="71527" y="413675"/>
                  </a:lnTo>
                  <a:lnTo>
                    <a:pt x="49528" y="459105"/>
                  </a:lnTo>
                  <a:lnTo>
                    <a:pt x="26950" y="518012"/>
                  </a:lnTo>
                  <a:lnTo>
                    <a:pt x="10261" y="579033"/>
                  </a:lnTo>
                  <a:lnTo>
                    <a:pt x="2609" y="620754"/>
                  </a:lnTo>
                  <a:lnTo>
                    <a:pt x="847" y="633957"/>
                  </a:lnTo>
                  <a:lnTo>
                    <a:pt x="0" y="641198"/>
                  </a:lnTo>
                </a:path>
              </a:pathLst>
            </a:custGeom>
            <a:ln w="19049">
              <a:solidFill>
                <a:srgbClr val="000000"/>
              </a:solidFill>
            </a:ln>
          </p:spPr>
          <p:txBody>
            <a:bodyPr wrap="square" lIns="0" tIns="0" rIns="0" bIns="0" rtlCol="0"/>
            <a:lstStyle/>
            <a:p>
              <a:endParaRPr sz="2400"/>
            </a:p>
          </p:txBody>
        </p:sp>
        <p:sp>
          <p:nvSpPr>
            <p:cNvPr id="36" name="object 36"/>
            <p:cNvSpPr/>
            <p:nvPr/>
          </p:nvSpPr>
          <p:spPr>
            <a:xfrm>
              <a:off x="1327034" y="4214083"/>
              <a:ext cx="43180" cy="60325"/>
            </a:xfrm>
            <a:custGeom>
              <a:avLst/>
              <a:gdLst/>
              <a:ahLst/>
              <a:cxnLst/>
              <a:rect l="l" t="t" r="r" b="b"/>
              <a:pathLst>
                <a:path w="43180" h="60325">
                  <a:moveTo>
                    <a:pt x="18115" y="59960"/>
                  </a:moveTo>
                  <a:lnTo>
                    <a:pt x="0" y="0"/>
                  </a:lnTo>
                  <a:lnTo>
                    <a:pt x="20198" y="22581"/>
                  </a:lnTo>
                  <a:lnTo>
                    <a:pt x="42780" y="2383"/>
                  </a:lnTo>
                  <a:lnTo>
                    <a:pt x="18115" y="59960"/>
                  </a:lnTo>
                  <a:close/>
                </a:path>
              </a:pathLst>
            </a:custGeom>
            <a:solidFill>
              <a:srgbClr val="000000"/>
            </a:solidFill>
          </p:spPr>
          <p:txBody>
            <a:bodyPr wrap="square" lIns="0" tIns="0" rIns="0" bIns="0" rtlCol="0"/>
            <a:lstStyle/>
            <a:p>
              <a:endParaRPr sz="2400"/>
            </a:p>
          </p:txBody>
        </p:sp>
        <p:sp>
          <p:nvSpPr>
            <p:cNvPr id="37" name="object 37"/>
            <p:cNvSpPr/>
            <p:nvPr/>
          </p:nvSpPr>
          <p:spPr>
            <a:xfrm>
              <a:off x="1327034" y="4214083"/>
              <a:ext cx="43180" cy="60325"/>
            </a:xfrm>
            <a:custGeom>
              <a:avLst/>
              <a:gdLst/>
              <a:ahLst/>
              <a:cxnLst/>
              <a:rect l="l" t="t" r="r" b="b"/>
              <a:pathLst>
                <a:path w="43180" h="60325">
                  <a:moveTo>
                    <a:pt x="20198" y="22581"/>
                  </a:moveTo>
                  <a:lnTo>
                    <a:pt x="0" y="0"/>
                  </a:lnTo>
                  <a:lnTo>
                    <a:pt x="18115" y="59960"/>
                  </a:lnTo>
                  <a:lnTo>
                    <a:pt x="42780" y="2383"/>
                  </a:lnTo>
                  <a:lnTo>
                    <a:pt x="20198" y="22581"/>
                  </a:lnTo>
                  <a:close/>
                </a:path>
              </a:pathLst>
            </a:custGeom>
            <a:ln w="19049">
              <a:solidFill>
                <a:srgbClr val="000000"/>
              </a:solidFill>
            </a:ln>
          </p:spPr>
          <p:txBody>
            <a:bodyPr wrap="square" lIns="0" tIns="0" rIns="0" bIns="0" rtlCol="0"/>
            <a:lstStyle/>
            <a:p>
              <a:endParaRPr sz="2400"/>
            </a:p>
          </p:txBody>
        </p:sp>
        <p:sp>
          <p:nvSpPr>
            <p:cNvPr id="38" name="object 38"/>
            <p:cNvSpPr/>
            <p:nvPr/>
          </p:nvSpPr>
          <p:spPr>
            <a:xfrm>
              <a:off x="3612800" y="4256074"/>
              <a:ext cx="90170" cy="260350"/>
            </a:xfrm>
            <a:custGeom>
              <a:avLst/>
              <a:gdLst/>
              <a:ahLst/>
              <a:cxnLst/>
              <a:rect l="l" t="t" r="r" b="b"/>
              <a:pathLst>
                <a:path w="90170"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39" name="object 39"/>
            <p:cNvSpPr/>
            <p:nvPr/>
          </p:nvSpPr>
          <p:spPr>
            <a:xfrm>
              <a:off x="3612800" y="4256074"/>
              <a:ext cx="90170" cy="260350"/>
            </a:xfrm>
            <a:custGeom>
              <a:avLst/>
              <a:gdLst/>
              <a:ahLst/>
              <a:cxnLst/>
              <a:rect l="l" t="t" r="r" b="b"/>
              <a:pathLst>
                <a:path w="90170"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40" name="object 40"/>
          <p:cNvSpPr txBox="1"/>
          <p:nvPr/>
        </p:nvSpPr>
        <p:spPr>
          <a:xfrm>
            <a:off x="4779178" y="5979530"/>
            <a:ext cx="184573"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0</a:t>
            </a:r>
            <a:endParaRPr sz="2133">
              <a:latin typeface="Arial MT"/>
              <a:cs typeface="Arial MT"/>
            </a:endParaRPr>
          </a:p>
        </p:txBody>
      </p:sp>
      <p:grpSp>
        <p:nvGrpSpPr>
          <p:cNvPr id="41" name="object 41"/>
          <p:cNvGrpSpPr/>
          <p:nvPr/>
        </p:nvGrpSpPr>
        <p:grpSpPr>
          <a:xfrm>
            <a:off x="3373999" y="5615532"/>
            <a:ext cx="145627" cy="372533"/>
            <a:chOff x="2530499" y="4211649"/>
            <a:chExt cx="109220" cy="279400"/>
          </a:xfrm>
        </p:grpSpPr>
        <p:sp>
          <p:nvSpPr>
            <p:cNvPr id="42" name="object 42"/>
            <p:cNvSpPr/>
            <p:nvPr/>
          </p:nvSpPr>
          <p:spPr>
            <a:xfrm>
              <a:off x="2540024" y="4221174"/>
              <a:ext cx="90170" cy="260350"/>
            </a:xfrm>
            <a:custGeom>
              <a:avLst/>
              <a:gdLst/>
              <a:ahLst/>
              <a:cxnLst/>
              <a:rect l="l" t="t" r="r" b="b"/>
              <a:pathLst>
                <a:path w="90169" h="260350">
                  <a:moveTo>
                    <a:pt x="44999" y="260099"/>
                  </a:moveTo>
                  <a:lnTo>
                    <a:pt x="0" y="215099"/>
                  </a:lnTo>
                  <a:lnTo>
                    <a:pt x="22499" y="215099"/>
                  </a:lnTo>
                  <a:lnTo>
                    <a:pt x="22499" y="0"/>
                  </a:lnTo>
                  <a:lnTo>
                    <a:pt x="67499" y="0"/>
                  </a:lnTo>
                  <a:lnTo>
                    <a:pt x="67499" y="215099"/>
                  </a:lnTo>
                  <a:lnTo>
                    <a:pt x="89999" y="215099"/>
                  </a:lnTo>
                  <a:lnTo>
                    <a:pt x="44999" y="260099"/>
                  </a:lnTo>
                  <a:close/>
                </a:path>
              </a:pathLst>
            </a:custGeom>
            <a:solidFill>
              <a:srgbClr val="0000FF"/>
            </a:solidFill>
          </p:spPr>
          <p:txBody>
            <a:bodyPr wrap="square" lIns="0" tIns="0" rIns="0" bIns="0" rtlCol="0"/>
            <a:lstStyle/>
            <a:p>
              <a:endParaRPr sz="2400"/>
            </a:p>
          </p:txBody>
        </p:sp>
        <p:sp>
          <p:nvSpPr>
            <p:cNvPr id="43" name="object 43"/>
            <p:cNvSpPr/>
            <p:nvPr/>
          </p:nvSpPr>
          <p:spPr>
            <a:xfrm>
              <a:off x="2540024" y="4221174"/>
              <a:ext cx="90170" cy="260350"/>
            </a:xfrm>
            <a:custGeom>
              <a:avLst/>
              <a:gdLst/>
              <a:ahLst/>
              <a:cxnLst/>
              <a:rect l="l" t="t" r="r" b="b"/>
              <a:pathLst>
                <a:path w="90169" h="260350">
                  <a:moveTo>
                    <a:pt x="0" y="215099"/>
                  </a:moveTo>
                  <a:lnTo>
                    <a:pt x="22499" y="215099"/>
                  </a:lnTo>
                  <a:lnTo>
                    <a:pt x="22499" y="0"/>
                  </a:lnTo>
                  <a:lnTo>
                    <a:pt x="67499" y="0"/>
                  </a:lnTo>
                  <a:lnTo>
                    <a:pt x="67499" y="215099"/>
                  </a:lnTo>
                  <a:lnTo>
                    <a:pt x="89999" y="215099"/>
                  </a:lnTo>
                  <a:lnTo>
                    <a:pt x="44999" y="260099"/>
                  </a:lnTo>
                  <a:lnTo>
                    <a:pt x="0" y="215099"/>
                  </a:lnTo>
                  <a:close/>
                </a:path>
              </a:pathLst>
            </a:custGeom>
            <a:ln w="19049">
              <a:solidFill>
                <a:srgbClr val="0000FF"/>
              </a:solidFill>
            </a:ln>
          </p:spPr>
          <p:txBody>
            <a:bodyPr wrap="square" lIns="0" tIns="0" rIns="0" bIns="0" rtlCol="0"/>
            <a:lstStyle/>
            <a:p>
              <a:endParaRPr sz="2400"/>
            </a:p>
          </p:txBody>
        </p:sp>
      </p:grpSp>
      <p:sp>
        <p:nvSpPr>
          <p:cNvPr id="44" name="object 44"/>
          <p:cNvSpPr txBox="1"/>
          <p:nvPr/>
        </p:nvSpPr>
        <p:spPr>
          <a:xfrm>
            <a:off x="2798536" y="6061351"/>
            <a:ext cx="128524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Some</a:t>
            </a:r>
            <a:r>
              <a:rPr sz="1867" spc="-27" dirty="0">
                <a:latin typeface="Arial MT"/>
                <a:cs typeface="Arial MT"/>
              </a:rPr>
              <a:t> </a:t>
            </a:r>
            <a:r>
              <a:rPr sz="1867" spc="-13" dirty="0">
                <a:latin typeface="Arial MT"/>
                <a:cs typeface="Arial MT"/>
              </a:rPr>
              <a:t>value</a:t>
            </a:r>
            <a:endParaRPr sz="1867">
              <a:latin typeface="Arial MT"/>
              <a:cs typeface="Arial MT"/>
            </a:endParaRPr>
          </a:p>
        </p:txBody>
      </p:sp>
      <p:sp>
        <p:nvSpPr>
          <p:cNvPr id="45" name="object 45"/>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3924" y="42703"/>
            <a:ext cx="4542487"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2" name="object 22"/>
          <p:cNvSpPr txBox="1"/>
          <p:nvPr/>
        </p:nvSpPr>
        <p:spPr>
          <a:xfrm>
            <a:off x="2462301" y="5117428"/>
            <a:ext cx="4986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400" dirty="0">
                <a:latin typeface="Arial MT"/>
                <a:cs typeface="Arial MT"/>
              </a:rPr>
              <a:t> </a:t>
            </a:r>
            <a:r>
              <a:rPr sz="2133" spc="-67" dirty="0">
                <a:latin typeface="Arial MT"/>
                <a:cs typeface="Arial MT"/>
              </a:rPr>
              <a:t>=</a:t>
            </a:r>
            <a:endParaRPr sz="2133">
              <a:latin typeface="Arial MT"/>
              <a:cs typeface="Arial MT"/>
            </a:endParaRPr>
          </a:p>
        </p:txBody>
      </p:sp>
      <p:sp>
        <p:nvSpPr>
          <p:cNvPr id="23" name="object 23"/>
          <p:cNvSpPr txBox="1"/>
          <p:nvPr/>
        </p:nvSpPr>
        <p:spPr>
          <a:xfrm>
            <a:off x="2958268" y="5126199"/>
            <a:ext cx="293793" cy="335926"/>
          </a:xfrm>
          <a:prstGeom prst="rect">
            <a:avLst/>
          </a:prstGeom>
          <a:ln w="19049">
            <a:solidFill>
              <a:srgbClr val="FF0000"/>
            </a:solidFill>
          </a:ln>
        </p:spPr>
        <p:txBody>
          <a:bodyPr vert="horz" wrap="square" lIns="0" tIns="7620" rIns="0" bIns="0" rtlCol="0">
            <a:spAutoFit/>
          </a:bodyPr>
          <a:lstStyle/>
          <a:p>
            <a:pPr marL="59265">
              <a:spcBef>
                <a:spcPts val="60"/>
              </a:spcBef>
            </a:pPr>
            <a:r>
              <a:rPr sz="2133" spc="-987" dirty="0">
                <a:latin typeface="Arial MT"/>
                <a:cs typeface="Arial MT"/>
              </a:rPr>
              <a:t>β</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232022" y="5117429"/>
            <a:ext cx="659553" cy="345330"/>
          </a:xfrm>
          <a:prstGeom prst="rect">
            <a:avLst/>
          </a:prstGeom>
        </p:spPr>
        <p:txBody>
          <a:bodyPr vert="horz" wrap="square" lIns="0" tIns="16933" rIns="0" bIns="0" rtlCol="0">
            <a:spAutoFit/>
          </a:bodyPr>
          <a:lstStyle/>
          <a:p>
            <a:pPr marL="16933">
              <a:spcBef>
                <a:spcPts val="133"/>
              </a:spcBef>
              <a:tabLst>
                <a:tab pos="483435" algn="l"/>
              </a:tabLst>
            </a:pPr>
            <a:r>
              <a:rPr sz="2133" spc="-67" dirty="0">
                <a:latin typeface="Arial MT"/>
                <a:cs typeface="Arial MT"/>
              </a:rPr>
              <a:t>V</a:t>
            </a:r>
            <a:r>
              <a:rPr sz="2133" dirty="0">
                <a:latin typeface="Arial MT"/>
                <a:cs typeface="Arial MT"/>
              </a:rPr>
              <a:t>	</a:t>
            </a:r>
            <a:r>
              <a:rPr sz="2133" spc="-67" dirty="0">
                <a:latin typeface="Arial MT"/>
                <a:cs typeface="Arial MT"/>
              </a:rPr>
              <a:t>+</a:t>
            </a:r>
            <a:endParaRPr sz="2133">
              <a:latin typeface="Arial MT"/>
              <a:cs typeface="Arial MT"/>
            </a:endParaRPr>
          </a:p>
        </p:txBody>
      </p:sp>
      <p:sp>
        <p:nvSpPr>
          <p:cNvPr id="26" name="object 26"/>
          <p:cNvSpPr txBox="1"/>
          <p:nvPr/>
        </p:nvSpPr>
        <p:spPr>
          <a:xfrm>
            <a:off x="3872667" y="5126200"/>
            <a:ext cx="712893" cy="335926"/>
          </a:xfrm>
          <a:prstGeom prst="rect">
            <a:avLst/>
          </a:prstGeom>
          <a:ln w="19049">
            <a:solidFill>
              <a:srgbClr val="FF0000"/>
            </a:solidFill>
          </a:ln>
        </p:spPr>
        <p:txBody>
          <a:bodyPr vert="horz" wrap="square" lIns="0" tIns="7620" rIns="0" bIns="0" rtlCol="0">
            <a:spAutoFit/>
          </a:bodyPr>
          <a:lstStyle/>
          <a:p>
            <a:pPr marL="76198">
              <a:spcBef>
                <a:spcPts val="60"/>
              </a:spcBef>
            </a:pPr>
            <a:r>
              <a:rPr sz="2133" spc="-160" dirty="0">
                <a:latin typeface="Arial MT"/>
                <a:cs typeface="Arial MT"/>
              </a:rPr>
              <a:t>(1-</a:t>
            </a:r>
            <a:r>
              <a:rPr sz="2133" spc="-47" dirty="0">
                <a:latin typeface="Arial MT"/>
                <a:cs typeface="Arial MT"/>
              </a:rPr>
              <a:t>β)</a:t>
            </a:r>
            <a:endParaRPr sz="2133">
              <a:latin typeface="Arial MT"/>
              <a:cs typeface="Arial MT"/>
            </a:endParaRPr>
          </a:p>
        </p:txBody>
      </p:sp>
      <p:sp>
        <p:nvSpPr>
          <p:cNvPr id="27" name="object 27"/>
          <p:cNvSpPr txBox="1"/>
          <p:nvPr/>
        </p:nvSpPr>
        <p:spPr>
          <a:xfrm>
            <a:off x="4663589" y="49267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060A18F-0143-412C-8FA9-F42EC403A209}"/>
                  </a:ext>
                </a:extLst>
              </p:cNvPr>
              <p:cNvSpPr txBox="1"/>
              <p:nvPr/>
            </p:nvSpPr>
            <p:spPr>
              <a:xfrm>
                <a:off x="958630" y="5919027"/>
                <a:ext cx="10029862" cy="276999"/>
              </a:xfrm>
              <a:prstGeom prst="rect">
                <a:avLst/>
              </a:prstGeom>
              <a:noFill/>
            </p:spPr>
            <p:txBody>
              <a:bodyPr wrap="none" lIns="0" tIns="0" rIns="0" bIns="0" rtlCol="0">
                <a:spAutoFit/>
              </a:bodyPr>
              <a:lstStyle/>
              <a:p>
                <a14:m>
                  <m:oMath xmlns:m="http://schemas.openxmlformats.org/officeDocument/2006/math">
                    <m:r>
                      <a:rPr lang="en-IN" b="0" i="1" smtClean="0">
                        <a:latin typeface="Cambria Math" panose="02040503050406030204" pitchFamily="18" charset="0"/>
                      </a:rPr>
                      <m:t>𝛽</m:t>
                    </m:r>
                  </m:oMath>
                </a14:m>
                <a:r>
                  <a:rPr lang="en-IN" dirty="0"/>
                  <a:t> defines how much weightage should be given to current gradient and previously accumulated gradient  </a:t>
                </a:r>
              </a:p>
            </p:txBody>
          </p:sp>
        </mc:Choice>
        <mc:Fallback xmlns="">
          <p:sp>
            <p:nvSpPr>
              <p:cNvPr id="30" name="TextBox 29">
                <a:extLst>
                  <a:ext uri="{FF2B5EF4-FFF2-40B4-BE49-F238E27FC236}">
                    <a16:creationId xmlns:a16="http://schemas.microsoft.com/office/drawing/2014/main" id="{5060A18F-0143-412C-8FA9-F42EC403A209}"/>
                  </a:ext>
                </a:extLst>
              </p:cNvPr>
              <p:cNvSpPr txBox="1">
                <a:spLocks noRot="1" noChangeAspect="1" noMove="1" noResize="1" noEditPoints="1" noAdjustHandles="1" noChangeArrowheads="1" noChangeShapeType="1" noTextEdit="1"/>
              </p:cNvSpPr>
              <p:nvPr/>
            </p:nvSpPr>
            <p:spPr>
              <a:xfrm>
                <a:off x="958630" y="5919027"/>
                <a:ext cx="10029862" cy="276999"/>
              </a:xfrm>
              <a:prstGeom prst="rect">
                <a:avLst/>
              </a:prstGeom>
              <a:blipFill>
                <a:blip r:embed="rId6"/>
                <a:stretch>
                  <a:fillRect l="-1094" t="-28889" b="-51111"/>
                </a:stretch>
              </a:blipFill>
            </p:spPr>
            <p:txBody>
              <a:bodyPr/>
              <a:lstStyle/>
              <a:p>
                <a:r>
                  <a:rPr lang="en-IN">
                    <a:noFill/>
                  </a:rPr>
                  <a:t> </a:t>
                </a:r>
              </a:p>
            </p:txBody>
          </p:sp>
        </mc:Fallback>
      </mc:AlternateContent>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42750" y="32872"/>
            <a:ext cx="476862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2" name="object 22"/>
          <p:cNvSpPr txBox="1"/>
          <p:nvPr/>
        </p:nvSpPr>
        <p:spPr>
          <a:xfrm>
            <a:off x="2462301" y="5117428"/>
            <a:ext cx="4986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400" dirty="0">
                <a:latin typeface="Arial MT"/>
                <a:cs typeface="Arial MT"/>
              </a:rPr>
              <a:t> </a:t>
            </a:r>
            <a:r>
              <a:rPr sz="2133" spc="-67" dirty="0">
                <a:latin typeface="Arial MT"/>
                <a:cs typeface="Arial MT"/>
              </a:rPr>
              <a:t>=</a:t>
            </a:r>
            <a:endParaRPr sz="2133">
              <a:latin typeface="Arial MT"/>
              <a:cs typeface="Arial MT"/>
            </a:endParaRPr>
          </a:p>
        </p:txBody>
      </p:sp>
      <p:sp>
        <p:nvSpPr>
          <p:cNvPr id="23" name="object 23"/>
          <p:cNvSpPr txBox="1"/>
          <p:nvPr/>
        </p:nvSpPr>
        <p:spPr>
          <a:xfrm>
            <a:off x="2958268" y="5126199"/>
            <a:ext cx="293793" cy="335926"/>
          </a:xfrm>
          <a:prstGeom prst="rect">
            <a:avLst/>
          </a:prstGeom>
          <a:ln w="19049">
            <a:solidFill>
              <a:srgbClr val="FF0000"/>
            </a:solidFill>
          </a:ln>
        </p:spPr>
        <p:txBody>
          <a:bodyPr vert="horz" wrap="square" lIns="0" tIns="7620" rIns="0" bIns="0" rtlCol="0">
            <a:spAutoFit/>
          </a:bodyPr>
          <a:lstStyle/>
          <a:p>
            <a:pPr marL="59265">
              <a:spcBef>
                <a:spcPts val="60"/>
              </a:spcBef>
            </a:pPr>
            <a:r>
              <a:rPr sz="2133" spc="-987" dirty="0">
                <a:latin typeface="Arial MT"/>
                <a:cs typeface="Arial MT"/>
              </a:rPr>
              <a:t>β</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232022" y="5117429"/>
            <a:ext cx="659553" cy="345330"/>
          </a:xfrm>
          <a:prstGeom prst="rect">
            <a:avLst/>
          </a:prstGeom>
        </p:spPr>
        <p:txBody>
          <a:bodyPr vert="horz" wrap="square" lIns="0" tIns="16933" rIns="0" bIns="0" rtlCol="0">
            <a:spAutoFit/>
          </a:bodyPr>
          <a:lstStyle/>
          <a:p>
            <a:pPr marL="16933">
              <a:spcBef>
                <a:spcPts val="133"/>
              </a:spcBef>
              <a:tabLst>
                <a:tab pos="483435" algn="l"/>
              </a:tabLst>
            </a:pPr>
            <a:r>
              <a:rPr sz="2133" spc="-67" dirty="0">
                <a:latin typeface="Arial MT"/>
                <a:cs typeface="Arial MT"/>
              </a:rPr>
              <a:t>V</a:t>
            </a:r>
            <a:r>
              <a:rPr sz="2133" dirty="0">
                <a:latin typeface="Arial MT"/>
                <a:cs typeface="Arial MT"/>
              </a:rPr>
              <a:t>	</a:t>
            </a:r>
            <a:r>
              <a:rPr sz="2133" spc="-67" dirty="0">
                <a:latin typeface="Arial MT"/>
                <a:cs typeface="Arial MT"/>
              </a:rPr>
              <a:t>+</a:t>
            </a:r>
            <a:endParaRPr sz="2133">
              <a:latin typeface="Arial MT"/>
              <a:cs typeface="Arial MT"/>
            </a:endParaRPr>
          </a:p>
        </p:txBody>
      </p:sp>
      <p:sp>
        <p:nvSpPr>
          <p:cNvPr id="26" name="object 26"/>
          <p:cNvSpPr txBox="1"/>
          <p:nvPr/>
        </p:nvSpPr>
        <p:spPr>
          <a:xfrm>
            <a:off x="3872667" y="5126200"/>
            <a:ext cx="712893" cy="335926"/>
          </a:xfrm>
          <a:prstGeom prst="rect">
            <a:avLst/>
          </a:prstGeom>
          <a:ln w="19049">
            <a:solidFill>
              <a:srgbClr val="FF0000"/>
            </a:solidFill>
          </a:ln>
        </p:spPr>
        <p:txBody>
          <a:bodyPr vert="horz" wrap="square" lIns="0" tIns="7620" rIns="0" bIns="0" rtlCol="0">
            <a:spAutoFit/>
          </a:bodyPr>
          <a:lstStyle/>
          <a:p>
            <a:pPr marL="76198">
              <a:spcBef>
                <a:spcPts val="60"/>
              </a:spcBef>
            </a:pPr>
            <a:r>
              <a:rPr sz="2133" spc="-160" dirty="0">
                <a:latin typeface="Arial MT"/>
                <a:cs typeface="Arial MT"/>
              </a:rPr>
              <a:t>(1-</a:t>
            </a:r>
            <a:r>
              <a:rPr sz="2133" spc="-47" dirty="0">
                <a:latin typeface="Arial MT"/>
                <a:cs typeface="Arial MT"/>
              </a:rPr>
              <a:t>β)</a:t>
            </a:r>
            <a:endParaRPr sz="2133">
              <a:latin typeface="Arial MT"/>
              <a:cs typeface="Arial MT"/>
            </a:endParaRPr>
          </a:p>
        </p:txBody>
      </p:sp>
      <p:sp>
        <p:nvSpPr>
          <p:cNvPr id="27" name="object 27"/>
          <p:cNvSpPr txBox="1"/>
          <p:nvPr/>
        </p:nvSpPr>
        <p:spPr>
          <a:xfrm>
            <a:off x="4663589" y="49267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2840514" y="5979530"/>
            <a:ext cx="874607" cy="345330"/>
          </a:xfrm>
          <a:prstGeom prst="rect">
            <a:avLst/>
          </a:prstGeom>
        </p:spPr>
        <p:txBody>
          <a:bodyPr vert="horz" wrap="square" lIns="0" tIns="16933" rIns="0" bIns="0" rtlCol="0">
            <a:spAutoFit/>
          </a:bodyPr>
          <a:lstStyle/>
          <a:p>
            <a:pPr marL="16933">
              <a:spcBef>
                <a:spcPts val="133"/>
              </a:spcBef>
            </a:pPr>
            <a:r>
              <a:rPr sz="2133" spc="-920" dirty="0">
                <a:latin typeface="Arial MT"/>
                <a:cs typeface="Arial MT"/>
              </a:rPr>
              <a:t>β</a:t>
            </a:r>
            <a:r>
              <a:rPr sz="2133" spc="-7" dirty="0">
                <a:latin typeface="Arial MT"/>
                <a:cs typeface="Arial MT"/>
              </a:rPr>
              <a:t> </a:t>
            </a:r>
            <a:r>
              <a:rPr sz="2133" dirty="0">
                <a:latin typeface="Arial MT"/>
                <a:cs typeface="Arial MT"/>
              </a:rPr>
              <a:t>=</a:t>
            </a:r>
            <a:r>
              <a:rPr sz="2133" spc="-20" dirty="0">
                <a:latin typeface="Arial MT"/>
                <a:cs typeface="Arial MT"/>
              </a:rPr>
              <a:t> </a:t>
            </a:r>
            <a:r>
              <a:rPr sz="2133" spc="-33" dirty="0">
                <a:latin typeface="Arial MT"/>
                <a:cs typeface="Arial MT"/>
              </a:rPr>
              <a:t>0.9</a:t>
            </a:r>
            <a:endParaRPr sz="2133">
              <a:latin typeface="Arial MT"/>
              <a:cs typeface="Arial MT"/>
            </a:endParaRPr>
          </a:p>
        </p:txBody>
      </p:sp>
      <p:sp>
        <p:nvSpPr>
          <p:cNvPr id="30" name="object 30"/>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9396" y="131194"/>
            <a:ext cx="4630269"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2" name="object 22"/>
          <p:cNvSpPr txBox="1"/>
          <p:nvPr/>
        </p:nvSpPr>
        <p:spPr>
          <a:xfrm>
            <a:off x="2462301" y="5117428"/>
            <a:ext cx="4986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400" dirty="0">
                <a:latin typeface="Arial MT"/>
                <a:cs typeface="Arial MT"/>
              </a:rPr>
              <a:t> </a:t>
            </a:r>
            <a:r>
              <a:rPr sz="2133" spc="-67" dirty="0">
                <a:latin typeface="Arial MT"/>
                <a:cs typeface="Arial MT"/>
              </a:rPr>
              <a:t>=</a:t>
            </a:r>
            <a:endParaRPr sz="2133">
              <a:latin typeface="Arial MT"/>
              <a:cs typeface="Arial MT"/>
            </a:endParaRPr>
          </a:p>
        </p:txBody>
      </p:sp>
      <p:sp>
        <p:nvSpPr>
          <p:cNvPr id="23" name="object 23"/>
          <p:cNvSpPr txBox="1"/>
          <p:nvPr/>
        </p:nvSpPr>
        <p:spPr>
          <a:xfrm>
            <a:off x="2958268" y="5126199"/>
            <a:ext cx="293793" cy="335926"/>
          </a:xfrm>
          <a:prstGeom prst="rect">
            <a:avLst/>
          </a:prstGeom>
          <a:ln w="19049">
            <a:solidFill>
              <a:srgbClr val="FF0000"/>
            </a:solidFill>
          </a:ln>
        </p:spPr>
        <p:txBody>
          <a:bodyPr vert="horz" wrap="square" lIns="0" tIns="7620" rIns="0" bIns="0" rtlCol="0">
            <a:spAutoFit/>
          </a:bodyPr>
          <a:lstStyle/>
          <a:p>
            <a:pPr marL="59265">
              <a:spcBef>
                <a:spcPts val="60"/>
              </a:spcBef>
            </a:pPr>
            <a:r>
              <a:rPr sz="2133" spc="-987" dirty="0">
                <a:latin typeface="Arial MT"/>
                <a:cs typeface="Arial MT"/>
              </a:rPr>
              <a:t>β</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232022" y="5117429"/>
            <a:ext cx="659553" cy="345330"/>
          </a:xfrm>
          <a:prstGeom prst="rect">
            <a:avLst/>
          </a:prstGeom>
        </p:spPr>
        <p:txBody>
          <a:bodyPr vert="horz" wrap="square" lIns="0" tIns="16933" rIns="0" bIns="0" rtlCol="0">
            <a:spAutoFit/>
          </a:bodyPr>
          <a:lstStyle/>
          <a:p>
            <a:pPr marL="16933">
              <a:spcBef>
                <a:spcPts val="133"/>
              </a:spcBef>
              <a:tabLst>
                <a:tab pos="483435" algn="l"/>
              </a:tabLst>
            </a:pPr>
            <a:r>
              <a:rPr sz="2133" spc="-67" dirty="0">
                <a:latin typeface="Arial MT"/>
                <a:cs typeface="Arial MT"/>
              </a:rPr>
              <a:t>V</a:t>
            </a:r>
            <a:r>
              <a:rPr sz="2133" dirty="0">
                <a:latin typeface="Arial MT"/>
                <a:cs typeface="Arial MT"/>
              </a:rPr>
              <a:t>	</a:t>
            </a:r>
            <a:r>
              <a:rPr sz="2133" spc="-67" dirty="0">
                <a:latin typeface="Arial MT"/>
                <a:cs typeface="Arial MT"/>
              </a:rPr>
              <a:t>+</a:t>
            </a:r>
            <a:endParaRPr sz="2133">
              <a:latin typeface="Arial MT"/>
              <a:cs typeface="Arial MT"/>
            </a:endParaRPr>
          </a:p>
        </p:txBody>
      </p:sp>
      <p:sp>
        <p:nvSpPr>
          <p:cNvPr id="26" name="object 26"/>
          <p:cNvSpPr txBox="1"/>
          <p:nvPr/>
        </p:nvSpPr>
        <p:spPr>
          <a:xfrm>
            <a:off x="3872667" y="5126200"/>
            <a:ext cx="712893" cy="335926"/>
          </a:xfrm>
          <a:prstGeom prst="rect">
            <a:avLst/>
          </a:prstGeom>
          <a:ln w="19049">
            <a:solidFill>
              <a:srgbClr val="FF0000"/>
            </a:solidFill>
          </a:ln>
        </p:spPr>
        <p:txBody>
          <a:bodyPr vert="horz" wrap="square" lIns="0" tIns="7620" rIns="0" bIns="0" rtlCol="0">
            <a:spAutoFit/>
          </a:bodyPr>
          <a:lstStyle/>
          <a:p>
            <a:pPr marL="76198">
              <a:spcBef>
                <a:spcPts val="60"/>
              </a:spcBef>
            </a:pPr>
            <a:r>
              <a:rPr sz="2133" spc="-160" dirty="0">
                <a:latin typeface="Arial MT"/>
                <a:cs typeface="Arial MT"/>
              </a:rPr>
              <a:t>(1-</a:t>
            </a:r>
            <a:r>
              <a:rPr sz="2133" spc="-47" dirty="0">
                <a:latin typeface="Arial MT"/>
                <a:cs typeface="Arial MT"/>
              </a:rPr>
              <a:t>β)</a:t>
            </a:r>
            <a:endParaRPr sz="2133">
              <a:latin typeface="Arial MT"/>
              <a:cs typeface="Arial MT"/>
            </a:endParaRPr>
          </a:p>
        </p:txBody>
      </p:sp>
      <p:sp>
        <p:nvSpPr>
          <p:cNvPr id="27" name="object 27"/>
          <p:cNvSpPr txBox="1"/>
          <p:nvPr/>
        </p:nvSpPr>
        <p:spPr>
          <a:xfrm>
            <a:off x="4663589" y="49267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2840514" y="5979530"/>
            <a:ext cx="874607" cy="345330"/>
          </a:xfrm>
          <a:prstGeom prst="rect">
            <a:avLst/>
          </a:prstGeom>
        </p:spPr>
        <p:txBody>
          <a:bodyPr vert="horz" wrap="square" lIns="0" tIns="16933" rIns="0" bIns="0" rtlCol="0">
            <a:spAutoFit/>
          </a:bodyPr>
          <a:lstStyle/>
          <a:p>
            <a:pPr marL="16933">
              <a:spcBef>
                <a:spcPts val="133"/>
              </a:spcBef>
            </a:pPr>
            <a:r>
              <a:rPr sz="2133" spc="-920" dirty="0">
                <a:latin typeface="Arial MT"/>
                <a:cs typeface="Arial MT"/>
              </a:rPr>
              <a:t>β</a:t>
            </a:r>
            <a:r>
              <a:rPr sz="2133" spc="-7" dirty="0">
                <a:latin typeface="Arial MT"/>
                <a:cs typeface="Arial MT"/>
              </a:rPr>
              <a:t> </a:t>
            </a:r>
            <a:r>
              <a:rPr sz="2133" dirty="0">
                <a:latin typeface="Arial MT"/>
                <a:cs typeface="Arial MT"/>
              </a:rPr>
              <a:t>=</a:t>
            </a:r>
            <a:r>
              <a:rPr sz="2133" spc="-20" dirty="0">
                <a:latin typeface="Arial MT"/>
                <a:cs typeface="Arial MT"/>
              </a:rPr>
              <a:t> </a:t>
            </a:r>
            <a:r>
              <a:rPr sz="2133" spc="-33" dirty="0">
                <a:latin typeface="Arial MT"/>
                <a:cs typeface="Arial MT"/>
              </a:rPr>
              <a:t>0.9</a:t>
            </a:r>
            <a:endParaRPr sz="2133" dirty="0">
              <a:latin typeface="Arial MT"/>
              <a:cs typeface="Arial MT"/>
            </a:endParaRPr>
          </a:p>
        </p:txBody>
      </p:sp>
      <p:grpSp>
        <p:nvGrpSpPr>
          <p:cNvPr id="30" name="object 30"/>
          <p:cNvGrpSpPr/>
          <p:nvPr/>
        </p:nvGrpSpPr>
        <p:grpSpPr>
          <a:xfrm>
            <a:off x="3860067" y="5640496"/>
            <a:ext cx="1910927" cy="545253"/>
            <a:chOff x="2895050" y="4230372"/>
            <a:chExt cx="1433195" cy="408940"/>
          </a:xfrm>
        </p:grpSpPr>
        <p:sp>
          <p:nvSpPr>
            <p:cNvPr id="31" name="object 31"/>
            <p:cNvSpPr/>
            <p:nvPr/>
          </p:nvSpPr>
          <p:spPr>
            <a:xfrm>
              <a:off x="2904575" y="4270276"/>
              <a:ext cx="1330960" cy="359410"/>
            </a:xfrm>
            <a:custGeom>
              <a:avLst/>
              <a:gdLst/>
              <a:ahLst/>
              <a:cxnLst/>
              <a:rect l="l" t="t" r="r" b="b"/>
              <a:pathLst>
                <a:path w="1330960" h="359410">
                  <a:moveTo>
                    <a:pt x="0" y="359022"/>
                  </a:moveTo>
                  <a:lnTo>
                    <a:pt x="1330546" y="0"/>
                  </a:lnTo>
                </a:path>
              </a:pathLst>
            </a:custGeom>
            <a:ln w="19049">
              <a:solidFill>
                <a:srgbClr val="000000"/>
              </a:solidFill>
            </a:ln>
          </p:spPr>
          <p:txBody>
            <a:bodyPr wrap="square" lIns="0" tIns="0" rIns="0" bIns="0" rtlCol="0"/>
            <a:lstStyle/>
            <a:p>
              <a:endParaRPr sz="2400"/>
            </a:p>
          </p:txBody>
        </p:sp>
        <p:pic>
          <p:nvPicPr>
            <p:cNvPr id="32" name="object 32"/>
            <p:cNvPicPr/>
            <p:nvPr/>
          </p:nvPicPr>
          <p:blipFill>
            <a:blip r:embed="rId6" cstate="print"/>
            <a:stretch>
              <a:fillRect/>
            </a:stretch>
          </p:blipFill>
          <p:spPr>
            <a:xfrm>
              <a:off x="4217399" y="4230372"/>
              <a:ext cx="110712" cy="79808"/>
            </a:xfrm>
            <a:prstGeom prst="rect">
              <a:avLst/>
            </a:prstGeom>
          </p:spPr>
        </p:pic>
      </p:grpSp>
      <p:sp>
        <p:nvSpPr>
          <p:cNvPr id="33" name="object 33"/>
          <p:cNvSpPr txBox="1"/>
          <p:nvPr/>
        </p:nvSpPr>
        <p:spPr>
          <a:xfrm>
            <a:off x="5762700" y="5358585"/>
            <a:ext cx="1691640" cy="595035"/>
          </a:xfrm>
          <a:prstGeom prst="rect">
            <a:avLst/>
          </a:prstGeom>
        </p:spPr>
        <p:txBody>
          <a:bodyPr vert="horz" wrap="square" lIns="0" tIns="30480" rIns="0" bIns="0" rtlCol="0">
            <a:spAutoFit/>
          </a:bodyPr>
          <a:lstStyle/>
          <a:p>
            <a:pPr marL="16933" marR="6773" indent="85511">
              <a:lnSpc>
                <a:spcPts val="2200"/>
              </a:lnSpc>
              <a:spcBef>
                <a:spcPts val="240"/>
              </a:spcBef>
            </a:pPr>
            <a:r>
              <a:rPr sz="1867" dirty="0">
                <a:latin typeface="Arial MT"/>
                <a:cs typeface="Arial MT"/>
              </a:rPr>
              <a:t>10%</a:t>
            </a:r>
            <a:r>
              <a:rPr sz="1867" spc="-33" dirty="0">
                <a:latin typeface="Arial MT"/>
                <a:cs typeface="Arial MT"/>
              </a:rPr>
              <a:t> </a:t>
            </a:r>
            <a:r>
              <a:rPr sz="1867" dirty="0">
                <a:latin typeface="Arial MT"/>
                <a:cs typeface="Arial MT"/>
              </a:rPr>
              <a:t>weight</a:t>
            </a:r>
            <a:r>
              <a:rPr sz="1867" spc="-27" dirty="0">
                <a:latin typeface="Arial MT"/>
                <a:cs typeface="Arial MT"/>
              </a:rPr>
              <a:t> </a:t>
            </a:r>
            <a:r>
              <a:rPr sz="1867" spc="-33" dirty="0">
                <a:latin typeface="Arial MT"/>
                <a:cs typeface="Arial MT"/>
              </a:rPr>
              <a:t>to </a:t>
            </a:r>
            <a:r>
              <a:rPr sz="1867" dirty="0">
                <a:latin typeface="Arial MT"/>
                <a:cs typeface="Arial MT"/>
              </a:rPr>
              <a:t>current</a:t>
            </a:r>
            <a:r>
              <a:rPr sz="1867" spc="-47" dirty="0">
                <a:latin typeface="Arial MT"/>
                <a:cs typeface="Arial MT"/>
              </a:rPr>
              <a:t> </a:t>
            </a:r>
            <a:r>
              <a:rPr sz="1867" spc="-13" dirty="0">
                <a:latin typeface="Arial MT"/>
                <a:cs typeface="Arial MT"/>
              </a:rPr>
              <a:t>gradient</a:t>
            </a:r>
            <a:endParaRPr sz="1867">
              <a:latin typeface="Arial MT"/>
              <a:cs typeface="Arial MT"/>
            </a:endParaRPr>
          </a:p>
        </p:txBody>
      </p:sp>
      <p:sp>
        <p:nvSpPr>
          <p:cNvPr id="34" name="object 34"/>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5435" y="-16289"/>
            <a:ext cx="4267184"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5" y="5309340"/>
            <a:ext cx="84667" cy="235106"/>
          </a:xfrm>
          <a:prstGeom prst="rect">
            <a:avLst/>
          </a:prstGeom>
        </p:spPr>
        <p:txBody>
          <a:bodyPr vert="horz" wrap="square" lIns="0" tIns="19472" rIns="0" bIns="0" rtlCol="0">
            <a:spAutoFit/>
          </a:bodyPr>
          <a:lstStyle/>
          <a:p>
            <a:pPr marL="16933">
              <a:spcBef>
                <a:spcPts val="153"/>
              </a:spcBef>
            </a:pPr>
            <a:r>
              <a:rPr sz="1400" spc="-67" dirty="0">
                <a:latin typeface="Arial MT"/>
                <a:cs typeface="Arial MT"/>
              </a:rPr>
              <a:t>t</a:t>
            </a:r>
            <a:endParaRPr sz="1400">
              <a:latin typeface="Arial MT"/>
              <a:cs typeface="Arial MT"/>
            </a:endParaRPr>
          </a:p>
        </p:txBody>
      </p:sp>
      <p:sp>
        <p:nvSpPr>
          <p:cNvPr id="22" name="object 22"/>
          <p:cNvSpPr txBox="1"/>
          <p:nvPr/>
        </p:nvSpPr>
        <p:spPr>
          <a:xfrm>
            <a:off x="2462301" y="5117428"/>
            <a:ext cx="4986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400" dirty="0">
                <a:latin typeface="Arial MT"/>
                <a:cs typeface="Arial MT"/>
              </a:rPr>
              <a:t> </a:t>
            </a:r>
            <a:r>
              <a:rPr sz="2133" spc="-67" dirty="0">
                <a:latin typeface="Arial MT"/>
                <a:cs typeface="Arial MT"/>
              </a:rPr>
              <a:t>=</a:t>
            </a:r>
            <a:endParaRPr sz="2133">
              <a:latin typeface="Arial MT"/>
              <a:cs typeface="Arial MT"/>
            </a:endParaRPr>
          </a:p>
        </p:txBody>
      </p:sp>
      <p:sp>
        <p:nvSpPr>
          <p:cNvPr id="23" name="object 23"/>
          <p:cNvSpPr txBox="1"/>
          <p:nvPr/>
        </p:nvSpPr>
        <p:spPr>
          <a:xfrm>
            <a:off x="2958268" y="5126199"/>
            <a:ext cx="293793" cy="335926"/>
          </a:xfrm>
          <a:prstGeom prst="rect">
            <a:avLst/>
          </a:prstGeom>
          <a:ln w="19049">
            <a:solidFill>
              <a:srgbClr val="FF0000"/>
            </a:solidFill>
          </a:ln>
        </p:spPr>
        <p:txBody>
          <a:bodyPr vert="horz" wrap="square" lIns="0" tIns="7620" rIns="0" bIns="0" rtlCol="0">
            <a:spAutoFit/>
          </a:bodyPr>
          <a:lstStyle/>
          <a:p>
            <a:pPr marL="59265">
              <a:spcBef>
                <a:spcPts val="60"/>
              </a:spcBef>
            </a:pPr>
            <a:r>
              <a:rPr sz="2133" spc="-987" dirty="0">
                <a:latin typeface="Arial MT"/>
                <a:cs typeface="Arial MT"/>
              </a:rPr>
              <a:t>β</a:t>
            </a:r>
            <a:endParaRPr sz="2133">
              <a:latin typeface="Arial MT"/>
              <a:cs typeface="Arial MT"/>
            </a:endParaRPr>
          </a:p>
        </p:txBody>
      </p:sp>
      <p:sp>
        <p:nvSpPr>
          <p:cNvPr id="24" name="object 24"/>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5" name="object 25"/>
          <p:cNvSpPr txBox="1"/>
          <p:nvPr/>
        </p:nvSpPr>
        <p:spPr>
          <a:xfrm>
            <a:off x="3232022" y="5117429"/>
            <a:ext cx="659553" cy="345330"/>
          </a:xfrm>
          <a:prstGeom prst="rect">
            <a:avLst/>
          </a:prstGeom>
        </p:spPr>
        <p:txBody>
          <a:bodyPr vert="horz" wrap="square" lIns="0" tIns="16933" rIns="0" bIns="0" rtlCol="0">
            <a:spAutoFit/>
          </a:bodyPr>
          <a:lstStyle/>
          <a:p>
            <a:pPr marL="16933">
              <a:spcBef>
                <a:spcPts val="133"/>
              </a:spcBef>
              <a:tabLst>
                <a:tab pos="483435" algn="l"/>
              </a:tabLst>
            </a:pPr>
            <a:r>
              <a:rPr sz="2133" spc="-67" dirty="0">
                <a:latin typeface="Arial MT"/>
                <a:cs typeface="Arial MT"/>
              </a:rPr>
              <a:t>V</a:t>
            </a:r>
            <a:r>
              <a:rPr sz="2133" dirty="0">
                <a:latin typeface="Arial MT"/>
                <a:cs typeface="Arial MT"/>
              </a:rPr>
              <a:t>	</a:t>
            </a:r>
            <a:r>
              <a:rPr sz="2133" spc="-67" dirty="0">
                <a:latin typeface="Arial MT"/>
                <a:cs typeface="Arial MT"/>
              </a:rPr>
              <a:t>+</a:t>
            </a:r>
            <a:endParaRPr sz="2133">
              <a:latin typeface="Arial MT"/>
              <a:cs typeface="Arial MT"/>
            </a:endParaRPr>
          </a:p>
        </p:txBody>
      </p:sp>
      <p:sp>
        <p:nvSpPr>
          <p:cNvPr id="26" name="object 26"/>
          <p:cNvSpPr txBox="1"/>
          <p:nvPr/>
        </p:nvSpPr>
        <p:spPr>
          <a:xfrm>
            <a:off x="3872667" y="5126200"/>
            <a:ext cx="712893" cy="335926"/>
          </a:xfrm>
          <a:prstGeom prst="rect">
            <a:avLst/>
          </a:prstGeom>
          <a:ln w="19049">
            <a:solidFill>
              <a:srgbClr val="FF0000"/>
            </a:solidFill>
          </a:ln>
        </p:spPr>
        <p:txBody>
          <a:bodyPr vert="horz" wrap="square" lIns="0" tIns="7620" rIns="0" bIns="0" rtlCol="0">
            <a:spAutoFit/>
          </a:bodyPr>
          <a:lstStyle/>
          <a:p>
            <a:pPr marL="76198">
              <a:spcBef>
                <a:spcPts val="60"/>
              </a:spcBef>
            </a:pPr>
            <a:r>
              <a:rPr sz="2133" spc="-160" dirty="0">
                <a:latin typeface="Arial MT"/>
                <a:cs typeface="Arial MT"/>
              </a:rPr>
              <a:t>(1-</a:t>
            </a:r>
            <a:r>
              <a:rPr sz="2133" spc="-47" dirty="0">
                <a:latin typeface="Arial MT"/>
                <a:cs typeface="Arial MT"/>
              </a:rPr>
              <a:t>β)</a:t>
            </a:r>
            <a:endParaRPr sz="2133">
              <a:latin typeface="Arial MT"/>
              <a:cs typeface="Arial MT"/>
            </a:endParaRPr>
          </a:p>
        </p:txBody>
      </p:sp>
      <p:sp>
        <p:nvSpPr>
          <p:cNvPr id="27" name="object 27"/>
          <p:cNvSpPr txBox="1"/>
          <p:nvPr/>
        </p:nvSpPr>
        <p:spPr>
          <a:xfrm>
            <a:off x="4663589" y="49267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u="heavy" spc="-33" dirty="0">
                <a:uFill>
                  <a:solidFill>
                    <a:srgbClr val="000000"/>
                  </a:solidFill>
                </a:uFill>
                <a:latin typeface="Arial MT"/>
                <a:cs typeface="Arial MT"/>
              </a:rPr>
              <a:t>dJ</a:t>
            </a:r>
            <a:r>
              <a:rPr sz="2133" spc="-33" dirty="0">
                <a:latin typeface="Arial MT"/>
                <a:cs typeface="Arial MT"/>
              </a:rPr>
              <a:t> </a:t>
            </a: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2840514" y="5979530"/>
            <a:ext cx="874607" cy="345330"/>
          </a:xfrm>
          <a:prstGeom prst="rect">
            <a:avLst/>
          </a:prstGeom>
        </p:spPr>
        <p:txBody>
          <a:bodyPr vert="horz" wrap="square" lIns="0" tIns="16933" rIns="0" bIns="0" rtlCol="0">
            <a:spAutoFit/>
          </a:bodyPr>
          <a:lstStyle/>
          <a:p>
            <a:pPr marL="16933">
              <a:spcBef>
                <a:spcPts val="133"/>
              </a:spcBef>
            </a:pPr>
            <a:r>
              <a:rPr sz="2133" spc="-920" dirty="0">
                <a:latin typeface="Arial MT"/>
                <a:cs typeface="Arial MT"/>
              </a:rPr>
              <a:t>β</a:t>
            </a:r>
            <a:r>
              <a:rPr sz="2133" spc="-7" dirty="0">
                <a:latin typeface="Arial MT"/>
                <a:cs typeface="Arial MT"/>
              </a:rPr>
              <a:t> </a:t>
            </a:r>
            <a:r>
              <a:rPr sz="2133" dirty="0">
                <a:latin typeface="Arial MT"/>
                <a:cs typeface="Arial MT"/>
              </a:rPr>
              <a:t>=</a:t>
            </a:r>
            <a:r>
              <a:rPr sz="2133" spc="-20" dirty="0">
                <a:latin typeface="Arial MT"/>
                <a:cs typeface="Arial MT"/>
              </a:rPr>
              <a:t> </a:t>
            </a:r>
            <a:r>
              <a:rPr sz="2133" spc="-33" dirty="0">
                <a:latin typeface="Arial MT"/>
                <a:cs typeface="Arial MT"/>
              </a:rPr>
              <a:t>0.9</a:t>
            </a:r>
            <a:endParaRPr sz="2133">
              <a:latin typeface="Arial MT"/>
              <a:cs typeface="Arial MT"/>
            </a:endParaRPr>
          </a:p>
        </p:txBody>
      </p:sp>
      <p:grpSp>
        <p:nvGrpSpPr>
          <p:cNvPr id="30" name="object 30"/>
          <p:cNvGrpSpPr/>
          <p:nvPr/>
        </p:nvGrpSpPr>
        <p:grpSpPr>
          <a:xfrm>
            <a:off x="3860067" y="5640496"/>
            <a:ext cx="1910927" cy="858520"/>
            <a:chOff x="2895050" y="4230372"/>
            <a:chExt cx="1433195" cy="643890"/>
          </a:xfrm>
        </p:grpSpPr>
        <p:sp>
          <p:nvSpPr>
            <p:cNvPr id="31" name="object 31"/>
            <p:cNvSpPr/>
            <p:nvPr/>
          </p:nvSpPr>
          <p:spPr>
            <a:xfrm>
              <a:off x="2904575" y="4270276"/>
              <a:ext cx="1330960" cy="359410"/>
            </a:xfrm>
            <a:custGeom>
              <a:avLst/>
              <a:gdLst/>
              <a:ahLst/>
              <a:cxnLst/>
              <a:rect l="l" t="t" r="r" b="b"/>
              <a:pathLst>
                <a:path w="1330960" h="359410">
                  <a:moveTo>
                    <a:pt x="0" y="359022"/>
                  </a:moveTo>
                  <a:lnTo>
                    <a:pt x="1330546" y="0"/>
                  </a:lnTo>
                </a:path>
              </a:pathLst>
            </a:custGeom>
            <a:ln w="19049">
              <a:solidFill>
                <a:srgbClr val="000000"/>
              </a:solidFill>
            </a:ln>
          </p:spPr>
          <p:txBody>
            <a:bodyPr wrap="square" lIns="0" tIns="0" rIns="0" bIns="0" rtlCol="0"/>
            <a:lstStyle/>
            <a:p>
              <a:endParaRPr sz="2400"/>
            </a:p>
          </p:txBody>
        </p:sp>
        <p:pic>
          <p:nvPicPr>
            <p:cNvPr id="32" name="object 32"/>
            <p:cNvPicPr/>
            <p:nvPr/>
          </p:nvPicPr>
          <p:blipFill>
            <a:blip r:embed="rId6" cstate="print"/>
            <a:stretch>
              <a:fillRect/>
            </a:stretch>
          </p:blipFill>
          <p:spPr>
            <a:xfrm>
              <a:off x="4217399" y="4230372"/>
              <a:ext cx="110712" cy="79808"/>
            </a:xfrm>
            <a:prstGeom prst="rect">
              <a:avLst/>
            </a:prstGeom>
          </p:spPr>
        </p:pic>
        <p:sp>
          <p:nvSpPr>
            <p:cNvPr id="33" name="object 33"/>
            <p:cNvSpPr/>
            <p:nvPr/>
          </p:nvSpPr>
          <p:spPr>
            <a:xfrm>
              <a:off x="2904575" y="4629299"/>
              <a:ext cx="1308100" cy="203835"/>
            </a:xfrm>
            <a:custGeom>
              <a:avLst/>
              <a:gdLst/>
              <a:ahLst/>
              <a:cxnLst/>
              <a:rect l="l" t="t" r="r" b="b"/>
              <a:pathLst>
                <a:path w="1308100" h="203835">
                  <a:moveTo>
                    <a:pt x="0" y="0"/>
                  </a:moveTo>
                  <a:lnTo>
                    <a:pt x="1307862" y="203801"/>
                  </a:lnTo>
                </a:path>
              </a:pathLst>
            </a:custGeom>
            <a:ln w="19049">
              <a:solidFill>
                <a:srgbClr val="000000"/>
              </a:solidFill>
            </a:ln>
          </p:spPr>
          <p:txBody>
            <a:bodyPr wrap="square" lIns="0" tIns="0" rIns="0" bIns="0" rtlCol="0"/>
            <a:lstStyle/>
            <a:p>
              <a:endParaRPr sz="2400"/>
            </a:p>
          </p:txBody>
        </p:sp>
        <p:pic>
          <p:nvPicPr>
            <p:cNvPr id="34" name="object 34"/>
            <p:cNvPicPr/>
            <p:nvPr/>
          </p:nvPicPr>
          <p:blipFill>
            <a:blip r:embed="rId7" cstate="print"/>
            <a:stretch>
              <a:fillRect/>
            </a:stretch>
          </p:blipFill>
          <p:spPr>
            <a:xfrm>
              <a:off x="4198068" y="4792485"/>
              <a:ext cx="109314" cy="81230"/>
            </a:xfrm>
            <a:prstGeom prst="rect">
              <a:avLst/>
            </a:prstGeom>
          </p:spPr>
        </p:pic>
      </p:grpSp>
      <p:sp>
        <p:nvSpPr>
          <p:cNvPr id="35" name="object 35"/>
          <p:cNvSpPr txBox="1"/>
          <p:nvPr/>
        </p:nvSpPr>
        <p:spPr>
          <a:xfrm>
            <a:off x="5762700" y="5358585"/>
            <a:ext cx="1691640" cy="595035"/>
          </a:xfrm>
          <a:prstGeom prst="rect">
            <a:avLst/>
          </a:prstGeom>
        </p:spPr>
        <p:txBody>
          <a:bodyPr vert="horz" wrap="square" lIns="0" tIns="30480" rIns="0" bIns="0" rtlCol="0">
            <a:spAutoFit/>
          </a:bodyPr>
          <a:lstStyle/>
          <a:p>
            <a:pPr marL="16933" marR="6773" indent="85511">
              <a:lnSpc>
                <a:spcPts val="2200"/>
              </a:lnSpc>
              <a:spcBef>
                <a:spcPts val="240"/>
              </a:spcBef>
            </a:pPr>
            <a:r>
              <a:rPr sz="1867" dirty="0">
                <a:latin typeface="Arial MT"/>
                <a:cs typeface="Arial MT"/>
              </a:rPr>
              <a:t>10%</a:t>
            </a:r>
            <a:r>
              <a:rPr sz="1867" spc="-33" dirty="0">
                <a:latin typeface="Arial MT"/>
                <a:cs typeface="Arial MT"/>
              </a:rPr>
              <a:t> </a:t>
            </a:r>
            <a:r>
              <a:rPr sz="1867" dirty="0">
                <a:latin typeface="Arial MT"/>
                <a:cs typeface="Arial MT"/>
              </a:rPr>
              <a:t>weight</a:t>
            </a:r>
            <a:r>
              <a:rPr sz="1867" spc="-27" dirty="0">
                <a:latin typeface="Arial MT"/>
                <a:cs typeface="Arial MT"/>
              </a:rPr>
              <a:t> </a:t>
            </a:r>
            <a:r>
              <a:rPr sz="1867" spc="-33" dirty="0">
                <a:latin typeface="Arial MT"/>
                <a:cs typeface="Arial MT"/>
              </a:rPr>
              <a:t>to </a:t>
            </a:r>
            <a:r>
              <a:rPr sz="1867" dirty="0">
                <a:latin typeface="Arial MT"/>
                <a:cs typeface="Arial MT"/>
              </a:rPr>
              <a:t>current</a:t>
            </a:r>
            <a:r>
              <a:rPr sz="1867" spc="-47" dirty="0">
                <a:latin typeface="Arial MT"/>
                <a:cs typeface="Arial MT"/>
              </a:rPr>
              <a:t> </a:t>
            </a:r>
            <a:r>
              <a:rPr sz="1867" spc="-13" dirty="0">
                <a:latin typeface="Arial MT"/>
                <a:cs typeface="Arial MT"/>
              </a:rPr>
              <a:t>gradient</a:t>
            </a:r>
            <a:endParaRPr sz="1867">
              <a:latin typeface="Arial MT"/>
              <a:cs typeface="Arial MT"/>
            </a:endParaRPr>
          </a:p>
        </p:txBody>
      </p:sp>
      <p:sp>
        <p:nvSpPr>
          <p:cNvPr id="36" name="object 36"/>
          <p:cNvSpPr txBox="1"/>
          <p:nvPr/>
        </p:nvSpPr>
        <p:spPr>
          <a:xfrm>
            <a:off x="5683626" y="6171385"/>
            <a:ext cx="1850813" cy="595035"/>
          </a:xfrm>
          <a:prstGeom prst="rect">
            <a:avLst/>
          </a:prstGeom>
        </p:spPr>
        <p:txBody>
          <a:bodyPr vert="horz" wrap="square" lIns="0" tIns="30480" rIns="0" bIns="0" rtlCol="0">
            <a:spAutoFit/>
          </a:bodyPr>
          <a:lstStyle/>
          <a:p>
            <a:pPr marL="16933" marR="6773" indent="164249">
              <a:lnSpc>
                <a:spcPts val="2200"/>
              </a:lnSpc>
              <a:spcBef>
                <a:spcPts val="240"/>
              </a:spcBef>
            </a:pPr>
            <a:r>
              <a:rPr sz="1867" dirty="0">
                <a:latin typeface="Arial MT"/>
                <a:cs typeface="Arial MT"/>
              </a:rPr>
              <a:t>90%</a:t>
            </a:r>
            <a:r>
              <a:rPr sz="1867" spc="-33" dirty="0">
                <a:latin typeface="Arial MT"/>
                <a:cs typeface="Arial MT"/>
              </a:rPr>
              <a:t> </a:t>
            </a:r>
            <a:r>
              <a:rPr sz="1867" dirty="0">
                <a:latin typeface="Arial MT"/>
                <a:cs typeface="Arial MT"/>
              </a:rPr>
              <a:t>weight</a:t>
            </a:r>
            <a:r>
              <a:rPr sz="1867" spc="-27" dirty="0">
                <a:latin typeface="Arial MT"/>
                <a:cs typeface="Arial MT"/>
              </a:rPr>
              <a:t> </a:t>
            </a:r>
            <a:r>
              <a:rPr sz="1867" spc="-33" dirty="0">
                <a:latin typeface="Arial MT"/>
                <a:cs typeface="Arial MT"/>
              </a:rPr>
              <a:t>to </a:t>
            </a:r>
            <a:r>
              <a:rPr sz="1867" dirty="0">
                <a:latin typeface="Arial MT"/>
                <a:cs typeface="Arial MT"/>
              </a:rPr>
              <a:t>previous</a:t>
            </a:r>
            <a:r>
              <a:rPr sz="1867" spc="-20" dirty="0">
                <a:latin typeface="Arial MT"/>
                <a:cs typeface="Arial MT"/>
              </a:rPr>
              <a:t> </a:t>
            </a:r>
            <a:r>
              <a:rPr sz="1867" spc="-13" dirty="0">
                <a:latin typeface="Arial MT"/>
                <a:cs typeface="Arial MT"/>
              </a:rPr>
              <a:t>gradient</a:t>
            </a:r>
            <a:endParaRPr sz="1867">
              <a:latin typeface="Arial MT"/>
              <a:cs typeface="Arial MT"/>
            </a:endParaRPr>
          </a:p>
        </p:txBody>
      </p:sp>
      <p:sp>
        <p:nvSpPr>
          <p:cNvPr id="37" name="object 37"/>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4596" y="131195"/>
            <a:ext cx="4876784" cy="694207"/>
          </a:xfrm>
          <a:prstGeom prst="rect">
            <a:avLst/>
          </a:prstGeom>
        </p:spPr>
        <p:txBody>
          <a:bodyPr vert="horz" wrap="square" lIns="0" tIns="16933" rIns="0" bIns="0" rtlCol="0" anchor="ctr">
            <a:spAutoFit/>
          </a:bodyPr>
          <a:lstStyle/>
          <a:p>
            <a:pPr marL="16933">
              <a:lnSpc>
                <a:spcPct val="100000"/>
              </a:lnSpc>
              <a:spcBef>
                <a:spcPts val="133"/>
              </a:spcBef>
            </a:pPr>
            <a:r>
              <a:rPr dirty="0"/>
              <a:t>Weighted</a:t>
            </a:r>
            <a:r>
              <a:rPr spc="-173" dirty="0"/>
              <a:t> </a:t>
            </a:r>
            <a:r>
              <a:rPr spc="-13" dirty="0"/>
              <a:t>Gradient</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450268" y="5126199"/>
            <a:ext cx="293793" cy="335926"/>
          </a:xfrm>
          <a:prstGeom prst="rect">
            <a:avLst/>
          </a:prstGeom>
          <a:ln w="19049">
            <a:solidFill>
              <a:srgbClr val="FF0000"/>
            </a:solidFill>
          </a:ln>
        </p:spPr>
        <p:txBody>
          <a:bodyPr vert="horz" wrap="square" lIns="0" tIns="7620" rIns="0" bIns="0" rtlCol="0">
            <a:spAutoFit/>
          </a:bodyPr>
          <a:lstStyle/>
          <a:p>
            <a:pPr marL="28786">
              <a:spcBef>
                <a:spcPts val="60"/>
              </a:spcBef>
            </a:pPr>
            <a:r>
              <a:rPr sz="2133" spc="-33" dirty="0">
                <a:latin typeface="Arial MT"/>
                <a:cs typeface="Arial MT"/>
              </a:rPr>
              <a:t>V</a:t>
            </a:r>
            <a:r>
              <a:rPr sz="2100" spc="-49" baseline="-32000" dirty="0">
                <a:latin typeface="Arial MT"/>
                <a:cs typeface="Arial MT"/>
              </a:rPr>
              <a:t>t</a:t>
            </a:r>
            <a:endParaRPr sz="2100" baseline="-32000">
              <a:latin typeface="Arial MT"/>
              <a:cs typeface="Arial MT"/>
            </a:endParaRPr>
          </a:p>
        </p:txBody>
      </p:sp>
      <p:sp>
        <p:nvSpPr>
          <p:cNvPr id="22" name="object 22"/>
          <p:cNvSpPr txBox="1"/>
          <p:nvPr/>
        </p:nvSpPr>
        <p:spPr>
          <a:xfrm>
            <a:off x="3413553" y="5309340"/>
            <a:ext cx="244687" cy="235106"/>
          </a:xfrm>
          <a:prstGeom prst="rect">
            <a:avLst/>
          </a:prstGeom>
        </p:spPr>
        <p:txBody>
          <a:bodyPr vert="horz" wrap="square" lIns="0" tIns="19472" rIns="0" bIns="0" rtlCol="0">
            <a:spAutoFit/>
          </a:bodyPr>
          <a:lstStyle/>
          <a:p>
            <a:pPr marL="16933">
              <a:spcBef>
                <a:spcPts val="153"/>
              </a:spcBef>
            </a:pP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3" name="object 23"/>
          <p:cNvSpPr txBox="1"/>
          <p:nvPr/>
        </p:nvSpPr>
        <p:spPr>
          <a:xfrm>
            <a:off x="2734317" y="5117428"/>
            <a:ext cx="2291080" cy="345393"/>
          </a:xfrm>
          <a:prstGeom prst="rect">
            <a:avLst/>
          </a:prstGeom>
        </p:spPr>
        <p:txBody>
          <a:bodyPr vert="horz" wrap="square" lIns="0" tIns="16933" rIns="0" bIns="0" rtlCol="0">
            <a:spAutoFit/>
          </a:bodyPr>
          <a:lstStyle/>
          <a:p>
            <a:pPr marL="50799">
              <a:spcBef>
                <a:spcPts val="133"/>
              </a:spcBef>
              <a:tabLst>
                <a:tab pos="981262" algn="l"/>
              </a:tabLst>
            </a:pPr>
            <a:r>
              <a:rPr sz="2133" dirty="0">
                <a:latin typeface="Arial MT"/>
                <a:cs typeface="Arial MT"/>
              </a:rPr>
              <a:t>=</a:t>
            </a:r>
            <a:r>
              <a:rPr sz="2133" spc="-20"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r>
              <a:rPr sz="2133" dirty="0">
                <a:latin typeface="Arial MT"/>
                <a:cs typeface="Arial MT"/>
              </a:rPr>
              <a:t>	+</a:t>
            </a:r>
            <a:r>
              <a:rPr sz="2133" spc="-140" dirty="0">
                <a:latin typeface="Arial MT"/>
                <a:cs typeface="Arial MT"/>
              </a:rPr>
              <a:t> </a:t>
            </a:r>
            <a:r>
              <a:rPr sz="2133" spc="-160" dirty="0">
                <a:latin typeface="Arial MT"/>
                <a:cs typeface="Arial MT"/>
              </a:rPr>
              <a:t>(1-</a:t>
            </a:r>
            <a:r>
              <a:rPr sz="2133" spc="-27" dirty="0">
                <a:latin typeface="Arial MT"/>
                <a:cs typeface="Arial MT"/>
              </a:rPr>
              <a:t>β)</a:t>
            </a:r>
            <a:r>
              <a:rPr sz="2133" spc="407" dirty="0">
                <a:latin typeface="Arial MT"/>
                <a:cs typeface="Arial MT"/>
              </a:rPr>
              <a:t> </a:t>
            </a:r>
            <a:r>
              <a:rPr sz="3200" u="heavy" spc="-69" baseline="35000" dirty="0">
                <a:uFill>
                  <a:solidFill>
                    <a:srgbClr val="000000"/>
                  </a:solidFill>
                </a:uFill>
                <a:latin typeface="Arial MT"/>
                <a:cs typeface="Arial MT"/>
              </a:rPr>
              <a:t>dJ</a:t>
            </a:r>
            <a:endParaRPr sz="3200" baseline="35000">
              <a:latin typeface="Arial MT"/>
              <a:cs typeface="Arial MT"/>
            </a:endParaRPr>
          </a:p>
        </p:txBody>
      </p:sp>
      <p:sp>
        <p:nvSpPr>
          <p:cNvPr id="24" name="object 24"/>
          <p:cNvSpPr txBox="1"/>
          <p:nvPr/>
        </p:nvSpPr>
        <p:spPr>
          <a:xfrm>
            <a:off x="4663589" y="5288730"/>
            <a:ext cx="335280" cy="345330"/>
          </a:xfrm>
          <a:prstGeom prst="rect">
            <a:avLst/>
          </a:prstGeom>
        </p:spPr>
        <p:txBody>
          <a:bodyPr vert="horz" wrap="square" lIns="0" tIns="16933" rIns="0" bIns="0" rtlCol="0">
            <a:spAutoFit/>
          </a:bodyPr>
          <a:lstStyle/>
          <a:p>
            <a:pPr marL="16933">
              <a:spcBef>
                <a:spcPts val="133"/>
              </a:spcBef>
            </a:pPr>
            <a:r>
              <a:rPr sz="2133" spc="-527" dirty="0">
                <a:latin typeface="Arial MT"/>
                <a:cs typeface="Arial MT"/>
              </a:rPr>
              <a:t>dθ</a:t>
            </a:r>
            <a:endParaRPr sz="2133">
              <a:latin typeface="Arial MT"/>
              <a:cs typeface="Arial MT"/>
            </a:endParaRPr>
          </a:p>
        </p:txBody>
      </p:sp>
      <p:sp>
        <p:nvSpPr>
          <p:cNvPr id="25" name="object 25"/>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6" name="object 26"/>
          <p:cNvSpPr txBox="1"/>
          <p:nvPr/>
        </p:nvSpPr>
        <p:spPr>
          <a:xfrm>
            <a:off x="1254884" y="5786630"/>
            <a:ext cx="1071880" cy="660095"/>
          </a:xfrm>
          <a:prstGeom prst="rect">
            <a:avLst/>
          </a:prstGeom>
        </p:spPr>
        <p:txBody>
          <a:bodyPr vert="horz" wrap="square" lIns="0" tIns="11853" rIns="0" bIns="0" rtlCol="0">
            <a:spAutoFit/>
          </a:bodyPr>
          <a:lstStyle/>
          <a:p>
            <a:pPr marL="16933" marR="6773" indent="248067">
              <a:lnSpc>
                <a:spcPct val="102000"/>
              </a:lnSpc>
              <a:spcBef>
                <a:spcPts val="93"/>
              </a:spcBef>
            </a:pPr>
            <a:r>
              <a:rPr sz="2133" spc="-33" dirty="0">
                <a:latin typeface="Arial MT"/>
                <a:cs typeface="Arial MT"/>
              </a:rPr>
              <a:t>New </a:t>
            </a:r>
            <a:r>
              <a:rPr sz="2133" spc="-13" dirty="0">
                <a:latin typeface="Arial MT"/>
                <a:cs typeface="Arial MT"/>
              </a:rPr>
              <a:t>Gradient</a:t>
            </a:r>
            <a:endParaRPr sz="2133">
              <a:latin typeface="Arial MT"/>
              <a:cs typeface="Arial MT"/>
            </a:endParaRPr>
          </a:p>
        </p:txBody>
      </p:sp>
      <p:grpSp>
        <p:nvGrpSpPr>
          <p:cNvPr id="27" name="object 27"/>
          <p:cNvGrpSpPr/>
          <p:nvPr/>
        </p:nvGrpSpPr>
        <p:grpSpPr>
          <a:xfrm>
            <a:off x="1777873" y="5337100"/>
            <a:ext cx="685800" cy="375920"/>
            <a:chOff x="1333405" y="4002825"/>
            <a:chExt cx="514350" cy="281940"/>
          </a:xfrm>
        </p:grpSpPr>
        <p:sp>
          <p:nvSpPr>
            <p:cNvPr id="28" name="object 28"/>
            <p:cNvSpPr/>
            <p:nvPr/>
          </p:nvSpPr>
          <p:spPr>
            <a:xfrm>
              <a:off x="1358740" y="4012350"/>
              <a:ext cx="479425" cy="226060"/>
            </a:xfrm>
            <a:custGeom>
              <a:avLst/>
              <a:gdLst/>
              <a:ahLst/>
              <a:cxnLst/>
              <a:rect l="l" t="t" r="r" b="b"/>
              <a:pathLst>
                <a:path w="479425" h="226060">
                  <a:moveTo>
                    <a:pt x="479109" y="0"/>
                  </a:moveTo>
                  <a:lnTo>
                    <a:pt x="426228" y="2162"/>
                  </a:lnTo>
                  <a:lnTo>
                    <a:pt x="373887" y="8440"/>
                  </a:lnTo>
                  <a:lnTo>
                    <a:pt x="322627" y="18515"/>
                  </a:lnTo>
                  <a:lnTo>
                    <a:pt x="272989" y="32072"/>
                  </a:lnTo>
                  <a:lnTo>
                    <a:pt x="225513" y="48795"/>
                  </a:lnTo>
                  <a:lnTo>
                    <a:pt x="180739" y="68365"/>
                  </a:lnTo>
                  <a:lnTo>
                    <a:pt x="139209" y="90468"/>
                  </a:lnTo>
                  <a:lnTo>
                    <a:pt x="105955" y="111637"/>
                  </a:lnTo>
                  <a:lnTo>
                    <a:pt x="49587" y="158214"/>
                  </a:lnTo>
                  <a:lnTo>
                    <a:pt x="22264" y="189586"/>
                  </a:lnTo>
                  <a:lnTo>
                    <a:pt x="1871" y="222200"/>
                  </a:lnTo>
                  <a:lnTo>
                    <a:pt x="1315" y="223303"/>
                  </a:lnTo>
                  <a:lnTo>
                    <a:pt x="771" y="224408"/>
                  </a:lnTo>
                  <a:lnTo>
                    <a:pt x="241" y="225514"/>
                  </a:lnTo>
                  <a:lnTo>
                    <a:pt x="0" y="226029"/>
                  </a:lnTo>
                </a:path>
              </a:pathLst>
            </a:custGeom>
            <a:ln w="19049">
              <a:solidFill>
                <a:srgbClr val="000000"/>
              </a:solidFill>
            </a:ln>
          </p:spPr>
          <p:txBody>
            <a:bodyPr wrap="square" lIns="0" tIns="0" rIns="0" bIns="0" rtlCol="0"/>
            <a:lstStyle/>
            <a:p>
              <a:endParaRPr sz="2400"/>
            </a:p>
          </p:txBody>
        </p:sp>
        <p:sp>
          <p:nvSpPr>
            <p:cNvPr id="29" name="object 29"/>
            <p:cNvSpPr/>
            <p:nvPr/>
          </p:nvSpPr>
          <p:spPr>
            <a:xfrm>
              <a:off x="1342930" y="4212534"/>
              <a:ext cx="41910" cy="62865"/>
            </a:xfrm>
            <a:custGeom>
              <a:avLst/>
              <a:gdLst/>
              <a:ahLst/>
              <a:cxnLst/>
              <a:rect l="l" t="t" r="r" b="b"/>
              <a:pathLst>
                <a:path w="41909" h="62864">
                  <a:moveTo>
                    <a:pt x="7041" y="62240"/>
                  </a:moveTo>
                  <a:lnTo>
                    <a:pt x="0" y="0"/>
                  </a:lnTo>
                  <a:lnTo>
                    <a:pt x="15809" y="25844"/>
                  </a:lnTo>
                  <a:lnTo>
                    <a:pt x="41654" y="10035"/>
                  </a:lnTo>
                  <a:lnTo>
                    <a:pt x="7041" y="62240"/>
                  </a:lnTo>
                  <a:close/>
                </a:path>
              </a:pathLst>
            </a:custGeom>
            <a:solidFill>
              <a:srgbClr val="000000"/>
            </a:solidFill>
          </p:spPr>
          <p:txBody>
            <a:bodyPr wrap="square" lIns="0" tIns="0" rIns="0" bIns="0" rtlCol="0"/>
            <a:lstStyle/>
            <a:p>
              <a:endParaRPr sz="2400"/>
            </a:p>
          </p:txBody>
        </p:sp>
        <p:sp>
          <p:nvSpPr>
            <p:cNvPr id="30" name="object 30"/>
            <p:cNvSpPr/>
            <p:nvPr/>
          </p:nvSpPr>
          <p:spPr>
            <a:xfrm>
              <a:off x="1342930" y="4212534"/>
              <a:ext cx="41910" cy="62865"/>
            </a:xfrm>
            <a:custGeom>
              <a:avLst/>
              <a:gdLst/>
              <a:ahLst/>
              <a:cxnLst/>
              <a:rect l="l" t="t" r="r" b="b"/>
              <a:pathLst>
                <a:path w="41909" h="62864">
                  <a:moveTo>
                    <a:pt x="15809" y="25844"/>
                  </a:moveTo>
                  <a:lnTo>
                    <a:pt x="0" y="0"/>
                  </a:lnTo>
                  <a:lnTo>
                    <a:pt x="7041" y="62240"/>
                  </a:lnTo>
                  <a:lnTo>
                    <a:pt x="41654" y="10035"/>
                  </a:lnTo>
                  <a:lnTo>
                    <a:pt x="15809" y="25844"/>
                  </a:lnTo>
                  <a:close/>
                </a:path>
              </a:pathLst>
            </a:custGeom>
            <a:ln w="19049">
              <a:solidFill>
                <a:srgbClr val="000000"/>
              </a:solidFill>
            </a:ln>
          </p:spPr>
          <p:txBody>
            <a:bodyPr wrap="square" lIns="0" tIns="0" rIns="0" bIns="0" rtlCol="0"/>
            <a:lstStyle/>
            <a:p>
              <a:endParaRPr sz="2400"/>
            </a:p>
          </p:txBody>
        </p:sp>
      </p:grpSp>
      <p:sp>
        <p:nvSpPr>
          <p:cNvPr id="31" name="object 31"/>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9277" y="60765"/>
            <a:ext cx="10755632" cy="869408"/>
          </a:xfrm>
          <a:prstGeom prst="rect">
            <a:avLst/>
          </a:prstGeom>
        </p:spPr>
        <p:txBody>
          <a:bodyPr vert="horz" wrap="square" lIns="0" tIns="251400" rIns="0" bIns="0" rtlCol="0" anchor="ctr">
            <a:spAutoFit/>
          </a:bodyPr>
          <a:lstStyle/>
          <a:p>
            <a:pPr marL="1106566">
              <a:lnSpc>
                <a:spcPct val="100000"/>
              </a:lnSpc>
              <a:spcBef>
                <a:spcPts val="133"/>
              </a:spcBef>
            </a:pPr>
            <a:r>
              <a:rPr sz="4000" spc="-27" dirty="0"/>
              <a:t>Stochastic</a:t>
            </a:r>
            <a:r>
              <a:rPr sz="4000" spc="-147" dirty="0"/>
              <a:t> </a:t>
            </a:r>
            <a:r>
              <a:rPr sz="4000" spc="-27" dirty="0"/>
              <a:t>Gradient</a:t>
            </a:r>
            <a:r>
              <a:rPr sz="4000" spc="-147" dirty="0"/>
              <a:t> </a:t>
            </a:r>
            <a:r>
              <a:rPr sz="4000" spc="-27" dirty="0"/>
              <a:t>Descent</a:t>
            </a:r>
            <a:r>
              <a:rPr sz="4000" spc="-147" dirty="0"/>
              <a:t> </a:t>
            </a:r>
            <a:r>
              <a:rPr sz="4000" spc="-13" dirty="0"/>
              <a:t>with</a:t>
            </a:r>
            <a:r>
              <a:rPr sz="4000" spc="-147" dirty="0"/>
              <a:t> </a:t>
            </a:r>
            <a:r>
              <a:rPr sz="4000" spc="-13" dirty="0"/>
              <a:t>Momentum</a:t>
            </a:r>
          </a:p>
        </p:txBody>
      </p:sp>
      <p:grpSp>
        <p:nvGrpSpPr>
          <p:cNvPr id="3" name="object 3"/>
          <p:cNvGrpSpPr/>
          <p:nvPr/>
        </p:nvGrpSpPr>
        <p:grpSpPr>
          <a:xfrm>
            <a:off x="1973183" y="1554427"/>
            <a:ext cx="8245687" cy="3685540"/>
            <a:chOff x="1479887" y="1165820"/>
            <a:chExt cx="6184265" cy="2764155"/>
          </a:xfrm>
        </p:grpSpPr>
        <p:pic>
          <p:nvPicPr>
            <p:cNvPr id="4" name="object 4"/>
            <p:cNvPicPr/>
            <p:nvPr/>
          </p:nvPicPr>
          <p:blipFill>
            <a:blip r:embed="rId2" cstate="print"/>
            <a:stretch>
              <a:fillRect/>
            </a:stretch>
          </p:blipFill>
          <p:spPr>
            <a:xfrm>
              <a:off x="1479887" y="1177024"/>
              <a:ext cx="6184224" cy="2752749"/>
            </a:xfrm>
            <a:prstGeom prst="rect">
              <a:avLst/>
            </a:prstGeom>
          </p:spPr>
        </p:pic>
        <p:sp>
          <p:nvSpPr>
            <p:cNvPr id="5" name="object 5"/>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6" name="object 6"/>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sp>
          <p:nvSpPr>
            <p:cNvPr id="7" name="object 7"/>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8" name="object 8"/>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2764849" y="1165820"/>
              <a:ext cx="318497" cy="105628"/>
            </a:xfrm>
            <a:prstGeom prst="rect">
              <a:avLst/>
            </a:prstGeom>
          </p:spPr>
        </p:pic>
        <p:sp>
          <p:nvSpPr>
            <p:cNvPr id="10" name="object 10"/>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1" name="object 11"/>
            <p:cNvPicPr/>
            <p:nvPr/>
          </p:nvPicPr>
          <p:blipFill>
            <a:blip r:embed="rId4" cstate="print"/>
            <a:stretch>
              <a:fillRect/>
            </a:stretch>
          </p:blipFill>
          <p:spPr>
            <a:xfrm>
              <a:off x="2867545" y="1767187"/>
              <a:ext cx="91592" cy="109022"/>
            </a:xfrm>
            <a:prstGeom prst="rect">
              <a:avLst/>
            </a:prstGeom>
          </p:spPr>
        </p:pic>
        <p:sp>
          <p:nvSpPr>
            <p:cNvPr id="12" name="object 12"/>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3" name="object 13"/>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3298249" y="2156420"/>
              <a:ext cx="318497" cy="105629"/>
            </a:xfrm>
            <a:prstGeom prst="rect">
              <a:avLst/>
            </a:prstGeom>
          </p:spPr>
        </p:pic>
      </p:grpSp>
      <p:sp>
        <p:nvSpPr>
          <p:cNvPr id="15" name="object 15"/>
          <p:cNvSpPr txBox="1"/>
          <p:nvPr/>
        </p:nvSpPr>
        <p:spPr>
          <a:xfrm>
            <a:off x="4121901" y="1332116"/>
            <a:ext cx="1319953" cy="1643313"/>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a:p>
            <a:pPr>
              <a:spcBef>
                <a:spcPts val="1807"/>
              </a:spcBef>
            </a:pPr>
            <a:endParaRPr sz="1867">
              <a:latin typeface="Arial MT"/>
              <a:cs typeface="Arial MT"/>
            </a:endParaRPr>
          </a:p>
          <a:p>
            <a:pPr marL="618051"/>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728115">
              <a:spcBef>
                <a:spcPts val="1647"/>
              </a:spcBef>
            </a:pPr>
            <a:r>
              <a:rPr sz="1867" spc="-67" dirty="0">
                <a:latin typeface="Arial MT"/>
                <a:cs typeface="Arial MT"/>
              </a:rPr>
              <a:t>V</a:t>
            </a:r>
            <a:endParaRPr sz="1867">
              <a:latin typeface="Arial MT"/>
              <a:cs typeface="Arial MT"/>
            </a:endParaRPr>
          </a:p>
        </p:txBody>
      </p:sp>
      <p:grpSp>
        <p:nvGrpSpPr>
          <p:cNvPr id="16" name="object 16"/>
          <p:cNvGrpSpPr/>
          <p:nvPr/>
        </p:nvGrpSpPr>
        <p:grpSpPr>
          <a:xfrm>
            <a:off x="4578617" y="3341272"/>
            <a:ext cx="996527" cy="592667"/>
            <a:chOff x="3433962" y="2505954"/>
            <a:chExt cx="747395" cy="444500"/>
          </a:xfrm>
        </p:grpSpPr>
        <p:sp>
          <p:nvSpPr>
            <p:cNvPr id="17" name="object 17"/>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18" name="object 18"/>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4072297" y="2505954"/>
              <a:ext cx="108980" cy="91717"/>
            </a:xfrm>
            <a:prstGeom prst="rect">
              <a:avLst/>
            </a:prstGeom>
          </p:spPr>
        </p:pic>
      </p:grpSp>
      <p:sp>
        <p:nvSpPr>
          <p:cNvPr id="21" name="object 21"/>
          <p:cNvSpPr txBox="1"/>
          <p:nvPr/>
        </p:nvSpPr>
        <p:spPr>
          <a:xfrm>
            <a:off x="2642966" y="5309341"/>
            <a:ext cx="1015153" cy="235106"/>
          </a:xfrm>
          <a:prstGeom prst="rect">
            <a:avLst/>
          </a:prstGeom>
        </p:spPr>
        <p:txBody>
          <a:bodyPr vert="horz" wrap="square" lIns="0" tIns="19472" rIns="0" bIns="0" rtlCol="0">
            <a:spAutoFit/>
          </a:bodyPr>
          <a:lstStyle/>
          <a:p>
            <a:pPr marL="16933">
              <a:spcBef>
                <a:spcPts val="153"/>
              </a:spcBef>
              <a:tabLst>
                <a:tab pos="787380" algn="l"/>
              </a:tabLst>
            </a:pPr>
            <a:r>
              <a:rPr sz="1400" spc="-67" dirty="0">
                <a:latin typeface="Arial MT"/>
                <a:cs typeface="Arial MT"/>
              </a:rPr>
              <a:t>t</a:t>
            </a:r>
            <a:r>
              <a:rPr sz="1400" dirty="0">
                <a:latin typeface="Arial MT"/>
                <a:cs typeface="Arial MT"/>
              </a:rPr>
              <a:t>	</a:t>
            </a: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2" name="object 22"/>
          <p:cNvSpPr txBox="1"/>
          <p:nvPr/>
        </p:nvSpPr>
        <p:spPr>
          <a:xfrm>
            <a:off x="2428434" y="5117428"/>
            <a:ext cx="2596727" cy="345393"/>
          </a:xfrm>
          <a:prstGeom prst="rect">
            <a:avLst/>
          </a:prstGeom>
        </p:spPr>
        <p:txBody>
          <a:bodyPr vert="horz" wrap="square" lIns="0" tIns="16933" rIns="0" bIns="0" rtlCol="0">
            <a:spAutoFit/>
          </a:bodyPr>
          <a:lstStyle/>
          <a:p>
            <a:pPr marL="50799">
              <a:spcBef>
                <a:spcPts val="133"/>
              </a:spcBef>
              <a:tabLst>
                <a:tab pos="1286901" algn="l"/>
              </a:tabLst>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r>
              <a:rPr sz="2133" dirty="0">
                <a:latin typeface="Arial MT"/>
                <a:cs typeface="Arial MT"/>
              </a:rPr>
              <a:t>	+</a:t>
            </a:r>
            <a:r>
              <a:rPr sz="2133" spc="-140" dirty="0">
                <a:latin typeface="Arial MT"/>
                <a:cs typeface="Arial MT"/>
              </a:rPr>
              <a:t> </a:t>
            </a:r>
            <a:r>
              <a:rPr sz="2133" spc="-160" dirty="0">
                <a:latin typeface="Arial MT"/>
                <a:cs typeface="Arial MT"/>
              </a:rPr>
              <a:t>(1-</a:t>
            </a:r>
            <a:r>
              <a:rPr sz="2133" spc="-27" dirty="0">
                <a:latin typeface="Arial MT"/>
                <a:cs typeface="Arial MT"/>
              </a:rPr>
              <a:t>β)</a:t>
            </a:r>
            <a:r>
              <a:rPr sz="2133" spc="407" dirty="0">
                <a:latin typeface="Arial MT"/>
                <a:cs typeface="Arial MT"/>
              </a:rPr>
              <a:t> </a:t>
            </a:r>
            <a:r>
              <a:rPr sz="3200" u="heavy" spc="-49" baseline="35000" dirty="0">
                <a:uFill>
                  <a:solidFill>
                    <a:srgbClr val="000000"/>
                  </a:solidFill>
                </a:uFill>
                <a:latin typeface="Arial MT"/>
                <a:cs typeface="Arial MT"/>
              </a:rPr>
              <a:t>dJ</a:t>
            </a:r>
            <a:endParaRPr sz="3200" baseline="35000">
              <a:latin typeface="Arial MT"/>
              <a:cs typeface="Arial MT"/>
            </a:endParaRPr>
          </a:p>
        </p:txBody>
      </p:sp>
      <p:sp>
        <p:nvSpPr>
          <p:cNvPr id="23" name="object 23"/>
          <p:cNvSpPr txBox="1"/>
          <p:nvPr/>
        </p:nvSpPr>
        <p:spPr>
          <a:xfrm>
            <a:off x="4663589" y="5288730"/>
            <a:ext cx="335280" cy="345330"/>
          </a:xfrm>
          <a:prstGeom prst="rect">
            <a:avLst/>
          </a:prstGeom>
        </p:spPr>
        <p:txBody>
          <a:bodyPr vert="horz" wrap="square" lIns="0" tIns="16933" rIns="0" bIns="0" rtlCol="0">
            <a:spAutoFit/>
          </a:bodyPr>
          <a:lstStyle/>
          <a:p>
            <a:pPr marL="16933">
              <a:spcBef>
                <a:spcPts val="133"/>
              </a:spcBef>
            </a:pPr>
            <a:r>
              <a:rPr sz="2133" spc="-527" dirty="0">
                <a:latin typeface="Arial MT"/>
                <a:cs typeface="Arial MT"/>
              </a:rPr>
              <a:t>dθ</a:t>
            </a:r>
            <a:endParaRPr sz="2133">
              <a:latin typeface="Arial MT"/>
              <a:cs typeface="Arial MT"/>
            </a:endParaRPr>
          </a:p>
        </p:txBody>
      </p:sp>
      <p:sp>
        <p:nvSpPr>
          <p:cNvPr id="24" name="object 24"/>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5" name="object 25"/>
          <p:cNvSpPr txBox="1"/>
          <p:nvPr/>
        </p:nvSpPr>
        <p:spPr>
          <a:xfrm>
            <a:off x="2535956" y="5852111"/>
            <a:ext cx="2463800"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spc="-33" dirty="0">
                <a:latin typeface="Arial MT"/>
                <a:cs typeface="Arial MT"/>
              </a:rPr>
              <a:t>V</a:t>
            </a:r>
            <a:r>
              <a:rPr sz="3200" spc="-49" baseline="-31000" dirty="0">
                <a:latin typeface="Arial MT"/>
                <a:cs typeface="Arial MT"/>
              </a:rPr>
              <a:t>t</a:t>
            </a:r>
            <a:endParaRPr sz="3200" baseline="-31000">
              <a:latin typeface="Arial MT"/>
              <a:cs typeface="Arial MT"/>
            </a:endParaRPr>
          </a:p>
        </p:txBody>
      </p:sp>
      <p:sp>
        <p:nvSpPr>
          <p:cNvPr id="26" name="object 26"/>
          <p:cNvSpPr txBox="1"/>
          <p:nvPr/>
        </p:nvSpPr>
        <p:spPr>
          <a:xfrm>
            <a:off x="8571661" y="50651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5583" y="69948"/>
            <a:ext cx="6462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Unsupervised</a:t>
            </a:r>
            <a:r>
              <a:rPr spc="-27" dirty="0"/>
              <a:t> Deep </a:t>
            </a:r>
            <a:r>
              <a:rPr spc="-47" dirty="0"/>
              <a:t>Learning</a:t>
            </a:r>
          </a:p>
        </p:txBody>
      </p:sp>
      <p:sp>
        <p:nvSpPr>
          <p:cNvPr id="3" name="object 3"/>
          <p:cNvSpPr txBox="1"/>
          <p:nvPr/>
        </p:nvSpPr>
        <p:spPr>
          <a:xfrm>
            <a:off x="1291566" y="1841874"/>
            <a:ext cx="4002193" cy="955882"/>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spcBef>
                <a:spcPts val="2240"/>
              </a:spcBef>
              <a:buFont typeface="Arial MT"/>
              <a:buChar char="●"/>
              <a:tabLst>
                <a:tab pos="625671" algn="l"/>
                <a:tab pos="626518" algn="l"/>
              </a:tabLst>
            </a:pPr>
            <a:r>
              <a:rPr sz="1867" spc="-13" dirty="0">
                <a:latin typeface="Roboto"/>
                <a:cs typeface="Roboto"/>
              </a:rPr>
              <a:t>What </a:t>
            </a:r>
            <a:r>
              <a:rPr sz="1867" spc="-20" dirty="0">
                <a:latin typeface="Roboto"/>
                <a:cs typeface="Roboto"/>
              </a:rPr>
              <a:t>is</a:t>
            </a:r>
            <a:r>
              <a:rPr sz="1867" spc="-13" dirty="0">
                <a:latin typeface="Roboto"/>
                <a:cs typeface="Roboto"/>
              </a:rPr>
              <a:t> </a:t>
            </a:r>
            <a:r>
              <a:rPr sz="1867" spc="-27" dirty="0">
                <a:latin typeface="Roboto"/>
                <a:cs typeface="Roboto"/>
              </a:rPr>
              <a:t>Unsupervised</a:t>
            </a:r>
            <a:r>
              <a:rPr sz="1867" spc="-13" dirty="0">
                <a:latin typeface="Roboto"/>
                <a:cs typeface="Roboto"/>
              </a:rPr>
              <a:t> </a:t>
            </a:r>
            <a:r>
              <a:rPr sz="1867" spc="-27" dirty="0">
                <a:latin typeface="Roboto"/>
                <a:cs typeface="Roboto"/>
              </a:rPr>
              <a:t>Learning?</a:t>
            </a:r>
            <a:endParaRPr sz="1867" dirty="0">
              <a:latin typeface="Roboto"/>
              <a:cs typeface="Roboto"/>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197135"/>
            <a:ext cx="10720439"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grpSp>
        <p:nvGrpSpPr>
          <p:cNvPr id="4" name="object 4"/>
          <p:cNvGrpSpPr/>
          <p:nvPr/>
        </p:nvGrpSpPr>
        <p:grpSpPr>
          <a:xfrm>
            <a:off x="1973183" y="1874165"/>
            <a:ext cx="8245687" cy="3671147"/>
            <a:chOff x="1479887" y="1405624"/>
            <a:chExt cx="6184265" cy="2753360"/>
          </a:xfrm>
        </p:grpSpPr>
        <p:pic>
          <p:nvPicPr>
            <p:cNvPr id="5" name="object 5"/>
            <p:cNvPicPr/>
            <p:nvPr/>
          </p:nvPicPr>
          <p:blipFill>
            <a:blip r:embed="rId2" cstate="print"/>
            <a:stretch>
              <a:fillRect/>
            </a:stretch>
          </p:blipFill>
          <p:spPr>
            <a:xfrm>
              <a:off x="1479887" y="1405624"/>
              <a:ext cx="6184224" cy="2752749"/>
            </a:xfrm>
            <a:prstGeom prst="rect">
              <a:avLst/>
            </a:prstGeom>
          </p:spPr>
        </p:pic>
        <p:sp>
          <p:nvSpPr>
            <p:cNvPr id="6" name="object 6"/>
            <p:cNvSpPr/>
            <p:nvPr/>
          </p:nvSpPr>
          <p:spPr>
            <a:xfrm>
              <a:off x="5065949" y="19696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7" name="object 7"/>
            <p:cNvSpPr/>
            <p:nvPr/>
          </p:nvSpPr>
          <p:spPr>
            <a:xfrm>
              <a:off x="5065949" y="19696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8" name="object 8"/>
          <p:cNvSpPr txBox="1"/>
          <p:nvPr/>
        </p:nvSpPr>
        <p:spPr>
          <a:xfrm>
            <a:off x="3903450" y="44486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9" name="object 9"/>
          <p:cNvSpPr txBox="1"/>
          <p:nvPr/>
        </p:nvSpPr>
        <p:spPr>
          <a:xfrm>
            <a:off x="8571661" y="54715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73183" y="1569365"/>
            <a:ext cx="8245687" cy="3671147"/>
            <a:chOff x="1479887" y="1177024"/>
            <a:chExt cx="6184265" cy="2753360"/>
          </a:xfrm>
        </p:grpSpPr>
        <p:pic>
          <p:nvPicPr>
            <p:cNvPr id="3" name="object 3"/>
            <p:cNvPicPr/>
            <p:nvPr/>
          </p:nvPicPr>
          <p:blipFill>
            <a:blip r:embed="rId2" cstate="print"/>
            <a:stretch>
              <a:fillRect/>
            </a:stretch>
          </p:blipFill>
          <p:spPr>
            <a:xfrm>
              <a:off x="1479887" y="1177024"/>
              <a:ext cx="6184224" cy="2752749"/>
            </a:xfrm>
            <a:prstGeom prst="rect">
              <a:avLst/>
            </a:prstGeom>
          </p:spPr>
        </p:pic>
        <p:sp>
          <p:nvSpPr>
            <p:cNvPr id="4" name="object 4"/>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5" name="object 5"/>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6" name="object 6"/>
          <p:cNvSpPr txBox="1"/>
          <p:nvPr/>
        </p:nvSpPr>
        <p:spPr>
          <a:xfrm>
            <a:off x="6662551" y="2321930"/>
            <a:ext cx="17051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Maxima</a:t>
            </a:r>
            <a:endParaRPr sz="2133">
              <a:latin typeface="Arial MT"/>
              <a:cs typeface="Arial MT"/>
            </a:endParaRPr>
          </a:p>
        </p:txBody>
      </p:sp>
      <p:sp>
        <p:nvSpPr>
          <p:cNvPr id="7" name="object 7"/>
          <p:cNvSpPr txBox="1"/>
          <p:nvPr/>
        </p:nvSpPr>
        <p:spPr>
          <a:xfrm>
            <a:off x="8571661" y="5166730"/>
            <a:ext cx="1765300"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Minima</a:t>
            </a:r>
            <a:endParaRPr sz="2133">
              <a:latin typeface="Arial MT"/>
              <a:cs typeface="Arial MT"/>
            </a:endParaRPr>
          </a:p>
        </p:txBody>
      </p:sp>
      <p:grpSp>
        <p:nvGrpSpPr>
          <p:cNvPr id="8" name="object 8"/>
          <p:cNvGrpSpPr/>
          <p:nvPr/>
        </p:nvGrpSpPr>
        <p:grpSpPr>
          <a:xfrm>
            <a:off x="3257683" y="1554427"/>
            <a:ext cx="853440" cy="438573"/>
            <a:chOff x="2443262" y="1165820"/>
            <a:chExt cx="640080" cy="32893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grpSp>
      <p:sp>
        <p:nvSpPr>
          <p:cNvPr id="12" name="object 12"/>
          <p:cNvSpPr txBox="1"/>
          <p:nvPr/>
        </p:nvSpPr>
        <p:spPr>
          <a:xfrm>
            <a:off x="4121901" y="1332117"/>
            <a:ext cx="205740"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p:txBody>
      </p:sp>
      <p:grpSp>
        <p:nvGrpSpPr>
          <p:cNvPr id="13" name="object 13"/>
          <p:cNvGrpSpPr/>
          <p:nvPr/>
        </p:nvGrpSpPr>
        <p:grpSpPr>
          <a:xfrm>
            <a:off x="3570221" y="1917287"/>
            <a:ext cx="1252220" cy="1407160"/>
            <a:chOff x="2677665" y="1437965"/>
            <a:chExt cx="939165" cy="1055370"/>
          </a:xfrm>
        </p:grpSpPr>
        <p:sp>
          <p:nvSpPr>
            <p:cNvPr id="14" name="object 14"/>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67545" y="1767187"/>
              <a:ext cx="91592" cy="109022"/>
            </a:xfrm>
            <a:prstGeom prst="rect">
              <a:avLst/>
            </a:prstGeom>
          </p:spPr>
        </p:pic>
        <p:sp>
          <p:nvSpPr>
            <p:cNvPr id="16" name="object 16"/>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7" name="object 17"/>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8" name="object 18"/>
            <p:cNvPicPr/>
            <p:nvPr/>
          </p:nvPicPr>
          <p:blipFill>
            <a:blip r:embed="rId3" cstate="print"/>
            <a:stretch>
              <a:fillRect/>
            </a:stretch>
          </p:blipFill>
          <p:spPr>
            <a:xfrm>
              <a:off x="3298249" y="2156420"/>
              <a:ext cx="318497" cy="105629"/>
            </a:xfrm>
            <a:prstGeom prst="rect">
              <a:avLst/>
            </a:prstGeom>
          </p:spPr>
        </p:pic>
      </p:grpSp>
      <p:sp>
        <p:nvSpPr>
          <p:cNvPr id="19" name="object 19"/>
          <p:cNvSpPr txBox="1"/>
          <p:nvPr/>
        </p:nvSpPr>
        <p:spPr>
          <a:xfrm>
            <a:off x="4723147" y="2118730"/>
            <a:ext cx="718820" cy="837836"/>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126150">
              <a:spcBef>
                <a:spcPts val="1647"/>
              </a:spcBef>
            </a:pPr>
            <a:r>
              <a:rPr sz="1867" spc="-67" dirty="0">
                <a:latin typeface="Arial MT"/>
                <a:cs typeface="Arial MT"/>
              </a:rPr>
              <a:t>V</a:t>
            </a:r>
            <a:endParaRPr sz="1867">
              <a:latin typeface="Arial MT"/>
              <a:cs typeface="Arial MT"/>
            </a:endParaRPr>
          </a:p>
        </p:txBody>
      </p:sp>
      <p:grpSp>
        <p:nvGrpSpPr>
          <p:cNvPr id="20" name="object 20"/>
          <p:cNvGrpSpPr/>
          <p:nvPr/>
        </p:nvGrpSpPr>
        <p:grpSpPr>
          <a:xfrm>
            <a:off x="4578617" y="3341272"/>
            <a:ext cx="996527" cy="592667"/>
            <a:chOff x="3433962" y="2505954"/>
            <a:chExt cx="747395" cy="444500"/>
          </a:xfrm>
        </p:grpSpPr>
        <p:sp>
          <p:nvSpPr>
            <p:cNvPr id="21" name="object 21"/>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22" name="object 22"/>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4072297" y="2505954"/>
              <a:ext cx="108980" cy="91717"/>
            </a:xfrm>
            <a:prstGeom prst="rect">
              <a:avLst/>
            </a:prstGeom>
          </p:spPr>
        </p:pic>
      </p:gr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30" name="object 30"/>
          <p:cNvSpPr txBox="1">
            <a:spLocks noGrp="1"/>
          </p:cNvSpPr>
          <p:nvPr>
            <p:ph type="title"/>
          </p:nvPr>
        </p:nvSpPr>
        <p:spPr>
          <a:xfrm>
            <a:off x="1117600" y="69316"/>
            <a:ext cx="9101215" cy="930964"/>
          </a:xfrm>
          <a:prstGeom prst="rect">
            <a:avLst/>
          </a:prstGeom>
        </p:spPr>
        <p:txBody>
          <a:bodyPr vert="horz" wrap="square" lIns="0" tIns="251400" rIns="0" bIns="0" rtlCol="0" anchor="ctr">
            <a:spAutoFit/>
          </a:bodyPr>
          <a:lstStyle/>
          <a:p>
            <a:pPr marL="3634649">
              <a:lnSpc>
                <a:spcPct val="100000"/>
              </a:lnSpc>
              <a:spcBef>
                <a:spcPts val="133"/>
              </a:spcBef>
            </a:pPr>
            <a:r>
              <a:rPr dirty="0"/>
              <a:t>SGD</a:t>
            </a:r>
            <a:r>
              <a:rPr spc="-187" dirty="0"/>
              <a:t> </a:t>
            </a:r>
            <a:r>
              <a:rPr spc="-13" dirty="0"/>
              <a:t>with</a:t>
            </a:r>
            <a:r>
              <a:rPr spc="-187" dirty="0"/>
              <a:t> </a:t>
            </a:r>
            <a:r>
              <a:rPr spc="-13" dirty="0"/>
              <a:t>Momentum</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9F8DEEB-6AE6-49A6-AB1F-4A8ADA9A476F}"/>
                  </a:ext>
                </a:extLst>
              </p:cNvPr>
              <p:cNvSpPr txBox="1"/>
              <p:nvPr/>
            </p:nvSpPr>
            <p:spPr>
              <a:xfrm>
                <a:off x="2521967" y="6081260"/>
                <a:ext cx="260186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𝜃</m:t>
                          </m:r>
                        </m:e>
                        <m:sub>
                          <m:r>
                            <a:rPr lang="en-IN" sz="3200" b="0" i="1" smtClean="0">
                              <a:latin typeface="Cambria Math" panose="02040503050406030204" pitchFamily="18" charset="0"/>
                            </a:rPr>
                            <m:t>𝑖</m:t>
                          </m:r>
                        </m:sub>
                      </m:sSub>
                      <m:r>
                        <a:rPr lang="en-IN" sz="3200" b="0" i="1" smtClean="0">
                          <a:latin typeface="Cambria Math" panose="02040503050406030204" pitchFamily="18" charset="0"/>
                        </a:rPr>
                        <m:t>=</m:t>
                      </m:r>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𝜃</m:t>
                          </m:r>
                        </m:e>
                        <m:sub>
                          <m:r>
                            <a:rPr lang="en-IN" sz="3200" b="0" i="1" smtClean="0">
                              <a:latin typeface="Cambria Math" panose="02040503050406030204" pitchFamily="18" charset="0"/>
                            </a:rPr>
                            <m:t>𝑖</m:t>
                          </m:r>
                        </m:sub>
                      </m:sSub>
                      <m:r>
                        <a:rPr lang="en-IN" sz="3200" b="0" i="1" smtClean="0">
                          <a:latin typeface="Cambria Math" panose="02040503050406030204" pitchFamily="18" charset="0"/>
                        </a:rPr>
                        <m:t>−</m:t>
                      </m:r>
                      <m:sSup>
                        <m:sSupPr>
                          <m:ctrlPr>
                            <a:rPr lang="en-IN" sz="3200" b="0" i="1" smtClean="0">
                              <a:latin typeface="Cambria Math" panose="02040503050406030204" pitchFamily="18" charset="0"/>
                            </a:rPr>
                          </m:ctrlPr>
                        </m:sSupPr>
                        <m:e>
                          <m:r>
                            <a:rPr lang="en-IN" sz="3200" b="0" i="1" smtClean="0">
                              <a:latin typeface="Cambria Math" panose="02040503050406030204" pitchFamily="18" charset="0"/>
                            </a:rPr>
                            <m:t>𝛼</m:t>
                          </m:r>
                        </m:e>
                        <m:sup>
                          <m:r>
                            <a:rPr lang="en-IN" sz="3200" b="0" i="1" smtClean="0">
                              <a:latin typeface="Cambria Math" panose="02040503050406030204" pitchFamily="18" charset="0"/>
                            </a:rPr>
                            <m:t>∗</m:t>
                          </m:r>
                        </m:sup>
                      </m:sSup>
                      <m:sSub>
                        <m:sSubPr>
                          <m:ctrlPr>
                            <a:rPr lang="en-IN" sz="3200" b="0" i="1" smtClean="0">
                              <a:latin typeface="Cambria Math" panose="02040503050406030204" pitchFamily="18" charset="0"/>
                            </a:rPr>
                          </m:ctrlPr>
                        </m:sSubPr>
                        <m:e>
                          <m:r>
                            <a:rPr lang="en-IN" sz="3200" b="0" i="1" smtClean="0">
                              <a:latin typeface="Cambria Math" panose="02040503050406030204" pitchFamily="18" charset="0"/>
                            </a:rPr>
                            <m:t>𝑉</m:t>
                          </m:r>
                        </m:e>
                        <m:sub>
                          <m:r>
                            <a:rPr lang="en-IN" sz="3200" b="0" i="1" smtClean="0">
                              <a:latin typeface="Cambria Math" panose="02040503050406030204" pitchFamily="18" charset="0"/>
                            </a:rPr>
                            <m:t>𝑡</m:t>
                          </m:r>
                        </m:sub>
                      </m:sSub>
                    </m:oMath>
                  </m:oMathPara>
                </a14:m>
                <a:endParaRPr lang="en-IN" dirty="0"/>
              </a:p>
            </p:txBody>
          </p:sp>
        </mc:Choice>
        <mc:Fallback xmlns="">
          <p:sp>
            <p:nvSpPr>
              <p:cNvPr id="31" name="TextBox 30">
                <a:extLst>
                  <a:ext uri="{FF2B5EF4-FFF2-40B4-BE49-F238E27FC236}">
                    <a16:creationId xmlns:a16="http://schemas.microsoft.com/office/drawing/2014/main" id="{69F8DEEB-6AE6-49A6-AB1F-4A8ADA9A476F}"/>
                  </a:ext>
                </a:extLst>
              </p:cNvPr>
              <p:cNvSpPr txBox="1">
                <a:spLocks noRot="1" noChangeAspect="1" noMove="1" noResize="1" noEditPoints="1" noAdjustHandles="1" noChangeArrowheads="1" noChangeShapeType="1" noTextEdit="1"/>
              </p:cNvSpPr>
              <p:nvPr/>
            </p:nvSpPr>
            <p:spPr>
              <a:xfrm>
                <a:off x="2521967" y="6081260"/>
                <a:ext cx="2601866" cy="492443"/>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1F4D2E-48F3-4AFC-8765-98FAF8DA1D9B}"/>
                  </a:ext>
                </a:extLst>
              </p:cNvPr>
              <p:cNvSpPr txBox="1"/>
              <p:nvPr/>
            </p:nvSpPr>
            <p:spPr>
              <a:xfrm>
                <a:off x="2492470" y="5304510"/>
                <a:ext cx="3262240"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𝑡</m:t>
                          </m:r>
                        </m:sub>
                      </m:sSub>
                      <m:r>
                        <a:rPr lang="en-IN" sz="2400" b="0" i="1" smtClean="0">
                          <a:latin typeface="Cambria Math" panose="02040503050406030204" pitchFamily="18" charset="0"/>
                        </a:rPr>
                        <m:t>=</m:t>
                      </m:r>
                      <m:r>
                        <a:rPr lang="en-IN" sz="2400" b="0" i="1" smtClean="0">
                          <a:latin typeface="Cambria Math" panose="02040503050406030204" pitchFamily="18" charset="0"/>
                        </a:rPr>
                        <m:t>𝛽</m:t>
                      </m:r>
                      <m:sSub>
                        <m:sSubPr>
                          <m:ctrlPr>
                            <a:rPr lang="en-IN" sz="2400" i="1" smtClean="0">
                              <a:latin typeface="Cambria Math" panose="02040503050406030204" pitchFamily="18" charset="0"/>
                            </a:rPr>
                          </m:ctrlPr>
                        </m:sSubPr>
                        <m:e>
                          <m:r>
                            <a:rPr lang="en-IN" sz="2400" b="0" i="1" smtClean="0">
                              <a:latin typeface="Cambria Math" panose="02040503050406030204" pitchFamily="18" charset="0"/>
                            </a:rPr>
                            <m:t>𝑉</m:t>
                          </m:r>
                        </m:e>
                        <m:sub>
                          <m:r>
                            <a:rPr lang="en-IN" sz="2400" b="0" i="1" smtClean="0">
                              <a:latin typeface="Cambria Math" panose="02040503050406030204" pitchFamily="18" charset="0"/>
                            </a:rPr>
                            <m:t>𝑡</m:t>
                          </m:r>
                          <m:r>
                            <a:rPr lang="en-IN" sz="2400" b="0" i="1" smtClean="0">
                              <a:latin typeface="Cambria Math" panose="02040503050406030204" pitchFamily="18" charset="0"/>
                            </a:rPr>
                            <m:t>−</m:t>
                          </m:r>
                          <m:r>
                            <a:rPr lang="en-IN" sz="2400" b="0" i="1" smtClean="0">
                              <a:latin typeface="Cambria Math" panose="02040503050406030204" pitchFamily="18" charset="0"/>
                            </a:rPr>
                            <m:t>1</m:t>
                          </m:r>
                        </m:sub>
                      </m:sSub>
                      <m:r>
                        <a:rPr lang="en-IN" sz="2400" b="0" i="1" smtClean="0">
                          <a:latin typeface="Cambria Math" panose="02040503050406030204" pitchFamily="18" charset="0"/>
                        </a:rPr>
                        <m:t>+(</m:t>
                      </m:r>
                      <m:r>
                        <a:rPr lang="en-IN" sz="2400" b="0" i="1" smtClean="0">
                          <a:latin typeface="Cambria Math" panose="02040503050406030204" pitchFamily="18" charset="0"/>
                        </a:rPr>
                        <m:t>1</m:t>
                      </m:r>
                      <m:r>
                        <a:rPr lang="en-IN" sz="2400" b="0" i="1" smtClean="0">
                          <a:latin typeface="Cambria Math" panose="02040503050406030204" pitchFamily="18" charset="0"/>
                        </a:rPr>
                        <m:t>−</m:t>
                      </m:r>
                      <m:r>
                        <a:rPr lang="en-IN" sz="2400" b="0" i="1" smtClean="0">
                          <a:latin typeface="Cambria Math" panose="02040503050406030204" pitchFamily="18" charset="0"/>
                        </a:rPr>
                        <m:t>𝛽</m:t>
                      </m:r>
                      <m:r>
                        <a:rPr lang="en-IN" sz="2400" b="0" i="1" smtClean="0">
                          <a:latin typeface="Cambria Math" panose="02040503050406030204" pitchFamily="18" charset="0"/>
                        </a:rPr>
                        <m:t>)</m:t>
                      </m:r>
                      <m:f>
                        <m:fPr>
                          <m:ctrlPr>
                            <a:rPr lang="en-IN" sz="2400" i="1" smtClean="0">
                              <a:latin typeface="Cambria Math" panose="02040503050406030204" pitchFamily="18" charset="0"/>
                            </a:rPr>
                          </m:ctrlPr>
                        </m:fPr>
                        <m:num>
                          <m:r>
                            <a:rPr lang="en-IN" sz="2400" b="0" i="1" smtClean="0">
                              <a:latin typeface="Cambria Math" panose="02040503050406030204" pitchFamily="18" charset="0"/>
                            </a:rPr>
                            <m:t>𝑑𝐽</m:t>
                          </m:r>
                        </m:num>
                        <m:den>
                          <m:r>
                            <a:rPr lang="en-IN" sz="2400" b="0" i="1" smtClean="0">
                              <a:latin typeface="Cambria Math" panose="02040503050406030204" pitchFamily="18" charset="0"/>
                            </a:rPr>
                            <m:t>𝑑</m:t>
                          </m:r>
                          <m:r>
                            <a:rPr lang="en-IN" sz="2400" b="0" i="1" smtClean="0">
                              <a:latin typeface="Cambria Math" panose="02040503050406030204" pitchFamily="18" charset="0"/>
                            </a:rPr>
                            <m:t>𝜃</m:t>
                          </m:r>
                        </m:den>
                      </m:f>
                    </m:oMath>
                  </m:oMathPara>
                </a14:m>
                <a:endParaRPr lang="en-IN" dirty="0"/>
              </a:p>
            </p:txBody>
          </p:sp>
        </mc:Choice>
        <mc:Fallback xmlns="">
          <p:sp>
            <p:nvSpPr>
              <p:cNvPr id="32" name="TextBox 31">
                <a:extLst>
                  <a:ext uri="{FF2B5EF4-FFF2-40B4-BE49-F238E27FC236}">
                    <a16:creationId xmlns:a16="http://schemas.microsoft.com/office/drawing/2014/main" id="{D01F4D2E-48F3-4AFC-8765-98FAF8DA1D9B}"/>
                  </a:ext>
                </a:extLst>
              </p:cNvPr>
              <p:cNvSpPr txBox="1">
                <a:spLocks noRot="1" noChangeAspect="1" noMove="1" noResize="1" noEditPoints="1" noAdjustHandles="1" noChangeArrowheads="1" noChangeShapeType="1" noTextEdit="1"/>
              </p:cNvSpPr>
              <p:nvPr/>
            </p:nvSpPr>
            <p:spPr>
              <a:xfrm>
                <a:off x="2492470" y="5304510"/>
                <a:ext cx="3262240" cy="701218"/>
              </a:xfrm>
              <a:prstGeom prst="rect">
                <a:avLst/>
              </a:prstGeom>
              <a:blipFill>
                <a:blip r:embed="rId7"/>
                <a:stretch>
                  <a:fillRect/>
                </a:stretch>
              </a:blipFill>
            </p:spPr>
            <p:txBody>
              <a:bodyPr/>
              <a:lstStyle/>
              <a:p>
                <a:r>
                  <a:rPr lang="en-IN">
                    <a:noFill/>
                  </a:rPr>
                  <a:t> </a:t>
                </a:r>
              </a:p>
            </p:txBody>
          </p:sp>
        </mc:Fallback>
      </mc:AlternateContent>
      <p:sp>
        <p:nvSpPr>
          <p:cNvPr id="33" name="TextBox 32">
            <a:extLst>
              <a:ext uri="{FF2B5EF4-FFF2-40B4-BE49-F238E27FC236}">
                <a16:creationId xmlns:a16="http://schemas.microsoft.com/office/drawing/2014/main" id="{967E8449-CD86-4401-976C-B4B59A52FF53}"/>
              </a:ext>
            </a:extLst>
          </p:cNvPr>
          <p:cNvSpPr txBox="1"/>
          <p:nvPr/>
        </p:nvSpPr>
        <p:spPr>
          <a:xfrm>
            <a:off x="4836160" y="948174"/>
            <a:ext cx="6096000" cy="369332"/>
          </a:xfrm>
          <a:prstGeom prst="rect">
            <a:avLst/>
          </a:prstGeom>
          <a:noFill/>
        </p:spPr>
        <p:txBody>
          <a:bodyPr wrap="square">
            <a:spAutoFit/>
          </a:bodyPr>
          <a:lstStyle/>
          <a:p>
            <a:r>
              <a:rPr lang="en-IN" spc="-13" dirty="0"/>
              <a:t>Momentum-for accumulated gradient</a:t>
            </a:r>
            <a:endParaRPr lang="en-IN" dirty="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69315"/>
            <a:ext cx="10897419" cy="930964"/>
          </a:xfrm>
          <a:prstGeom prst="rect">
            <a:avLst/>
          </a:prstGeom>
        </p:spPr>
        <p:txBody>
          <a:bodyPr vert="horz" wrap="square" lIns="0" tIns="251400" rIns="0" bIns="0" rtlCol="0" anchor="ctr">
            <a:spAutoFit/>
          </a:bodyPr>
          <a:lstStyle/>
          <a:p>
            <a:pPr marL="2495064">
              <a:lnSpc>
                <a:spcPct val="100000"/>
              </a:lnSpc>
              <a:spcBef>
                <a:spcPts val="133"/>
              </a:spcBef>
            </a:pPr>
            <a:r>
              <a:rPr spc="-13" dirty="0"/>
              <a:t>Problems</a:t>
            </a:r>
            <a:r>
              <a:rPr spc="-180" dirty="0"/>
              <a:t> </a:t>
            </a:r>
            <a:r>
              <a:rPr spc="-13" dirty="0"/>
              <a:t>with</a:t>
            </a:r>
            <a:r>
              <a:rPr spc="-180" dirty="0"/>
              <a:t> </a:t>
            </a:r>
            <a:r>
              <a:rPr spc="-27" dirty="0"/>
              <a:t>Gradient</a:t>
            </a:r>
            <a:r>
              <a:rPr spc="-180" dirty="0"/>
              <a:t> </a:t>
            </a:r>
            <a:r>
              <a:rPr spc="-13" dirty="0"/>
              <a:t>Descent</a:t>
            </a:r>
          </a:p>
        </p:txBody>
      </p:sp>
      <p:sp>
        <p:nvSpPr>
          <p:cNvPr id="3" name="object 3"/>
          <p:cNvSpPr txBox="1"/>
          <p:nvPr/>
        </p:nvSpPr>
        <p:spPr>
          <a:xfrm>
            <a:off x="1725702" y="1409940"/>
            <a:ext cx="4487333"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1.</a:t>
            </a:r>
            <a:r>
              <a:rPr sz="2400" dirty="0">
                <a:latin typeface="Arial MT"/>
                <a:cs typeface="Arial MT"/>
              </a:rPr>
              <a:t>	Getting</a:t>
            </a:r>
            <a:r>
              <a:rPr sz="2400" spc="-40" dirty="0">
                <a:latin typeface="Arial MT"/>
                <a:cs typeface="Arial MT"/>
              </a:rPr>
              <a:t> </a:t>
            </a:r>
            <a:r>
              <a:rPr sz="2400" dirty="0">
                <a:latin typeface="Arial MT"/>
                <a:cs typeface="Arial MT"/>
              </a:rPr>
              <a:t>stuck</a:t>
            </a:r>
            <a:r>
              <a:rPr sz="2400" spc="-27" dirty="0">
                <a:latin typeface="Arial MT"/>
                <a:cs typeface="Arial MT"/>
              </a:rPr>
              <a:t> </a:t>
            </a:r>
            <a:r>
              <a:rPr sz="2400" dirty="0">
                <a:latin typeface="Arial MT"/>
                <a:cs typeface="Arial MT"/>
              </a:rPr>
              <a:t>at</a:t>
            </a:r>
            <a:r>
              <a:rPr sz="2400" spc="-27" dirty="0">
                <a:latin typeface="Arial MT"/>
                <a:cs typeface="Arial MT"/>
              </a:rPr>
              <a:t> </a:t>
            </a:r>
            <a:r>
              <a:rPr sz="2400" dirty="0">
                <a:latin typeface="Arial MT"/>
                <a:cs typeface="Arial MT"/>
              </a:rPr>
              <a:t>local</a:t>
            </a:r>
            <a:r>
              <a:rPr sz="2400" spc="-20" dirty="0">
                <a:latin typeface="Arial MT"/>
                <a:cs typeface="Arial MT"/>
              </a:rPr>
              <a:t> </a:t>
            </a:r>
            <a:r>
              <a:rPr sz="2400" spc="-13" dirty="0">
                <a:latin typeface="Arial MT"/>
                <a:cs typeface="Arial MT"/>
              </a:rPr>
              <a:t>minima</a:t>
            </a:r>
            <a:endParaRPr sz="2400">
              <a:latin typeface="Arial MT"/>
              <a:cs typeface="Arial MT"/>
            </a:endParaRPr>
          </a:p>
        </p:txBody>
      </p:sp>
      <p:sp>
        <p:nvSpPr>
          <p:cNvPr id="4" name="object 4"/>
          <p:cNvSpPr txBox="1"/>
          <p:nvPr/>
        </p:nvSpPr>
        <p:spPr>
          <a:xfrm>
            <a:off x="1725701" y="2870440"/>
            <a:ext cx="7552267" cy="386430"/>
          </a:xfrm>
          <a:prstGeom prst="rect">
            <a:avLst/>
          </a:prstGeom>
        </p:spPr>
        <p:txBody>
          <a:bodyPr vert="horz" wrap="square" lIns="0" tIns="16933" rIns="0" bIns="0" rtlCol="0">
            <a:spAutoFit/>
          </a:bodyPr>
          <a:lstStyle/>
          <a:p>
            <a:pPr marL="16933">
              <a:spcBef>
                <a:spcPts val="133"/>
              </a:spcBef>
              <a:tabLst>
                <a:tab pos="575719" algn="l"/>
              </a:tabLst>
            </a:pPr>
            <a:r>
              <a:rPr sz="2400" spc="-33" dirty="0">
                <a:latin typeface="Arial MT"/>
                <a:cs typeface="Arial MT"/>
              </a:rPr>
              <a:t>2.</a:t>
            </a:r>
            <a:r>
              <a:rPr sz="2400" dirty="0">
                <a:latin typeface="Arial MT"/>
                <a:cs typeface="Arial MT"/>
              </a:rPr>
              <a:t>	Same</a:t>
            </a:r>
            <a:r>
              <a:rPr sz="2400" spc="-60" dirty="0">
                <a:latin typeface="Arial MT"/>
                <a:cs typeface="Arial MT"/>
              </a:rPr>
              <a:t> </a:t>
            </a:r>
            <a:r>
              <a:rPr sz="2400" dirty="0">
                <a:latin typeface="Arial MT"/>
                <a:cs typeface="Arial MT"/>
              </a:rPr>
              <a:t>Learning</a:t>
            </a:r>
            <a:r>
              <a:rPr sz="2400" spc="-40" dirty="0">
                <a:latin typeface="Arial MT"/>
                <a:cs typeface="Arial MT"/>
              </a:rPr>
              <a:t> </a:t>
            </a:r>
            <a:r>
              <a:rPr sz="2400" dirty="0">
                <a:latin typeface="Arial MT"/>
                <a:cs typeface="Arial MT"/>
              </a:rPr>
              <a:t>rate</a:t>
            </a:r>
            <a:r>
              <a:rPr sz="2400" spc="-40" dirty="0">
                <a:latin typeface="Arial MT"/>
                <a:cs typeface="Arial MT"/>
              </a:rPr>
              <a:t> </a:t>
            </a:r>
            <a:r>
              <a:rPr sz="2400" dirty="0">
                <a:latin typeface="Arial MT"/>
                <a:cs typeface="Arial MT"/>
              </a:rPr>
              <a:t>throughout</a:t>
            </a:r>
            <a:r>
              <a:rPr sz="2400" spc="-40" dirty="0">
                <a:latin typeface="Arial MT"/>
                <a:cs typeface="Arial MT"/>
              </a:rPr>
              <a:t> </a:t>
            </a:r>
            <a:r>
              <a:rPr sz="2400" dirty="0">
                <a:latin typeface="Arial MT"/>
                <a:cs typeface="Arial MT"/>
              </a:rPr>
              <a:t>the</a:t>
            </a:r>
            <a:r>
              <a:rPr sz="2400" spc="-40" dirty="0">
                <a:latin typeface="Arial MT"/>
                <a:cs typeface="Arial MT"/>
              </a:rPr>
              <a:t> </a:t>
            </a:r>
            <a:r>
              <a:rPr sz="2400" dirty="0">
                <a:latin typeface="Arial MT"/>
                <a:cs typeface="Arial MT"/>
              </a:rPr>
              <a:t>training</a:t>
            </a:r>
            <a:r>
              <a:rPr sz="2400" spc="-40" dirty="0">
                <a:latin typeface="Arial MT"/>
                <a:cs typeface="Arial MT"/>
              </a:rPr>
              <a:t> </a:t>
            </a:r>
            <a:r>
              <a:rPr sz="2400" spc="-13" dirty="0">
                <a:latin typeface="Arial MT"/>
                <a:cs typeface="Arial MT"/>
              </a:rPr>
              <a:t>process</a:t>
            </a:r>
            <a:endParaRPr sz="2400">
              <a:latin typeface="Arial MT"/>
              <a:cs typeface="Arial MT"/>
            </a:endParaRPr>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ctrTitle"/>
          </p:nvPr>
        </p:nvSpPr>
        <p:spPr>
          <a:xfrm>
            <a:off x="1150374" y="477423"/>
            <a:ext cx="11228439" cy="814839"/>
          </a:xfrm>
          <a:prstGeom prst="rect">
            <a:avLst/>
          </a:prstGeom>
        </p:spPr>
        <p:txBody>
          <a:bodyPr vert="horz" wrap="square" lIns="0" tIns="136399" rIns="0" bIns="0" rtlCol="0" anchor="ctr">
            <a:spAutoFit/>
          </a:bodyPr>
          <a:lstStyle/>
          <a:p>
            <a:pPr marL="16933">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p:sp>
        <p:nvSpPr>
          <p:cNvPr id="7" name="TextBox 6">
            <a:extLst>
              <a:ext uri="{FF2B5EF4-FFF2-40B4-BE49-F238E27FC236}">
                <a16:creationId xmlns:a16="http://schemas.microsoft.com/office/drawing/2014/main" id="{A6F69785-E838-4628-9B01-2E5ED549D364}"/>
              </a:ext>
            </a:extLst>
          </p:cNvPr>
          <p:cNvSpPr txBox="1"/>
          <p:nvPr/>
        </p:nvSpPr>
        <p:spPr>
          <a:xfrm>
            <a:off x="203200" y="2413338"/>
            <a:ext cx="10434320" cy="2031325"/>
          </a:xfrm>
          <a:prstGeom prst="rect">
            <a:avLst/>
          </a:prstGeom>
          <a:noFill/>
        </p:spPr>
        <p:txBody>
          <a:bodyPr wrap="square">
            <a:spAutoFit/>
          </a:bodyPr>
          <a:lstStyle/>
          <a:p>
            <a:r>
              <a:rPr lang="en-US" b="1" dirty="0">
                <a:latin typeface="Verdana" panose="020B0604030504040204" pitchFamily="34" charset="0"/>
                <a:ea typeface="Verdana" panose="020B0604030504040204" pitchFamily="34" charset="0"/>
              </a:rPr>
              <a:t>Slow Convergence: </a:t>
            </a:r>
            <a:r>
              <a:rPr lang="en-US" dirty="0">
                <a:latin typeface="Verdana" panose="020B0604030504040204" pitchFamily="34" charset="0"/>
                <a:ea typeface="Verdana" panose="020B0604030504040204" pitchFamily="34" charset="0"/>
              </a:rPr>
              <a:t>A constant learning rate might be too small, causing the optimizer to take tiny steps, making the training process slow and potentially requiring many iterations to converge to the minimum.</a:t>
            </a:r>
          </a:p>
          <a:p>
            <a:endParaRPr lang="en-US" dirty="0">
              <a:latin typeface="Verdana" panose="020B0604030504040204" pitchFamily="34" charset="0"/>
              <a:ea typeface="Verdana" panose="020B0604030504040204" pitchFamily="34" charset="0"/>
            </a:endParaRPr>
          </a:p>
          <a:p>
            <a:r>
              <a:rPr lang="en-US" b="1" dirty="0">
                <a:latin typeface="Verdana" panose="020B0604030504040204" pitchFamily="34" charset="0"/>
                <a:ea typeface="Verdana" panose="020B0604030504040204" pitchFamily="34" charset="0"/>
              </a:rPr>
              <a:t>Overshooting the Minimum: </a:t>
            </a:r>
            <a:r>
              <a:rPr lang="en-US" dirty="0">
                <a:latin typeface="Verdana" panose="020B0604030504040204" pitchFamily="34" charset="0"/>
                <a:ea typeface="Verdana" panose="020B0604030504040204" pitchFamily="34" charset="0"/>
              </a:rPr>
              <a:t>If the learning rate is too large, the optimizer might overshoot the minimum repeatedly, causing the loss to oscillate or even diverge, preventing the model from converging effectively.</a:t>
            </a:r>
            <a:endParaRPr lang="en-IN" dirty="0">
              <a:latin typeface="Verdana" panose="020B0604030504040204" pitchFamily="34" charset="0"/>
              <a:ea typeface="Verdana" panose="020B0604030504040204" pitchFamily="34" charset="0"/>
            </a:endParaRPr>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4799" y="393783"/>
            <a:ext cx="11926529" cy="930964"/>
          </a:xfrm>
          <a:prstGeom prst="rect">
            <a:avLst/>
          </a:prstGeom>
        </p:spPr>
        <p:txBody>
          <a:bodyPr vert="horz" wrap="square" lIns="0" tIns="251400" rIns="0" bIns="0" rtlCol="0" anchor="ctr">
            <a:spAutoFit/>
          </a:bodyPr>
          <a:lstStyle/>
          <a:p>
            <a:pPr marL="977876">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3E66771-19E1-4C01-9CF1-E4D3925CF2B4}"/>
                  </a:ext>
                </a:extLst>
              </p:cNvPr>
              <p:cNvSpPr txBox="1"/>
              <p:nvPr/>
            </p:nvSpPr>
            <p:spPr>
              <a:xfrm>
                <a:off x="4635908" y="2885769"/>
                <a:ext cx="1946559" cy="138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𝜂</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m:rPr>
                              <m:brk m:alnAt="23"/>
                            </m:rPr>
                            <a:rPr lang="en-IN" sz="3200" b="0" i="1" smtClean="0">
                              <a:latin typeface="Cambria Math" panose="02040503050406030204" pitchFamily="18" charset="0"/>
                            </a:rPr>
                            <m:t>𝑖</m:t>
                          </m:r>
                          <m:r>
                            <a:rPr lang="en-IN" sz="3200" b="0" i="1" smtClean="0">
                              <a:latin typeface="Cambria Math" panose="02040503050406030204" pitchFamily="18" charset="0"/>
                            </a:rPr>
                            <m:t>=</m:t>
                          </m:r>
                          <m:r>
                            <m:rPr>
                              <m:brk m:alnAt="23"/>
                            </m:rPr>
                            <a:rPr lang="en-IN" sz="3200" b="0" i="1" smtClean="0">
                              <a:latin typeface="Cambria Math" panose="02040503050406030204" pitchFamily="18" charset="0"/>
                            </a:rPr>
                            <m:t>1</m:t>
                          </m:r>
                        </m:sub>
                        <m:sup>
                          <m:r>
                            <a:rPr lang="en-IN" sz="3200" b="0" i="1" smtClean="0">
                              <a:latin typeface="Cambria Math" panose="02040503050406030204" pitchFamily="18" charset="0"/>
                            </a:rPr>
                            <m:t>𝑡</m:t>
                          </m:r>
                          <m:r>
                            <a:rPr lang="en-IN" sz="3200" b="0" i="1" smtClean="0">
                              <a:latin typeface="Cambria Math" panose="02040503050406030204" pitchFamily="18" charset="0"/>
                            </a:rPr>
                            <m:t>−</m:t>
                          </m:r>
                          <m:r>
                            <a:rPr lang="en-IN" sz="3200" b="0" i="1" smtClean="0">
                              <a:latin typeface="Cambria Math" panose="02040503050406030204" pitchFamily="18" charset="0"/>
                            </a:rPr>
                            <m:t>1</m:t>
                          </m:r>
                        </m:sup>
                        <m:e>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𝑑𝐽</m:t>
                              </m:r>
                            </m:num>
                            <m:den>
                              <m:r>
                                <a:rPr lang="en-IN" sz="3200" b="0" i="1" smtClean="0">
                                  <a:latin typeface="Cambria Math" panose="02040503050406030204" pitchFamily="18" charset="0"/>
                                </a:rPr>
                                <m:t>𝑑</m:t>
                              </m:r>
                              <m:r>
                                <a:rPr lang="en-IN" sz="3200" b="0" i="1" smtClean="0">
                                  <a:latin typeface="Cambria Math" panose="02040503050406030204" pitchFamily="18" charset="0"/>
                                </a:rPr>
                                <m:t>𝜃</m:t>
                              </m:r>
                            </m:den>
                          </m:f>
                        </m:e>
                      </m:nary>
                    </m:oMath>
                  </m:oMathPara>
                </a14:m>
                <a:endParaRPr lang="en-IN" dirty="0"/>
              </a:p>
            </p:txBody>
          </p:sp>
        </mc:Choice>
        <mc:Fallback xmlns="">
          <p:sp>
            <p:nvSpPr>
              <p:cNvPr id="4" name="TextBox 3">
                <a:extLst>
                  <a:ext uri="{FF2B5EF4-FFF2-40B4-BE49-F238E27FC236}">
                    <a16:creationId xmlns:a16="http://schemas.microsoft.com/office/drawing/2014/main" id="{73E66771-19E1-4C01-9CF1-E4D3925CF2B4}"/>
                  </a:ext>
                </a:extLst>
              </p:cNvPr>
              <p:cNvSpPr txBox="1">
                <a:spLocks noRot="1" noChangeAspect="1" noMove="1" noResize="1" noEditPoints="1" noAdjustHandles="1" noChangeArrowheads="1" noChangeShapeType="1" noTextEdit="1"/>
              </p:cNvSpPr>
              <p:nvPr/>
            </p:nvSpPr>
            <p:spPr>
              <a:xfrm>
                <a:off x="4635908" y="2885769"/>
                <a:ext cx="1946559" cy="1383392"/>
              </a:xfrm>
              <a:prstGeom prst="rect">
                <a:avLst/>
              </a:prstGeom>
              <a:blipFill>
                <a:blip r:embed="rId2"/>
                <a:stretch>
                  <a:fillRect/>
                </a:stretch>
              </a:blipFill>
            </p:spPr>
            <p:txBody>
              <a:bodyPr/>
              <a:lstStyle/>
              <a:p>
                <a:r>
                  <a:rPr lang="en-IN">
                    <a:noFill/>
                  </a:rPr>
                  <a:t> </a:t>
                </a:r>
              </a:p>
            </p:txBody>
          </p:sp>
        </mc:Fallback>
      </mc:AlternateContent>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6322" y="424560"/>
            <a:ext cx="11005574" cy="869408"/>
          </a:xfrm>
          <a:prstGeom prst="rect">
            <a:avLst/>
          </a:prstGeom>
        </p:spPr>
        <p:txBody>
          <a:bodyPr vert="horz" wrap="square" lIns="0" tIns="251400" rIns="0" bIns="0" rtlCol="0" anchor="ctr">
            <a:spAutoFit/>
          </a:bodyPr>
          <a:lstStyle/>
          <a:p>
            <a:pPr marL="977876">
              <a:lnSpc>
                <a:spcPct val="100000"/>
              </a:lnSpc>
              <a:spcBef>
                <a:spcPts val="133"/>
              </a:spcBef>
            </a:pPr>
            <a:r>
              <a:rPr sz="4000" spc="-13" dirty="0"/>
              <a:t>Problem:</a:t>
            </a:r>
            <a:r>
              <a:rPr sz="4000" spc="-140" dirty="0"/>
              <a:t> </a:t>
            </a:r>
            <a:r>
              <a:rPr sz="4000" dirty="0"/>
              <a:t>Same</a:t>
            </a:r>
            <a:r>
              <a:rPr sz="4000" spc="-140" dirty="0"/>
              <a:t> </a:t>
            </a:r>
            <a:r>
              <a:rPr sz="4000" spc="-13" dirty="0"/>
              <a:t>learning</a:t>
            </a:r>
            <a:r>
              <a:rPr sz="4000" spc="-133" dirty="0"/>
              <a:t> </a:t>
            </a:r>
            <a:r>
              <a:rPr sz="4000" dirty="0"/>
              <a:t>rate</a:t>
            </a:r>
            <a:r>
              <a:rPr sz="4000" spc="-140" dirty="0"/>
              <a:t> </a:t>
            </a:r>
            <a:r>
              <a:rPr sz="4000" dirty="0"/>
              <a:t>for</a:t>
            </a:r>
            <a:r>
              <a:rPr sz="4000" spc="-147" dirty="0"/>
              <a:t> </a:t>
            </a:r>
            <a:r>
              <a:rPr sz="4000" dirty="0"/>
              <a:t>all</a:t>
            </a:r>
            <a:r>
              <a:rPr sz="4000" spc="-140" dirty="0"/>
              <a:t> </a:t>
            </a:r>
            <a:r>
              <a:rPr sz="4000" spc="-13" dirty="0"/>
              <a:t>parameters</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FE051E8-3D0A-41DF-BA60-25B23EC77F1C}"/>
                  </a:ext>
                </a:extLst>
              </p:cNvPr>
              <p:cNvSpPr txBox="1"/>
              <p:nvPr/>
            </p:nvSpPr>
            <p:spPr>
              <a:xfrm>
                <a:off x="3048000" y="4623311"/>
                <a:ext cx="6096000" cy="12718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sub>
                      </m:sSub>
                      <m:r>
                        <a:rPr lang="en-IN" sz="3600" b="0" i="1" smtClean="0">
                          <a:latin typeface="Cambria Math" panose="02040503050406030204" pitchFamily="18" charset="0"/>
                        </a:rPr>
                        <m:t>=</m:t>
                      </m:r>
                      <m:sSub>
                        <m:sSubPr>
                          <m:ctrlPr>
                            <a:rPr lang="en-IN" sz="3600" b="0" i="1" smtClean="0">
                              <a:latin typeface="Cambria Math" panose="02040503050406030204" pitchFamily="18" charset="0"/>
                            </a:rPr>
                          </m:ctrlPr>
                        </m:sSubPr>
                        <m:e>
                          <m:r>
                            <a:rPr lang="en-IN" sz="3600" b="0" i="1" smtClean="0">
                              <a:latin typeface="Cambria Math" panose="02040503050406030204" pitchFamily="18" charset="0"/>
                            </a:rPr>
                            <m:t>𝜃</m:t>
                          </m:r>
                        </m:e>
                        <m:sub>
                          <m:r>
                            <a:rPr lang="en-IN" sz="3600" b="0" i="1" smtClean="0">
                              <a:latin typeface="Cambria Math" panose="02040503050406030204" pitchFamily="18" charset="0"/>
                            </a:rPr>
                            <m:t>𝑖</m:t>
                          </m:r>
                          <m:r>
                            <a:rPr lang="en-IN" sz="3600" b="0" i="1" smtClean="0">
                              <a:latin typeface="Cambria Math" panose="02040503050406030204" pitchFamily="18" charset="0"/>
                            </a:rPr>
                            <m:t>−</m:t>
                          </m:r>
                          <m:r>
                            <a:rPr lang="en-IN" sz="3600" b="0" i="1" smtClean="0">
                              <a:latin typeface="Cambria Math" panose="02040503050406030204" pitchFamily="18" charset="0"/>
                            </a:rPr>
                            <m:t>1</m:t>
                          </m:r>
                        </m:sub>
                      </m:sSub>
                      <m:r>
                        <a:rPr lang="en-IN" sz="3600" b="0" i="1" smtClean="0">
                          <a:latin typeface="Cambria Math" panose="02040503050406030204" pitchFamily="18" charset="0"/>
                        </a:rPr>
                        <m:t>−</m:t>
                      </m:r>
                      <m:f>
                        <m:fPr>
                          <m:ctrlPr>
                            <a:rPr lang="en-IN" sz="3600" b="0" i="1" smtClean="0">
                              <a:latin typeface="Cambria Math" panose="02040503050406030204" pitchFamily="18" charset="0"/>
                            </a:rPr>
                          </m:ctrlPr>
                        </m:fPr>
                        <m:num>
                          <m:r>
                            <a:rPr lang="en-IN" sz="3600" b="0" i="1" smtClean="0">
                              <a:latin typeface="Cambria Math" panose="02040503050406030204" pitchFamily="18" charset="0"/>
                            </a:rPr>
                            <m:t>𝛼</m:t>
                          </m:r>
                        </m:num>
                        <m:den>
                          <m:rad>
                            <m:radPr>
                              <m:degHide m:val="on"/>
                              <m:ctrlPr>
                                <a:rPr lang="en-IN" sz="3600" b="0" i="1" smtClean="0">
                                  <a:latin typeface="Cambria Math" panose="02040503050406030204" pitchFamily="18" charset="0"/>
                                </a:rPr>
                              </m:ctrlPr>
                            </m:radPr>
                            <m:deg/>
                            <m:e>
                              <m:r>
                                <a:rPr lang="en-IN" sz="3600" b="0" i="1" smtClean="0">
                                  <a:latin typeface="Cambria Math" panose="02040503050406030204" pitchFamily="18" charset="0"/>
                                </a:rPr>
                                <m:t>𝜂</m:t>
                              </m:r>
                            </m:e>
                          </m:rad>
                        </m:den>
                      </m:f>
                      <m:f>
                        <m:fPr>
                          <m:ctrlPr>
                            <a:rPr lang="en-IN" sz="3600" b="0" i="1" smtClean="0">
                              <a:latin typeface="Cambria Math" panose="02040503050406030204" pitchFamily="18" charset="0"/>
                            </a:rPr>
                          </m:ctrlPr>
                        </m:fPr>
                        <m:num>
                          <m:r>
                            <a:rPr lang="en-IN" sz="3600" b="0" i="1" smtClean="0">
                              <a:latin typeface="Cambria Math" panose="02040503050406030204" pitchFamily="18" charset="0"/>
                            </a:rPr>
                            <m:t>𝑑𝐽</m:t>
                          </m:r>
                        </m:num>
                        <m:den>
                          <m:r>
                            <a:rPr lang="en-IN" sz="3600" b="0" i="1" smtClean="0">
                              <a:latin typeface="Cambria Math" panose="02040503050406030204" pitchFamily="18" charset="0"/>
                            </a:rPr>
                            <m:t>𝑑</m:t>
                          </m:r>
                          <m:r>
                            <a:rPr lang="en-IN" sz="3600" b="0" i="1" smtClean="0">
                              <a:latin typeface="Cambria Math" panose="02040503050406030204" pitchFamily="18" charset="0"/>
                            </a:rPr>
                            <m:t>𝜃</m:t>
                          </m:r>
                        </m:den>
                      </m:f>
                    </m:oMath>
                  </m:oMathPara>
                </a14:m>
                <a:endParaRPr lang="en-IN" dirty="0"/>
              </a:p>
            </p:txBody>
          </p:sp>
        </mc:Choice>
        <mc:Fallback xmlns="">
          <p:sp>
            <p:nvSpPr>
              <p:cNvPr id="17" name="TextBox 16">
                <a:extLst>
                  <a:ext uri="{FF2B5EF4-FFF2-40B4-BE49-F238E27FC236}">
                    <a16:creationId xmlns:a16="http://schemas.microsoft.com/office/drawing/2014/main" id="{8FE051E8-3D0A-41DF-BA60-25B23EC77F1C}"/>
                  </a:ext>
                </a:extLst>
              </p:cNvPr>
              <p:cNvSpPr txBox="1">
                <a:spLocks noRot="1" noChangeAspect="1" noMove="1" noResize="1" noEditPoints="1" noAdjustHandles="1" noChangeArrowheads="1" noChangeShapeType="1" noTextEdit="1"/>
              </p:cNvSpPr>
              <p:nvPr/>
            </p:nvSpPr>
            <p:spPr>
              <a:xfrm>
                <a:off x="3048000" y="4623311"/>
                <a:ext cx="6096000" cy="1271823"/>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ED715BC-2FEA-4747-A6E9-B315BB5FC5F0}"/>
                  </a:ext>
                </a:extLst>
              </p:cNvPr>
              <p:cNvSpPr txBox="1"/>
              <p:nvPr/>
            </p:nvSpPr>
            <p:spPr>
              <a:xfrm>
                <a:off x="4557247" y="1637070"/>
                <a:ext cx="2451697" cy="13833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3200" b="0" i="1" smtClean="0">
                          <a:latin typeface="Cambria Math" panose="02040503050406030204" pitchFamily="18" charset="0"/>
                        </a:rPr>
                        <m:t>𝜂</m:t>
                      </m:r>
                      <m:r>
                        <a:rPr lang="en-IN" sz="3200" b="0" i="1" smtClean="0">
                          <a:latin typeface="Cambria Math" panose="02040503050406030204" pitchFamily="18" charset="0"/>
                        </a:rPr>
                        <m:t>=</m:t>
                      </m:r>
                      <m:nary>
                        <m:naryPr>
                          <m:chr m:val="∑"/>
                          <m:ctrlPr>
                            <a:rPr lang="en-IN" sz="3200" b="0" i="1" smtClean="0">
                              <a:latin typeface="Cambria Math" panose="02040503050406030204" pitchFamily="18" charset="0"/>
                            </a:rPr>
                          </m:ctrlPr>
                        </m:naryPr>
                        <m:sub>
                          <m:r>
                            <m:rPr>
                              <m:brk m:alnAt="23"/>
                            </m:rPr>
                            <a:rPr lang="en-IN" sz="3200" b="0" i="1" smtClean="0">
                              <a:latin typeface="Cambria Math" panose="02040503050406030204" pitchFamily="18" charset="0"/>
                            </a:rPr>
                            <m:t>𝑖</m:t>
                          </m:r>
                          <m:r>
                            <a:rPr lang="en-IN" sz="3200" b="0" i="1" smtClean="0">
                              <a:latin typeface="Cambria Math" panose="02040503050406030204" pitchFamily="18" charset="0"/>
                            </a:rPr>
                            <m:t>=</m:t>
                          </m:r>
                          <m:r>
                            <m:rPr>
                              <m:brk m:alnAt="23"/>
                            </m:rPr>
                            <a:rPr lang="en-IN" sz="3200" b="0" i="1" smtClean="0">
                              <a:latin typeface="Cambria Math" panose="02040503050406030204" pitchFamily="18" charset="0"/>
                            </a:rPr>
                            <m:t>1</m:t>
                          </m:r>
                        </m:sub>
                        <m:sup>
                          <m:r>
                            <a:rPr lang="en-IN" sz="3200" b="0" i="1" smtClean="0">
                              <a:latin typeface="Cambria Math" panose="02040503050406030204" pitchFamily="18" charset="0"/>
                            </a:rPr>
                            <m:t>𝑡</m:t>
                          </m:r>
                          <m:r>
                            <a:rPr lang="en-IN" sz="3200" b="0" i="1" smtClean="0">
                              <a:latin typeface="Cambria Math" panose="02040503050406030204" pitchFamily="18" charset="0"/>
                            </a:rPr>
                            <m:t>−</m:t>
                          </m:r>
                          <m:r>
                            <a:rPr lang="en-IN" sz="3200" b="0" i="1" smtClean="0">
                              <a:latin typeface="Cambria Math" panose="02040503050406030204" pitchFamily="18" charset="0"/>
                            </a:rPr>
                            <m:t>1</m:t>
                          </m:r>
                        </m:sup>
                        <m:e>
                          <m:sSup>
                            <m:sSupPr>
                              <m:ctrlPr>
                                <a:rPr lang="en-IN" sz="3200" b="0" i="1" smtClean="0">
                                  <a:latin typeface="Cambria Math" panose="02040503050406030204" pitchFamily="18" charset="0"/>
                                </a:rPr>
                              </m:ctrlPr>
                            </m:sSupPr>
                            <m:e>
                              <m:d>
                                <m:dPr>
                                  <m:begChr m:val="["/>
                                  <m:endChr m:val="]"/>
                                  <m:ctrlPr>
                                    <a:rPr lang="en-IN" sz="3200" b="0" i="1" smtClean="0">
                                      <a:latin typeface="Cambria Math" panose="02040503050406030204" pitchFamily="18" charset="0"/>
                                    </a:rPr>
                                  </m:ctrlPr>
                                </m:dPr>
                                <m:e>
                                  <m:f>
                                    <m:fPr>
                                      <m:ctrlPr>
                                        <a:rPr lang="en-IN" sz="3200" b="0" i="1" smtClean="0">
                                          <a:latin typeface="Cambria Math" panose="02040503050406030204" pitchFamily="18" charset="0"/>
                                        </a:rPr>
                                      </m:ctrlPr>
                                    </m:fPr>
                                    <m:num>
                                      <m:r>
                                        <a:rPr lang="en-IN" sz="3200" b="0" i="1" smtClean="0">
                                          <a:latin typeface="Cambria Math" panose="02040503050406030204" pitchFamily="18" charset="0"/>
                                        </a:rPr>
                                        <m:t>𝑑𝐽</m:t>
                                      </m:r>
                                    </m:num>
                                    <m:den>
                                      <m:r>
                                        <a:rPr lang="en-IN" sz="3200" b="0" i="1" smtClean="0">
                                          <a:latin typeface="Cambria Math" panose="02040503050406030204" pitchFamily="18" charset="0"/>
                                        </a:rPr>
                                        <m:t>𝑑</m:t>
                                      </m:r>
                                      <m:r>
                                        <a:rPr lang="en-IN" sz="3200" b="0" i="1" smtClean="0">
                                          <a:latin typeface="Cambria Math" panose="02040503050406030204" pitchFamily="18" charset="0"/>
                                        </a:rPr>
                                        <m:t>𝜃</m:t>
                                      </m:r>
                                    </m:den>
                                  </m:f>
                                </m:e>
                              </m:d>
                            </m:e>
                            <m:sup>
                              <m:r>
                                <a:rPr lang="en-IN" sz="3200" b="0" i="1" smtClean="0">
                                  <a:latin typeface="Cambria Math" panose="02040503050406030204" pitchFamily="18" charset="0"/>
                                </a:rPr>
                                <m:t>2</m:t>
                              </m:r>
                            </m:sup>
                          </m:sSup>
                        </m:e>
                      </m:nary>
                    </m:oMath>
                  </m:oMathPara>
                </a14:m>
                <a:endParaRPr lang="en-IN" dirty="0"/>
              </a:p>
            </p:txBody>
          </p:sp>
        </mc:Choice>
        <mc:Fallback xmlns="">
          <p:sp>
            <p:nvSpPr>
              <p:cNvPr id="18" name="TextBox 17">
                <a:extLst>
                  <a:ext uri="{FF2B5EF4-FFF2-40B4-BE49-F238E27FC236}">
                    <a16:creationId xmlns:a16="http://schemas.microsoft.com/office/drawing/2014/main" id="{4ED715BC-2FEA-4747-A6E9-B315BB5FC5F0}"/>
                  </a:ext>
                </a:extLst>
              </p:cNvPr>
              <p:cNvSpPr txBox="1">
                <a:spLocks noRot="1" noChangeAspect="1" noMove="1" noResize="1" noEditPoints="1" noAdjustHandles="1" noChangeArrowheads="1" noChangeShapeType="1" noTextEdit="1"/>
              </p:cNvSpPr>
              <p:nvPr/>
            </p:nvSpPr>
            <p:spPr>
              <a:xfrm>
                <a:off x="4557247" y="1637070"/>
                <a:ext cx="2451697" cy="1383392"/>
              </a:xfrm>
              <a:prstGeom prst="rect">
                <a:avLst/>
              </a:prstGeom>
              <a:blipFill>
                <a:blip r:embed="rId3"/>
                <a:stretch>
                  <a:fillRect/>
                </a:stretch>
              </a:blipFill>
            </p:spPr>
            <p:txBody>
              <a:bodyPr/>
              <a:lstStyle/>
              <a:p>
                <a:r>
                  <a:rPr lang="en-IN">
                    <a:noFill/>
                  </a:rPr>
                  <a:t> </a:t>
                </a:r>
              </a:p>
            </p:txBody>
          </p:sp>
        </mc:Fallback>
      </mc:AlternateContent>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682" y="452776"/>
            <a:ext cx="11949471" cy="930964"/>
          </a:xfrm>
          <a:prstGeom prst="rect">
            <a:avLst/>
          </a:prstGeom>
        </p:spPr>
        <p:txBody>
          <a:bodyPr vert="horz" wrap="square" lIns="0" tIns="251400" rIns="0" bIns="0" rtlCol="0" anchor="ctr">
            <a:spAutoFit/>
          </a:bodyPr>
          <a:lstStyle/>
          <a:p>
            <a:pPr marL="977876">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p:sp>
        <p:nvSpPr>
          <p:cNvPr id="3" name="object 3"/>
          <p:cNvSpPr txBox="1"/>
          <p:nvPr/>
        </p:nvSpPr>
        <p:spPr>
          <a:xfrm>
            <a:off x="6425934" y="4048712"/>
            <a:ext cx="483447" cy="509541"/>
          </a:xfrm>
          <a:prstGeom prst="rect">
            <a:avLst/>
          </a:prstGeom>
        </p:spPr>
        <p:txBody>
          <a:bodyPr vert="horz" wrap="square" lIns="0" tIns="16933" rIns="0" bIns="0" rtlCol="0">
            <a:spAutoFit/>
          </a:bodyPr>
          <a:lstStyle/>
          <a:p>
            <a:pPr marL="16933">
              <a:spcBef>
                <a:spcPts val="133"/>
              </a:spcBef>
            </a:pPr>
            <a:r>
              <a:rPr sz="3200" spc="-760" dirty="0">
                <a:latin typeface="Arial MT"/>
                <a:cs typeface="Arial MT"/>
              </a:rPr>
              <a:t>√η</a:t>
            </a:r>
            <a:endParaRPr sz="3200">
              <a:latin typeface="Arial MT"/>
              <a:cs typeface="Arial MT"/>
            </a:endParaRPr>
          </a:p>
        </p:txBody>
      </p:sp>
      <p:sp>
        <p:nvSpPr>
          <p:cNvPr id="4" name="object 4"/>
          <p:cNvSpPr txBox="1"/>
          <p:nvPr/>
        </p:nvSpPr>
        <p:spPr>
          <a:xfrm>
            <a:off x="7260449" y="3997912"/>
            <a:ext cx="485987" cy="509541"/>
          </a:xfrm>
          <a:prstGeom prst="rect">
            <a:avLst/>
          </a:prstGeom>
        </p:spPr>
        <p:txBody>
          <a:bodyPr vert="horz" wrap="square" lIns="0" tIns="16933" rIns="0" bIns="0" rtlCol="0">
            <a:spAutoFit/>
          </a:bodyPr>
          <a:lstStyle/>
          <a:p>
            <a:pPr marL="16933">
              <a:spcBef>
                <a:spcPts val="133"/>
              </a:spcBef>
            </a:pPr>
            <a:r>
              <a:rPr sz="3200" spc="-767" dirty="0">
                <a:latin typeface="Arial MT"/>
                <a:cs typeface="Arial MT"/>
              </a:rPr>
              <a:t>dθ</a:t>
            </a:r>
            <a:endParaRPr sz="3200">
              <a:latin typeface="Arial MT"/>
              <a:cs typeface="Arial MT"/>
            </a:endParaRPr>
          </a:p>
        </p:txBody>
      </p:sp>
      <p:sp>
        <p:nvSpPr>
          <p:cNvPr id="5" name="object 5"/>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6" name="object 6"/>
          <p:cNvSpPr txBox="1"/>
          <p:nvPr/>
        </p:nvSpPr>
        <p:spPr>
          <a:xfrm>
            <a:off x="6511673" y="2441983"/>
            <a:ext cx="318347" cy="688244"/>
          </a:xfrm>
          <a:prstGeom prst="rect">
            <a:avLst/>
          </a:prstGeom>
        </p:spPr>
        <p:txBody>
          <a:bodyPr vert="horz" wrap="square" lIns="0" tIns="16933" rIns="0" bIns="0" rtlCol="0">
            <a:spAutoFit/>
          </a:bodyPr>
          <a:lstStyle/>
          <a:p>
            <a:pPr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7" name="object 7"/>
          <p:cNvSpPr txBox="1"/>
          <p:nvPr/>
        </p:nvSpPr>
        <p:spPr>
          <a:xfrm>
            <a:off x="5597565" y="2386355"/>
            <a:ext cx="756073" cy="891697"/>
          </a:xfrm>
          <a:prstGeom prst="rect">
            <a:avLst/>
          </a:prstGeom>
        </p:spPr>
        <p:txBody>
          <a:bodyPr vert="horz" wrap="square" lIns="0" tIns="16933" rIns="0" bIns="0" rtlCol="0">
            <a:spAutoFit/>
          </a:bodyPr>
          <a:lstStyle/>
          <a:p>
            <a:pPr marL="481741">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61422">
              <a:spcBef>
                <a:spcPts val="153"/>
              </a:spcBef>
            </a:pPr>
            <a:r>
              <a:rPr sz="1600" spc="-33" dirty="0">
                <a:latin typeface="Arial MT"/>
                <a:cs typeface="Arial MT"/>
              </a:rPr>
              <a:t>i=1</a:t>
            </a:r>
            <a:endParaRPr sz="1600">
              <a:latin typeface="Arial MT"/>
              <a:cs typeface="Arial MT"/>
            </a:endParaRPr>
          </a:p>
        </p:txBody>
      </p:sp>
      <p:sp>
        <p:nvSpPr>
          <p:cNvPr id="8" name="object 8"/>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9" name="object 9"/>
          <p:cNvSpPr txBox="1"/>
          <p:nvPr/>
        </p:nvSpPr>
        <p:spPr>
          <a:xfrm>
            <a:off x="7032460" y="21156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0" name="object 10"/>
          <p:cNvSpPr/>
          <p:nvPr/>
        </p:nvSpPr>
        <p:spPr>
          <a:xfrm>
            <a:off x="5503799" y="2124934"/>
            <a:ext cx="2018453" cy="1210733"/>
          </a:xfrm>
          <a:custGeom>
            <a:avLst/>
            <a:gdLst/>
            <a:ahLst/>
            <a:cxnLst/>
            <a:rect l="l" t="t" r="r" b="b"/>
            <a:pathLst>
              <a:path w="1513839" h="908050">
                <a:moveTo>
                  <a:pt x="0" y="0"/>
                </a:moveTo>
                <a:lnTo>
                  <a:pt x="1513499" y="0"/>
                </a:lnTo>
                <a:lnTo>
                  <a:pt x="1513499" y="907499"/>
                </a:lnTo>
                <a:lnTo>
                  <a:pt x="0" y="907499"/>
                </a:lnTo>
                <a:lnTo>
                  <a:pt x="0" y="0"/>
                </a:lnTo>
                <a:close/>
              </a:path>
            </a:pathLst>
          </a:custGeom>
          <a:ln w="19049">
            <a:solidFill>
              <a:srgbClr val="FF0000"/>
            </a:solidFill>
          </a:ln>
        </p:spPr>
        <p:txBody>
          <a:bodyPr wrap="square" lIns="0" tIns="0" rIns="0" bIns="0" rtlCol="0"/>
          <a:lstStyle/>
          <a:p>
            <a:endParaRPr sz="2400"/>
          </a:p>
        </p:txBody>
      </p:sp>
      <p:sp>
        <p:nvSpPr>
          <p:cNvPr id="11" name="object 11"/>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12" name="object 12"/>
          <p:cNvSpPr txBox="1"/>
          <p:nvPr/>
        </p:nvSpPr>
        <p:spPr>
          <a:xfrm>
            <a:off x="4574101" y="3688111"/>
            <a:ext cx="1008380" cy="509541"/>
          </a:xfrm>
          <a:prstGeom prst="rect">
            <a:avLst/>
          </a:prstGeom>
        </p:spPr>
        <p:txBody>
          <a:bodyPr vert="horz" wrap="square" lIns="0" tIns="16933" rIns="0" bIns="0" rtlCol="0">
            <a:spAutoFit/>
          </a:bodyPr>
          <a:lstStyle/>
          <a:p>
            <a:pPr marL="16933">
              <a:spcBef>
                <a:spcPts val="133"/>
              </a:spcBef>
              <a:tabLst>
                <a:tab pos="414856"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endParaRPr sz="3200">
              <a:latin typeface="Arial MT"/>
              <a:cs typeface="Arial MT"/>
            </a:endParaRPr>
          </a:p>
        </p:txBody>
      </p:sp>
      <p:sp>
        <p:nvSpPr>
          <p:cNvPr id="13" name="object 13"/>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14" name="object 14"/>
          <p:cNvSpPr txBox="1"/>
          <p:nvPr/>
        </p:nvSpPr>
        <p:spPr>
          <a:xfrm>
            <a:off x="5929201" y="3495245"/>
            <a:ext cx="1839807" cy="509541"/>
          </a:xfrm>
          <a:prstGeom prst="rect">
            <a:avLst/>
          </a:prstGeom>
        </p:spPr>
        <p:txBody>
          <a:bodyPr vert="horz" wrap="square" lIns="0" tIns="16933" rIns="0" bIns="0" rtlCol="0">
            <a:spAutoFit/>
          </a:bodyPr>
          <a:lstStyle/>
          <a:p>
            <a:pPr marL="50799">
              <a:spcBef>
                <a:spcPts val="133"/>
              </a:spcBef>
              <a:tabLst>
                <a:tab pos="438562" algn="l"/>
                <a:tab pos="742508" algn="l"/>
                <a:tab pos="1239489" algn="l"/>
              </a:tabLst>
            </a:pPr>
            <a:r>
              <a:rPr sz="4800" spc="-100" baseline="-27000" dirty="0">
                <a:latin typeface="Arial MT"/>
                <a:cs typeface="Arial MT"/>
              </a:rPr>
              <a:t>-</a:t>
            </a:r>
            <a:r>
              <a:rPr sz="4800" baseline="-27000" dirty="0">
                <a:latin typeface="Arial MT"/>
                <a:cs typeface="Arial MT"/>
              </a:rPr>
              <a:t>	</a:t>
            </a: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dirty="0">
                <a:latin typeface="Arial MT"/>
                <a:cs typeface="Arial MT"/>
              </a:rPr>
              <a:t>d</a:t>
            </a:r>
            <a:r>
              <a:rPr sz="3200" u="heavy" dirty="0">
                <a:uFill>
                  <a:solidFill>
                    <a:srgbClr val="000000"/>
                  </a:solidFill>
                </a:uFill>
                <a:latin typeface="Arial MT"/>
                <a:cs typeface="Arial MT"/>
              </a:rPr>
              <a:t>J</a:t>
            </a:r>
            <a:endParaRPr sz="3200">
              <a:latin typeface="Arial MT"/>
              <a:cs typeface="Arial MT"/>
            </a:endParaRPr>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483554"/>
            <a:ext cx="10690942" cy="869408"/>
          </a:xfrm>
          <a:prstGeom prst="rect">
            <a:avLst/>
          </a:prstGeom>
        </p:spPr>
        <p:txBody>
          <a:bodyPr vert="horz" wrap="square" lIns="0" tIns="251400" rIns="0" bIns="0" rtlCol="0" anchor="ctr">
            <a:spAutoFit/>
          </a:bodyPr>
          <a:lstStyle/>
          <a:p>
            <a:pPr marL="977876">
              <a:lnSpc>
                <a:spcPct val="100000"/>
              </a:lnSpc>
              <a:spcBef>
                <a:spcPts val="133"/>
              </a:spcBef>
            </a:pPr>
            <a:r>
              <a:rPr sz="4000" spc="-13" dirty="0"/>
              <a:t>Problem:</a:t>
            </a:r>
            <a:r>
              <a:rPr sz="4000" spc="-140" dirty="0"/>
              <a:t> </a:t>
            </a:r>
            <a:r>
              <a:rPr sz="4000" dirty="0"/>
              <a:t>Same</a:t>
            </a:r>
            <a:r>
              <a:rPr sz="4000" spc="-140" dirty="0"/>
              <a:t> </a:t>
            </a:r>
            <a:r>
              <a:rPr sz="4000" spc="-13" dirty="0"/>
              <a:t>learning</a:t>
            </a:r>
            <a:r>
              <a:rPr sz="4000" spc="-133" dirty="0"/>
              <a:t> </a:t>
            </a:r>
            <a:r>
              <a:rPr sz="4000" dirty="0"/>
              <a:t>rate</a:t>
            </a:r>
            <a:r>
              <a:rPr sz="4000" spc="-140" dirty="0"/>
              <a:t> </a:t>
            </a:r>
            <a:r>
              <a:rPr sz="4000" dirty="0"/>
              <a:t>for</a:t>
            </a:r>
            <a:r>
              <a:rPr sz="4000" spc="-147" dirty="0"/>
              <a:t> </a:t>
            </a:r>
            <a:r>
              <a:rPr sz="4000" dirty="0"/>
              <a:t>all</a:t>
            </a:r>
            <a:r>
              <a:rPr sz="4000" spc="-140" dirty="0"/>
              <a:t> </a:t>
            </a:r>
            <a:r>
              <a:rPr sz="4000" spc="-13" dirty="0"/>
              <a:t>parameters</a:t>
            </a:r>
          </a:p>
        </p:txBody>
      </p:sp>
      <p:sp>
        <p:nvSpPr>
          <p:cNvPr id="3" name="object 3"/>
          <p:cNvSpPr txBox="1"/>
          <p:nvPr/>
        </p:nvSpPr>
        <p:spPr>
          <a:xfrm>
            <a:off x="6425934" y="4048712"/>
            <a:ext cx="483447" cy="509541"/>
          </a:xfrm>
          <a:prstGeom prst="rect">
            <a:avLst/>
          </a:prstGeom>
        </p:spPr>
        <p:txBody>
          <a:bodyPr vert="horz" wrap="square" lIns="0" tIns="16933" rIns="0" bIns="0" rtlCol="0">
            <a:spAutoFit/>
          </a:bodyPr>
          <a:lstStyle/>
          <a:p>
            <a:pPr marL="16933">
              <a:spcBef>
                <a:spcPts val="133"/>
              </a:spcBef>
            </a:pPr>
            <a:r>
              <a:rPr sz="3200" spc="-760" dirty="0">
                <a:latin typeface="Arial MT"/>
                <a:cs typeface="Arial MT"/>
              </a:rPr>
              <a:t>√η</a:t>
            </a:r>
            <a:endParaRPr sz="3200">
              <a:latin typeface="Arial MT"/>
              <a:cs typeface="Arial MT"/>
            </a:endParaRPr>
          </a:p>
        </p:txBody>
      </p:sp>
      <p:sp>
        <p:nvSpPr>
          <p:cNvPr id="4" name="object 4"/>
          <p:cNvSpPr txBox="1"/>
          <p:nvPr/>
        </p:nvSpPr>
        <p:spPr>
          <a:xfrm>
            <a:off x="7260449" y="3997912"/>
            <a:ext cx="485987" cy="509541"/>
          </a:xfrm>
          <a:prstGeom prst="rect">
            <a:avLst/>
          </a:prstGeom>
        </p:spPr>
        <p:txBody>
          <a:bodyPr vert="horz" wrap="square" lIns="0" tIns="16933" rIns="0" bIns="0" rtlCol="0">
            <a:spAutoFit/>
          </a:bodyPr>
          <a:lstStyle/>
          <a:p>
            <a:pPr marL="16933">
              <a:spcBef>
                <a:spcPts val="133"/>
              </a:spcBef>
            </a:pPr>
            <a:r>
              <a:rPr sz="3200" spc="-767" dirty="0">
                <a:latin typeface="Arial MT"/>
                <a:cs typeface="Arial MT"/>
              </a:rPr>
              <a:t>dθ</a:t>
            </a:r>
            <a:endParaRPr sz="3200">
              <a:latin typeface="Arial MT"/>
              <a:cs typeface="Arial MT"/>
            </a:endParaRPr>
          </a:p>
        </p:txBody>
      </p:sp>
      <p:sp>
        <p:nvSpPr>
          <p:cNvPr id="5" name="object 5"/>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6" name="object 6"/>
          <p:cNvSpPr txBox="1"/>
          <p:nvPr/>
        </p:nvSpPr>
        <p:spPr>
          <a:xfrm>
            <a:off x="6511673" y="2441983"/>
            <a:ext cx="318347" cy="688244"/>
          </a:xfrm>
          <a:prstGeom prst="rect">
            <a:avLst/>
          </a:prstGeom>
        </p:spPr>
        <p:txBody>
          <a:bodyPr vert="horz" wrap="square" lIns="0" tIns="16933" rIns="0" bIns="0" rtlCol="0">
            <a:spAutoFit/>
          </a:bodyPr>
          <a:lstStyle/>
          <a:p>
            <a:pPr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7" name="object 7"/>
          <p:cNvSpPr txBox="1"/>
          <p:nvPr/>
        </p:nvSpPr>
        <p:spPr>
          <a:xfrm>
            <a:off x="5597565" y="2386355"/>
            <a:ext cx="756073" cy="891697"/>
          </a:xfrm>
          <a:prstGeom prst="rect">
            <a:avLst/>
          </a:prstGeom>
        </p:spPr>
        <p:txBody>
          <a:bodyPr vert="horz" wrap="square" lIns="0" tIns="16933" rIns="0" bIns="0" rtlCol="0">
            <a:spAutoFit/>
          </a:bodyPr>
          <a:lstStyle/>
          <a:p>
            <a:pPr marL="481741">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61422">
              <a:spcBef>
                <a:spcPts val="153"/>
              </a:spcBef>
            </a:pPr>
            <a:r>
              <a:rPr sz="1600" spc="-33" dirty="0">
                <a:latin typeface="Arial MT"/>
                <a:cs typeface="Arial MT"/>
              </a:rPr>
              <a:t>i=1</a:t>
            </a:r>
            <a:endParaRPr sz="1600">
              <a:latin typeface="Arial MT"/>
              <a:cs typeface="Arial MT"/>
            </a:endParaRPr>
          </a:p>
        </p:txBody>
      </p:sp>
      <p:sp>
        <p:nvSpPr>
          <p:cNvPr id="8" name="object 8"/>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9" name="object 9"/>
          <p:cNvSpPr txBox="1"/>
          <p:nvPr/>
        </p:nvSpPr>
        <p:spPr>
          <a:xfrm>
            <a:off x="7032460" y="21156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grpSp>
        <p:nvGrpSpPr>
          <p:cNvPr id="10" name="object 10"/>
          <p:cNvGrpSpPr/>
          <p:nvPr/>
        </p:nvGrpSpPr>
        <p:grpSpPr>
          <a:xfrm>
            <a:off x="5491099" y="1572633"/>
            <a:ext cx="4248573" cy="1775460"/>
            <a:chOff x="4118324" y="1179474"/>
            <a:chExt cx="3186430" cy="1331595"/>
          </a:xfrm>
        </p:grpSpPr>
        <p:sp>
          <p:nvSpPr>
            <p:cNvPr id="11" name="object 11"/>
            <p:cNvSpPr/>
            <p:nvPr/>
          </p:nvSpPr>
          <p:spPr>
            <a:xfrm>
              <a:off x="4127849" y="1593699"/>
              <a:ext cx="1513840" cy="908050"/>
            </a:xfrm>
            <a:custGeom>
              <a:avLst/>
              <a:gdLst/>
              <a:ahLst/>
              <a:cxnLst/>
              <a:rect l="l" t="t" r="r" b="b"/>
              <a:pathLst>
                <a:path w="1513839" h="908050">
                  <a:moveTo>
                    <a:pt x="0" y="0"/>
                  </a:moveTo>
                  <a:lnTo>
                    <a:pt x="1513499" y="0"/>
                  </a:lnTo>
                  <a:lnTo>
                    <a:pt x="1513499" y="907499"/>
                  </a:lnTo>
                  <a:lnTo>
                    <a:pt x="0" y="907499"/>
                  </a:lnTo>
                  <a:lnTo>
                    <a:pt x="0" y="0"/>
                  </a:lnTo>
                  <a:close/>
                </a:path>
              </a:pathLst>
            </a:custGeom>
            <a:ln w="19049">
              <a:solidFill>
                <a:srgbClr val="FF0000"/>
              </a:solidFill>
            </a:ln>
          </p:spPr>
          <p:txBody>
            <a:bodyPr wrap="square" lIns="0" tIns="0" rIns="0" bIns="0" rtlCol="0"/>
            <a:lstStyle/>
            <a:p>
              <a:endParaRPr sz="2400"/>
            </a:p>
          </p:txBody>
        </p:sp>
        <p:sp>
          <p:nvSpPr>
            <p:cNvPr id="12" name="object 12"/>
            <p:cNvSpPr/>
            <p:nvPr/>
          </p:nvSpPr>
          <p:spPr>
            <a:xfrm>
              <a:off x="6580107" y="1179474"/>
              <a:ext cx="724535" cy="274320"/>
            </a:xfrm>
            <a:custGeom>
              <a:avLst/>
              <a:gdLst/>
              <a:ahLst/>
              <a:cxnLst/>
              <a:rect l="l" t="t" r="r" b="b"/>
              <a:pathLst>
                <a:path w="724534" h="274319">
                  <a:moveTo>
                    <a:pt x="724086" y="274319"/>
                  </a:moveTo>
                  <a:lnTo>
                    <a:pt x="0" y="274319"/>
                  </a:lnTo>
                  <a:lnTo>
                    <a:pt x="0" y="0"/>
                  </a:lnTo>
                  <a:lnTo>
                    <a:pt x="724086" y="0"/>
                  </a:lnTo>
                  <a:lnTo>
                    <a:pt x="724086" y="274319"/>
                  </a:lnTo>
                  <a:close/>
                </a:path>
              </a:pathLst>
            </a:custGeom>
            <a:solidFill>
              <a:srgbClr val="FF9900"/>
            </a:solidFill>
          </p:spPr>
          <p:txBody>
            <a:bodyPr wrap="square" lIns="0" tIns="0" rIns="0" bIns="0" rtlCol="0"/>
            <a:lstStyle/>
            <a:p>
              <a:endParaRPr sz="2400"/>
            </a:p>
          </p:txBody>
        </p:sp>
      </p:grpSp>
      <p:sp>
        <p:nvSpPr>
          <p:cNvPr id="13" name="object 13"/>
          <p:cNvSpPr txBox="1"/>
          <p:nvPr/>
        </p:nvSpPr>
        <p:spPr>
          <a:xfrm>
            <a:off x="8756542" y="1543507"/>
            <a:ext cx="999913" cy="386430"/>
          </a:xfrm>
          <a:prstGeom prst="rect">
            <a:avLst/>
          </a:prstGeom>
        </p:spPr>
        <p:txBody>
          <a:bodyPr vert="horz" wrap="square" lIns="0" tIns="16933" rIns="0" bIns="0" rtlCol="0">
            <a:spAutoFit/>
          </a:bodyPr>
          <a:lstStyle/>
          <a:p>
            <a:pPr marL="16933">
              <a:spcBef>
                <a:spcPts val="133"/>
              </a:spcBef>
            </a:pPr>
            <a:r>
              <a:rPr sz="2400" spc="-13" dirty="0">
                <a:solidFill>
                  <a:srgbClr val="FFFFFF"/>
                </a:solidFill>
                <a:latin typeface="Arial MT"/>
                <a:cs typeface="Arial MT"/>
              </a:rPr>
              <a:t>Always</a:t>
            </a:r>
            <a:endParaRPr sz="2400">
              <a:latin typeface="Arial MT"/>
              <a:cs typeface="Arial MT"/>
            </a:endParaRPr>
          </a:p>
        </p:txBody>
      </p:sp>
      <p:sp>
        <p:nvSpPr>
          <p:cNvPr id="14" name="object 14"/>
          <p:cNvSpPr/>
          <p:nvPr/>
        </p:nvSpPr>
        <p:spPr>
          <a:xfrm>
            <a:off x="8671678" y="1940932"/>
            <a:ext cx="1169247" cy="365760"/>
          </a:xfrm>
          <a:custGeom>
            <a:avLst/>
            <a:gdLst/>
            <a:ahLst/>
            <a:cxnLst/>
            <a:rect l="l" t="t" r="r" b="b"/>
            <a:pathLst>
              <a:path w="876934" h="274319">
                <a:moveTo>
                  <a:pt x="876783" y="274319"/>
                </a:moveTo>
                <a:lnTo>
                  <a:pt x="0" y="274319"/>
                </a:lnTo>
                <a:lnTo>
                  <a:pt x="0" y="0"/>
                </a:lnTo>
                <a:lnTo>
                  <a:pt x="876783" y="0"/>
                </a:lnTo>
                <a:lnTo>
                  <a:pt x="876783" y="274319"/>
                </a:lnTo>
                <a:close/>
              </a:path>
            </a:pathLst>
          </a:custGeom>
          <a:solidFill>
            <a:srgbClr val="FF9900"/>
          </a:solidFill>
        </p:spPr>
        <p:txBody>
          <a:bodyPr wrap="square" lIns="0" tIns="0" rIns="0" bIns="0" rtlCol="0"/>
          <a:lstStyle/>
          <a:p>
            <a:endParaRPr sz="2400"/>
          </a:p>
        </p:txBody>
      </p:sp>
      <p:sp>
        <p:nvSpPr>
          <p:cNvPr id="15" name="object 15"/>
          <p:cNvSpPr txBox="1"/>
          <p:nvPr/>
        </p:nvSpPr>
        <p:spPr>
          <a:xfrm>
            <a:off x="8654745" y="1911807"/>
            <a:ext cx="1203113" cy="386430"/>
          </a:xfrm>
          <a:prstGeom prst="rect">
            <a:avLst/>
          </a:prstGeom>
        </p:spPr>
        <p:txBody>
          <a:bodyPr vert="horz" wrap="square" lIns="0" tIns="16933" rIns="0" bIns="0" rtlCol="0">
            <a:spAutoFit/>
          </a:bodyPr>
          <a:lstStyle/>
          <a:p>
            <a:pPr marL="16933">
              <a:spcBef>
                <a:spcPts val="133"/>
              </a:spcBef>
            </a:pPr>
            <a:r>
              <a:rPr sz="2400" spc="-13" dirty="0">
                <a:solidFill>
                  <a:srgbClr val="FFFFFF"/>
                </a:solidFill>
                <a:latin typeface="Arial MT"/>
                <a:cs typeface="Arial MT"/>
              </a:rPr>
              <a:t>Increase</a:t>
            </a:r>
            <a:endParaRPr sz="2400">
              <a:latin typeface="Arial MT"/>
              <a:cs typeface="Arial MT"/>
            </a:endParaRPr>
          </a:p>
        </p:txBody>
      </p:sp>
      <p:grpSp>
        <p:nvGrpSpPr>
          <p:cNvPr id="16" name="object 16"/>
          <p:cNvGrpSpPr/>
          <p:nvPr/>
        </p:nvGrpSpPr>
        <p:grpSpPr>
          <a:xfrm>
            <a:off x="7509099" y="2104933"/>
            <a:ext cx="1122680" cy="638387"/>
            <a:chOff x="5631824" y="1578700"/>
            <a:chExt cx="842010" cy="478790"/>
          </a:xfrm>
        </p:grpSpPr>
        <p:sp>
          <p:nvSpPr>
            <p:cNvPr id="17" name="object 17"/>
            <p:cNvSpPr/>
            <p:nvPr/>
          </p:nvSpPr>
          <p:spPr>
            <a:xfrm>
              <a:off x="5641349" y="1630365"/>
              <a:ext cx="747395" cy="417195"/>
            </a:xfrm>
            <a:custGeom>
              <a:avLst/>
              <a:gdLst/>
              <a:ahLst/>
              <a:cxnLst/>
              <a:rect l="l" t="t" r="r" b="b"/>
              <a:pathLst>
                <a:path w="747395" h="417194">
                  <a:moveTo>
                    <a:pt x="0" y="417083"/>
                  </a:moveTo>
                  <a:lnTo>
                    <a:pt x="747099" y="0"/>
                  </a:lnTo>
                </a:path>
              </a:pathLst>
            </a:custGeom>
            <a:ln w="19049">
              <a:solidFill>
                <a:srgbClr val="000000"/>
              </a:solidFill>
            </a:ln>
          </p:spPr>
          <p:txBody>
            <a:bodyPr wrap="square" lIns="0" tIns="0" rIns="0" bIns="0" rtlCol="0"/>
            <a:lstStyle/>
            <a:p>
              <a:endParaRPr sz="2400"/>
            </a:p>
          </p:txBody>
        </p:sp>
        <p:pic>
          <p:nvPicPr>
            <p:cNvPr id="18" name="object 18"/>
            <p:cNvPicPr/>
            <p:nvPr/>
          </p:nvPicPr>
          <p:blipFill>
            <a:blip r:embed="rId2" cstate="print"/>
            <a:stretch>
              <a:fillRect/>
            </a:stretch>
          </p:blipFill>
          <p:spPr>
            <a:xfrm>
              <a:off x="6363585" y="1578700"/>
              <a:ext cx="109872" cy="88664"/>
            </a:xfrm>
            <a:prstGeom prst="rect">
              <a:avLst/>
            </a:prstGeom>
          </p:spPr>
        </p:pic>
      </p:grpSp>
      <p:sp>
        <p:nvSpPr>
          <p:cNvPr id="19" name="object 19"/>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20" name="object 20"/>
          <p:cNvSpPr txBox="1"/>
          <p:nvPr/>
        </p:nvSpPr>
        <p:spPr>
          <a:xfrm>
            <a:off x="4574101" y="3688111"/>
            <a:ext cx="1008380" cy="509541"/>
          </a:xfrm>
          <a:prstGeom prst="rect">
            <a:avLst/>
          </a:prstGeom>
        </p:spPr>
        <p:txBody>
          <a:bodyPr vert="horz" wrap="square" lIns="0" tIns="16933" rIns="0" bIns="0" rtlCol="0">
            <a:spAutoFit/>
          </a:bodyPr>
          <a:lstStyle/>
          <a:p>
            <a:pPr marL="16933">
              <a:spcBef>
                <a:spcPts val="133"/>
              </a:spcBef>
              <a:tabLst>
                <a:tab pos="414856"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endParaRPr sz="3200">
              <a:latin typeface="Arial MT"/>
              <a:cs typeface="Arial MT"/>
            </a:endParaRPr>
          </a:p>
        </p:txBody>
      </p:sp>
      <p:sp>
        <p:nvSpPr>
          <p:cNvPr id="21" name="object 21"/>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22" name="object 22"/>
          <p:cNvSpPr txBox="1"/>
          <p:nvPr/>
        </p:nvSpPr>
        <p:spPr>
          <a:xfrm>
            <a:off x="5929201" y="3495245"/>
            <a:ext cx="1839807" cy="509541"/>
          </a:xfrm>
          <a:prstGeom prst="rect">
            <a:avLst/>
          </a:prstGeom>
        </p:spPr>
        <p:txBody>
          <a:bodyPr vert="horz" wrap="square" lIns="0" tIns="16933" rIns="0" bIns="0" rtlCol="0">
            <a:spAutoFit/>
          </a:bodyPr>
          <a:lstStyle/>
          <a:p>
            <a:pPr marL="50799">
              <a:spcBef>
                <a:spcPts val="133"/>
              </a:spcBef>
              <a:tabLst>
                <a:tab pos="438562" algn="l"/>
                <a:tab pos="742508" algn="l"/>
                <a:tab pos="1239489" algn="l"/>
              </a:tabLst>
            </a:pPr>
            <a:r>
              <a:rPr sz="4800" spc="-100" baseline="-27000" dirty="0">
                <a:latin typeface="Arial MT"/>
                <a:cs typeface="Arial MT"/>
              </a:rPr>
              <a:t>-</a:t>
            </a:r>
            <a:r>
              <a:rPr sz="4800" baseline="-27000" dirty="0">
                <a:latin typeface="Arial MT"/>
                <a:cs typeface="Arial MT"/>
              </a:rPr>
              <a:t>	</a:t>
            </a: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dirty="0">
                <a:latin typeface="Arial MT"/>
                <a:cs typeface="Arial MT"/>
              </a:rPr>
              <a:t>d</a:t>
            </a:r>
            <a:r>
              <a:rPr sz="3200" u="heavy" dirty="0">
                <a:uFill>
                  <a:solidFill>
                    <a:srgbClr val="000000"/>
                  </a:solidFill>
                </a:uFill>
                <a:latin typeface="Arial MT"/>
                <a:cs typeface="Arial MT"/>
              </a:rPr>
              <a:t>J</a:t>
            </a:r>
            <a:endParaRPr sz="3200">
              <a:latin typeface="Arial MT"/>
              <a:cs typeface="Arial MT"/>
            </a:endParaRPr>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532715"/>
            <a:ext cx="11154046" cy="869408"/>
          </a:xfrm>
          <a:prstGeom prst="rect">
            <a:avLst/>
          </a:prstGeom>
        </p:spPr>
        <p:txBody>
          <a:bodyPr vert="horz" wrap="square" lIns="0" tIns="251400" rIns="0" bIns="0" rtlCol="0" anchor="ctr">
            <a:spAutoFit/>
          </a:bodyPr>
          <a:lstStyle/>
          <a:p>
            <a:pPr marL="977876">
              <a:lnSpc>
                <a:spcPct val="100000"/>
              </a:lnSpc>
              <a:spcBef>
                <a:spcPts val="133"/>
              </a:spcBef>
            </a:pPr>
            <a:r>
              <a:rPr sz="4000" spc="-13" dirty="0"/>
              <a:t>Problem:</a:t>
            </a:r>
            <a:r>
              <a:rPr sz="4000" spc="-140" dirty="0"/>
              <a:t> </a:t>
            </a:r>
            <a:r>
              <a:rPr sz="4000" dirty="0"/>
              <a:t>Same</a:t>
            </a:r>
            <a:r>
              <a:rPr sz="4000" spc="-140" dirty="0"/>
              <a:t> </a:t>
            </a:r>
            <a:r>
              <a:rPr sz="4000" spc="-13" dirty="0"/>
              <a:t>learning</a:t>
            </a:r>
            <a:r>
              <a:rPr sz="4000" spc="-133" dirty="0"/>
              <a:t> </a:t>
            </a:r>
            <a:r>
              <a:rPr sz="4000" dirty="0"/>
              <a:t>rate</a:t>
            </a:r>
            <a:r>
              <a:rPr sz="4000" spc="-140" dirty="0"/>
              <a:t> </a:t>
            </a:r>
            <a:r>
              <a:rPr sz="4000" dirty="0"/>
              <a:t>for</a:t>
            </a:r>
            <a:r>
              <a:rPr sz="4000" spc="-147" dirty="0"/>
              <a:t> </a:t>
            </a:r>
            <a:r>
              <a:rPr sz="4000" dirty="0"/>
              <a:t>all</a:t>
            </a:r>
            <a:r>
              <a:rPr sz="4000" spc="-140" dirty="0"/>
              <a:t> </a:t>
            </a:r>
            <a:r>
              <a:rPr sz="4000" spc="-13" dirty="0"/>
              <a:t>parameters</a:t>
            </a:r>
          </a:p>
        </p:txBody>
      </p:sp>
      <p:sp>
        <p:nvSpPr>
          <p:cNvPr id="3" name="object 3"/>
          <p:cNvSpPr txBox="1"/>
          <p:nvPr/>
        </p:nvSpPr>
        <p:spPr>
          <a:xfrm>
            <a:off x="6325399" y="3511732"/>
            <a:ext cx="917787" cy="1056700"/>
          </a:xfrm>
          <a:prstGeom prst="rect">
            <a:avLst/>
          </a:prstGeom>
          <a:ln w="19049">
            <a:solidFill>
              <a:srgbClr val="FF0000"/>
            </a:solidFill>
          </a:ln>
        </p:spPr>
        <p:txBody>
          <a:bodyPr vert="horz" wrap="square" lIns="0" tIns="0" rIns="0" bIns="0" rtlCol="0">
            <a:spAutoFit/>
          </a:bodyPr>
          <a:lstStyle/>
          <a:p>
            <a:pPr marL="43179">
              <a:lnSpc>
                <a:spcPts val="3800"/>
              </a:lnSpc>
              <a:tabLst>
                <a:tab pos="346278" algn="l"/>
                <a:tab pos="843259"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116837">
              <a:spcBef>
                <a:spcPts val="560"/>
              </a:spcBef>
            </a:pPr>
            <a:r>
              <a:rPr sz="3200" spc="-760" dirty="0">
                <a:latin typeface="Arial MT"/>
                <a:cs typeface="Arial MT"/>
              </a:rPr>
              <a:t>√η</a:t>
            </a:r>
            <a:endParaRPr sz="3200">
              <a:latin typeface="Arial MT"/>
              <a:cs typeface="Arial MT"/>
            </a:endParaRPr>
          </a:p>
        </p:txBody>
      </p:sp>
      <p:sp>
        <p:nvSpPr>
          <p:cNvPr id="4" name="object 4"/>
          <p:cNvSpPr txBox="1"/>
          <p:nvPr/>
        </p:nvSpPr>
        <p:spPr>
          <a:xfrm>
            <a:off x="7260449" y="3495244"/>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sp>
        <p:nvSpPr>
          <p:cNvPr id="5" name="object 5"/>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6" name="object 6"/>
          <p:cNvSpPr txBox="1"/>
          <p:nvPr/>
        </p:nvSpPr>
        <p:spPr>
          <a:xfrm>
            <a:off x="6511673" y="2441983"/>
            <a:ext cx="318347" cy="688244"/>
          </a:xfrm>
          <a:prstGeom prst="rect">
            <a:avLst/>
          </a:prstGeom>
        </p:spPr>
        <p:txBody>
          <a:bodyPr vert="horz" wrap="square" lIns="0" tIns="16933" rIns="0" bIns="0" rtlCol="0">
            <a:spAutoFit/>
          </a:bodyPr>
          <a:lstStyle/>
          <a:p>
            <a:pPr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7" name="object 7"/>
          <p:cNvSpPr txBox="1"/>
          <p:nvPr/>
        </p:nvSpPr>
        <p:spPr>
          <a:xfrm>
            <a:off x="5597565" y="2386355"/>
            <a:ext cx="756073" cy="891697"/>
          </a:xfrm>
          <a:prstGeom prst="rect">
            <a:avLst/>
          </a:prstGeom>
        </p:spPr>
        <p:txBody>
          <a:bodyPr vert="horz" wrap="square" lIns="0" tIns="16933" rIns="0" bIns="0" rtlCol="0">
            <a:spAutoFit/>
          </a:bodyPr>
          <a:lstStyle/>
          <a:p>
            <a:pPr marL="481741">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61422">
              <a:spcBef>
                <a:spcPts val="153"/>
              </a:spcBef>
            </a:pPr>
            <a:r>
              <a:rPr sz="1600" spc="-33" dirty="0">
                <a:latin typeface="Arial MT"/>
                <a:cs typeface="Arial MT"/>
              </a:rPr>
              <a:t>i=1</a:t>
            </a:r>
            <a:endParaRPr sz="1600">
              <a:latin typeface="Arial MT"/>
              <a:cs typeface="Arial MT"/>
            </a:endParaRPr>
          </a:p>
        </p:txBody>
      </p:sp>
      <p:sp>
        <p:nvSpPr>
          <p:cNvPr id="8" name="object 8"/>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9" name="object 9"/>
          <p:cNvSpPr txBox="1"/>
          <p:nvPr/>
        </p:nvSpPr>
        <p:spPr>
          <a:xfrm>
            <a:off x="7032460" y="21156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grpSp>
        <p:nvGrpSpPr>
          <p:cNvPr id="10" name="object 10"/>
          <p:cNvGrpSpPr/>
          <p:nvPr/>
        </p:nvGrpSpPr>
        <p:grpSpPr>
          <a:xfrm>
            <a:off x="5491099" y="1572633"/>
            <a:ext cx="4248573" cy="1775460"/>
            <a:chOff x="4118324" y="1179474"/>
            <a:chExt cx="3186430" cy="1331595"/>
          </a:xfrm>
        </p:grpSpPr>
        <p:sp>
          <p:nvSpPr>
            <p:cNvPr id="11" name="object 11"/>
            <p:cNvSpPr/>
            <p:nvPr/>
          </p:nvSpPr>
          <p:spPr>
            <a:xfrm>
              <a:off x="4127849" y="1593699"/>
              <a:ext cx="1513840" cy="908050"/>
            </a:xfrm>
            <a:custGeom>
              <a:avLst/>
              <a:gdLst/>
              <a:ahLst/>
              <a:cxnLst/>
              <a:rect l="l" t="t" r="r" b="b"/>
              <a:pathLst>
                <a:path w="1513839" h="908050">
                  <a:moveTo>
                    <a:pt x="0" y="0"/>
                  </a:moveTo>
                  <a:lnTo>
                    <a:pt x="1513499" y="0"/>
                  </a:lnTo>
                  <a:lnTo>
                    <a:pt x="1513499" y="907499"/>
                  </a:lnTo>
                  <a:lnTo>
                    <a:pt x="0" y="907499"/>
                  </a:lnTo>
                  <a:lnTo>
                    <a:pt x="0" y="0"/>
                  </a:lnTo>
                  <a:close/>
                </a:path>
              </a:pathLst>
            </a:custGeom>
            <a:ln w="19049">
              <a:solidFill>
                <a:srgbClr val="FF0000"/>
              </a:solidFill>
            </a:ln>
          </p:spPr>
          <p:txBody>
            <a:bodyPr wrap="square" lIns="0" tIns="0" rIns="0" bIns="0" rtlCol="0"/>
            <a:lstStyle/>
            <a:p>
              <a:endParaRPr sz="2400"/>
            </a:p>
          </p:txBody>
        </p:sp>
        <p:sp>
          <p:nvSpPr>
            <p:cNvPr id="12" name="object 12"/>
            <p:cNvSpPr/>
            <p:nvPr/>
          </p:nvSpPr>
          <p:spPr>
            <a:xfrm>
              <a:off x="6580107" y="1179474"/>
              <a:ext cx="724535" cy="274320"/>
            </a:xfrm>
            <a:custGeom>
              <a:avLst/>
              <a:gdLst/>
              <a:ahLst/>
              <a:cxnLst/>
              <a:rect l="l" t="t" r="r" b="b"/>
              <a:pathLst>
                <a:path w="724534" h="274319">
                  <a:moveTo>
                    <a:pt x="724086" y="274319"/>
                  </a:moveTo>
                  <a:lnTo>
                    <a:pt x="0" y="274319"/>
                  </a:lnTo>
                  <a:lnTo>
                    <a:pt x="0" y="0"/>
                  </a:lnTo>
                  <a:lnTo>
                    <a:pt x="724086" y="0"/>
                  </a:lnTo>
                  <a:lnTo>
                    <a:pt x="724086" y="274319"/>
                  </a:lnTo>
                  <a:close/>
                </a:path>
              </a:pathLst>
            </a:custGeom>
            <a:solidFill>
              <a:srgbClr val="FF9900"/>
            </a:solidFill>
          </p:spPr>
          <p:txBody>
            <a:bodyPr wrap="square" lIns="0" tIns="0" rIns="0" bIns="0" rtlCol="0"/>
            <a:lstStyle/>
            <a:p>
              <a:endParaRPr sz="2400"/>
            </a:p>
          </p:txBody>
        </p:sp>
      </p:grpSp>
      <p:sp>
        <p:nvSpPr>
          <p:cNvPr id="13" name="object 13"/>
          <p:cNvSpPr txBox="1"/>
          <p:nvPr/>
        </p:nvSpPr>
        <p:spPr>
          <a:xfrm>
            <a:off x="8756542" y="1543507"/>
            <a:ext cx="999913" cy="386430"/>
          </a:xfrm>
          <a:prstGeom prst="rect">
            <a:avLst/>
          </a:prstGeom>
        </p:spPr>
        <p:txBody>
          <a:bodyPr vert="horz" wrap="square" lIns="0" tIns="16933" rIns="0" bIns="0" rtlCol="0">
            <a:spAutoFit/>
          </a:bodyPr>
          <a:lstStyle/>
          <a:p>
            <a:pPr marL="16933">
              <a:spcBef>
                <a:spcPts val="133"/>
              </a:spcBef>
            </a:pPr>
            <a:r>
              <a:rPr sz="2400" spc="-13" dirty="0">
                <a:solidFill>
                  <a:srgbClr val="FFFFFF"/>
                </a:solidFill>
                <a:latin typeface="Arial MT"/>
                <a:cs typeface="Arial MT"/>
              </a:rPr>
              <a:t>Always</a:t>
            </a:r>
            <a:endParaRPr sz="2400">
              <a:latin typeface="Arial MT"/>
              <a:cs typeface="Arial MT"/>
            </a:endParaRPr>
          </a:p>
        </p:txBody>
      </p:sp>
      <p:sp>
        <p:nvSpPr>
          <p:cNvPr id="14" name="object 14"/>
          <p:cNvSpPr/>
          <p:nvPr/>
        </p:nvSpPr>
        <p:spPr>
          <a:xfrm>
            <a:off x="8671678" y="1940932"/>
            <a:ext cx="1169247" cy="365760"/>
          </a:xfrm>
          <a:custGeom>
            <a:avLst/>
            <a:gdLst/>
            <a:ahLst/>
            <a:cxnLst/>
            <a:rect l="l" t="t" r="r" b="b"/>
            <a:pathLst>
              <a:path w="876934" h="274319">
                <a:moveTo>
                  <a:pt x="876783" y="274319"/>
                </a:moveTo>
                <a:lnTo>
                  <a:pt x="0" y="274319"/>
                </a:lnTo>
                <a:lnTo>
                  <a:pt x="0" y="0"/>
                </a:lnTo>
                <a:lnTo>
                  <a:pt x="876783" y="0"/>
                </a:lnTo>
                <a:lnTo>
                  <a:pt x="876783" y="274319"/>
                </a:lnTo>
                <a:close/>
              </a:path>
            </a:pathLst>
          </a:custGeom>
          <a:solidFill>
            <a:srgbClr val="FF9900"/>
          </a:solidFill>
        </p:spPr>
        <p:txBody>
          <a:bodyPr wrap="square" lIns="0" tIns="0" rIns="0" bIns="0" rtlCol="0"/>
          <a:lstStyle/>
          <a:p>
            <a:endParaRPr sz="2400"/>
          </a:p>
        </p:txBody>
      </p:sp>
      <p:sp>
        <p:nvSpPr>
          <p:cNvPr id="15" name="object 15"/>
          <p:cNvSpPr txBox="1"/>
          <p:nvPr/>
        </p:nvSpPr>
        <p:spPr>
          <a:xfrm>
            <a:off x="8654745" y="1911807"/>
            <a:ext cx="1203113" cy="386430"/>
          </a:xfrm>
          <a:prstGeom prst="rect">
            <a:avLst/>
          </a:prstGeom>
        </p:spPr>
        <p:txBody>
          <a:bodyPr vert="horz" wrap="square" lIns="0" tIns="16933" rIns="0" bIns="0" rtlCol="0">
            <a:spAutoFit/>
          </a:bodyPr>
          <a:lstStyle/>
          <a:p>
            <a:pPr marL="16933">
              <a:spcBef>
                <a:spcPts val="133"/>
              </a:spcBef>
            </a:pPr>
            <a:r>
              <a:rPr sz="2400" spc="-13" dirty="0">
                <a:solidFill>
                  <a:srgbClr val="FFFFFF"/>
                </a:solidFill>
                <a:latin typeface="Arial MT"/>
                <a:cs typeface="Arial MT"/>
              </a:rPr>
              <a:t>Increase</a:t>
            </a:r>
            <a:endParaRPr sz="2400">
              <a:latin typeface="Arial MT"/>
              <a:cs typeface="Arial MT"/>
            </a:endParaRPr>
          </a:p>
        </p:txBody>
      </p:sp>
      <p:grpSp>
        <p:nvGrpSpPr>
          <p:cNvPr id="16" name="object 16"/>
          <p:cNvGrpSpPr/>
          <p:nvPr/>
        </p:nvGrpSpPr>
        <p:grpSpPr>
          <a:xfrm>
            <a:off x="7509099" y="2104933"/>
            <a:ext cx="1122680" cy="638387"/>
            <a:chOff x="5631824" y="1578700"/>
            <a:chExt cx="842010" cy="478790"/>
          </a:xfrm>
        </p:grpSpPr>
        <p:sp>
          <p:nvSpPr>
            <p:cNvPr id="17" name="object 17"/>
            <p:cNvSpPr/>
            <p:nvPr/>
          </p:nvSpPr>
          <p:spPr>
            <a:xfrm>
              <a:off x="5641349" y="1630365"/>
              <a:ext cx="747395" cy="417195"/>
            </a:xfrm>
            <a:custGeom>
              <a:avLst/>
              <a:gdLst/>
              <a:ahLst/>
              <a:cxnLst/>
              <a:rect l="l" t="t" r="r" b="b"/>
              <a:pathLst>
                <a:path w="747395" h="417194">
                  <a:moveTo>
                    <a:pt x="0" y="417083"/>
                  </a:moveTo>
                  <a:lnTo>
                    <a:pt x="747099" y="0"/>
                  </a:lnTo>
                </a:path>
              </a:pathLst>
            </a:custGeom>
            <a:ln w="19049">
              <a:solidFill>
                <a:srgbClr val="000000"/>
              </a:solidFill>
            </a:ln>
          </p:spPr>
          <p:txBody>
            <a:bodyPr wrap="square" lIns="0" tIns="0" rIns="0" bIns="0" rtlCol="0"/>
            <a:lstStyle/>
            <a:p>
              <a:endParaRPr sz="2400"/>
            </a:p>
          </p:txBody>
        </p:sp>
        <p:pic>
          <p:nvPicPr>
            <p:cNvPr id="18" name="object 18"/>
            <p:cNvPicPr/>
            <p:nvPr/>
          </p:nvPicPr>
          <p:blipFill>
            <a:blip r:embed="rId2" cstate="print"/>
            <a:stretch>
              <a:fillRect/>
            </a:stretch>
          </p:blipFill>
          <p:spPr>
            <a:xfrm>
              <a:off x="6363585" y="1578700"/>
              <a:ext cx="109872" cy="88664"/>
            </a:xfrm>
            <a:prstGeom prst="rect">
              <a:avLst/>
            </a:prstGeom>
          </p:spPr>
        </p:pic>
      </p:grpSp>
      <p:sp>
        <p:nvSpPr>
          <p:cNvPr id="19" name="object 19"/>
          <p:cNvSpPr/>
          <p:nvPr/>
        </p:nvSpPr>
        <p:spPr>
          <a:xfrm>
            <a:off x="7689546" y="5027049"/>
            <a:ext cx="1304713" cy="734060"/>
          </a:xfrm>
          <a:custGeom>
            <a:avLst/>
            <a:gdLst/>
            <a:ahLst/>
            <a:cxnLst/>
            <a:rect l="l" t="t" r="r" b="b"/>
            <a:pathLst>
              <a:path w="978534" h="550545">
                <a:moveTo>
                  <a:pt x="851230" y="0"/>
                </a:moveTo>
                <a:lnTo>
                  <a:pt x="127139" y="0"/>
                </a:lnTo>
                <a:lnTo>
                  <a:pt x="127139" y="274320"/>
                </a:lnTo>
                <a:lnTo>
                  <a:pt x="851230" y="274320"/>
                </a:lnTo>
                <a:lnTo>
                  <a:pt x="851230" y="0"/>
                </a:lnTo>
                <a:close/>
              </a:path>
              <a:path w="978534" h="550545">
                <a:moveTo>
                  <a:pt x="978369" y="276225"/>
                </a:moveTo>
                <a:lnTo>
                  <a:pt x="0" y="276225"/>
                </a:lnTo>
                <a:lnTo>
                  <a:pt x="0" y="550545"/>
                </a:lnTo>
                <a:lnTo>
                  <a:pt x="978369" y="550545"/>
                </a:lnTo>
                <a:lnTo>
                  <a:pt x="978369" y="276225"/>
                </a:lnTo>
                <a:close/>
              </a:path>
            </a:pathLst>
          </a:custGeom>
          <a:solidFill>
            <a:srgbClr val="FF9900"/>
          </a:solidFill>
        </p:spPr>
        <p:txBody>
          <a:bodyPr wrap="square" lIns="0" tIns="0" rIns="0" bIns="0" rtlCol="0"/>
          <a:lstStyle/>
          <a:p>
            <a:endParaRPr sz="2400"/>
          </a:p>
        </p:txBody>
      </p:sp>
      <p:sp>
        <p:nvSpPr>
          <p:cNvPr id="20" name="object 20"/>
          <p:cNvSpPr txBox="1"/>
          <p:nvPr/>
        </p:nvSpPr>
        <p:spPr>
          <a:xfrm>
            <a:off x="7672627" y="4997907"/>
            <a:ext cx="1338580" cy="737424"/>
          </a:xfrm>
          <a:prstGeom prst="rect">
            <a:avLst/>
          </a:prstGeom>
        </p:spPr>
        <p:txBody>
          <a:bodyPr vert="horz" wrap="square" lIns="0" tIns="14393" rIns="0" bIns="0" rtlCol="0">
            <a:spAutoFit/>
          </a:bodyPr>
          <a:lstStyle/>
          <a:p>
            <a:pPr marL="16933" marR="6773" indent="169329">
              <a:lnSpc>
                <a:spcPct val="101000"/>
              </a:lnSpc>
              <a:spcBef>
                <a:spcPts val="113"/>
              </a:spcBef>
            </a:pPr>
            <a:r>
              <a:rPr sz="2400" spc="-13" dirty="0">
                <a:solidFill>
                  <a:srgbClr val="FFFFFF"/>
                </a:solidFill>
                <a:latin typeface="Arial MT"/>
                <a:cs typeface="Arial MT"/>
              </a:rPr>
              <a:t>Always Decrease</a:t>
            </a:r>
            <a:endParaRPr sz="2400">
              <a:latin typeface="Arial MT"/>
              <a:cs typeface="Arial MT"/>
            </a:endParaRPr>
          </a:p>
        </p:txBody>
      </p:sp>
      <p:grpSp>
        <p:nvGrpSpPr>
          <p:cNvPr id="21" name="object 21"/>
          <p:cNvGrpSpPr/>
          <p:nvPr/>
        </p:nvGrpSpPr>
        <p:grpSpPr>
          <a:xfrm>
            <a:off x="6771500" y="4738632"/>
            <a:ext cx="1045633" cy="379307"/>
            <a:chOff x="5078624" y="3553974"/>
            <a:chExt cx="784225" cy="284480"/>
          </a:xfrm>
        </p:grpSpPr>
        <p:sp>
          <p:nvSpPr>
            <p:cNvPr id="22" name="object 22"/>
            <p:cNvSpPr/>
            <p:nvPr/>
          </p:nvSpPr>
          <p:spPr>
            <a:xfrm>
              <a:off x="5088149" y="3563499"/>
              <a:ext cx="683895" cy="235585"/>
            </a:xfrm>
            <a:custGeom>
              <a:avLst/>
              <a:gdLst/>
              <a:ahLst/>
              <a:cxnLst/>
              <a:rect l="l" t="t" r="r" b="b"/>
              <a:pathLst>
                <a:path w="683895" h="235585">
                  <a:moveTo>
                    <a:pt x="0" y="0"/>
                  </a:moveTo>
                  <a:lnTo>
                    <a:pt x="683322" y="235199"/>
                  </a:lnTo>
                </a:path>
              </a:pathLst>
            </a:custGeom>
            <a:ln w="19049">
              <a:solidFill>
                <a:srgbClr val="000000"/>
              </a:solidFill>
            </a:ln>
          </p:spPr>
          <p:txBody>
            <a:bodyPr wrap="square" lIns="0" tIns="0" rIns="0" bIns="0" rtlCol="0"/>
            <a:lstStyle/>
            <a:p>
              <a:endParaRPr sz="2400"/>
            </a:p>
          </p:txBody>
        </p:sp>
        <p:pic>
          <p:nvPicPr>
            <p:cNvPr id="23" name="object 23"/>
            <p:cNvPicPr/>
            <p:nvPr/>
          </p:nvPicPr>
          <p:blipFill>
            <a:blip r:embed="rId3" cstate="print"/>
            <a:stretch>
              <a:fillRect/>
            </a:stretch>
          </p:blipFill>
          <p:spPr>
            <a:xfrm>
              <a:off x="5751706" y="3759422"/>
              <a:ext cx="111035" cy="78554"/>
            </a:xfrm>
            <a:prstGeom prst="rect">
              <a:avLst/>
            </a:prstGeom>
          </p:spPr>
        </p:pic>
      </p:grpSp>
      <p:sp>
        <p:nvSpPr>
          <p:cNvPr id="24" name="object 24"/>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25" name="object 25"/>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26" name="object 26"/>
          <p:cNvSpPr txBox="1"/>
          <p:nvPr/>
        </p:nvSpPr>
        <p:spPr>
          <a:xfrm>
            <a:off x="4574101" y="36881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566506"/>
            <a:ext cx="10742797" cy="1608072"/>
          </a:xfrm>
          <a:prstGeom prst="rect">
            <a:avLst/>
          </a:prstGeom>
        </p:spPr>
        <p:txBody>
          <a:bodyPr vert="horz" wrap="square" lIns="0" tIns="251400" rIns="0" bIns="0" rtlCol="0" anchor="ctr">
            <a:spAutoFit/>
          </a:bodyPr>
          <a:lstStyle/>
          <a:p>
            <a:pPr marL="977876">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p:sp>
        <p:nvSpPr>
          <p:cNvPr id="3" name="object 3"/>
          <p:cNvSpPr txBox="1"/>
          <p:nvPr/>
        </p:nvSpPr>
        <p:spPr>
          <a:xfrm>
            <a:off x="6442868" y="4048712"/>
            <a:ext cx="466513" cy="509541"/>
          </a:xfrm>
          <a:prstGeom prst="rect">
            <a:avLst/>
          </a:prstGeom>
        </p:spPr>
        <p:txBody>
          <a:bodyPr vert="horz" wrap="square" lIns="0" tIns="16933" rIns="0" bIns="0" rtlCol="0">
            <a:spAutoFit/>
          </a:bodyPr>
          <a:lstStyle/>
          <a:p>
            <a:pPr>
              <a:spcBef>
                <a:spcPts val="133"/>
              </a:spcBef>
            </a:pPr>
            <a:r>
              <a:rPr sz="3200" spc="-760" dirty="0">
                <a:latin typeface="Arial MT"/>
                <a:cs typeface="Arial MT"/>
              </a:rPr>
              <a:t>√η</a:t>
            </a:r>
            <a:endParaRPr sz="3200">
              <a:latin typeface="Arial MT"/>
              <a:cs typeface="Arial MT"/>
            </a:endParaRPr>
          </a:p>
        </p:txBody>
      </p:sp>
      <p:sp>
        <p:nvSpPr>
          <p:cNvPr id="4" name="object 4"/>
          <p:cNvSpPr txBox="1"/>
          <p:nvPr/>
        </p:nvSpPr>
        <p:spPr>
          <a:xfrm>
            <a:off x="6368683" y="3495245"/>
            <a:ext cx="1366520" cy="509541"/>
          </a:xfrm>
          <a:prstGeom prst="rect">
            <a:avLst/>
          </a:prstGeom>
        </p:spPr>
        <p:txBody>
          <a:bodyPr vert="horz" wrap="square" lIns="0" tIns="16933" rIns="0" bIns="0" rtlCol="0">
            <a:spAutoFit/>
          </a:bodyPr>
          <a:lstStyle/>
          <a:p>
            <a:pPr>
              <a:spcBef>
                <a:spcPts val="133"/>
              </a:spcBef>
              <a:tabLst>
                <a:tab pos="302252" algn="l"/>
                <a:tab pos="800080"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spc="-119" baseline="1000" dirty="0">
                <a:latin typeface="Arial MT"/>
                <a:cs typeface="Arial MT"/>
              </a:rPr>
              <a:t> </a:t>
            </a:r>
            <a:r>
              <a:rPr sz="3200" dirty="0">
                <a:latin typeface="Arial MT"/>
                <a:cs typeface="Arial MT"/>
              </a:rPr>
              <a:t>d</a:t>
            </a:r>
            <a:r>
              <a:rPr sz="3200" u="heavy" dirty="0">
                <a:uFill>
                  <a:solidFill>
                    <a:srgbClr val="000000"/>
                  </a:solidFill>
                </a:uFill>
                <a:latin typeface="Arial MT"/>
                <a:cs typeface="Arial MT"/>
              </a:rPr>
              <a:t>J</a:t>
            </a:r>
            <a:endParaRPr sz="3200">
              <a:latin typeface="Arial MT"/>
              <a:cs typeface="Arial MT"/>
            </a:endParaRPr>
          </a:p>
        </p:txBody>
      </p:sp>
      <p:sp>
        <p:nvSpPr>
          <p:cNvPr id="5" name="object 5"/>
          <p:cNvSpPr txBox="1"/>
          <p:nvPr/>
        </p:nvSpPr>
        <p:spPr>
          <a:xfrm>
            <a:off x="7277383" y="3997912"/>
            <a:ext cx="469053" cy="509541"/>
          </a:xfrm>
          <a:prstGeom prst="rect">
            <a:avLst/>
          </a:prstGeom>
        </p:spPr>
        <p:txBody>
          <a:bodyPr vert="horz" wrap="square" lIns="0" tIns="16933" rIns="0" bIns="0" rtlCol="0">
            <a:spAutoFit/>
          </a:bodyPr>
          <a:lstStyle/>
          <a:p>
            <a:pPr>
              <a:spcBef>
                <a:spcPts val="133"/>
              </a:spcBef>
            </a:pPr>
            <a:r>
              <a:rPr sz="3200" spc="-767" dirty="0">
                <a:latin typeface="Arial MT"/>
                <a:cs typeface="Arial MT"/>
              </a:rPr>
              <a:t>dθ</a:t>
            </a:r>
            <a:endParaRPr sz="3200">
              <a:latin typeface="Arial MT"/>
              <a:cs typeface="Arial MT"/>
            </a:endParaRPr>
          </a:p>
        </p:txBody>
      </p:sp>
      <p:sp>
        <p:nvSpPr>
          <p:cNvPr id="6" name="object 6"/>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6494740" y="24419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8" name="object 8"/>
          <p:cNvSpPr txBox="1"/>
          <p:nvPr/>
        </p:nvSpPr>
        <p:spPr>
          <a:xfrm>
            <a:off x="5580631" y="2386355"/>
            <a:ext cx="773007" cy="891697"/>
          </a:xfrm>
          <a:prstGeom prst="rect">
            <a:avLst/>
          </a:prstGeom>
        </p:spPr>
        <p:txBody>
          <a:bodyPr vert="horz" wrap="square" lIns="0" tIns="16933" rIns="0" bIns="0" rtlCol="0">
            <a:spAutoFit/>
          </a:bodyPr>
          <a:lstStyle/>
          <a:p>
            <a:pPr marL="498674">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marL="16933">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78355">
              <a:spcBef>
                <a:spcPts val="153"/>
              </a:spcBef>
            </a:pPr>
            <a:r>
              <a:rPr sz="1600" spc="-33" dirty="0">
                <a:latin typeface="Arial MT"/>
                <a:cs typeface="Arial MT"/>
              </a:rPr>
              <a:t>i=1</a:t>
            </a:r>
            <a:endParaRPr sz="1600">
              <a:latin typeface="Arial MT"/>
              <a:cs typeface="Arial MT"/>
            </a:endParaRPr>
          </a:p>
        </p:txBody>
      </p:sp>
      <p:sp>
        <p:nvSpPr>
          <p:cNvPr id="9" name="object 9"/>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015526" y="21156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grpSp>
        <p:nvGrpSpPr>
          <p:cNvPr id="11" name="object 11"/>
          <p:cNvGrpSpPr/>
          <p:nvPr/>
        </p:nvGrpSpPr>
        <p:grpSpPr>
          <a:xfrm>
            <a:off x="6312699" y="3499033"/>
            <a:ext cx="2509519" cy="1265767"/>
            <a:chOff x="4734524" y="2624274"/>
            <a:chExt cx="1882139" cy="949325"/>
          </a:xfrm>
        </p:grpSpPr>
        <p:sp>
          <p:nvSpPr>
            <p:cNvPr id="12" name="object 12"/>
            <p:cNvSpPr/>
            <p:nvPr/>
          </p:nvSpPr>
          <p:spPr>
            <a:xfrm>
              <a:off x="4744049" y="2633799"/>
              <a:ext cx="1179830" cy="930275"/>
            </a:xfrm>
            <a:custGeom>
              <a:avLst/>
              <a:gdLst/>
              <a:ahLst/>
              <a:cxnLst/>
              <a:rect l="l" t="t" r="r" b="b"/>
              <a:pathLst>
                <a:path w="1179829" h="930275">
                  <a:moveTo>
                    <a:pt x="0" y="0"/>
                  </a:moveTo>
                  <a:lnTo>
                    <a:pt x="1179299" y="0"/>
                  </a:lnTo>
                  <a:lnTo>
                    <a:pt x="11792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3" name="object 13"/>
            <p:cNvSpPr/>
            <p:nvPr/>
          </p:nvSpPr>
          <p:spPr>
            <a:xfrm>
              <a:off x="5923449" y="2991995"/>
              <a:ext cx="598170" cy="106680"/>
            </a:xfrm>
            <a:custGeom>
              <a:avLst/>
              <a:gdLst/>
              <a:ahLst/>
              <a:cxnLst/>
              <a:rect l="l" t="t" r="r" b="b"/>
              <a:pathLst>
                <a:path w="598170" h="106680">
                  <a:moveTo>
                    <a:pt x="0" y="106554"/>
                  </a:moveTo>
                  <a:lnTo>
                    <a:pt x="598171" y="0"/>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6506578" y="2951492"/>
              <a:ext cx="109678" cy="81005"/>
            </a:xfrm>
            <a:prstGeom prst="rect">
              <a:avLst/>
            </a:prstGeom>
          </p:spPr>
        </p:pic>
      </p:grpSp>
      <p:sp>
        <p:nvSpPr>
          <p:cNvPr id="15" name="object 15"/>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16" name="object 16"/>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17" name="object 17"/>
          <p:cNvSpPr txBox="1"/>
          <p:nvPr/>
        </p:nvSpPr>
        <p:spPr>
          <a:xfrm>
            <a:off x="4574101" y="36881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
        <p:nvSpPr>
          <p:cNvPr id="18" name="object 18"/>
          <p:cNvSpPr txBox="1"/>
          <p:nvPr/>
        </p:nvSpPr>
        <p:spPr>
          <a:xfrm>
            <a:off x="8942900" y="3446811"/>
            <a:ext cx="1569720" cy="1012243"/>
          </a:xfrm>
          <a:prstGeom prst="rect">
            <a:avLst/>
          </a:prstGeom>
        </p:spPr>
        <p:txBody>
          <a:bodyPr vert="horz" wrap="square" lIns="0" tIns="37253" rIns="0" bIns="0" rtlCol="0">
            <a:spAutoFit/>
          </a:bodyPr>
          <a:lstStyle/>
          <a:p>
            <a:pPr marL="16933" marR="6773">
              <a:lnSpc>
                <a:spcPts val="3800"/>
              </a:lnSpc>
              <a:spcBef>
                <a:spcPts val="293"/>
              </a:spcBef>
            </a:pPr>
            <a:r>
              <a:rPr sz="3200" spc="-67" dirty="0">
                <a:latin typeface="Arial MT"/>
                <a:cs typeface="Arial MT"/>
              </a:rPr>
              <a:t>Tends</a:t>
            </a:r>
            <a:r>
              <a:rPr sz="3200" spc="-107" dirty="0">
                <a:latin typeface="Arial MT"/>
                <a:cs typeface="Arial MT"/>
              </a:rPr>
              <a:t> </a:t>
            </a:r>
            <a:r>
              <a:rPr sz="3200" spc="-33" dirty="0">
                <a:latin typeface="Arial MT"/>
                <a:cs typeface="Arial MT"/>
              </a:rPr>
              <a:t>to </a:t>
            </a:r>
            <a:r>
              <a:rPr sz="3200" spc="-27" dirty="0">
                <a:latin typeface="Arial MT"/>
                <a:cs typeface="Arial MT"/>
              </a:rPr>
              <a:t>Zero</a:t>
            </a:r>
            <a:endParaRPr sz="3200">
              <a:latin typeface="Arial MT"/>
              <a:cs typeface="Arial M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5583" y="128942"/>
            <a:ext cx="6462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Unsupervised</a:t>
            </a:r>
            <a:r>
              <a:rPr spc="-27" dirty="0"/>
              <a:t> Deep </a:t>
            </a:r>
            <a:r>
              <a:rPr spc="-47" dirty="0"/>
              <a:t>Learning</a:t>
            </a:r>
          </a:p>
        </p:txBody>
      </p:sp>
      <p:sp>
        <p:nvSpPr>
          <p:cNvPr id="3" name="object 3"/>
          <p:cNvSpPr txBox="1"/>
          <p:nvPr/>
        </p:nvSpPr>
        <p:spPr>
          <a:xfrm>
            <a:off x="1291566" y="1841873"/>
            <a:ext cx="5935980" cy="1232816"/>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13" dirty="0">
                <a:latin typeface="Roboto"/>
                <a:cs typeface="Roboto"/>
              </a:rPr>
              <a:t>What </a:t>
            </a:r>
            <a:r>
              <a:rPr sz="1867" spc="-20" dirty="0">
                <a:latin typeface="Roboto"/>
                <a:cs typeface="Roboto"/>
              </a:rPr>
              <a:t>is</a:t>
            </a:r>
            <a:r>
              <a:rPr sz="1867" spc="-13" dirty="0">
                <a:latin typeface="Roboto"/>
                <a:cs typeface="Roboto"/>
              </a:rPr>
              <a:t> </a:t>
            </a:r>
            <a:r>
              <a:rPr sz="1867" spc="-27" dirty="0">
                <a:latin typeface="Roboto"/>
                <a:cs typeface="Roboto"/>
              </a:rPr>
              <a:t>Unsupervised</a:t>
            </a:r>
            <a:r>
              <a:rPr sz="1867" spc="-13" dirty="0">
                <a:latin typeface="Roboto"/>
                <a:cs typeface="Roboto"/>
              </a:rPr>
              <a:t> </a:t>
            </a:r>
            <a:r>
              <a:rPr sz="1867" spc="-27" dirty="0">
                <a:latin typeface="Roboto"/>
                <a:cs typeface="Roboto"/>
              </a:rPr>
              <a:t>Learning?</a:t>
            </a:r>
            <a:endParaRPr sz="1867">
              <a:latin typeface="Roboto"/>
              <a:cs typeface="Roboto"/>
            </a:endParaRPr>
          </a:p>
          <a:p>
            <a:pPr marL="626518" indent="-448722">
              <a:lnSpc>
                <a:spcPts val="2220"/>
              </a:lnSpc>
              <a:buFont typeface="Arial MT"/>
              <a:buChar char="●"/>
              <a:tabLst>
                <a:tab pos="625671" algn="l"/>
                <a:tab pos="626518" algn="l"/>
              </a:tabLst>
            </a:pPr>
            <a:r>
              <a:rPr sz="1867" spc="-7" dirty="0">
                <a:latin typeface="Roboto"/>
                <a:cs typeface="Roboto"/>
              </a:rPr>
              <a:t>How</a:t>
            </a:r>
            <a:r>
              <a:rPr sz="1867" dirty="0">
                <a:latin typeface="Roboto"/>
                <a:cs typeface="Roboto"/>
              </a:rPr>
              <a:t> </a:t>
            </a:r>
            <a:r>
              <a:rPr sz="1867" spc="-20" dirty="0">
                <a:latin typeface="Roboto"/>
                <a:cs typeface="Roboto"/>
              </a:rPr>
              <a:t>to</a:t>
            </a:r>
            <a:r>
              <a:rPr sz="1867" dirty="0">
                <a:latin typeface="Roboto"/>
                <a:cs typeface="Roboto"/>
              </a:rPr>
              <a:t> </a:t>
            </a:r>
            <a:r>
              <a:rPr sz="1867" spc="-20" dirty="0">
                <a:latin typeface="Roboto"/>
                <a:cs typeface="Roboto"/>
              </a:rPr>
              <a:t>solve</a:t>
            </a:r>
            <a:r>
              <a:rPr sz="1867" dirty="0">
                <a:latin typeface="Roboto"/>
                <a:cs typeface="Roboto"/>
              </a:rPr>
              <a:t> </a:t>
            </a:r>
            <a:r>
              <a:rPr sz="1867" spc="-20" dirty="0">
                <a:latin typeface="Roboto"/>
                <a:cs typeface="Roboto"/>
              </a:rPr>
              <a:t>these</a:t>
            </a:r>
            <a:r>
              <a:rPr sz="1867" dirty="0">
                <a:latin typeface="Roboto"/>
                <a:cs typeface="Roboto"/>
              </a:rPr>
              <a:t> </a:t>
            </a:r>
            <a:r>
              <a:rPr sz="1867" spc="-20" dirty="0">
                <a:latin typeface="Roboto"/>
                <a:cs typeface="Roboto"/>
              </a:rPr>
              <a:t>problems</a:t>
            </a:r>
            <a:r>
              <a:rPr sz="1867" spc="7" dirty="0">
                <a:latin typeface="Roboto"/>
                <a:cs typeface="Roboto"/>
              </a:rPr>
              <a:t> </a:t>
            </a:r>
            <a:r>
              <a:rPr sz="1867" spc="-33" dirty="0">
                <a:latin typeface="Roboto"/>
                <a:cs typeface="Roboto"/>
              </a:rPr>
              <a:t>using</a:t>
            </a:r>
            <a:r>
              <a:rPr sz="1867" dirty="0">
                <a:latin typeface="Roboto"/>
                <a:cs typeface="Roboto"/>
              </a:rPr>
              <a:t> </a:t>
            </a:r>
            <a:r>
              <a:rPr sz="1867" spc="-13" dirty="0">
                <a:latin typeface="Roboto"/>
                <a:cs typeface="Roboto"/>
              </a:rPr>
              <a:t>Deep</a:t>
            </a:r>
            <a:r>
              <a:rPr sz="1867" dirty="0">
                <a:latin typeface="Roboto"/>
                <a:cs typeface="Roboto"/>
              </a:rPr>
              <a:t> </a:t>
            </a:r>
            <a:r>
              <a:rPr sz="1867" spc="-27" dirty="0">
                <a:latin typeface="Roboto"/>
                <a:cs typeface="Roboto"/>
              </a:rPr>
              <a:t>learning?</a:t>
            </a:r>
            <a:endParaRPr sz="1867">
              <a:latin typeface="Roboto"/>
              <a:cs typeface="Roboto"/>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566506"/>
            <a:ext cx="11262460" cy="1608072"/>
          </a:xfrm>
          <a:prstGeom prst="rect">
            <a:avLst/>
          </a:prstGeom>
        </p:spPr>
        <p:txBody>
          <a:bodyPr vert="horz" wrap="square" lIns="0" tIns="251400" rIns="0" bIns="0" rtlCol="0" anchor="ctr">
            <a:spAutoFit/>
          </a:bodyPr>
          <a:lstStyle/>
          <a:p>
            <a:pPr marL="977876">
              <a:lnSpc>
                <a:spcPct val="100000"/>
              </a:lnSpc>
              <a:spcBef>
                <a:spcPts val="133"/>
              </a:spcBef>
            </a:pPr>
            <a:r>
              <a:rPr spc="-13" dirty="0"/>
              <a:t>Problem:</a:t>
            </a:r>
            <a:r>
              <a:rPr spc="-140" dirty="0"/>
              <a:t> </a:t>
            </a:r>
            <a:r>
              <a:rPr dirty="0"/>
              <a:t>Same</a:t>
            </a:r>
            <a:r>
              <a:rPr spc="-140" dirty="0"/>
              <a:t> </a:t>
            </a:r>
            <a:r>
              <a:rPr spc="-13" dirty="0"/>
              <a:t>learning</a:t>
            </a:r>
            <a:r>
              <a:rPr spc="-133" dirty="0"/>
              <a:t> </a:t>
            </a:r>
            <a:r>
              <a:rPr dirty="0"/>
              <a:t>rate</a:t>
            </a:r>
            <a:r>
              <a:rPr spc="-140" dirty="0"/>
              <a:t> </a:t>
            </a:r>
            <a:r>
              <a:rPr dirty="0"/>
              <a:t>for</a:t>
            </a:r>
            <a:r>
              <a:rPr spc="-147" dirty="0"/>
              <a:t> </a:t>
            </a:r>
            <a:r>
              <a:rPr dirty="0"/>
              <a:t>all</a:t>
            </a:r>
            <a:r>
              <a:rPr spc="-140" dirty="0"/>
              <a:t> </a:t>
            </a:r>
            <a:r>
              <a:rPr spc="-13" dirty="0"/>
              <a:t>parameters</a:t>
            </a:r>
          </a:p>
        </p:txBody>
      </p:sp>
      <p:sp>
        <p:nvSpPr>
          <p:cNvPr id="3" name="object 3"/>
          <p:cNvSpPr txBox="1"/>
          <p:nvPr/>
        </p:nvSpPr>
        <p:spPr>
          <a:xfrm>
            <a:off x="6442868" y="4048712"/>
            <a:ext cx="466513" cy="509541"/>
          </a:xfrm>
          <a:prstGeom prst="rect">
            <a:avLst/>
          </a:prstGeom>
        </p:spPr>
        <p:txBody>
          <a:bodyPr vert="horz" wrap="square" lIns="0" tIns="16933" rIns="0" bIns="0" rtlCol="0">
            <a:spAutoFit/>
          </a:bodyPr>
          <a:lstStyle/>
          <a:p>
            <a:pPr>
              <a:spcBef>
                <a:spcPts val="133"/>
              </a:spcBef>
            </a:pPr>
            <a:r>
              <a:rPr sz="3200" spc="-760" dirty="0">
                <a:latin typeface="Arial MT"/>
                <a:cs typeface="Arial MT"/>
              </a:rPr>
              <a:t>√η</a:t>
            </a:r>
            <a:endParaRPr sz="3200" dirty="0">
              <a:latin typeface="Arial MT"/>
              <a:cs typeface="Arial MT"/>
            </a:endParaRPr>
          </a:p>
        </p:txBody>
      </p:sp>
      <p:sp>
        <p:nvSpPr>
          <p:cNvPr id="4" name="object 4"/>
          <p:cNvSpPr txBox="1"/>
          <p:nvPr/>
        </p:nvSpPr>
        <p:spPr>
          <a:xfrm>
            <a:off x="6368683" y="3495245"/>
            <a:ext cx="1366520" cy="509541"/>
          </a:xfrm>
          <a:prstGeom prst="rect">
            <a:avLst/>
          </a:prstGeom>
        </p:spPr>
        <p:txBody>
          <a:bodyPr vert="horz" wrap="square" lIns="0" tIns="16933" rIns="0" bIns="0" rtlCol="0">
            <a:spAutoFit/>
          </a:bodyPr>
          <a:lstStyle/>
          <a:p>
            <a:pPr>
              <a:spcBef>
                <a:spcPts val="133"/>
              </a:spcBef>
              <a:tabLst>
                <a:tab pos="302252" algn="l"/>
                <a:tab pos="800080"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spc="-119" baseline="1000" dirty="0">
                <a:latin typeface="Arial MT"/>
                <a:cs typeface="Arial MT"/>
              </a:rPr>
              <a:t> </a:t>
            </a:r>
            <a:r>
              <a:rPr sz="3200" dirty="0">
                <a:latin typeface="Arial MT"/>
                <a:cs typeface="Arial MT"/>
              </a:rPr>
              <a:t>d</a:t>
            </a:r>
            <a:r>
              <a:rPr sz="3200" u="heavy" dirty="0">
                <a:uFill>
                  <a:solidFill>
                    <a:srgbClr val="000000"/>
                  </a:solidFill>
                </a:uFill>
                <a:latin typeface="Arial MT"/>
                <a:cs typeface="Arial MT"/>
              </a:rPr>
              <a:t>J</a:t>
            </a:r>
            <a:endParaRPr sz="3200">
              <a:latin typeface="Arial MT"/>
              <a:cs typeface="Arial MT"/>
            </a:endParaRPr>
          </a:p>
        </p:txBody>
      </p:sp>
      <p:sp>
        <p:nvSpPr>
          <p:cNvPr id="5" name="object 5"/>
          <p:cNvSpPr txBox="1"/>
          <p:nvPr/>
        </p:nvSpPr>
        <p:spPr>
          <a:xfrm>
            <a:off x="7277383" y="3997912"/>
            <a:ext cx="469053" cy="509541"/>
          </a:xfrm>
          <a:prstGeom prst="rect">
            <a:avLst/>
          </a:prstGeom>
        </p:spPr>
        <p:txBody>
          <a:bodyPr vert="horz" wrap="square" lIns="0" tIns="16933" rIns="0" bIns="0" rtlCol="0">
            <a:spAutoFit/>
          </a:bodyPr>
          <a:lstStyle/>
          <a:p>
            <a:pPr>
              <a:spcBef>
                <a:spcPts val="133"/>
              </a:spcBef>
            </a:pPr>
            <a:r>
              <a:rPr sz="3200" spc="-767" dirty="0">
                <a:latin typeface="Arial MT"/>
                <a:cs typeface="Arial MT"/>
              </a:rPr>
              <a:t>dθ</a:t>
            </a:r>
            <a:endParaRPr sz="3200">
              <a:latin typeface="Arial MT"/>
              <a:cs typeface="Arial MT"/>
            </a:endParaRPr>
          </a:p>
        </p:txBody>
      </p:sp>
      <p:sp>
        <p:nvSpPr>
          <p:cNvPr id="6" name="object 6"/>
          <p:cNvSpPr/>
          <p:nvPr/>
        </p:nvSpPr>
        <p:spPr>
          <a:xfrm>
            <a:off x="6515584" y="2830433"/>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7" name="object 7"/>
          <p:cNvSpPr txBox="1"/>
          <p:nvPr/>
        </p:nvSpPr>
        <p:spPr>
          <a:xfrm>
            <a:off x="6494740" y="2441983"/>
            <a:ext cx="335280" cy="688244"/>
          </a:xfrm>
          <a:prstGeom prst="rect">
            <a:avLst/>
          </a:prstGeom>
        </p:spPr>
        <p:txBody>
          <a:bodyPr vert="horz" wrap="square" lIns="0" tIns="16933" rIns="0" bIns="0" rtlCol="0">
            <a:spAutoFit/>
          </a:bodyPr>
          <a:lstStyle/>
          <a:p>
            <a:pPr marL="16933" marR="6773" indent="6773">
              <a:lnSpc>
                <a:spcPct val="106000"/>
              </a:lnSpc>
              <a:spcBef>
                <a:spcPts val="133"/>
              </a:spcBef>
            </a:pPr>
            <a:r>
              <a:rPr sz="2133" spc="-33" dirty="0">
                <a:latin typeface="Arial MT"/>
                <a:cs typeface="Arial MT"/>
              </a:rPr>
              <a:t>dJ </a:t>
            </a:r>
            <a:r>
              <a:rPr sz="2133" spc="-527" dirty="0">
                <a:latin typeface="Arial MT"/>
                <a:cs typeface="Arial MT"/>
              </a:rPr>
              <a:t>dθ</a:t>
            </a:r>
            <a:endParaRPr sz="2133">
              <a:latin typeface="Arial MT"/>
              <a:cs typeface="Arial MT"/>
            </a:endParaRPr>
          </a:p>
        </p:txBody>
      </p:sp>
      <p:sp>
        <p:nvSpPr>
          <p:cNvPr id="8" name="object 8"/>
          <p:cNvSpPr txBox="1"/>
          <p:nvPr/>
        </p:nvSpPr>
        <p:spPr>
          <a:xfrm>
            <a:off x="5580631" y="2386355"/>
            <a:ext cx="773007" cy="891697"/>
          </a:xfrm>
          <a:prstGeom prst="rect">
            <a:avLst/>
          </a:prstGeom>
        </p:spPr>
        <p:txBody>
          <a:bodyPr vert="horz" wrap="square" lIns="0" tIns="16933" rIns="0" bIns="0" rtlCol="0">
            <a:spAutoFit/>
          </a:bodyPr>
          <a:lstStyle/>
          <a:p>
            <a:pPr marL="498674">
              <a:lnSpc>
                <a:spcPts val="1680"/>
              </a:lnSpc>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a:p>
            <a:pPr marL="16933">
              <a:lnSpc>
                <a:spcPts val="2960"/>
              </a:lnSpc>
            </a:pPr>
            <a:r>
              <a:rPr sz="2133" spc="-960" dirty="0">
                <a:latin typeface="Arial MT"/>
                <a:cs typeface="Arial MT"/>
              </a:rPr>
              <a:t>η</a:t>
            </a:r>
            <a:r>
              <a:rPr sz="2133" spc="-7" dirty="0">
                <a:latin typeface="Arial MT"/>
                <a:cs typeface="Arial MT"/>
              </a:rPr>
              <a:t> </a:t>
            </a:r>
            <a:r>
              <a:rPr sz="2133" dirty="0">
                <a:latin typeface="Arial MT"/>
                <a:cs typeface="Arial MT"/>
              </a:rPr>
              <a:t>=</a:t>
            </a:r>
            <a:r>
              <a:rPr sz="2133" spc="147" dirty="0">
                <a:latin typeface="Arial MT"/>
                <a:cs typeface="Arial MT"/>
              </a:rPr>
              <a:t> </a:t>
            </a:r>
            <a:r>
              <a:rPr sz="4000" spc="-100" baseline="-4000" dirty="0">
                <a:latin typeface="Arial MT"/>
                <a:cs typeface="Arial MT"/>
              </a:rPr>
              <a:t>∑</a:t>
            </a:r>
            <a:endParaRPr sz="4000" baseline="-4000">
              <a:latin typeface="Arial MT"/>
              <a:cs typeface="Arial MT"/>
            </a:endParaRPr>
          </a:p>
          <a:p>
            <a:pPr marL="478355">
              <a:spcBef>
                <a:spcPts val="153"/>
              </a:spcBef>
            </a:pPr>
            <a:r>
              <a:rPr sz="1600" spc="-33" dirty="0">
                <a:latin typeface="Arial MT"/>
                <a:cs typeface="Arial MT"/>
              </a:rPr>
              <a:t>i=1</a:t>
            </a:r>
            <a:endParaRPr sz="1600">
              <a:latin typeface="Arial MT"/>
              <a:cs typeface="Arial MT"/>
            </a:endParaRPr>
          </a:p>
        </p:txBody>
      </p:sp>
      <p:sp>
        <p:nvSpPr>
          <p:cNvPr id="9" name="object 9"/>
          <p:cNvSpPr/>
          <p:nvPr/>
        </p:nvSpPr>
        <p:spPr>
          <a:xfrm>
            <a:off x="6393234" y="2497367"/>
            <a:ext cx="555412" cy="669712"/>
          </a:xfrm>
          <a:custGeom>
            <a:avLst/>
            <a:gdLst/>
            <a:ahLst/>
            <a:cxnLst/>
            <a:rect l="l" t="t" r="r" b="b"/>
            <a:pathLst>
              <a:path w="416560" h="502285">
                <a:moveTo>
                  <a:pt x="110099" y="501899"/>
                </a:moveTo>
                <a:lnTo>
                  <a:pt x="67244" y="501179"/>
                </a:lnTo>
                <a:lnTo>
                  <a:pt x="32247" y="499212"/>
                </a:lnTo>
                <a:lnTo>
                  <a:pt x="8652" y="496296"/>
                </a:lnTo>
                <a:lnTo>
                  <a:pt x="0" y="492725"/>
                </a:lnTo>
                <a:lnTo>
                  <a:pt x="0" y="13374"/>
                </a:lnTo>
                <a:lnTo>
                  <a:pt x="49016" y="5741"/>
                </a:lnTo>
                <a:lnTo>
                  <a:pt x="88520" y="4377"/>
                </a:lnTo>
                <a:lnTo>
                  <a:pt x="110099" y="4199"/>
                </a:lnTo>
              </a:path>
              <a:path w="416560" h="502285">
                <a:moveTo>
                  <a:pt x="304674" y="0"/>
                </a:moveTo>
                <a:lnTo>
                  <a:pt x="348114" y="730"/>
                </a:lnTo>
                <a:lnTo>
                  <a:pt x="383588" y="2723"/>
                </a:lnTo>
                <a:lnTo>
                  <a:pt x="407504" y="5679"/>
                </a:lnTo>
                <a:lnTo>
                  <a:pt x="416274" y="9299"/>
                </a:lnTo>
                <a:lnTo>
                  <a:pt x="416274" y="492600"/>
                </a:lnTo>
                <a:lnTo>
                  <a:pt x="366590" y="500337"/>
                </a:lnTo>
                <a:lnTo>
                  <a:pt x="326548" y="501719"/>
                </a:lnTo>
                <a:lnTo>
                  <a:pt x="304674" y="501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015526" y="21156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grpSp>
        <p:nvGrpSpPr>
          <p:cNvPr id="11" name="object 11"/>
          <p:cNvGrpSpPr/>
          <p:nvPr/>
        </p:nvGrpSpPr>
        <p:grpSpPr>
          <a:xfrm>
            <a:off x="6312699" y="3499033"/>
            <a:ext cx="2509519" cy="1265767"/>
            <a:chOff x="4734524" y="2624274"/>
            <a:chExt cx="1882139" cy="949325"/>
          </a:xfrm>
        </p:grpSpPr>
        <p:sp>
          <p:nvSpPr>
            <p:cNvPr id="12" name="object 12"/>
            <p:cNvSpPr/>
            <p:nvPr/>
          </p:nvSpPr>
          <p:spPr>
            <a:xfrm>
              <a:off x="4744049" y="2633799"/>
              <a:ext cx="1179830" cy="930275"/>
            </a:xfrm>
            <a:custGeom>
              <a:avLst/>
              <a:gdLst/>
              <a:ahLst/>
              <a:cxnLst/>
              <a:rect l="l" t="t" r="r" b="b"/>
              <a:pathLst>
                <a:path w="1179829" h="930275">
                  <a:moveTo>
                    <a:pt x="0" y="0"/>
                  </a:moveTo>
                  <a:lnTo>
                    <a:pt x="1179299" y="0"/>
                  </a:lnTo>
                  <a:lnTo>
                    <a:pt x="11792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3" name="object 13"/>
            <p:cNvSpPr/>
            <p:nvPr/>
          </p:nvSpPr>
          <p:spPr>
            <a:xfrm>
              <a:off x="5923449" y="2991995"/>
              <a:ext cx="598170" cy="106680"/>
            </a:xfrm>
            <a:custGeom>
              <a:avLst/>
              <a:gdLst/>
              <a:ahLst/>
              <a:cxnLst/>
              <a:rect l="l" t="t" r="r" b="b"/>
              <a:pathLst>
                <a:path w="598170" h="106680">
                  <a:moveTo>
                    <a:pt x="0" y="106554"/>
                  </a:moveTo>
                  <a:lnTo>
                    <a:pt x="598171" y="0"/>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6506578" y="2951492"/>
              <a:ext cx="109678" cy="81005"/>
            </a:xfrm>
            <a:prstGeom prst="rect">
              <a:avLst/>
            </a:prstGeom>
          </p:spPr>
        </p:pic>
      </p:grpSp>
      <p:sp>
        <p:nvSpPr>
          <p:cNvPr id="15" name="object 15"/>
          <p:cNvSpPr txBox="1"/>
          <p:nvPr/>
        </p:nvSpPr>
        <p:spPr>
          <a:xfrm>
            <a:off x="4800120" y="39759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16" name="object 16"/>
          <p:cNvSpPr txBox="1"/>
          <p:nvPr/>
        </p:nvSpPr>
        <p:spPr>
          <a:xfrm>
            <a:off x="5549472" y="39759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17" name="object 17"/>
          <p:cNvSpPr txBox="1"/>
          <p:nvPr/>
        </p:nvSpPr>
        <p:spPr>
          <a:xfrm>
            <a:off x="4574101" y="36881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
        <p:nvSpPr>
          <p:cNvPr id="18" name="object 18"/>
          <p:cNvSpPr txBox="1"/>
          <p:nvPr/>
        </p:nvSpPr>
        <p:spPr>
          <a:xfrm>
            <a:off x="8942900" y="3446811"/>
            <a:ext cx="1569720" cy="1012243"/>
          </a:xfrm>
          <a:prstGeom prst="rect">
            <a:avLst/>
          </a:prstGeom>
        </p:spPr>
        <p:txBody>
          <a:bodyPr vert="horz" wrap="square" lIns="0" tIns="37253" rIns="0" bIns="0" rtlCol="0">
            <a:spAutoFit/>
          </a:bodyPr>
          <a:lstStyle/>
          <a:p>
            <a:pPr marL="16933" marR="6773">
              <a:lnSpc>
                <a:spcPts val="3800"/>
              </a:lnSpc>
              <a:spcBef>
                <a:spcPts val="293"/>
              </a:spcBef>
            </a:pPr>
            <a:r>
              <a:rPr sz="3200" spc="-67" dirty="0">
                <a:latin typeface="Arial MT"/>
                <a:cs typeface="Arial MT"/>
              </a:rPr>
              <a:t>Tends</a:t>
            </a:r>
            <a:r>
              <a:rPr sz="3200" spc="-107" dirty="0">
                <a:latin typeface="Arial MT"/>
                <a:cs typeface="Arial MT"/>
              </a:rPr>
              <a:t> </a:t>
            </a:r>
            <a:r>
              <a:rPr sz="3200" spc="-33" dirty="0">
                <a:latin typeface="Arial MT"/>
                <a:cs typeface="Arial MT"/>
              </a:rPr>
              <a:t>to </a:t>
            </a:r>
            <a:r>
              <a:rPr sz="3200" spc="-27" dirty="0">
                <a:latin typeface="Arial MT"/>
                <a:cs typeface="Arial MT"/>
              </a:rPr>
              <a:t>Zero</a:t>
            </a:r>
            <a:endParaRPr sz="3200">
              <a:latin typeface="Arial MT"/>
              <a:cs typeface="Arial MT"/>
            </a:endParaRPr>
          </a:p>
        </p:txBody>
      </p:sp>
      <p:sp>
        <p:nvSpPr>
          <p:cNvPr id="19" name="object 19"/>
          <p:cNvSpPr txBox="1"/>
          <p:nvPr/>
        </p:nvSpPr>
        <p:spPr>
          <a:xfrm>
            <a:off x="5570001" y="5466112"/>
            <a:ext cx="1344507" cy="509541"/>
          </a:xfrm>
          <a:prstGeom prst="rect">
            <a:avLst/>
          </a:prstGeom>
        </p:spPr>
        <p:txBody>
          <a:bodyPr vert="horz" wrap="square" lIns="0" tIns="16933" rIns="0" bIns="0" rtlCol="0">
            <a:spAutoFit/>
          </a:bodyPr>
          <a:lstStyle/>
          <a:p>
            <a:pPr marL="50799">
              <a:spcBef>
                <a:spcPts val="133"/>
              </a:spcBef>
            </a:pPr>
            <a:r>
              <a:rPr sz="4800" spc="-1460" baseline="21000" dirty="0">
                <a:latin typeface="Arial MT"/>
                <a:cs typeface="Arial MT"/>
              </a:rPr>
              <a:t>θ</a:t>
            </a:r>
            <a:r>
              <a:rPr sz="2133" spc="-973" dirty="0">
                <a:latin typeface="Arial MT"/>
                <a:cs typeface="Arial MT"/>
              </a:rPr>
              <a:t>i</a:t>
            </a:r>
            <a:r>
              <a:rPr sz="2133" spc="300" dirty="0">
                <a:latin typeface="Arial MT"/>
                <a:cs typeface="Arial MT"/>
              </a:rPr>
              <a:t> </a:t>
            </a:r>
            <a:r>
              <a:rPr sz="4800" baseline="21000" dirty="0">
                <a:latin typeface="MS PGothic" panose="020B0600070205080204" charset="-128"/>
                <a:cs typeface="MS PGothic" panose="020B0600070205080204" charset="-128"/>
              </a:rPr>
              <a:t>≃</a:t>
            </a:r>
            <a:r>
              <a:rPr sz="4800" spc="-129" baseline="21000" dirty="0">
                <a:latin typeface="MS PGothic" panose="020B0600070205080204" charset="-128"/>
                <a:cs typeface="MS PGothic" panose="020B0600070205080204" charset="-128"/>
              </a:rPr>
              <a:t> </a:t>
            </a:r>
            <a:r>
              <a:rPr sz="4800" spc="-749" baseline="21000" dirty="0">
                <a:latin typeface="Arial MT"/>
                <a:cs typeface="Arial MT"/>
              </a:rPr>
              <a:t>θ</a:t>
            </a:r>
            <a:r>
              <a:rPr sz="2133" spc="-500" dirty="0">
                <a:latin typeface="Arial MT"/>
                <a:cs typeface="Arial MT"/>
              </a:rPr>
              <a:t>i-</a:t>
            </a:r>
            <a:r>
              <a:rPr sz="2133" spc="-67" dirty="0">
                <a:latin typeface="Arial MT"/>
                <a:cs typeface="Arial MT"/>
              </a:rPr>
              <a:t>1</a:t>
            </a:r>
            <a:endParaRPr sz="2133">
              <a:latin typeface="Arial MT"/>
              <a:cs typeface="Arial MT"/>
            </a:endParaRPr>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306572"/>
            <a:ext cx="11015408" cy="869408"/>
          </a:xfrm>
          <a:prstGeom prst="rect">
            <a:avLst/>
          </a:prstGeom>
        </p:spPr>
        <p:txBody>
          <a:bodyPr vert="horz" wrap="square" lIns="0" tIns="251400" rIns="0" bIns="0" rtlCol="0" anchor="ctr">
            <a:spAutoFit/>
          </a:bodyPr>
          <a:lstStyle/>
          <a:p>
            <a:pPr marL="977876">
              <a:lnSpc>
                <a:spcPct val="100000"/>
              </a:lnSpc>
              <a:spcBef>
                <a:spcPts val="133"/>
              </a:spcBef>
            </a:pPr>
            <a:r>
              <a:rPr sz="4000" spc="-13" dirty="0"/>
              <a:t>Problem:</a:t>
            </a:r>
            <a:r>
              <a:rPr sz="4000" spc="-140" dirty="0"/>
              <a:t> </a:t>
            </a:r>
            <a:r>
              <a:rPr sz="4000" dirty="0"/>
              <a:t>Same</a:t>
            </a:r>
            <a:r>
              <a:rPr sz="4000" spc="-140" dirty="0"/>
              <a:t> </a:t>
            </a:r>
            <a:r>
              <a:rPr sz="4000" spc="-13" dirty="0"/>
              <a:t>learning</a:t>
            </a:r>
            <a:r>
              <a:rPr sz="4000" spc="-133" dirty="0"/>
              <a:t> </a:t>
            </a:r>
            <a:r>
              <a:rPr sz="4000" dirty="0"/>
              <a:t>rate</a:t>
            </a:r>
            <a:r>
              <a:rPr sz="4000" spc="-140" dirty="0"/>
              <a:t> </a:t>
            </a:r>
            <a:r>
              <a:rPr sz="4000" dirty="0"/>
              <a:t>for</a:t>
            </a:r>
            <a:r>
              <a:rPr sz="4000" spc="-147" dirty="0"/>
              <a:t> </a:t>
            </a:r>
            <a:r>
              <a:rPr sz="4000" dirty="0"/>
              <a:t>all</a:t>
            </a:r>
            <a:r>
              <a:rPr sz="4000" spc="-140" dirty="0"/>
              <a:t> </a:t>
            </a:r>
            <a:r>
              <a:rPr sz="4000" spc="-13" dirty="0"/>
              <a:t>parameters</a:t>
            </a:r>
          </a:p>
        </p:txBody>
      </p:sp>
      <p:sp>
        <p:nvSpPr>
          <p:cNvPr id="3" name="object 3"/>
          <p:cNvSpPr txBox="1"/>
          <p:nvPr/>
        </p:nvSpPr>
        <p:spPr>
          <a:xfrm>
            <a:off x="4982117" y="2824541"/>
            <a:ext cx="1015153" cy="235106"/>
          </a:xfrm>
          <a:prstGeom prst="rect">
            <a:avLst/>
          </a:prstGeom>
        </p:spPr>
        <p:txBody>
          <a:bodyPr vert="horz" wrap="square" lIns="0" tIns="19472" rIns="0" bIns="0" rtlCol="0">
            <a:spAutoFit/>
          </a:bodyPr>
          <a:lstStyle/>
          <a:p>
            <a:pPr marL="16933">
              <a:spcBef>
                <a:spcPts val="153"/>
              </a:spcBef>
              <a:tabLst>
                <a:tab pos="787380" algn="l"/>
              </a:tabLst>
            </a:pPr>
            <a:r>
              <a:rPr sz="1400" spc="-67" dirty="0">
                <a:latin typeface="Arial MT"/>
                <a:cs typeface="Arial MT"/>
              </a:rPr>
              <a:t>t</a:t>
            </a:r>
            <a:r>
              <a:rPr sz="1400" dirty="0">
                <a:latin typeface="Arial MT"/>
                <a:cs typeface="Arial MT"/>
              </a:rPr>
              <a:t>	</a:t>
            </a: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4" name="object 4"/>
          <p:cNvSpPr txBox="1"/>
          <p:nvPr/>
        </p:nvSpPr>
        <p:spPr>
          <a:xfrm>
            <a:off x="4767583" y="2632629"/>
            <a:ext cx="2596727" cy="345393"/>
          </a:xfrm>
          <a:prstGeom prst="rect">
            <a:avLst/>
          </a:prstGeom>
        </p:spPr>
        <p:txBody>
          <a:bodyPr vert="horz" wrap="square" lIns="0" tIns="16933" rIns="0" bIns="0" rtlCol="0">
            <a:spAutoFit/>
          </a:bodyPr>
          <a:lstStyle/>
          <a:p>
            <a:pPr marL="50799">
              <a:spcBef>
                <a:spcPts val="133"/>
              </a:spcBef>
              <a:tabLst>
                <a:tab pos="1286901" algn="l"/>
              </a:tabLst>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r>
              <a:rPr sz="2133" dirty="0">
                <a:latin typeface="Arial MT"/>
                <a:cs typeface="Arial MT"/>
              </a:rPr>
              <a:t>	+</a:t>
            </a:r>
            <a:r>
              <a:rPr sz="2133" spc="-140" dirty="0">
                <a:latin typeface="Arial MT"/>
                <a:cs typeface="Arial MT"/>
              </a:rPr>
              <a:t> </a:t>
            </a:r>
            <a:r>
              <a:rPr sz="2133" spc="-160" dirty="0">
                <a:latin typeface="Arial MT"/>
                <a:cs typeface="Arial MT"/>
              </a:rPr>
              <a:t>(1-</a:t>
            </a:r>
            <a:r>
              <a:rPr sz="2133" spc="-27" dirty="0">
                <a:latin typeface="Arial MT"/>
                <a:cs typeface="Arial MT"/>
              </a:rPr>
              <a:t>β)</a:t>
            </a:r>
            <a:r>
              <a:rPr sz="2133" spc="407" dirty="0">
                <a:latin typeface="Arial MT"/>
                <a:cs typeface="Arial MT"/>
              </a:rPr>
              <a:t> </a:t>
            </a:r>
            <a:r>
              <a:rPr sz="3200" u="heavy" spc="-49" baseline="35000" dirty="0">
                <a:uFill>
                  <a:solidFill>
                    <a:srgbClr val="000000"/>
                  </a:solidFill>
                </a:uFill>
                <a:latin typeface="Arial MT"/>
                <a:cs typeface="Arial MT"/>
              </a:rPr>
              <a:t>dJ</a:t>
            </a:r>
            <a:endParaRPr sz="3200" baseline="35000">
              <a:latin typeface="Arial MT"/>
              <a:cs typeface="Arial MT"/>
            </a:endParaRPr>
          </a:p>
        </p:txBody>
      </p:sp>
      <p:sp>
        <p:nvSpPr>
          <p:cNvPr id="5" name="object 5"/>
          <p:cNvSpPr txBox="1"/>
          <p:nvPr/>
        </p:nvSpPr>
        <p:spPr>
          <a:xfrm>
            <a:off x="7002740" y="2803930"/>
            <a:ext cx="335280" cy="345330"/>
          </a:xfrm>
          <a:prstGeom prst="rect">
            <a:avLst/>
          </a:prstGeom>
        </p:spPr>
        <p:txBody>
          <a:bodyPr vert="horz" wrap="square" lIns="0" tIns="16933" rIns="0" bIns="0" rtlCol="0">
            <a:spAutoFit/>
          </a:bodyPr>
          <a:lstStyle/>
          <a:p>
            <a:pPr marL="16933">
              <a:spcBef>
                <a:spcPts val="133"/>
              </a:spcBef>
            </a:pPr>
            <a:r>
              <a:rPr sz="2133" spc="-527" dirty="0">
                <a:latin typeface="Arial MT"/>
                <a:cs typeface="Arial MT"/>
              </a:rPr>
              <a:t>dθ</a:t>
            </a:r>
            <a:endParaRPr sz="2133">
              <a:latin typeface="Arial MT"/>
              <a:cs typeface="Arial MT"/>
            </a:endParaRPr>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9213" y="209852"/>
            <a:ext cx="2953275" cy="694207"/>
          </a:xfrm>
          <a:prstGeom prst="rect">
            <a:avLst/>
          </a:prstGeom>
        </p:spPr>
        <p:txBody>
          <a:bodyPr vert="horz" wrap="square" lIns="0" tIns="16933" rIns="0" bIns="0" rtlCol="0" anchor="ctr">
            <a:spAutoFit/>
          </a:bodyPr>
          <a:lstStyle/>
          <a:p>
            <a:pPr marL="16933">
              <a:lnSpc>
                <a:spcPct val="100000"/>
              </a:lnSpc>
              <a:spcBef>
                <a:spcPts val="133"/>
              </a:spcBef>
            </a:pPr>
            <a:r>
              <a:rPr spc="-33" dirty="0"/>
              <a:t>RMSProp</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EB52DF1-8436-48B0-8193-C1048F71EBFB}"/>
                  </a:ext>
                </a:extLst>
              </p:cNvPr>
              <p:cNvSpPr txBox="1"/>
              <p:nvPr/>
            </p:nvSpPr>
            <p:spPr>
              <a:xfrm>
                <a:off x="4155440" y="2971800"/>
                <a:ext cx="4349139" cy="10439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𝑈</m:t>
                          </m:r>
                        </m:e>
                        <m:sub>
                          <m:r>
                            <a:rPr lang="en-IN" sz="2800" b="0" i="1" smtClean="0">
                              <a:latin typeface="Cambria Math" panose="02040503050406030204" pitchFamily="18" charset="0"/>
                            </a:rPr>
                            <m:t>𝑡</m:t>
                          </m:r>
                        </m:sub>
                      </m:sSub>
                      <m:r>
                        <a:rPr lang="en-IN" sz="2800" b="0" i="1" smtClean="0">
                          <a:latin typeface="Cambria Math" panose="02040503050406030204" pitchFamily="18" charset="0"/>
                        </a:rPr>
                        <m:t>=</m:t>
                      </m:r>
                      <m:r>
                        <a:rPr lang="en-IN" sz="2800" b="0" i="1" smtClean="0">
                          <a:latin typeface="Cambria Math" panose="02040503050406030204" pitchFamily="18" charset="0"/>
                        </a:rPr>
                        <m:t>𝛽</m:t>
                      </m:r>
                      <m:sSub>
                        <m:sSubPr>
                          <m:ctrlPr>
                            <a:rPr lang="en-IN" sz="2800" b="0" i="1" smtClean="0">
                              <a:latin typeface="Cambria Math" panose="02040503050406030204" pitchFamily="18" charset="0"/>
                            </a:rPr>
                          </m:ctrlPr>
                        </m:sSubPr>
                        <m:e>
                          <m:r>
                            <a:rPr lang="en-IN" sz="2800" b="0" i="1" smtClean="0">
                              <a:latin typeface="Cambria Math" panose="02040503050406030204" pitchFamily="18" charset="0"/>
                            </a:rPr>
                            <m:t>𝑈</m:t>
                          </m:r>
                        </m:e>
                        <m:sub>
                          <m:r>
                            <a:rPr lang="en-IN" sz="2800" b="0" i="1" smtClean="0">
                              <a:latin typeface="Cambria Math" panose="02040503050406030204" pitchFamily="18" charset="0"/>
                            </a:rPr>
                            <m:t>𝑡</m:t>
                          </m:r>
                          <m:r>
                            <a:rPr lang="en-IN" sz="2800" b="0" i="1" smtClean="0">
                              <a:latin typeface="Cambria Math" panose="02040503050406030204" pitchFamily="18" charset="0"/>
                            </a:rPr>
                            <m:t>−</m:t>
                          </m:r>
                          <m:r>
                            <a:rPr lang="en-IN" sz="2800" b="0" i="1" smtClean="0">
                              <a:latin typeface="Cambria Math" panose="02040503050406030204" pitchFamily="18" charset="0"/>
                            </a:rPr>
                            <m:t>1</m:t>
                          </m:r>
                        </m:sub>
                      </m:sSub>
                      <m:r>
                        <a:rPr lang="en-IN" sz="2800" b="0" i="1" smtClean="0">
                          <a:latin typeface="Cambria Math" panose="02040503050406030204" pitchFamily="18" charset="0"/>
                        </a:rPr>
                        <m:t>+</m:t>
                      </m:r>
                      <m:d>
                        <m:dPr>
                          <m:ctrlPr>
                            <a:rPr lang="en-IN" sz="2800" b="0" i="1" smtClean="0">
                              <a:latin typeface="Cambria Math" panose="02040503050406030204" pitchFamily="18" charset="0"/>
                            </a:rPr>
                          </m:ctrlPr>
                        </m:dPr>
                        <m:e>
                          <m:r>
                            <a:rPr lang="en-IN" sz="2800" b="0" i="1" smtClean="0">
                              <a:latin typeface="Cambria Math" panose="02040503050406030204" pitchFamily="18" charset="0"/>
                            </a:rPr>
                            <m:t>1</m:t>
                          </m:r>
                          <m:r>
                            <a:rPr lang="en-IN" sz="2800" b="0" i="1" smtClean="0">
                              <a:latin typeface="Cambria Math" panose="02040503050406030204" pitchFamily="18" charset="0"/>
                            </a:rPr>
                            <m:t>−</m:t>
                          </m:r>
                          <m:r>
                            <a:rPr lang="en-IN" sz="2800" b="0" i="1" smtClean="0">
                              <a:latin typeface="Cambria Math" panose="02040503050406030204" pitchFamily="18" charset="0"/>
                            </a:rPr>
                            <m:t>𝛽</m:t>
                          </m:r>
                        </m:e>
                      </m:d>
                      <m:sSup>
                        <m:sSupPr>
                          <m:ctrlPr>
                            <a:rPr lang="en-IN" sz="2800" b="0" i="1" smtClean="0">
                              <a:latin typeface="Cambria Math" panose="02040503050406030204" pitchFamily="18" charset="0"/>
                            </a:rPr>
                          </m:ctrlPr>
                        </m:sSupPr>
                        <m:e>
                          <m:d>
                            <m:dPr>
                              <m:begChr m:val="["/>
                              <m:endChr m:val="]"/>
                              <m:ctrlPr>
                                <a:rPr lang="en-IN" sz="2800" b="0" i="1" smtClean="0">
                                  <a:latin typeface="Cambria Math" panose="02040503050406030204" pitchFamily="18" charset="0"/>
                                </a:rPr>
                              </m:ctrlPr>
                            </m:dPr>
                            <m:e>
                              <m:f>
                                <m:fPr>
                                  <m:ctrlPr>
                                    <a:rPr lang="en-IN" sz="2800" b="0" i="1" smtClean="0">
                                      <a:latin typeface="Cambria Math" panose="02040503050406030204" pitchFamily="18" charset="0"/>
                                    </a:rPr>
                                  </m:ctrlPr>
                                </m:fPr>
                                <m:num>
                                  <m:r>
                                    <a:rPr lang="en-IN" sz="2800" b="0" i="1" smtClean="0">
                                      <a:latin typeface="Cambria Math" panose="02040503050406030204" pitchFamily="18" charset="0"/>
                                    </a:rPr>
                                    <m:t>𝑑𝐽</m:t>
                                  </m:r>
                                </m:num>
                                <m:den>
                                  <m:r>
                                    <a:rPr lang="en-IN" sz="2800" b="0" i="1" smtClean="0">
                                      <a:latin typeface="Cambria Math" panose="02040503050406030204" pitchFamily="18" charset="0"/>
                                    </a:rPr>
                                    <m:t>𝑑</m:t>
                                  </m:r>
                                  <m:r>
                                    <a:rPr lang="en-IN" sz="2800" b="0" i="1" smtClean="0">
                                      <a:latin typeface="Cambria Math" panose="02040503050406030204" pitchFamily="18" charset="0"/>
                                    </a:rPr>
                                    <m:t>𝜃</m:t>
                                  </m:r>
                                </m:den>
                              </m:f>
                            </m:e>
                          </m:d>
                        </m:e>
                        <m:sup>
                          <m:r>
                            <a:rPr lang="en-IN" sz="2800" b="0" i="1" smtClean="0">
                              <a:latin typeface="Cambria Math" panose="02040503050406030204" pitchFamily="18" charset="0"/>
                            </a:rPr>
                            <m:t>2</m:t>
                          </m:r>
                        </m:sup>
                      </m:sSup>
                    </m:oMath>
                  </m:oMathPara>
                </a14:m>
                <a:endParaRPr lang="en-IN" dirty="0"/>
              </a:p>
            </p:txBody>
          </p:sp>
        </mc:Choice>
        <mc:Fallback xmlns="">
          <p:sp>
            <p:nvSpPr>
              <p:cNvPr id="11" name="TextBox 10">
                <a:extLst>
                  <a:ext uri="{FF2B5EF4-FFF2-40B4-BE49-F238E27FC236}">
                    <a16:creationId xmlns:a16="http://schemas.microsoft.com/office/drawing/2014/main" id="{CEB52DF1-8436-48B0-8193-C1048F71EBFB}"/>
                  </a:ext>
                </a:extLst>
              </p:cNvPr>
              <p:cNvSpPr txBox="1">
                <a:spLocks noRot="1" noChangeAspect="1" noMove="1" noResize="1" noEditPoints="1" noAdjustHandles="1" noChangeArrowheads="1" noChangeShapeType="1" noTextEdit="1"/>
              </p:cNvSpPr>
              <p:nvPr/>
            </p:nvSpPr>
            <p:spPr>
              <a:xfrm>
                <a:off x="4155440" y="2971800"/>
                <a:ext cx="4349139" cy="1043940"/>
              </a:xfrm>
              <a:prstGeom prst="rect">
                <a:avLst/>
              </a:prstGeom>
              <a:blipFill>
                <a:blip r:embed="rId2"/>
                <a:stretch>
                  <a:fillRect/>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2F7F9876-1FBF-4FAB-991E-3FB946EFFA55}"/>
              </a:ext>
            </a:extLst>
          </p:cNvPr>
          <p:cNvSpPr txBox="1"/>
          <p:nvPr/>
        </p:nvSpPr>
        <p:spPr>
          <a:xfrm>
            <a:off x="3048000" y="1557774"/>
            <a:ext cx="6096000" cy="646331"/>
          </a:xfrm>
          <a:prstGeom prst="rect">
            <a:avLst/>
          </a:prstGeom>
          <a:noFill/>
        </p:spPr>
        <p:txBody>
          <a:bodyPr wrap="square">
            <a:spAutoFit/>
          </a:bodyPr>
          <a:lstStyle/>
          <a:p>
            <a:r>
              <a:rPr lang="en-IN" sz="3600" dirty="0"/>
              <a:t>Root Mean Square Propagation</a:t>
            </a:r>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2320" y="214179"/>
            <a:ext cx="10034611"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57069" y="2111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21926" y="1810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6334167" y="4336577"/>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3" name="object 13"/>
          <p:cNvSpPr txBox="1"/>
          <p:nvPr/>
        </p:nvSpPr>
        <p:spPr>
          <a:xfrm>
            <a:off x="6148550" y="3495245"/>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14" name="object 14"/>
          <p:cNvSpPr txBox="1"/>
          <p:nvPr/>
        </p:nvSpPr>
        <p:spPr>
          <a:xfrm>
            <a:off x="5843100" y="4048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dirty="0">
              <a:latin typeface="Arial MT"/>
              <a:cs typeface="Arial MT"/>
            </a:endParaRPr>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83949"/>
            <a:ext cx="10463736"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74002" y="2111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38860" y="1810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6334167" y="4336577"/>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3" name="object 13"/>
          <p:cNvSpPr txBox="1"/>
          <p:nvPr/>
        </p:nvSpPr>
        <p:spPr>
          <a:xfrm>
            <a:off x="6148550" y="3495245"/>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14" name="object 14"/>
          <p:cNvSpPr txBox="1"/>
          <p:nvPr/>
        </p:nvSpPr>
        <p:spPr>
          <a:xfrm>
            <a:off x="5843100" y="4048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lang="en-IN" sz="3200" spc="-53" dirty="0">
                <a:latin typeface="Arial MT"/>
                <a:cs typeface="Arial MT"/>
              </a:rPr>
              <a:t>  </a:t>
            </a:r>
            <a:r>
              <a:rPr sz="4800" spc="-1149" baseline="7000" dirty="0" err="1">
                <a:latin typeface="Arial MT"/>
                <a:cs typeface="Arial MT"/>
              </a:rPr>
              <a:t>dθ</a:t>
            </a:r>
            <a:endParaRPr sz="4800" baseline="7000" dirty="0">
              <a:latin typeface="Arial MT"/>
              <a:cs typeface="Arial MT"/>
            </a:endParaRPr>
          </a:p>
        </p:txBody>
      </p:sp>
      <p:grpSp>
        <p:nvGrpSpPr>
          <p:cNvPr id="15" name="object 15"/>
          <p:cNvGrpSpPr/>
          <p:nvPr/>
        </p:nvGrpSpPr>
        <p:grpSpPr>
          <a:xfrm>
            <a:off x="6741901" y="1708163"/>
            <a:ext cx="1978660" cy="1329267"/>
            <a:chOff x="5056425" y="1281122"/>
            <a:chExt cx="1483995" cy="996950"/>
          </a:xfrm>
        </p:grpSpPr>
        <p:sp>
          <p:nvSpPr>
            <p:cNvPr id="16" name="object 16"/>
            <p:cNvSpPr/>
            <p:nvPr/>
          </p:nvSpPr>
          <p:spPr>
            <a:xfrm>
              <a:off x="5065950" y="1338400"/>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7" name="object 17"/>
            <p:cNvSpPr/>
            <p:nvPr/>
          </p:nvSpPr>
          <p:spPr>
            <a:xfrm>
              <a:off x="5746350" y="1309586"/>
              <a:ext cx="753110" cy="494030"/>
            </a:xfrm>
            <a:custGeom>
              <a:avLst/>
              <a:gdLst/>
              <a:ahLst/>
              <a:cxnLst/>
              <a:rect l="l" t="t" r="r" b="b"/>
              <a:pathLst>
                <a:path w="753110" h="494030">
                  <a:moveTo>
                    <a:pt x="0" y="493663"/>
                  </a:moveTo>
                  <a:lnTo>
                    <a:pt x="752907" y="0"/>
                  </a:lnTo>
                </a:path>
              </a:pathLst>
            </a:custGeom>
            <a:ln w="9524">
              <a:solidFill>
                <a:srgbClr val="595959"/>
              </a:solidFill>
            </a:ln>
          </p:spPr>
          <p:txBody>
            <a:bodyPr wrap="square" lIns="0" tIns="0" rIns="0" bIns="0" rtlCol="0"/>
            <a:lstStyle/>
            <a:p>
              <a:endParaRPr sz="2400"/>
            </a:p>
          </p:txBody>
        </p:sp>
        <p:sp>
          <p:nvSpPr>
            <p:cNvPr id="18" name="object 18"/>
            <p:cNvSpPr/>
            <p:nvPr/>
          </p:nvSpPr>
          <p:spPr>
            <a:xfrm>
              <a:off x="6490630" y="1285885"/>
              <a:ext cx="45085" cy="37465"/>
            </a:xfrm>
            <a:custGeom>
              <a:avLst/>
              <a:gdLst/>
              <a:ahLst/>
              <a:cxnLst/>
              <a:rect l="l" t="t" r="r" b="b"/>
              <a:pathLst>
                <a:path w="45084" h="37465">
                  <a:moveTo>
                    <a:pt x="17253" y="36858"/>
                  </a:moveTo>
                  <a:lnTo>
                    <a:pt x="0" y="10544"/>
                  </a:lnTo>
                  <a:lnTo>
                    <a:pt x="44774" y="0"/>
                  </a:lnTo>
                  <a:lnTo>
                    <a:pt x="17253" y="36858"/>
                  </a:lnTo>
                  <a:close/>
                </a:path>
              </a:pathLst>
            </a:custGeom>
            <a:solidFill>
              <a:srgbClr val="595959"/>
            </a:solidFill>
          </p:spPr>
          <p:txBody>
            <a:bodyPr wrap="square" lIns="0" tIns="0" rIns="0" bIns="0" rtlCol="0"/>
            <a:lstStyle/>
            <a:p>
              <a:endParaRPr sz="2400"/>
            </a:p>
          </p:txBody>
        </p:sp>
        <p:sp>
          <p:nvSpPr>
            <p:cNvPr id="19" name="object 19"/>
            <p:cNvSpPr/>
            <p:nvPr/>
          </p:nvSpPr>
          <p:spPr>
            <a:xfrm>
              <a:off x="6490630" y="1285885"/>
              <a:ext cx="45085" cy="37465"/>
            </a:xfrm>
            <a:custGeom>
              <a:avLst/>
              <a:gdLst/>
              <a:ahLst/>
              <a:cxnLst/>
              <a:rect l="l" t="t" r="r" b="b"/>
              <a:pathLst>
                <a:path w="45084" h="37465">
                  <a:moveTo>
                    <a:pt x="17253" y="36858"/>
                  </a:moveTo>
                  <a:lnTo>
                    <a:pt x="44774" y="0"/>
                  </a:lnTo>
                  <a:lnTo>
                    <a:pt x="0" y="10544"/>
                  </a:lnTo>
                  <a:lnTo>
                    <a:pt x="17253" y="36858"/>
                  </a:lnTo>
                  <a:close/>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8854965" y="14519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9508" y="128309"/>
            <a:ext cx="11288472"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187891"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74002" y="2111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38860" y="1810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dirty="0">
              <a:latin typeface="Arial MT"/>
              <a:cs typeface="Arial MT"/>
            </a:endParaRPr>
          </a:p>
        </p:txBody>
      </p:sp>
      <p:sp>
        <p:nvSpPr>
          <p:cNvPr id="12" name="object 12"/>
          <p:cNvSpPr txBox="1"/>
          <p:nvPr/>
        </p:nvSpPr>
        <p:spPr>
          <a:xfrm>
            <a:off x="5840201" y="3511732"/>
            <a:ext cx="1260687" cy="1056700"/>
          </a:xfrm>
          <a:prstGeom prst="rect">
            <a:avLst/>
          </a:prstGeom>
          <a:ln w="19049">
            <a:solidFill>
              <a:srgbClr val="FF0000"/>
            </a:solidFill>
          </a:ln>
        </p:spPr>
        <p:txBody>
          <a:bodyPr vert="horz" wrap="square" lIns="0" tIns="0" rIns="0" bIns="0" rtlCol="0">
            <a:spAutoFit/>
          </a:bodyPr>
          <a:lstStyle/>
          <a:p>
            <a:pPr marL="325112">
              <a:lnSpc>
                <a:spcPts val="3800"/>
              </a:lnSpc>
              <a:tabLst>
                <a:tab pos="628211" algn="l"/>
                <a:tab pos="1125192"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53339">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13" name="object 13"/>
          <p:cNvSpPr txBox="1"/>
          <p:nvPr/>
        </p:nvSpPr>
        <p:spPr>
          <a:xfrm>
            <a:off x="7158849" y="3495244"/>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14" name="object 14"/>
          <p:cNvGrpSpPr/>
          <p:nvPr/>
        </p:nvGrpSpPr>
        <p:grpSpPr>
          <a:xfrm>
            <a:off x="6741901" y="1708163"/>
            <a:ext cx="1978660" cy="1329267"/>
            <a:chOff x="5056425" y="1281122"/>
            <a:chExt cx="1483995" cy="996950"/>
          </a:xfrm>
        </p:grpSpPr>
        <p:sp>
          <p:nvSpPr>
            <p:cNvPr id="15" name="object 15"/>
            <p:cNvSpPr/>
            <p:nvPr/>
          </p:nvSpPr>
          <p:spPr>
            <a:xfrm>
              <a:off x="5065950" y="1338400"/>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6" name="object 16"/>
            <p:cNvSpPr/>
            <p:nvPr/>
          </p:nvSpPr>
          <p:spPr>
            <a:xfrm>
              <a:off x="5746350" y="1309586"/>
              <a:ext cx="753110" cy="494030"/>
            </a:xfrm>
            <a:custGeom>
              <a:avLst/>
              <a:gdLst/>
              <a:ahLst/>
              <a:cxnLst/>
              <a:rect l="l" t="t" r="r" b="b"/>
              <a:pathLst>
                <a:path w="753110" h="494030">
                  <a:moveTo>
                    <a:pt x="0" y="493663"/>
                  </a:moveTo>
                  <a:lnTo>
                    <a:pt x="752907" y="0"/>
                  </a:lnTo>
                </a:path>
              </a:pathLst>
            </a:custGeom>
            <a:ln w="9524">
              <a:solidFill>
                <a:srgbClr val="595959"/>
              </a:solidFill>
            </a:ln>
          </p:spPr>
          <p:txBody>
            <a:bodyPr wrap="square" lIns="0" tIns="0" rIns="0" bIns="0" rtlCol="0"/>
            <a:lstStyle/>
            <a:p>
              <a:endParaRPr sz="2400"/>
            </a:p>
          </p:txBody>
        </p:sp>
        <p:sp>
          <p:nvSpPr>
            <p:cNvPr id="17" name="object 17"/>
            <p:cNvSpPr/>
            <p:nvPr/>
          </p:nvSpPr>
          <p:spPr>
            <a:xfrm>
              <a:off x="6490630" y="1285885"/>
              <a:ext cx="45085" cy="37465"/>
            </a:xfrm>
            <a:custGeom>
              <a:avLst/>
              <a:gdLst/>
              <a:ahLst/>
              <a:cxnLst/>
              <a:rect l="l" t="t" r="r" b="b"/>
              <a:pathLst>
                <a:path w="45084" h="37465">
                  <a:moveTo>
                    <a:pt x="17253" y="36858"/>
                  </a:moveTo>
                  <a:lnTo>
                    <a:pt x="0" y="10544"/>
                  </a:lnTo>
                  <a:lnTo>
                    <a:pt x="44774" y="0"/>
                  </a:lnTo>
                  <a:lnTo>
                    <a:pt x="17253" y="36858"/>
                  </a:lnTo>
                  <a:close/>
                </a:path>
              </a:pathLst>
            </a:custGeom>
            <a:solidFill>
              <a:srgbClr val="595959"/>
            </a:solidFill>
          </p:spPr>
          <p:txBody>
            <a:bodyPr wrap="square" lIns="0" tIns="0" rIns="0" bIns="0" rtlCol="0"/>
            <a:lstStyle/>
            <a:p>
              <a:endParaRPr sz="2400"/>
            </a:p>
          </p:txBody>
        </p:sp>
        <p:sp>
          <p:nvSpPr>
            <p:cNvPr id="18" name="object 18"/>
            <p:cNvSpPr/>
            <p:nvPr/>
          </p:nvSpPr>
          <p:spPr>
            <a:xfrm>
              <a:off x="6490630" y="1285885"/>
              <a:ext cx="45085" cy="37465"/>
            </a:xfrm>
            <a:custGeom>
              <a:avLst/>
              <a:gdLst/>
              <a:ahLst/>
              <a:cxnLst/>
              <a:rect l="l" t="t" r="r" b="b"/>
              <a:pathLst>
                <a:path w="45084" h="37465">
                  <a:moveTo>
                    <a:pt x="17253" y="36858"/>
                  </a:moveTo>
                  <a:lnTo>
                    <a:pt x="44774" y="0"/>
                  </a:lnTo>
                  <a:lnTo>
                    <a:pt x="0" y="10544"/>
                  </a:lnTo>
                  <a:lnTo>
                    <a:pt x="17253" y="36858"/>
                  </a:lnTo>
                  <a:close/>
                </a:path>
              </a:pathLst>
            </a:custGeom>
            <a:ln w="9524">
              <a:solidFill>
                <a:srgbClr val="595959"/>
              </a:solidFill>
            </a:ln>
          </p:spPr>
          <p:txBody>
            <a:bodyPr wrap="square" lIns="0" tIns="0" rIns="0" bIns="0" rtlCol="0"/>
            <a:lstStyle/>
            <a:p>
              <a:endParaRPr sz="2400"/>
            </a:p>
          </p:txBody>
        </p:sp>
      </p:grpSp>
      <p:sp>
        <p:nvSpPr>
          <p:cNvPr id="19" name="object 19"/>
          <p:cNvSpPr txBox="1"/>
          <p:nvPr/>
        </p:nvSpPr>
        <p:spPr>
          <a:xfrm>
            <a:off x="8854965" y="14519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20" name="object 20"/>
          <p:cNvGrpSpPr/>
          <p:nvPr/>
        </p:nvGrpSpPr>
        <p:grpSpPr>
          <a:xfrm>
            <a:off x="5759845" y="4744983"/>
            <a:ext cx="717127" cy="821267"/>
            <a:chOff x="4319883" y="3558737"/>
            <a:chExt cx="537845" cy="615950"/>
          </a:xfrm>
        </p:grpSpPr>
        <p:sp>
          <p:nvSpPr>
            <p:cNvPr id="21" name="object 21"/>
            <p:cNvSpPr/>
            <p:nvPr/>
          </p:nvSpPr>
          <p:spPr>
            <a:xfrm>
              <a:off x="4353038" y="3563499"/>
              <a:ext cx="500380" cy="574040"/>
            </a:xfrm>
            <a:custGeom>
              <a:avLst/>
              <a:gdLst/>
              <a:ahLst/>
              <a:cxnLst/>
              <a:rect l="l" t="t" r="r" b="b"/>
              <a:pathLst>
                <a:path w="500379" h="574039">
                  <a:moveTo>
                    <a:pt x="499761" y="0"/>
                  </a:moveTo>
                  <a:lnTo>
                    <a:pt x="0" y="573707"/>
                  </a:lnTo>
                </a:path>
              </a:pathLst>
            </a:custGeom>
            <a:ln w="9524">
              <a:solidFill>
                <a:srgbClr val="595959"/>
              </a:solidFill>
            </a:ln>
          </p:spPr>
          <p:txBody>
            <a:bodyPr wrap="square" lIns="0" tIns="0" rIns="0" bIns="0" rtlCol="0"/>
            <a:lstStyle/>
            <a:p>
              <a:endParaRPr sz="2400"/>
            </a:p>
          </p:txBody>
        </p:sp>
        <p:sp>
          <p:nvSpPr>
            <p:cNvPr id="22" name="object 22"/>
            <p:cNvSpPr/>
            <p:nvPr/>
          </p:nvSpPr>
          <p:spPr>
            <a:xfrm>
              <a:off x="4324646" y="4126873"/>
              <a:ext cx="40640" cy="43180"/>
            </a:xfrm>
            <a:custGeom>
              <a:avLst/>
              <a:gdLst/>
              <a:ahLst/>
              <a:cxnLst/>
              <a:rect l="l" t="t" r="r" b="b"/>
              <a:pathLst>
                <a:path w="40639" h="43179">
                  <a:moveTo>
                    <a:pt x="0" y="42926"/>
                  </a:moveTo>
                  <a:lnTo>
                    <a:pt x="16529" y="0"/>
                  </a:lnTo>
                  <a:lnTo>
                    <a:pt x="40255" y="20667"/>
                  </a:lnTo>
                  <a:lnTo>
                    <a:pt x="0" y="42926"/>
                  </a:lnTo>
                  <a:close/>
                </a:path>
              </a:pathLst>
            </a:custGeom>
            <a:solidFill>
              <a:srgbClr val="595959"/>
            </a:solidFill>
          </p:spPr>
          <p:txBody>
            <a:bodyPr wrap="square" lIns="0" tIns="0" rIns="0" bIns="0" rtlCol="0"/>
            <a:lstStyle/>
            <a:p>
              <a:endParaRPr sz="2400"/>
            </a:p>
          </p:txBody>
        </p:sp>
        <p:sp>
          <p:nvSpPr>
            <p:cNvPr id="23" name="object 23"/>
            <p:cNvSpPr/>
            <p:nvPr/>
          </p:nvSpPr>
          <p:spPr>
            <a:xfrm>
              <a:off x="4324646" y="4126873"/>
              <a:ext cx="40640" cy="43180"/>
            </a:xfrm>
            <a:custGeom>
              <a:avLst/>
              <a:gdLst/>
              <a:ahLst/>
              <a:cxnLst/>
              <a:rect l="l" t="t" r="r" b="b"/>
              <a:pathLst>
                <a:path w="40639" h="43179">
                  <a:moveTo>
                    <a:pt x="16529" y="0"/>
                  </a:moveTo>
                  <a:lnTo>
                    <a:pt x="0" y="42926"/>
                  </a:lnTo>
                  <a:lnTo>
                    <a:pt x="40255" y="20667"/>
                  </a:lnTo>
                  <a:lnTo>
                    <a:pt x="16529" y="0"/>
                  </a:lnTo>
                  <a:close/>
                </a:path>
              </a:pathLst>
            </a:custGeom>
            <a:ln w="9524">
              <a:solidFill>
                <a:srgbClr val="595959"/>
              </a:solidFill>
            </a:ln>
          </p:spPr>
          <p:txBody>
            <a:bodyPr wrap="square" lIns="0" tIns="0" rIns="0" bIns="0" rtlCol="0"/>
            <a:lstStyle/>
            <a:p>
              <a:endParaRPr sz="2400"/>
            </a:p>
          </p:txBody>
        </p:sp>
      </p:grpSp>
      <p:sp>
        <p:nvSpPr>
          <p:cNvPr id="24" name="object 24"/>
          <p:cNvSpPr txBox="1"/>
          <p:nvPr/>
        </p:nvSpPr>
        <p:spPr>
          <a:xfrm>
            <a:off x="5434424" y="5617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236464"/>
            <a:ext cx="10688593"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74002" y="2111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38860" y="1810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5840201" y="3511732"/>
            <a:ext cx="1260687" cy="1056700"/>
          </a:xfrm>
          <a:prstGeom prst="rect">
            <a:avLst/>
          </a:prstGeom>
          <a:ln w="19049">
            <a:solidFill>
              <a:srgbClr val="FF0000"/>
            </a:solidFill>
          </a:ln>
        </p:spPr>
        <p:txBody>
          <a:bodyPr vert="horz" wrap="square" lIns="0" tIns="0" rIns="0" bIns="0" rtlCol="0">
            <a:spAutoFit/>
          </a:bodyPr>
          <a:lstStyle/>
          <a:p>
            <a:pPr marL="325112">
              <a:lnSpc>
                <a:spcPts val="3800"/>
              </a:lnSpc>
              <a:tabLst>
                <a:tab pos="628211" algn="l"/>
                <a:tab pos="1125192"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53339">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13" name="object 13"/>
          <p:cNvSpPr txBox="1"/>
          <p:nvPr/>
        </p:nvSpPr>
        <p:spPr>
          <a:xfrm>
            <a:off x="7158849" y="3495244"/>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sp>
        <p:nvSpPr>
          <p:cNvPr id="14" name="object 14"/>
          <p:cNvSpPr txBox="1"/>
          <p:nvPr/>
        </p:nvSpPr>
        <p:spPr>
          <a:xfrm>
            <a:off x="8854965" y="14519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15" name="object 15"/>
          <p:cNvGrpSpPr/>
          <p:nvPr/>
        </p:nvGrpSpPr>
        <p:grpSpPr>
          <a:xfrm>
            <a:off x="5759845" y="4744983"/>
            <a:ext cx="717127" cy="821267"/>
            <a:chOff x="4319883" y="3558737"/>
            <a:chExt cx="537845" cy="615950"/>
          </a:xfrm>
        </p:grpSpPr>
        <p:sp>
          <p:nvSpPr>
            <p:cNvPr id="16" name="object 16"/>
            <p:cNvSpPr/>
            <p:nvPr/>
          </p:nvSpPr>
          <p:spPr>
            <a:xfrm>
              <a:off x="4353038" y="3563499"/>
              <a:ext cx="500380" cy="574040"/>
            </a:xfrm>
            <a:custGeom>
              <a:avLst/>
              <a:gdLst/>
              <a:ahLst/>
              <a:cxnLst/>
              <a:rect l="l" t="t" r="r" b="b"/>
              <a:pathLst>
                <a:path w="500379" h="574039">
                  <a:moveTo>
                    <a:pt x="499761" y="0"/>
                  </a:moveTo>
                  <a:lnTo>
                    <a:pt x="0" y="573707"/>
                  </a:lnTo>
                </a:path>
              </a:pathLst>
            </a:custGeom>
            <a:ln w="9524">
              <a:solidFill>
                <a:srgbClr val="595959"/>
              </a:solidFill>
            </a:ln>
          </p:spPr>
          <p:txBody>
            <a:bodyPr wrap="square" lIns="0" tIns="0" rIns="0" bIns="0" rtlCol="0"/>
            <a:lstStyle/>
            <a:p>
              <a:endParaRPr sz="2400"/>
            </a:p>
          </p:txBody>
        </p:sp>
        <p:sp>
          <p:nvSpPr>
            <p:cNvPr id="17" name="object 17"/>
            <p:cNvSpPr/>
            <p:nvPr/>
          </p:nvSpPr>
          <p:spPr>
            <a:xfrm>
              <a:off x="4324646" y="4126873"/>
              <a:ext cx="40640" cy="43180"/>
            </a:xfrm>
            <a:custGeom>
              <a:avLst/>
              <a:gdLst/>
              <a:ahLst/>
              <a:cxnLst/>
              <a:rect l="l" t="t" r="r" b="b"/>
              <a:pathLst>
                <a:path w="40639" h="43179">
                  <a:moveTo>
                    <a:pt x="0" y="42926"/>
                  </a:moveTo>
                  <a:lnTo>
                    <a:pt x="16529" y="0"/>
                  </a:lnTo>
                  <a:lnTo>
                    <a:pt x="40255" y="20667"/>
                  </a:lnTo>
                  <a:lnTo>
                    <a:pt x="0" y="42926"/>
                  </a:lnTo>
                  <a:close/>
                </a:path>
              </a:pathLst>
            </a:custGeom>
            <a:solidFill>
              <a:srgbClr val="595959"/>
            </a:solidFill>
          </p:spPr>
          <p:txBody>
            <a:bodyPr wrap="square" lIns="0" tIns="0" rIns="0" bIns="0" rtlCol="0"/>
            <a:lstStyle/>
            <a:p>
              <a:endParaRPr sz="2400"/>
            </a:p>
          </p:txBody>
        </p:sp>
        <p:sp>
          <p:nvSpPr>
            <p:cNvPr id="18" name="object 18"/>
            <p:cNvSpPr/>
            <p:nvPr/>
          </p:nvSpPr>
          <p:spPr>
            <a:xfrm>
              <a:off x="4324646" y="4126873"/>
              <a:ext cx="40640" cy="43180"/>
            </a:xfrm>
            <a:custGeom>
              <a:avLst/>
              <a:gdLst/>
              <a:ahLst/>
              <a:cxnLst/>
              <a:rect l="l" t="t" r="r" b="b"/>
              <a:pathLst>
                <a:path w="40639" h="43179">
                  <a:moveTo>
                    <a:pt x="16529" y="0"/>
                  </a:moveTo>
                  <a:lnTo>
                    <a:pt x="0" y="42926"/>
                  </a:lnTo>
                  <a:lnTo>
                    <a:pt x="40255" y="20667"/>
                  </a:lnTo>
                  <a:lnTo>
                    <a:pt x="16529" y="0"/>
                  </a:lnTo>
                  <a:close/>
                </a:path>
              </a:pathLst>
            </a:custGeom>
            <a:ln w="9524">
              <a:solidFill>
                <a:srgbClr val="595959"/>
              </a:solidFill>
            </a:ln>
          </p:spPr>
          <p:txBody>
            <a:bodyPr wrap="square" lIns="0" tIns="0" rIns="0" bIns="0" rtlCol="0"/>
            <a:lstStyle/>
            <a:p>
              <a:endParaRPr sz="2400"/>
            </a:p>
          </p:txBody>
        </p:sp>
      </p:grpSp>
      <p:grpSp>
        <p:nvGrpSpPr>
          <p:cNvPr id="19" name="object 19"/>
          <p:cNvGrpSpPr/>
          <p:nvPr/>
        </p:nvGrpSpPr>
        <p:grpSpPr>
          <a:xfrm>
            <a:off x="6741901" y="1708163"/>
            <a:ext cx="2017607" cy="1329267"/>
            <a:chOff x="5056425" y="1281122"/>
            <a:chExt cx="1513205" cy="996950"/>
          </a:xfrm>
        </p:grpSpPr>
        <p:sp>
          <p:nvSpPr>
            <p:cNvPr id="20" name="object 20"/>
            <p:cNvSpPr/>
            <p:nvPr/>
          </p:nvSpPr>
          <p:spPr>
            <a:xfrm>
              <a:off x="5065950" y="1338400"/>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1" name="object 21"/>
            <p:cNvSpPr/>
            <p:nvPr/>
          </p:nvSpPr>
          <p:spPr>
            <a:xfrm>
              <a:off x="5746350" y="1309586"/>
              <a:ext cx="753110" cy="494030"/>
            </a:xfrm>
            <a:custGeom>
              <a:avLst/>
              <a:gdLst/>
              <a:ahLst/>
              <a:cxnLst/>
              <a:rect l="l" t="t" r="r" b="b"/>
              <a:pathLst>
                <a:path w="753110" h="494030">
                  <a:moveTo>
                    <a:pt x="0" y="493663"/>
                  </a:moveTo>
                  <a:lnTo>
                    <a:pt x="752907" y="0"/>
                  </a:lnTo>
                </a:path>
              </a:pathLst>
            </a:custGeom>
            <a:ln w="9524">
              <a:solidFill>
                <a:srgbClr val="595959"/>
              </a:solidFill>
            </a:ln>
          </p:spPr>
          <p:txBody>
            <a:bodyPr wrap="square" lIns="0" tIns="0" rIns="0" bIns="0" rtlCol="0"/>
            <a:lstStyle/>
            <a:p>
              <a:endParaRPr sz="2400"/>
            </a:p>
          </p:txBody>
        </p:sp>
        <p:sp>
          <p:nvSpPr>
            <p:cNvPr id="22" name="object 22"/>
            <p:cNvSpPr/>
            <p:nvPr/>
          </p:nvSpPr>
          <p:spPr>
            <a:xfrm>
              <a:off x="6490630" y="1285885"/>
              <a:ext cx="45085" cy="37465"/>
            </a:xfrm>
            <a:custGeom>
              <a:avLst/>
              <a:gdLst/>
              <a:ahLst/>
              <a:cxnLst/>
              <a:rect l="l" t="t" r="r" b="b"/>
              <a:pathLst>
                <a:path w="45084" h="37465">
                  <a:moveTo>
                    <a:pt x="17253" y="36858"/>
                  </a:moveTo>
                  <a:lnTo>
                    <a:pt x="0" y="10544"/>
                  </a:lnTo>
                  <a:lnTo>
                    <a:pt x="44774" y="0"/>
                  </a:lnTo>
                  <a:lnTo>
                    <a:pt x="17253" y="36858"/>
                  </a:lnTo>
                  <a:close/>
                </a:path>
              </a:pathLst>
            </a:custGeom>
            <a:solidFill>
              <a:srgbClr val="595959"/>
            </a:solidFill>
          </p:spPr>
          <p:txBody>
            <a:bodyPr wrap="square" lIns="0" tIns="0" rIns="0" bIns="0" rtlCol="0"/>
            <a:lstStyle/>
            <a:p>
              <a:endParaRPr sz="2400"/>
            </a:p>
          </p:txBody>
        </p:sp>
        <p:sp>
          <p:nvSpPr>
            <p:cNvPr id="23" name="object 23"/>
            <p:cNvSpPr/>
            <p:nvPr/>
          </p:nvSpPr>
          <p:spPr>
            <a:xfrm>
              <a:off x="6490630" y="1285885"/>
              <a:ext cx="45085" cy="37465"/>
            </a:xfrm>
            <a:custGeom>
              <a:avLst/>
              <a:gdLst/>
              <a:ahLst/>
              <a:cxnLst/>
              <a:rect l="l" t="t" r="r" b="b"/>
              <a:pathLst>
                <a:path w="45084" h="37465">
                  <a:moveTo>
                    <a:pt x="17253" y="36858"/>
                  </a:moveTo>
                  <a:lnTo>
                    <a:pt x="44774" y="0"/>
                  </a:lnTo>
                  <a:lnTo>
                    <a:pt x="0" y="10544"/>
                  </a:lnTo>
                  <a:lnTo>
                    <a:pt x="17253" y="36858"/>
                  </a:lnTo>
                  <a:close/>
                </a:path>
              </a:pathLst>
            </a:custGeom>
            <a:ln w="9524">
              <a:solidFill>
                <a:srgbClr val="595959"/>
              </a:solidFill>
            </a:ln>
          </p:spPr>
          <p:txBody>
            <a:bodyPr wrap="square" lIns="0" tIns="0" rIns="0" bIns="0" rtlCol="0"/>
            <a:lstStyle/>
            <a:p>
              <a:endParaRPr sz="2400"/>
            </a:p>
          </p:txBody>
        </p:sp>
        <p:sp>
          <p:nvSpPr>
            <p:cNvPr id="24" name="object 24"/>
            <p:cNvSpPr/>
            <p:nvPr/>
          </p:nvSpPr>
          <p:spPr>
            <a:xfrm>
              <a:off x="5746350" y="1803250"/>
              <a:ext cx="778510" cy="333375"/>
            </a:xfrm>
            <a:custGeom>
              <a:avLst/>
              <a:gdLst/>
              <a:ahLst/>
              <a:cxnLst/>
              <a:rect l="l" t="t" r="r" b="b"/>
              <a:pathLst>
                <a:path w="778509" h="333375">
                  <a:moveTo>
                    <a:pt x="0" y="0"/>
                  </a:moveTo>
                  <a:lnTo>
                    <a:pt x="778165" y="333298"/>
                  </a:lnTo>
                </a:path>
              </a:pathLst>
            </a:custGeom>
            <a:ln w="9524">
              <a:solidFill>
                <a:srgbClr val="595959"/>
              </a:solidFill>
            </a:ln>
          </p:spPr>
          <p:txBody>
            <a:bodyPr wrap="square" lIns="0" tIns="0" rIns="0" bIns="0" rtlCol="0"/>
            <a:lstStyle/>
            <a:p>
              <a:endParaRPr sz="2400"/>
            </a:p>
          </p:txBody>
        </p:sp>
        <p:sp>
          <p:nvSpPr>
            <p:cNvPr id="25" name="object 25"/>
            <p:cNvSpPr/>
            <p:nvPr/>
          </p:nvSpPr>
          <p:spPr>
            <a:xfrm>
              <a:off x="6518321" y="2122087"/>
              <a:ext cx="46355" cy="31750"/>
            </a:xfrm>
            <a:custGeom>
              <a:avLst/>
              <a:gdLst/>
              <a:ahLst/>
              <a:cxnLst/>
              <a:rect l="l" t="t" r="r" b="b"/>
              <a:pathLst>
                <a:path w="46354" h="31750">
                  <a:moveTo>
                    <a:pt x="45928" y="31480"/>
                  </a:moveTo>
                  <a:lnTo>
                    <a:pt x="0" y="28923"/>
                  </a:lnTo>
                  <a:lnTo>
                    <a:pt x="12388" y="0"/>
                  </a:lnTo>
                  <a:lnTo>
                    <a:pt x="45928" y="31480"/>
                  </a:lnTo>
                  <a:close/>
                </a:path>
              </a:pathLst>
            </a:custGeom>
            <a:solidFill>
              <a:srgbClr val="595959"/>
            </a:solidFill>
          </p:spPr>
          <p:txBody>
            <a:bodyPr wrap="square" lIns="0" tIns="0" rIns="0" bIns="0" rtlCol="0"/>
            <a:lstStyle/>
            <a:p>
              <a:endParaRPr sz="2400"/>
            </a:p>
          </p:txBody>
        </p:sp>
        <p:sp>
          <p:nvSpPr>
            <p:cNvPr id="26" name="object 26"/>
            <p:cNvSpPr/>
            <p:nvPr/>
          </p:nvSpPr>
          <p:spPr>
            <a:xfrm>
              <a:off x="6518321" y="2122087"/>
              <a:ext cx="46355" cy="31750"/>
            </a:xfrm>
            <a:custGeom>
              <a:avLst/>
              <a:gdLst/>
              <a:ahLst/>
              <a:cxnLst/>
              <a:rect l="l" t="t" r="r" b="b"/>
              <a:pathLst>
                <a:path w="46354" h="31750">
                  <a:moveTo>
                    <a:pt x="0" y="28923"/>
                  </a:moveTo>
                  <a:lnTo>
                    <a:pt x="45928" y="31480"/>
                  </a:lnTo>
                  <a:lnTo>
                    <a:pt x="12388" y="0"/>
                  </a:lnTo>
                  <a:lnTo>
                    <a:pt x="0" y="28923"/>
                  </a:lnTo>
                  <a:close/>
                </a:path>
              </a:pathLst>
            </a:custGeom>
            <a:ln w="9524">
              <a:solidFill>
                <a:srgbClr val="595959"/>
              </a:solidFill>
            </a:ln>
          </p:spPr>
          <p:txBody>
            <a:bodyPr wrap="square" lIns="0" tIns="0" rIns="0" bIns="0" rtlCol="0"/>
            <a:lstStyle/>
            <a:p>
              <a:endParaRPr sz="2400"/>
            </a:p>
          </p:txBody>
        </p:sp>
      </p:grpSp>
      <p:sp>
        <p:nvSpPr>
          <p:cNvPr id="27" name="object 27"/>
          <p:cNvSpPr txBox="1"/>
          <p:nvPr/>
        </p:nvSpPr>
        <p:spPr>
          <a:xfrm>
            <a:off x="5434424" y="5617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28" name="object 28"/>
          <p:cNvSpPr txBox="1"/>
          <p:nvPr/>
        </p:nvSpPr>
        <p:spPr>
          <a:xfrm>
            <a:off x="8888824" y="26711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14477" y="275793"/>
            <a:ext cx="10679853" cy="930964"/>
          </a:xfrm>
          <a:prstGeom prst="rect">
            <a:avLst/>
          </a:prstGeom>
        </p:spPr>
        <p:txBody>
          <a:bodyPr vert="horz" wrap="square" lIns="0" tIns="251400" rIns="0" bIns="0" rtlCol="0" anchor="ctr">
            <a:spAutoFit/>
          </a:bodyPr>
          <a:lstStyle/>
          <a:p>
            <a:pPr marL="3037764">
              <a:lnSpc>
                <a:spcPct val="100000"/>
              </a:lnSpc>
              <a:spcBef>
                <a:spcPts val="133"/>
              </a:spcBef>
            </a:pPr>
            <a:r>
              <a:rPr spc="-13" dirty="0"/>
              <a:t>Update</a:t>
            </a:r>
            <a:r>
              <a:rPr spc="-173" dirty="0"/>
              <a:t> </a:t>
            </a:r>
            <a:r>
              <a:rPr spc="-27" dirty="0"/>
              <a:t>equation:</a:t>
            </a:r>
            <a:r>
              <a:rPr spc="-167" dirty="0"/>
              <a:t> </a:t>
            </a:r>
            <a:r>
              <a:rPr spc="-1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74002" y="2111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38860" y="1810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5840201" y="3511732"/>
            <a:ext cx="1260687" cy="1056700"/>
          </a:xfrm>
          <a:prstGeom prst="rect">
            <a:avLst/>
          </a:prstGeom>
          <a:ln w="19049">
            <a:solidFill>
              <a:srgbClr val="FF0000"/>
            </a:solidFill>
          </a:ln>
        </p:spPr>
        <p:txBody>
          <a:bodyPr vert="horz" wrap="square" lIns="0" tIns="0" rIns="0" bIns="0" rtlCol="0">
            <a:spAutoFit/>
          </a:bodyPr>
          <a:lstStyle/>
          <a:p>
            <a:pPr marL="325112">
              <a:lnSpc>
                <a:spcPts val="3800"/>
              </a:lnSpc>
              <a:tabLst>
                <a:tab pos="628211" algn="l"/>
                <a:tab pos="1125192"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53339">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13" name="object 13"/>
          <p:cNvSpPr txBox="1"/>
          <p:nvPr/>
        </p:nvSpPr>
        <p:spPr>
          <a:xfrm>
            <a:off x="7158849" y="3495244"/>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14" name="object 14"/>
          <p:cNvGrpSpPr/>
          <p:nvPr/>
        </p:nvGrpSpPr>
        <p:grpSpPr>
          <a:xfrm>
            <a:off x="6741901" y="1708163"/>
            <a:ext cx="2017607" cy="1329267"/>
            <a:chOff x="5056425" y="1281122"/>
            <a:chExt cx="1513205" cy="996950"/>
          </a:xfrm>
        </p:grpSpPr>
        <p:sp>
          <p:nvSpPr>
            <p:cNvPr id="15" name="object 15"/>
            <p:cNvSpPr/>
            <p:nvPr/>
          </p:nvSpPr>
          <p:spPr>
            <a:xfrm>
              <a:off x="5065950" y="1338400"/>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16" name="object 16"/>
            <p:cNvSpPr/>
            <p:nvPr/>
          </p:nvSpPr>
          <p:spPr>
            <a:xfrm>
              <a:off x="5746350" y="1309586"/>
              <a:ext cx="753110" cy="494030"/>
            </a:xfrm>
            <a:custGeom>
              <a:avLst/>
              <a:gdLst/>
              <a:ahLst/>
              <a:cxnLst/>
              <a:rect l="l" t="t" r="r" b="b"/>
              <a:pathLst>
                <a:path w="753110" h="494030">
                  <a:moveTo>
                    <a:pt x="0" y="493663"/>
                  </a:moveTo>
                  <a:lnTo>
                    <a:pt x="752907" y="0"/>
                  </a:lnTo>
                </a:path>
              </a:pathLst>
            </a:custGeom>
            <a:ln w="9524">
              <a:solidFill>
                <a:srgbClr val="595959"/>
              </a:solidFill>
            </a:ln>
          </p:spPr>
          <p:txBody>
            <a:bodyPr wrap="square" lIns="0" tIns="0" rIns="0" bIns="0" rtlCol="0"/>
            <a:lstStyle/>
            <a:p>
              <a:endParaRPr sz="2400"/>
            </a:p>
          </p:txBody>
        </p:sp>
        <p:sp>
          <p:nvSpPr>
            <p:cNvPr id="17" name="object 17"/>
            <p:cNvSpPr/>
            <p:nvPr/>
          </p:nvSpPr>
          <p:spPr>
            <a:xfrm>
              <a:off x="6490630" y="1285885"/>
              <a:ext cx="45085" cy="37465"/>
            </a:xfrm>
            <a:custGeom>
              <a:avLst/>
              <a:gdLst/>
              <a:ahLst/>
              <a:cxnLst/>
              <a:rect l="l" t="t" r="r" b="b"/>
              <a:pathLst>
                <a:path w="45084" h="37465">
                  <a:moveTo>
                    <a:pt x="17253" y="36858"/>
                  </a:moveTo>
                  <a:lnTo>
                    <a:pt x="0" y="10544"/>
                  </a:lnTo>
                  <a:lnTo>
                    <a:pt x="44774" y="0"/>
                  </a:lnTo>
                  <a:lnTo>
                    <a:pt x="17253" y="36858"/>
                  </a:lnTo>
                  <a:close/>
                </a:path>
              </a:pathLst>
            </a:custGeom>
            <a:solidFill>
              <a:srgbClr val="595959"/>
            </a:solidFill>
          </p:spPr>
          <p:txBody>
            <a:bodyPr wrap="square" lIns="0" tIns="0" rIns="0" bIns="0" rtlCol="0"/>
            <a:lstStyle/>
            <a:p>
              <a:endParaRPr sz="2400"/>
            </a:p>
          </p:txBody>
        </p:sp>
        <p:sp>
          <p:nvSpPr>
            <p:cNvPr id="18" name="object 18"/>
            <p:cNvSpPr/>
            <p:nvPr/>
          </p:nvSpPr>
          <p:spPr>
            <a:xfrm>
              <a:off x="6490630" y="1285885"/>
              <a:ext cx="45085" cy="37465"/>
            </a:xfrm>
            <a:custGeom>
              <a:avLst/>
              <a:gdLst/>
              <a:ahLst/>
              <a:cxnLst/>
              <a:rect l="l" t="t" r="r" b="b"/>
              <a:pathLst>
                <a:path w="45084" h="37465">
                  <a:moveTo>
                    <a:pt x="17253" y="36858"/>
                  </a:moveTo>
                  <a:lnTo>
                    <a:pt x="44774" y="0"/>
                  </a:lnTo>
                  <a:lnTo>
                    <a:pt x="0" y="10544"/>
                  </a:lnTo>
                  <a:lnTo>
                    <a:pt x="17253" y="36858"/>
                  </a:lnTo>
                  <a:close/>
                </a:path>
              </a:pathLst>
            </a:custGeom>
            <a:ln w="9524">
              <a:solidFill>
                <a:srgbClr val="595959"/>
              </a:solidFill>
            </a:ln>
          </p:spPr>
          <p:txBody>
            <a:bodyPr wrap="square" lIns="0" tIns="0" rIns="0" bIns="0" rtlCol="0"/>
            <a:lstStyle/>
            <a:p>
              <a:endParaRPr sz="2400"/>
            </a:p>
          </p:txBody>
        </p:sp>
        <p:sp>
          <p:nvSpPr>
            <p:cNvPr id="19" name="object 19"/>
            <p:cNvSpPr/>
            <p:nvPr/>
          </p:nvSpPr>
          <p:spPr>
            <a:xfrm>
              <a:off x="5746350" y="1803250"/>
              <a:ext cx="778510" cy="333375"/>
            </a:xfrm>
            <a:custGeom>
              <a:avLst/>
              <a:gdLst/>
              <a:ahLst/>
              <a:cxnLst/>
              <a:rect l="l" t="t" r="r" b="b"/>
              <a:pathLst>
                <a:path w="778509" h="333375">
                  <a:moveTo>
                    <a:pt x="0" y="0"/>
                  </a:moveTo>
                  <a:lnTo>
                    <a:pt x="778165" y="333298"/>
                  </a:lnTo>
                </a:path>
              </a:pathLst>
            </a:custGeom>
            <a:ln w="9524">
              <a:solidFill>
                <a:srgbClr val="595959"/>
              </a:solidFill>
            </a:ln>
          </p:spPr>
          <p:txBody>
            <a:bodyPr wrap="square" lIns="0" tIns="0" rIns="0" bIns="0" rtlCol="0"/>
            <a:lstStyle/>
            <a:p>
              <a:endParaRPr sz="2400"/>
            </a:p>
          </p:txBody>
        </p:sp>
        <p:sp>
          <p:nvSpPr>
            <p:cNvPr id="20" name="object 20"/>
            <p:cNvSpPr/>
            <p:nvPr/>
          </p:nvSpPr>
          <p:spPr>
            <a:xfrm>
              <a:off x="6518321" y="2122087"/>
              <a:ext cx="46355" cy="31750"/>
            </a:xfrm>
            <a:custGeom>
              <a:avLst/>
              <a:gdLst/>
              <a:ahLst/>
              <a:cxnLst/>
              <a:rect l="l" t="t" r="r" b="b"/>
              <a:pathLst>
                <a:path w="46354" h="31750">
                  <a:moveTo>
                    <a:pt x="45928" y="31480"/>
                  </a:moveTo>
                  <a:lnTo>
                    <a:pt x="0" y="28923"/>
                  </a:lnTo>
                  <a:lnTo>
                    <a:pt x="12388" y="0"/>
                  </a:lnTo>
                  <a:lnTo>
                    <a:pt x="45928" y="31480"/>
                  </a:lnTo>
                  <a:close/>
                </a:path>
              </a:pathLst>
            </a:custGeom>
            <a:solidFill>
              <a:srgbClr val="595959"/>
            </a:solidFill>
          </p:spPr>
          <p:txBody>
            <a:bodyPr wrap="square" lIns="0" tIns="0" rIns="0" bIns="0" rtlCol="0"/>
            <a:lstStyle/>
            <a:p>
              <a:endParaRPr sz="2400"/>
            </a:p>
          </p:txBody>
        </p:sp>
        <p:sp>
          <p:nvSpPr>
            <p:cNvPr id="21" name="object 21"/>
            <p:cNvSpPr/>
            <p:nvPr/>
          </p:nvSpPr>
          <p:spPr>
            <a:xfrm>
              <a:off x="6518321" y="2122087"/>
              <a:ext cx="46355" cy="31750"/>
            </a:xfrm>
            <a:custGeom>
              <a:avLst/>
              <a:gdLst/>
              <a:ahLst/>
              <a:cxnLst/>
              <a:rect l="l" t="t" r="r" b="b"/>
              <a:pathLst>
                <a:path w="46354" h="31750">
                  <a:moveTo>
                    <a:pt x="0" y="28923"/>
                  </a:moveTo>
                  <a:lnTo>
                    <a:pt x="45928" y="31480"/>
                  </a:lnTo>
                  <a:lnTo>
                    <a:pt x="12388" y="0"/>
                  </a:lnTo>
                  <a:lnTo>
                    <a:pt x="0" y="28923"/>
                  </a:lnTo>
                  <a:close/>
                </a:path>
              </a:pathLst>
            </a:custGeom>
            <a:ln w="9524">
              <a:solidFill>
                <a:srgbClr val="595959"/>
              </a:solidFill>
            </a:ln>
          </p:spPr>
          <p:txBody>
            <a:bodyPr wrap="square" lIns="0" tIns="0" rIns="0" bIns="0" rtlCol="0"/>
            <a:lstStyle/>
            <a:p>
              <a:endParaRPr sz="2400"/>
            </a:p>
          </p:txBody>
        </p:sp>
      </p:grpSp>
      <p:sp>
        <p:nvSpPr>
          <p:cNvPr id="22" name="object 22"/>
          <p:cNvSpPr txBox="1"/>
          <p:nvPr/>
        </p:nvSpPr>
        <p:spPr>
          <a:xfrm>
            <a:off x="8854965" y="14519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23" name="object 23"/>
          <p:cNvGrpSpPr/>
          <p:nvPr/>
        </p:nvGrpSpPr>
        <p:grpSpPr>
          <a:xfrm>
            <a:off x="5759844" y="4744983"/>
            <a:ext cx="1371600" cy="855980"/>
            <a:chOff x="4319883" y="3558737"/>
            <a:chExt cx="1028700" cy="641985"/>
          </a:xfrm>
        </p:grpSpPr>
        <p:sp>
          <p:nvSpPr>
            <p:cNvPr id="24" name="object 24"/>
            <p:cNvSpPr/>
            <p:nvPr/>
          </p:nvSpPr>
          <p:spPr>
            <a:xfrm>
              <a:off x="4353038" y="3563499"/>
              <a:ext cx="500380" cy="574040"/>
            </a:xfrm>
            <a:custGeom>
              <a:avLst/>
              <a:gdLst/>
              <a:ahLst/>
              <a:cxnLst/>
              <a:rect l="l" t="t" r="r" b="b"/>
              <a:pathLst>
                <a:path w="500379" h="574039">
                  <a:moveTo>
                    <a:pt x="499761" y="0"/>
                  </a:moveTo>
                  <a:lnTo>
                    <a:pt x="0" y="573707"/>
                  </a:lnTo>
                </a:path>
              </a:pathLst>
            </a:custGeom>
            <a:ln w="9524">
              <a:solidFill>
                <a:srgbClr val="595959"/>
              </a:solidFill>
            </a:ln>
          </p:spPr>
          <p:txBody>
            <a:bodyPr wrap="square" lIns="0" tIns="0" rIns="0" bIns="0" rtlCol="0"/>
            <a:lstStyle/>
            <a:p>
              <a:endParaRPr sz="2400"/>
            </a:p>
          </p:txBody>
        </p:sp>
        <p:sp>
          <p:nvSpPr>
            <p:cNvPr id="25" name="object 25"/>
            <p:cNvSpPr/>
            <p:nvPr/>
          </p:nvSpPr>
          <p:spPr>
            <a:xfrm>
              <a:off x="4324646" y="4126873"/>
              <a:ext cx="40640" cy="43180"/>
            </a:xfrm>
            <a:custGeom>
              <a:avLst/>
              <a:gdLst/>
              <a:ahLst/>
              <a:cxnLst/>
              <a:rect l="l" t="t" r="r" b="b"/>
              <a:pathLst>
                <a:path w="40639" h="43179">
                  <a:moveTo>
                    <a:pt x="0" y="42926"/>
                  </a:moveTo>
                  <a:lnTo>
                    <a:pt x="16529" y="0"/>
                  </a:lnTo>
                  <a:lnTo>
                    <a:pt x="40255" y="20667"/>
                  </a:lnTo>
                  <a:lnTo>
                    <a:pt x="0" y="42926"/>
                  </a:lnTo>
                  <a:close/>
                </a:path>
              </a:pathLst>
            </a:custGeom>
            <a:solidFill>
              <a:srgbClr val="595959"/>
            </a:solidFill>
          </p:spPr>
          <p:txBody>
            <a:bodyPr wrap="square" lIns="0" tIns="0" rIns="0" bIns="0" rtlCol="0"/>
            <a:lstStyle/>
            <a:p>
              <a:endParaRPr sz="2400"/>
            </a:p>
          </p:txBody>
        </p:sp>
        <p:sp>
          <p:nvSpPr>
            <p:cNvPr id="26" name="object 26"/>
            <p:cNvSpPr/>
            <p:nvPr/>
          </p:nvSpPr>
          <p:spPr>
            <a:xfrm>
              <a:off x="4324646" y="4126873"/>
              <a:ext cx="40640" cy="43180"/>
            </a:xfrm>
            <a:custGeom>
              <a:avLst/>
              <a:gdLst/>
              <a:ahLst/>
              <a:cxnLst/>
              <a:rect l="l" t="t" r="r" b="b"/>
              <a:pathLst>
                <a:path w="40639" h="43179">
                  <a:moveTo>
                    <a:pt x="16529" y="0"/>
                  </a:moveTo>
                  <a:lnTo>
                    <a:pt x="0" y="42926"/>
                  </a:lnTo>
                  <a:lnTo>
                    <a:pt x="40255" y="20667"/>
                  </a:lnTo>
                  <a:lnTo>
                    <a:pt x="16529" y="0"/>
                  </a:lnTo>
                  <a:close/>
                </a:path>
              </a:pathLst>
            </a:custGeom>
            <a:ln w="9524">
              <a:solidFill>
                <a:srgbClr val="595959"/>
              </a:solidFill>
            </a:ln>
          </p:spPr>
          <p:txBody>
            <a:bodyPr wrap="square" lIns="0" tIns="0" rIns="0" bIns="0" rtlCol="0"/>
            <a:lstStyle/>
            <a:p>
              <a:endParaRPr sz="2400"/>
            </a:p>
          </p:txBody>
        </p:sp>
        <p:sp>
          <p:nvSpPr>
            <p:cNvPr id="27" name="object 27"/>
            <p:cNvSpPr/>
            <p:nvPr/>
          </p:nvSpPr>
          <p:spPr>
            <a:xfrm>
              <a:off x="4852800" y="3563499"/>
              <a:ext cx="464820" cy="598170"/>
            </a:xfrm>
            <a:custGeom>
              <a:avLst/>
              <a:gdLst/>
              <a:ahLst/>
              <a:cxnLst/>
              <a:rect l="l" t="t" r="r" b="b"/>
              <a:pathLst>
                <a:path w="464820" h="598170">
                  <a:moveTo>
                    <a:pt x="0" y="0"/>
                  </a:moveTo>
                  <a:lnTo>
                    <a:pt x="464436" y="597770"/>
                  </a:lnTo>
                </a:path>
              </a:pathLst>
            </a:custGeom>
            <a:ln w="9524">
              <a:solidFill>
                <a:srgbClr val="595959"/>
              </a:solidFill>
            </a:ln>
          </p:spPr>
          <p:txBody>
            <a:bodyPr wrap="square" lIns="0" tIns="0" rIns="0" bIns="0" rtlCol="0"/>
            <a:lstStyle/>
            <a:p>
              <a:endParaRPr sz="2400"/>
            </a:p>
          </p:txBody>
        </p:sp>
        <p:sp>
          <p:nvSpPr>
            <p:cNvPr id="28" name="object 28"/>
            <p:cNvSpPr/>
            <p:nvPr/>
          </p:nvSpPr>
          <p:spPr>
            <a:xfrm>
              <a:off x="5304813" y="4151617"/>
              <a:ext cx="39370" cy="43815"/>
            </a:xfrm>
            <a:custGeom>
              <a:avLst/>
              <a:gdLst/>
              <a:ahLst/>
              <a:cxnLst/>
              <a:rect l="l" t="t" r="r" b="b"/>
              <a:pathLst>
                <a:path w="39370" h="43814">
                  <a:moveTo>
                    <a:pt x="38943" y="43786"/>
                  </a:moveTo>
                  <a:lnTo>
                    <a:pt x="0" y="19304"/>
                  </a:lnTo>
                  <a:lnTo>
                    <a:pt x="24846" y="0"/>
                  </a:lnTo>
                  <a:lnTo>
                    <a:pt x="38943" y="43786"/>
                  </a:lnTo>
                  <a:close/>
                </a:path>
              </a:pathLst>
            </a:custGeom>
            <a:solidFill>
              <a:srgbClr val="595959"/>
            </a:solidFill>
          </p:spPr>
          <p:txBody>
            <a:bodyPr wrap="square" lIns="0" tIns="0" rIns="0" bIns="0" rtlCol="0"/>
            <a:lstStyle/>
            <a:p>
              <a:endParaRPr sz="2400"/>
            </a:p>
          </p:txBody>
        </p:sp>
        <p:sp>
          <p:nvSpPr>
            <p:cNvPr id="29" name="object 29"/>
            <p:cNvSpPr/>
            <p:nvPr/>
          </p:nvSpPr>
          <p:spPr>
            <a:xfrm>
              <a:off x="5304813" y="4151617"/>
              <a:ext cx="39370" cy="43815"/>
            </a:xfrm>
            <a:custGeom>
              <a:avLst/>
              <a:gdLst/>
              <a:ahLst/>
              <a:cxnLst/>
              <a:rect l="l" t="t" r="r" b="b"/>
              <a:pathLst>
                <a:path w="39370" h="43814">
                  <a:moveTo>
                    <a:pt x="0" y="19304"/>
                  </a:moveTo>
                  <a:lnTo>
                    <a:pt x="38943" y="43786"/>
                  </a:lnTo>
                  <a:lnTo>
                    <a:pt x="24846" y="0"/>
                  </a:lnTo>
                  <a:lnTo>
                    <a:pt x="0" y="19304"/>
                  </a:lnTo>
                  <a:close/>
                </a:path>
              </a:pathLst>
            </a:custGeom>
            <a:ln w="9524">
              <a:solidFill>
                <a:srgbClr val="595959"/>
              </a:solidFill>
            </a:ln>
          </p:spPr>
          <p:txBody>
            <a:bodyPr wrap="square" lIns="0" tIns="0" rIns="0" bIns="0" rtlCol="0"/>
            <a:lstStyle/>
            <a:p>
              <a:endParaRPr sz="2400"/>
            </a:p>
          </p:txBody>
        </p:sp>
      </p:grpSp>
      <p:sp>
        <p:nvSpPr>
          <p:cNvPr id="30" name="object 30"/>
          <p:cNvSpPr txBox="1"/>
          <p:nvPr/>
        </p:nvSpPr>
        <p:spPr>
          <a:xfrm>
            <a:off x="5434424" y="5617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31" name="object 31"/>
          <p:cNvSpPr txBox="1"/>
          <p:nvPr/>
        </p:nvSpPr>
        <p:spPr>
          <a:xfrm>
            <a:off x="8888824" y="26711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32" name="object 32"/>
          <p:cNvSpPr txBox="1"/>
          <p:nvPr/>
        </p:nvSpPr>
        <p:spPr>
          <a:xfrm>
            <a:off x="6822967" y="5617583"/>
            <a:ext cx="627379" cy="359073"/>
          </a:xfrm>
          <a:prstGeom prst="rect">
            <a:avLst/>
          </a:prstGeom>
          <a:solidFill>
            <a:srgbClr val="FF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8233" y="435995"/>
            <a:ext cx="6250914"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grpSp>
        <p:nvGrpSpPr>
          <p:cNvPr id="3" name="object 3"/>
          <p:cNvGrpSpPr/>
          <p:nvPr/>
        </p:nvGrpSpPr>
        <p:grpSpPr>
          <a:xfrm>
            <a:off x="3399020" y="2018048"/>
            <a:ext cx="4052993" cy="2944707"/>
            <a:chOff x="2549264" y="1513536"/>
            <a:chExt cx="3039745" cy="2208530"/>
          </a:xfrm>
        </p:grpSpPr>
        <p:sp>
          <p:nvSpPr>
            <p:cNvPr id="4" name="object 4"/>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2549264" y="1513536"/>
              <a:ext cx="122971" cy="158251"/>
            </a:xfrm>
            <a:prstGeom prst="rect">
              <a:avLst/>
            </a:prstGeom>
          </p:spPr>
        </p:pic>
        <p:sp>
          <p:nvSpPr>
            <p:cNvPr id="6" name="object 6"/>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5430670" y="3598510"/>
              <a:ext cx="158293" cy="122971"/>
            </a:xfrm>
            <a:prstGeom prst="rect">
              <a:avLst/>
            </a:prstGeom>
          </p:spPr>
        </p:pic>
        <p:sp>
          <p:nvSpPr>
            <p:cNvPr id="8" name="object 8"/>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grpSp>
      <p:sp>
        <p:nvSpPr>
          <p:cNvPr id="9" name="object 9"/>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0" name="object 10"/>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1" name="object 11"/>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2" name="object 12"/>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3" name="object 13"/>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4" name="object 14"/>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5" name="object 15"/>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6" name="object 16"/>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7" name="object 17"/>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8" name="object 18"/>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9" name="object 19"/>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0" name="object 20"/>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grpSp>
      <p:sp>
        <p:nvSpPr>
          <p:cNvPr id="9" name="object 9"/>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0" name="object 10"/>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1" name="object 11"/>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2" name="object 12"/>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3" name="object 13"/>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4" name="object 14"/>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5" name="object 15"/>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6" name="object 16"/>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7" name="object 17"/>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8" name="object 18"/>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9" name="object 19"/>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err="1">
                <a:latin typeface="Arial MT"/>
                <a:cs typeface="Arial MT"/>
              </a:rPr>
              <a:t>d</a:t>
            </a:r>
            <a:r>
              <a:rPr sz="3200" u="heavy" spc="-33" dirty="0" err="1">
                <a:uFill>
                  <a:solidFill>
                    <a:srgbClr val="000000"/>
                  </a:solidFill>
                </a:uFill>
                <a:latin typeface="Arial MT"/>
                <a:cs typeface="Arial MT"/>
              </a:rPr>
              <a:t>J</a:t>
            </a:r>
            <a:endParaRPr sz="3200" dirty="0">
              <a:latin typeface="Arial MT"/>
              <a:cs typeface="Arial MT"/>
            </a:endParaRPr>
          </a:p>
        </p:txBody>
      </p:sp>
      <p:sp>
        <p:nvSpPr>
          <p:cNvPr id="20" name="object 20"/>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lang="en-IN" sz="3200" spc="-53" dirty="0">
                <a:latin typeface="Arial MT"/>
                <a:cs typeface="Arial MT"/>
              </a:rPr>
              <a:t>   </a:t>
            </a:r>
            <a:r>
              <a:rPr sz="4800" spc="-1149" baseline="7000" dirty="0" err="1">
                <a:latin typeface="Arial MT"/>
                <a:cs typeface="Arial MT"/>
              </a:rPr>
              <a:t>dθ</a:t>
            </a:r>
            <a:endParaRPr sz="4800" baseline="7000" dirty="0">
              <a:latin typeface="Arial MT"/>
              <a:cs typeface="Arial MT"/>
            </a:endParaRPr>
          </a:p>
        </p:txBody>
      </p:sp>
      <p:sp>
        <p:nvSpPr>
          <p:cNvPr id="22" name="object 22"/>
          <p:cNvSpPr txBox="1">
            <a:spLocks noGrp="1"/>
          </p:cNvSpPr>
          <p:nvPr>
            <p:ph type="title"/>
          </p:nvPr>
        </p:nvSpPr>
        <p:spPr>
          <a:xfrm>
            <a:off x="2025445" y="435995"/>
            <a:ext cx="6673701"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75583" y="128942"/>
            <a:ext cx="6462607" cy="694207"/>
          </a:xfrm>
          <a:prstGeom prst="rect">
            <a:avLst/>
          </a:prstGeom>
        </p:spPr>
        <p:txBody>
          <a:bodyPr vert="horz" wrap="square" lIns="0" tIns="16933" rIns="0" bIns="0" rtlCol="0" anchor="ctr">
            <a:spAutoFit/>
          </a:bodyPr>
          <a:lstStyle/>
          <a:p>
            <a:pPr marL="16933">
              <a:lnSpc>
                <a:spcPct val="100000"/>
              </a:lnSpc>
              <a:spcBef>
                <a:spcPts val="133"/>
              </a:spcBef>
            </a:pPr>
            <a:r>
              <a:rPr spc="-47" dirty="0"/>
              <a:t>Unsupervised</a:t>
            </a:r>
            <a:r>
              <a:rPr spc="-27" dirty="0"/>
              <a:t> Deep </a:t>
            </a:r>
            <a:r>
              <a:rPr spc="-47" dirty="0"/>
              <a:t>Learning</a:t>
            </a:r>
          </a:p>
        </p:txBody>
      </p:sp>
      <p:sp>
        <p:nvSpPr>
          <p:cNvPr id="3" name="object 3"/>
          <p:cNvSpPr txBox="1"/>
          <p:nvPr/>
        </p:nvSpPr>
        <p:spPr>
          <a:xfrm>
            <a:off x="1291565" y="1841874"/>
            <a:ext cx="7985760" cy="151494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0"/>
              </a:lnSpc>
              <a:spcBef>
                <a:spcPts val="2240"/>
              </a:spcBef>
              <a:buFont typeface="Arial MT"/>
              <a:buChar char="●"/>
              <a:tabLst>
                <a:tab pos="625671" algn="l"/>
                <a:tab pos="626518" algn="l"/>
              </a:tabLst>
            </a:pPr>
            <a:r>
              <a:rPr sz="1867" spc="-13" dirty="0">
                <a:latin typeface="Roboto"/>
                <a:cs typeface="Roboto"/>
              </a:rPr>
              <a:t>What </a:t>
            </a:r>
            <a:r>
              <a:rPr sz="1867" spc="-20" dirty="0">
                <a:latin typeface="Roboto"/>
                <a:cs typeface="Roboto"/>
              </a:rPr>
              <a:t>is</a:t>
            </a:r>
            <a:r>
              <a:rPr sz="1867" spc="-13" dirty="0">
                <a:latin typeface="Roboto"/>
                <a:cs typeface="Roboto"/>
              </a:rPr>
              <a:t> </a:t>
            </a:r>
            <a:r>
              <a:rPr sz="1867" spc="-27" dirty="0">
                <a:latin typeface="Roboto"/>
                <a:cs typeface="Roboto"/>
              </a:rPr>
              <a:t>Unsupervised</a:t>
            </a:r>
            <a:r>
              <a:rPr sz="1867" spc="-13" dirty="0">
                <a:latin typeface="Roboto"/>
                <a:cs typeface="Roboto"/>
              </a:rPr>
              <a:t> </a:t>
            </a:r>
            <a:r>
              <a:rPr sz="1867" spc="-27" dirty="0">
                <a:latin typeface="Roboto"/>
                <a:cs typeface="Roboto"/>
              </a:rPr>
              <a:t>Learning?</a:t>
            </a:r>
            <a:endParaRPr sz="1867">
              <a:latin typeface="Roboto"/>
              <a:cs typeface="Roboto"/>
            </a:endParaRPr>
          </a:p>
          <a:p>
            <a:pPr marL="626518" indent="-448722">
              <a:lnSpc>
                <a:spcPts val="2200"/>
              </a:lnSpc>
              <a:buFont typeface="Arial MT"/>
              <a:buChar char="●"/>
              <a:tabLst>
                <a:tab pos="625671" algn="l"/>
                <a:tab pos="626518" algn="l"/>
              </a:tabLst>
            </a:pPr>
            <a:r>
              <a:rPr sz="1867" spc="-7" dirty="0">
                <a:latin typeface="Roboto"/>
                <a:cs typeface="Roboto"/>
              </a:rPr>
              <a:t>How</a:t>
            </a:r>
            <a:r>
              <a:rPr sz="1867" dirty="0">
                <a:latin typeface="Roboto"/>
                <a:cs typeface="Roboto"/>
              </a:rPr>
              <a:t> </a:t>
            </a:r>
            <a:r>
              <a:rPr sz="1867" spc="-20" dirty="0">
                <a:latin typeface="Roboto"/>
                <a:cs typeface="Roboto"/>
              </a:rPr>
              <a:t>to</a:t>
            </a:r>
            <a:r>
              <a:rPr sz="1867" dirty="0">
                <a:latin typeface="Roboto"/>
                <a:cs typeface="Roboto"/>
              </a:rPr>
              <a:t> </a:t>
            </a:r>
            <a:r>
              <a:rPr sz="1867" spc="-20" dirty="0">
                <a:latin typeface="Roboto"/>
                <a:cs typeface="Roboto"/>
              </a:rPr>
              <a:t>solve</a:t>
            </a:r>
            <a:r>
              <a:rPr sz="1867" dirty="0">
                <a:latin typeface="Roboto"/>
                <a:cs typeface="Roboto"/>
              </a:rPr>
              <a:t> </a:t>
            </a:r>
            <a:r>
              <a:rPr sz="1867" spc="-20" dirty="0">
                <a:latin typeface="Roboto"/>
                <a:cs typeface="Roboto"/>
              </a:rPr>
              <a:t>these</a:t>
            </a:r>
            <a:r>
              <a:rPr sz="1867" dirty="0">
                <a:latin typeface="Roboto"/>
                <a:cs typeface="Roboto"/>
              </a:rPr>
              <a:t> </a:t>
            </a:r>
            <a:r>
              <a:rPr sz="1867" spc="-20" dirty="0">
                <a:latin typeface="Roboto"/>
                <a:cs typeface="Roboto"/>
              </a:rPr>
              <a:t>problems</a:t>
            </a:r>
            <a:r>
              <a:rPr sz="1867" dirty="0">
                <a:latin typeface="Roboto"/>
                <a:cs typeface="Roboto"/>
              </a:rPr>
              <a:t> </a:t>
            </a:r>
            <a:r>
              <a:rPr sz="1867" spc="-33" dirty="0">
                <a:latin typeface="Roboto"/>
                <a:cs typeface="Roboto"/>
              </a:rPr>
              <a:t>using</a:t>
            </a:r>
            <a:r>
              <a:rPr sz="1867" dirty="0">
                <a:latin typeface="Roboto"/>
                <a:cs typeface="Roboto"/>
              </a:rPr>
              <a:t> </a:t>
            </a:r>
            <a:r>
              <a:rPr sz="1867" spc="-13" dirty="0">
                <a:latin typeface="Roboto"/>
                <a:cs typeface="Roboto"/>
              </a:rPr>
              <a:t>Deep</a:t>
            </a:r>
            <a:r>
              <a:rPr sz="1867" dirty="0">
                <a:latin typeface="Roboto"/>
                <a:cs typeface="Roboto"/>
              </a:rPr>
              <a:t> </a:t>
            </a:r>
            <a:r>
              <a:rPr sz="1867" spc="-27" dirty="0">
                <a:latin typeface="Roboto"/>
                <a:cs typeface="Roboto"/>
              </a:rPr>
              <a:t>learning?</a:t>
            </a:r>
            <a:endParaRPr sz="1867">
              <a:latin typeface="Roboto"/>
              <a:cs typeface="Roboto"/>
            </a:endParaRPr>
          </a:p>
          <a:p>
            <a:pPr marL="626518" indent="-448722">
              <a:lnSpc>
                <a:spcPts val="2220"/>
              </a:lnSpc>
              <a:buFont typeface="Arial MT"/>
              <a:buChar char="●"/>
              <a:tabLst>
                <a:tab pos="625671" algn="l"/>
                <a:tab pos="626518" algn="l"/>
              </a:tabLst>
            </a:pPr>
            <a:r>
              <a:rPr sz="1867" spc="-27" dirty="0">
                <a:latin typeface="Roboto"/>
                <a:cs typeface="Roboto"/>
              </a:rPr>
              <a:t>Learn</a:t>
            </a:r>
            <a:r>
              <a:rPr sz="1867" spc="-7" dirty="0">
                <a:latin typeface="Roboto"/>
                <a:cs typeface="Roboto"/>
              </a:rPr>
              <a:t> </a:t>
            </a:r>
            <a:r>
              <a:rPr sz="1867" spc="-20" dirty="0">
                <a:latin typeface="Roboto"/>
                <a:cs typeface="Roboto"/>
              </a:rPr>
              <a:t>about</a:t>
            </a:r>
            <a:r>
              <a:rPr sz="1867" dirty="0">
                <a:latin typeface="Roboto"/>
                <a:cs typeface="Roboto"/>
              </a:rPr>
              <a:t> </a:t>
            </a:r>
            <a:r>
              <a:rPr sz="1867" spc="-20" dirty="0">
                <a:latin typeface="Roboto"/>
                <a:cs typeface="Roboto"/>
              </a:rPr>
              <a:t>specialized</a:t>
            </a:r>
            <a:r>
              <a:rPr sz="1867" dirty="0">
                <a:latin typeface="Roboto"/>
                <a:cs typeface="Roboto"/>
              </a:rPr>
              <a:t> </a:t>
            </a:r>
            <a:r>
              <a:rPr sz="1867" spc="-7" dirty="0">
                <a:latin typeface="Roboto"/>
                <a:cs typeface="Roboto"/>
              </a:rPr>
              <a:t>deep</a:t>
            </a:r>
            <a:r>
              <a:rPr sz="1867" dirty="0">
                <a:latin typeface="Roboto"/>
                <a:cs typeface="Roboto"/>
              </a:rPr>
              <a:t> </a:t>
            </a:r>
            <a:r>
              <a:rPr sz="1867" spc="-27" dirty="0">
                <a:latin typeface="Roboto"/>
                <a:cs typeface="Roboto"/>
              </a:rPr>
              <a:t>learning</a:t>
            </a:r>
            <a:r>
              <a:rPr sz="1867" dirty="0">
                <a:latin typeface="Roboto"/>
                <a:cs typeface="Roboto"/>
              </a:rPr>
              <a:t> </a:t>
            </a:r>
            <a:r>
              <a:rPr sz="1867" spc="-20" dirty="0">
                <a:latin typeface="Roboto"/>
                <a:cs typeface="Roboto"/>
              </a:rPr>
              <a:t>algorithms</a:t>
            </a:r>
            <a:r>
              <a:rPr sz="1867" spc="-7" dirty="0">
                <a:latin typeface="Roboto"/>
                <a:cs typeface="Roboto"/>
              </a:rPr>
              <a:t> </a:t>
            </a:r>
            <a:r>
              <a:rPr sz="1867" spc="-13" dirty="0">
                <a:latin typeface="Roboto"/>
                <a:cs typeface="Roboto"/>
              </a:rPr>
              <a:t>called</a:t>
            </a:r>
            <a:r>
              <a:rPr sz="1867" dirty="0">
                <a:latin typeface="Roboto"/>
                <a:cs typeface="Roboto"/>
              </a:rPr>
              <a:t> </a:t>
            </a:r>
            <a:r>
              <a:rPr sz="1867" spc="-20" dirty="0">
                <a:latin typeface="Roboto"/>
                <a:cs typeface="Roboto"/>
              </a:rPr>
              <a:t>autoencoders</a:t>
            </a:r>
            <a:endParaRPr sz="1867">
              <a:latin typeface="Roboto"/>
              <a:cs typeface="Roboto"/>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sp>
          <p:nvSpPr>
            <p:cNvPr id="9" name="object 9"/>
            <p:cNvSpPr/>
            <p:nvPr/>
          </p:nvSpPr>
          <p:spPr>
            <a:xfrm>
              <a:off x="2944499" y="1938824"/>
              <a:ext cx="290195" cy="460375"/>
            </a:xfrm>
            <a:custGeom>
              <a:avLst/>
              <a:gdLst/>
              <a:ahLst/>
              <a:cxnLst/>
              <a:rect l="l" t="t" r="r" b="b"/>
              <a:pathLst>
                <a:path w="290194" h="460375">
                  <a:moveTo>
                    <a:pt x="0" y="0"/>
                  </a:moveTo>
                  <a:lnTo>
                    <a:pt x="290099" y="46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r>
              <a:rPr lang="en-IN" sz="2400" spc="-1113" dirty="0">
                <a:latin typeface="Arial MT"/>
                <a:cs typeface="Arial MT"/>
              </a:rPr>
              <a:t> </a:t>
            </a:r>
            <a:endParaRPr sz="2400" dirty="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dirty="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1" name="object 21"/>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lang="en-IN" sz="3200" spc="-53" dirty="0">
                <a:latin typeface="Arial MT"/>
                <a:cs typeface="Arial MT"/>
              </a:rPr>
              <a:t>   </a:t>
            </a:r>
            <a:r>
              <a:rPr sz="4800" spc="-1149" baseline="7000" dirty="0" err="1">
                <a:latin typeface="Arial MT"/>
                <a:cs typeface="Arial MT"/>
              </a:rPr>
              <a:t>dθ</a:t>
            </a:r>
            <a:endParaRPr sz="4800" baseline="7000" dirty="0">
              <a:latin typeface="Arial MT"/>
              <a:cs typeface="Arial MT"/>
            </a:endParaRPr>
          </a:p>
        </p:txBody>
      </p:sp>
      <p:sp>
        <p:nvSpPr>
          <p:cNvPr id="23" name="object 23"/>
          <p:cNvSpPr txBox="1">
            <a:spLocks noGrp="1"/>
          </p:cNvSpPr>
          <p:nvPr>
            <p:ph type="title"/>
          </p:nvPr>
        </p:nvSpPr>
        <p:spPr>
          <a:xfrm>
            <a:off x="3028335" y="131194"/>
            <a:ext cx="5670811"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sp>
          <p:nvSpPr>
            <p:cNvPr id="9" name="object 9"/>
            <p:cNvSpPr/>
            <p:nvPr/>
          </p:nvSpPr>
          <p:spPr>
            <a:xfrm>
              <a:off x="2944499" y="1938824"/>
              <a:ext cx="290195" cy="460375"/>
            </a:xfrm>
            <a:custGeom>
              <a:avLst/>
              <a:gdLst/>
              <a:ahLst/>
              <a:cxnLst/>
              <a:rect l="l" t="t" r="r" b="b"/>
              <a:pathLst>
                <a:path w="290194" h="460375">
                  <a:moveTo>
                    <a:pt x="0" y="0"/>
                  </a:moveTo>
                  <a:lnTo>
                    <a:pt x="290099" y="46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1" name="object 21"/>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grpSp>
        <p:nvGrpSpPr>
          <p:cNvPr id="23" name="object 23"/>
          <p:cNvGrpSpPr/>
          <p:nvPr/>
        </p:nvGrpSpPr>
        <p:grpSpPr>
          <a:xfrm>
            <a:off x="10907499" y="724324"/>
            <a:ext cx="933027" cy="1805093"/>
            <a:chOff x="8180624" y="543243"/>
            <a:chExt cx="699770" cy="1353820"/>
          </a:xfrm>
        </p:grpSpPr>
        <p:sp>
          <p:nvSpPr>
            <p:cNvPr id="24" name="object 24"/>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5" name="object 25"/>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7" name="object 27"/>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8" name="object 28"/>
          <p:cNvSpPr txBox="1"/>
          <p:nvPr/>
        </p:nvSpPr>
        <p:spPr>
          <a:xfrm>
            <a:off x="11090165" y="3343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
        <p:nvSpPr>
          <p:cNvPr id="29" name="object 29"/>
          <p:cNvSpPr txBox="1">
            <a:spLocks noGrp="1"/>
          </p:cNvSpPr>
          <p:nvPr>
            <p:ph type="title"/>
          </p:nvPr>
        </p:nvSpPr>
        <p:spPr>
          <a:xfrm>
            <a:off x="2905760" y="435995"/>
            <a:ext cx="579338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sp>
          <p:nvSpPr>
            <p:cNvPr id="9" name="object 9"/>
            <p:cNvSpPr/>
            <p:nvPr/>
          </p:nvSpPr>
          <p:spPr>
            <a:xfrm>
              <a:off x="2944499" y="1938824"/>
              <a:ext cx="290195" cy="460375"/>
            </a:xfrm>
            <a:custGeom>
              <a:avLst/>
              <a:gdLst/>
              <a:ahLst/>
              <a:cxnLst/>
              <a:rect l="l" t="t" r="r" b="b"/>
              <a:pathLst>
                <a:path w="290194" h="460375">
                  <a:moveTo>
                    <a:pt x="0" y="0"/>
                  </a:moveTo>
                  <a:lnTo>
                    <a:pt x="290099" y="46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005799" y="3003734"/>
            <a:ext cx="1260687" cy="1043876"/>
          </a:xfrm>
          <a:prstGeom prst="rect">
            <a:avLst/>
          </a:prstGeom>
          <a:ln w="19049">
            <a:solidFill>
              <a:srgbClr val="FF0000"/>
            </a:solidFill>
          </a:ln>
        </p:spPr>
        <p:txBody>
          <a:bodyPr vert="horz" wrap="square" lIns="0" tIns="0" rIns="0" bIns="0" rtlCol="0">
            <a:spAutoFit/>
          </a:bodyPr>
          <a:lstStyle/>
          <a:p>
            <a:pPr marL="337812">
              <a:lnSpc>
                <a:spcPts val="3653"/>
              </a:lnSpc>
              <a:tabLst>
                <a:tab pos="641757" algn="l"/>
                <a:tab pos="1138738"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66038">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21" name="object 21"/>
          <p:cNvSpPr txBox="1"/>
          <p:nvPr/>
        </p:nvSpPr>
        <p:spPr>
          <a:xfrm>
            <a:off x="11337615" y="2968243"/>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22" name="object 22"/>
          <p:cNvGrpSpPr/>
          <p:nvPr/>
        </p:nvGrpSpPr>
        <p:grpSpPr>
          <a:xfrm>
            <a:off x="10907499" y="724324"/>
            <a:ext cx="933027" cy="1805093"/>
            <a:chOff x="8180624" y="543243"/>
            <a:chExt cx="699770" cy="1353820"/>
          </a:xfrm>
        </p:grpSpPr>
        <p:sp>
          <p:nvSpPr>
            <p:cNvPr id="23" name="object 23"/>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4" name="object 24"/>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5" name="object 25"/>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7" name="object 27"/>
          <p:cNvSpPr txBox="1"/>
          <p:nvPr/>
        </p:nvSpPr>
        <p:spPr>
          <a:xfrm>
            <a:off x="11090165" y="3343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28" name="object 28"/>
          <p:cNvGrpSpPr/>
          <p:nvPr/>
        </p:nvGrpSpPr>
        <p:grpSpPr>
          <a:xfrm>
            <a:off x="9925445" y="4236983"/>
            <a:ext cx="717127" cy="821267"/>
            <a:chOff x="7444083" y="3177737"/>
            <a:chExt cx="537845" cy="615950"/>
          </a:xfrm>
        </p:grpSpPr>
        <p:sp>
          <p:nvSpPr>
            <p:cNvPr id="29" name="object 29"/>
            <p:cNvSpPr/>
            <p:nvPr/>
          </p:nvSpPr>
          <p:spPr>
            <a:xfrm>
              <a:off x="7477238" y="3182499"/>
              <a:ext cx="500380" cy="574040"/>
            </a:xfrm>
            <a:custGeom>
              <a:avLst/>
              <a:gdLst/>
              <a:ahLst/>
              <a:cxnLst/>
              <a:rect l="l" t="t" r="r" b="b"/>
              <a:pathLst>
                <a:path w="500379" h="574039">
                  <a:moveTo>
                    <a:pt x="499761" y="0"/>
                  </a:moveTo>
                  <a:lnTo>
                    <a:pt x="0" y="573707"/>
                  </a:lnTo>
                </a:path>
              </a:pathLst>
            </a:custGeom>
            <a:ln w="9524">
              <a:solidFill>
                <a:srgbClr val="000000"/>
              </a:solidFill>
            </a:ln>
          </p:spPr>
          <p:txBody>
            <a:bodyPr wrap="square" lIns="0" tIns="0" rIns="0" bIns="0" rtlCol="0"/>
            <a:lstStyle/>
            <a:p>
              <a:endParaRPr sz="2400"/>
            </a:p>
          </p:txBody>
        </p:sp>
        <p:sp>
          <p:nvSpPr>
            <p:cNvPr id="30" name="object 30"/>
            <p:cNvSpPr/>
            <p:nvPr/>
          </p:nvSpPr>
          <p:spPr>
            <a:xfrm>
              <a:off x="7448846" y="3745873"/>
              <a:ext cx="40640" cy="43180"/>
            </a:xfrm>
            <a:custGeom>
              <a:avLst/>
              <a:gdLst/>
              <a:ahLst/>
              <a:cxnLst/>
              <a:rect l="l" t="t" r="r" b="b"/>
              <a:pathLst>
                <a:path w="40640" h="43179">
                  <a:moveTo>
                    <a:pt x="0" y="42926"/>
                  </a:moveTo>
                  <a:lnTo>
                    <a:pt x="16529" y="0"/>
                  </a:lnTo>
                  <a:lnTo>
                    <a:pt x="40255" y="20667"/>
                  </a:lnTo>
                  <a:lnTo>
                    <a:pt x="0" y="42926"/>
                  </a:lnTo>
                  <a:close/>
                </a:path>
              </a:pathLst>
            </a:custGeom>
            <a:solidFill>
              <a:srgbClr val="000000"/>
            </a:solidFill>
          </p:spPr>
          <p:txBody>
            <a:bodyPr wrap="square" lIns="0" tIns="0" rIns="0" bIns="0" rtlCol="0"/>
            <a:lstStyle/>
            <a:p>
              <a:endParaRPr sz="2400"/>
            </a:p>
          </p:txBody>
        </p:sp>
        <p:sp>
          <p:nvSpPr>
            <p:cNvPr id="31" name="object 31"/>
            <p:cNvSpPr/>
            <p:nvPr/>
          </p:nvSpPr>
          <p:spPr>
            <a:xfrm>
              <a:off x="7448846" y="3745873"/>
              <a:ext cx="40640" cy="43180"/>
            </a:xfrm>
            <a:custGeom>
              <a:avLst/>
              <a:gdLst/>
              <a:ahLst/>
              <a:cxnLst/>
              <a:rect l="l" t="t" r="r" b="b"/>
              <a:pathLst>
                <a:path w="40640" h="43179">
                  <a:moveTo>
                    <a:pt x="16529" y="0"/>
                  </a:moveTo>
                  <a:lnTo>
                    <a:pt x="0" y="42926"/>
                  </a:lnTo>
                  <a:lnTo>
                    <a:pt x="40255" y="20667"/>
                  </a:lnTo>
                  <a:lnTo>
                    <a:pt x="16529" y="0"/>
                  </a:lnTo>
                  <a:close/>
                </a:path>
              </a:pathLst>
            </a:custGeom>
            <a:ln w="9524">
              <a:solidFill>
                <a:srgbClr val="000000"/>
              </a:solidFill>
            </a:ln>
          </p:spPr>
          <p:txBody>
            <a:bodyPr wrap="square" lIns="0" tIns="0" rIns="0" bIns="0" rtlCol="0"/>
            <a:lstStyle/>
            <a:p>
              <a:endParaRPr sz="2400"/>
            </a:p>
          </p:txBody>
        </p:sp>
      </p:grpSp>
      <p:sp>
        <p:nvSpPr>
          <p:cNvPr id="32" name="object 32"/>
          <p:cNvSpPr txBox="1"/>
          <p:nvPr/>
        </p:nvSpPr>
        <p:spPr>
          <a:xfrm>
            <a:off x="9600024" y="5109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33" name="object 33"/>
          <p:cNvSpPr txBox="1">
            <a:spLocks noGrp="1"/>
          </p:cNvSpPr>
          <p:nvPr>
            <p:ph type="title"/>
          </p:nvPr>
        </p:nvSpPr>
        <p:spPr>
          <a:xfrm>
            <a:off x="2367281" y="435995"/>
            <a:ext cx="633186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105187" y="1995137"/>
              <a:ext cx="109724" cy="109724"/>
            </a:xfrm>
            <a:prstGeom prst="rect">
              <a:avLst/>
            </a:prstGeom>
          </p:spPr>
        </p:pic>
        <p:sp>
          <p:nvSpPr>
            <p:cNvPr id="9" name="object 9"/>
            <p:cNvSpPr/>
            <p:nvPr/>
          </p:nvSpPr>
          <p:spPr>
            <a:xfrm>
              <a:off x="2944499" y="1938824"/>
              <a:ext cx="290195" cy="460375"/>
            </a:xfrm>
            <a:custGeom>
              <a:avLst/>
              <a:gdLst/>
              <a:ahLst/>
              <a:cxnLst/>
              <a:rect l="l" t="t" r="r" b="b"/>
              <a:pathLst>
                <a:path w="290194" h="460375">
                  <a:moveTo>
                    <a:pt x="0" y="0"/>
                  </a:moveTo>
                  <a:lnTo>
                    <a:pt x="290099" y="460199"/>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5" cstate="print"/>
            <a:stretch>
              <a:fillRect/>
            </a:stretch>
          </p:blipFill>
          <p:spPr>
            <a:xfrm>
              <a:off x="3185950" y="2075900"/>
              <a:ext cx="181361" cy="257561"/>
            </a:xfrm>
            <a:prstGeom prst="rect">
              <a:avLst/>
            </a:prstGeom>
          </p:spPr>
        </p:pic>
      </p:grpSp>
      <p:sp>
        <p:nvSpPr>
          <p:cNvPr id="11" name="object 11"/>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2" name="object 12"/>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3" name="object 13"/>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4" name="object 14"/>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5" name="object 15"/>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6" name="object 16"/>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7" name="object 17"/>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8" name="object 18"/>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9" name="object 19"/>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20" name="object 20"/>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1" name="object 21"/>
          <p:cNvSpPr txBox="1"/>
          <p:nvPr/>
        </p:nvSpPr>
        <p:spPr>
          <a:xfrm>
            <a:off x="10005799" y="3003734"/>
            <a:ext cx="1260687" cy="1043876"/>
          </a:xfrm>
          <a:prstGeom prst="rect">
            <a:avLst/>
          </a:prstGeom>
          <a:ln w="19049">
            <a:solidFill>
              <a:srgbClr val="FF0000"/>
            </a:solidFill>
          </a:ln>
        </p:spPr>
        <p:txBody>
          <a:bodyPr vert="horz" wrap="square" lIns="0" tIns="0" rIns="0" bIns="0" rtlCol="0">
            <a:spAutoFit/>
          </a:bodyPr>
          <a:lstStyle/>
          <a:p>
            <a:pPr marL="337812">
              <a:lnSpc>
                <a:spcPts val="3653"/>
              </a:lnSpc>
              <a:tabLst>
                <a:tab pos="641757" algn="l"/>
                <a:tab pos="1138738"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66038">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22" name="object 22"/>
          <p:cNvSpPr txBox="1"/>
          <p:nvPr/>
        </p:nvSpPr>
        <p:spPr>
          <a:xfrm>
            <a:off x="11337615" y="2968243"/>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23" name="object 23"/>
          <p:cNvGrpSpPr/>
          <p:nvPr/>
        </p:nvGrpSpPr>
        <p:grpSpPr>
          <a:xfrm>
            <a:off x="10907499" y="724324"/>
            <a:ext cx="933027" cy="1805093"/>
            <a:chOff x="8180624" y="543243"/>
            <a:chExt cx="699770" cy="1353820"/>
          </a:xfrm>
        </p:grpSpPr>
        <p:sp>
          <p:nvSpPr>
            <p:cNvPr id="24" name="object 24"/>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5" name="object 25"/>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7" name="object 27"/>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8" name="object 28"/>
          <p:cNvSpPr txBox="1"/>
          <p:nvPr/>
        </p:nvSpPr>
        <p:spPr>
          <a:xfrm>
            <a:off x="11090165" y="334383"/>
            <a:ext cx="627379" cy="359073"/>
          </a:xfrm>
          <a:prstGeom prst="rect">
            <a:avLst/>
          </a:prstGeom>
          <a:solidFill>
            <a:srgbClr val="00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grpSp>
        <p:nvGrpSpPr>
          <p:cNvPr id="29" name="object 29"/>
          <p:cNvGrpSpPr/>
          <p:nvPr/>
        </p:nvGrpSpPr>
        <p:grpSpPr>
          <a:xfrm>
            <a:off x="9925445" y="4236983"/>
            <a:ext cx="717127" cy="821267"/>
            <a:chOff x="7444083" y="3177737"/>
            <a:chExt cx="537845" cy="615950"/>
          </a:xfrm>
        </p:grpSpPr>
        <p:sp>
          <p:nvSpPr>
            <p:cNvPr id="30" name="object 30"/>
            <p:cNvSpPr/>
            <p:nvPr/>
          </p:nvSpPr>
          <p:spPr>
            <a:xfrm>
              <a:off x="7477238" y="3182499"/>
              <a:ext cx="500380" cy="574040"/>
            </a:xfrm>
            <a:custGeom>
              <a:avLst/>
              <a:gdLst/>
              <a:ahLst/>
              <a:cxnLst/>
              <a:rect l="l" t="t" r="r" b="b"/>
              <a:pathLst>
                <a:path w="500379" h="574039">
                  <a:moveTo>
                    <a:pt x="499761" y="0"/>
                  </a:moveTo>
                  <a:lnTo>
                    <a:pt x="0" y="573707"/>
                  </a:lnTo>
                </a:path>
              </a:pathLst>
            </a:custGeom>
            <a:ln w="9524">
              <a:solidFill>
                <a:srgbClr val="000000"/>
              </a:solidFill>
            </a:ln>
          </p:spPr>
          <p:txBody>
            <a:bodyPr wrap="square" lIns="0" tIns="0" rIns="0" bIns="0" rtlCol="0"/>
            <a:lstStyle/>
            <a:p>
              <a:endParaRPr sz="2400"/>
            </a:p>
          </p:txBody>
        </p:sp>
        <p:sp>
          <p:nvSpPr>
            <p:cNvPr id="31" name="object 31"/>
            <p:cNvSpPr/>
            <p:nvPr/>
          </p:nvSpPr>
          <p:spPr>
            <a:xfrm>
              <a:off x="7448846" y="3745873"/>
              <a:ext cx="40640" cy="43180"/>
            </a:xfrm>
            <a:custGeom>
              <a:avLst/>
              <a:gdLst/>
              <a:ahLst/>
              <a:cxnLst/>
              <a:rect l="l" t="t" r="r" b="b"/>
              <a:pathLst>
                <a:path w="40640" h="43179">
                  <a:moveTo>
                    <a:pt x="0" y="42926"/>
                  </a:moveTo>
                  <a:lnTo>
                    <a:pt x="16529" y="0"/>
                  </a:lnTo>
                  <a:lnTo>
                    <a:pt x="40255" y="20667"/>
                  </a:lnTo>
                  <a:lnTo>
                    <a:pt x="0" y="42926"/>
                  </a:lnTo>
                  <a:close/>
                </a:path>
              </a:pathLst>
            </a:custGeom>
            <a:solidFill>
              <a:srgbClr val="000000"/>
            </a:solidFill>
          </p:spPr>
          <p:txBody>
            <a:bodyPr wrap="square" lIns="0" tIns="0" rIns="0" bIns="0" rtlCol="0"/>
            <a:lstStyle/>
            <a:p>
              <a:endParaRPr sz="2400"/>
            </a:p>
          </p:txBody>
        </p:sp>
        <p:sp>
          <p:nvSpPr>
            <p:cNvPr id="32" name="object 32"/>
            <p:cNvSpPr/>
            <p:nvPr/>
          </p:nvSpPr>
          <p:spPr>
            <a:xfrm>
              <a:off x="7448846" y="3745873"/>
              <a:ext cx="40640" cy="43180"/>
            </a:xfrm>
            <a:custGeom>
              <a:avLst/>
              <a:gdLst/>
              <a:ahLst/>
              <a:cxnLst/>
              <a:rect l="l" t="t" r="r" b="b"/>
              <a:pathLst>
                <a:path w="40640" h="43179">
                  <a:moveTo>
                    <a:pt x="16529" y="0"/>
                  </a:moveTo>
                  <a:lnTo>
                    <a:pt x="0" y="42926"/>
                  </a:lnTo>
                  <a:lnTo>
                    <a:pt x="40255" y="20667"/>
                  </a:lnTo>
                  <a:lnTo>
                    <a:pt x="16529" y="0"/>
                  </a:lnTo>
                  <a:close/>
                </a:path>
              </a:pathLst>
            </a:custGeom>
            <a:ln w="9524">
              <a:solidFill>
                <a:srgbClr val="000000"/>
              </a:solidFill>
            </a:ln>
          </p:spPr>
          <p:txBody>
            <a:bodyPr wrap="square" lIns="0" tIns="0" rIns="0" bIns="0" rtlCol="0"/>
            <a:lstStyle/>
            <a:p>
              <a:endParaRPr sz="2400"/>
            </a:p>
          </p:txBody>
        </p:sp>
      </p:grpSp>
      <p:sp>
        <p:nvSpPr>
          <p:cNvPr id="33" name="object 33"/>
          <p:cNvSpPr txBox="1"/>
          <p:nvPr/>
        </p:nvSpPr>
        <p:spPr>
          <a:xfrm>
            <a:off x="9600024" y="5109583"/>
            <a:ext cx="559645" cy="359073"/>
          </a:xfrm>
          <a:prstGeom prst="rect">
            <a:avLst/>
          </a:prstGeom>
          <a:solidFill>
            <a:srgbClr val="00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34" name="object 34"/>
          <p:cNvSpPr txBox="1">
            <a:spLocks noGrp="1"/>
          </p:cNvSpPr>
          <p:nvPr>
            <p:ph type="title"/>
          </p:nvPr>
        </p:nvSpPr>
        <p:spPr>
          <a:xfrm>
            <a:off x="2621281" y="435995"/>
            <a:ext cx="607786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grpSp>
      <p:sp>
        <p:nvSpPr>
          <p:cNvPr id="9" name="object 9"/>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0" name="object 10"/>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1" name="object 11"/>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2" name="object 12"/>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3" name="object 13"/>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4" name="object 14"/>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5" name="object 15"/>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6" name="object 16"/>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7" name="object 17"/>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8" name="object 18"/>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9" name="object 19"/>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0" name="object 20"/>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sp>
        <p:nvSpPr>
          <p:cNvPr id="22" name="object 22"/>
          <p:cNvSpPr txBox="1">
            <a:spLocks noGrp="1"/>
          </p:cNvSpPr>
          <p:nvPr>
            <p:ph type="title"/>
          </p:nvPr>
        </p:nvSpPr>
        <p:spPr>
          <a:xfrm>
            <a:off x="2418081" y="435995"/>
            <a:ext cx="628106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sp>
          <p:nvSpPr>
            <p:cNvPr id="9" name="object 9"/>
            <p:cNvSpPr/>
            <p:nvPr/>
          </p:nvSpPr>
          <p:spPr>
            <a:xfrm>
              <a:off x="3795074" y="3299749"/>
              <a:ext cx="340360" cy="190500"/>
            </a:xfrm>
            <a:custGeom>
              <a:avLst/>
              <a:gdLst/>
              <a:ahLst/>
              <a:cxnLst/>
              <a:rect l="l" t="t" r="r" b="b"/>
              <a:pathLst>
                <a:path w="340360" h="190500">
                  <a:moveTo>
                    <a:pt x="0" y="0"/>
                  </a:moveTo>
                  <a:lnTo>
                    <a:pt x="340199" y="19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35835" y="1584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00693" y="1283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1" name="object 21"/>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sp>
        <p:nvSpPr>
          <p:cNvPr id="23" name="object 23"/>
          <p:cNvSpPr txBox="1">
            <a:spLocks noGrp="1"/>
          </p:cNvSpPr>
          <p:nvPr>
            <p:ph type="title"/>
          </p:nvPr>
        </p:nvSpPr>
        <p:spPr>
          <a:xfrm>
            <a:off x="3098801" y="435995"/>
            <a:ext cx="560034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sp>
          <p:nvSpPr>
            <p:cNvPr id="9" name="object 9"/>
            <p:cNvSpPr/>
            <p:nvPr/>
          </p:nvSpPr>
          <p:spPr>
            <a:xfrm>
              <a:off x="3795074" y="3299749"/>
              <a:ext cx="340360" cy="190500"/>
            </a:xfrm>
            <a:custGeom>
              <a:avLst/>
              <a:gdLst/>
              <a:ahLst/>
              <a:cxnLst/>
              <a:rect l="l" t="t" r="r" b="b"/>
              <a:pathLst>
                <a:path w="340360" h="190500">
                  <a:moveTo>
                    <a:pt x="0" y="0"/>
                  </a:moveTo>
                  <a:lnTo>
                    <a:pt x="340199" y="19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327316" y="2968243"/>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21" name="object 21"/>
          <p:cNvSpPr txBox="1"/>
          <p:nvPr/>
        </p:nvSpPr>
        <p:spPr>
          <a:xfrm>
            <a:off x="10512934" y="3809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10021867" y="3521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lang="en-IN" sz="3200" spc="-53" dirty="0">
                <a:latin typeface="Arial MT"/>
                <a:cs typeface="Arial MT"/>
              </a:rPr>
              <a:t>   </a:t>
            </a:r>
            <a:r>
              <a:rPr sz="4800" spc="-1149" baseline="7000" dirty="0" err="1">
                <a:latin typeface="Arial MT"/>
                <a:cs typeface="Arial MT"/>
              </a:rPr>
              <a:t>dθ</a:t>
            </a:r>
            <a:endParaRPr sz="4800" baseline="7000" dirty="0">
              <a:latin typeface="Arial MT"/>
              <a:cs typeface="Arial MT"/>
            </a:endParaRPr>
          </a:p>
        </p:txBody>
      </p:sp>
      <p:grpSp>
        <p:nvGrpSpPr>
          <p:cNvPr id="23" name="object 23"/>
          <p:cNvGrpSpPr/>
          <p:nvPr/>
        </p:nvGrpSpPr>
        <p:grpSpPr>
          <a:xfrm>
            <a:off x="10907499" y="724324"/>
            <a:ext cx="933027" cy="1805093"/>
            <a:chOff x="8180624" y="543243"/>
            <a:chExt cx="699770" cy="1353820"/>
          </a:xfrm>
        </p:grpSpPr>
        <p:sp>
          <p:nvSpPr>
            <p:cNvPr id="24" name="object 24"/>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5" name="object 25"/>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7" name="object 27"/>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8" name="object 28"/>
          <p:cNvSpPr txBox="1"/>
          <p:nvPr/>
        </p:nvSpPr>
        <p:spPr>
          <a:xfrm>
            <a:off x="11124024" y="3343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sp>
        <p:nvSpPr>
          <p:cNvPr id="29" name="object 29"/>
          <p:cNvSpPr txBox="1">
            <a:spLocks noGrp="1"/>
          </p:cNvSpPr>
          <p:nvPr>
            <p:ph type="title"/>
          </p:nvPr>
        </p:nvSpPr>
        <p:spPr>
          <a:xfrm>
            <a:off x="3180081" y="435995"/>
            <a:ext cx="5519066" cy="694207"/>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sp>
          <p:nvSpPr>
            <p:cNvPr id="9" name="object 9"/>
            <p:cNvSpPr/>
            <p:nvPr/>
          </p:nvSpPr>
          <p:spPr>
            <a:xfrm>
              <a:off x="3795074" y="3299749"/>
              <a:ext cx="340360" cy="190500"/>
            </a:xfrm>
            <a:custGeom>
              <a:avLst/>
              <a:gdLst/>
              <a:ahLst/>
              <a:cxnLst/>
              <a:rect l="l" t="t" r="r" b="b"/>
              <a:pathLst>
                <a:path w="340360" h="190500">
                  <a:moveTo>
                    <a:pt x="0" y="0"/>
                  </a:moveTo>
                  <a:lnTo>
                    <a:pt x="340199" y="190199"/>
                  </a:lnTo>
                </a:path>
              </a:pathLst>
            </a:custGeom>
            <a:ln w="19049">
              <a:solidFill>
                <a:srgbClr val="000000"/>
              </a:solidFill>
            </a:ln>
          </p:spPr>
          <p:txBody>
            <a:bodyPr wrap="square" lIns="0" tIns="0" rIns="0" bIns="0" rtlCol="0"/>
            <a:lstStyle/>
            <a:p>
              <a:endParaRPr sz="2400"/>
            </a:p>
          </p:txBody>
        </p:sp>
      </p:grpSp>
      <p:sp>
        <p:nvSpPr>
          <p:cNvPr id="10" name="object 10"/>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1" name="object 11"/>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2" name="object 12"/>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3" name="object 13"/>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5" name="object 15"/>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6" name="object 16"/>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17" name="object 17"/>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8" name="object 18"/>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19" name="object 19"/>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0" name="object 20"/>
          <p:cNvSpPr txBox="1"/>
          <p:nvPr/>
        </p:nvSpPr>
        <p:spPr>
          <a:xfrm>
            <a:off x="10005799" y="3003734"/>
            <a:ext cx="1260687" cy="1043876"/>
          </a:xfrm>
          <a:prstGeom prst="rect">
            <a:avLst/>
          </a:prstGeom>
          <a:ln w="19049">
            <a:solidFill>
              <a:srgbClr val="FF0000"/>
            </a:solidFill>
          </a:ln>
        </p:spPr>
        <p:txBody>
          <a:bodyPr vert="horz" wrap="square" lIns="0" tIns="0" rIns="0" bIns="0" rtlCol="0">
            <a:spAutoFit/>
          </a:bodyPr>
          <a:lstStyle/>
          <a:p>
            <a:pPr marL="337812">
              <a:lnSpc>
                <a:spcPts val="3653"/>
              </a:lnSpc>
              <a:tabLst>
                <a:tab pos="641757" algn="l"/>
                <a:tab pos="1138738"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66038">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21" name="object 21"/>
          <p:cNvSpPr txBox="1"/>
          <p:nvPr/>
        </p:nvSpPr>
        <p:spPr>
          <a:xfrm>
            <a:off x="11337615" y="2968243"/>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22" name="object 22"/>
          <p:cNvGrpSpPr/>
          <p:nvPr/>
        </p:nvGrpSpPr>
        <p:grpSpPr>
          <a:xfrm>
            <a:off x="10907499" y="724324"/>
            <a:ext cx="933027" cy="1805093"/>
            <a:chOff x="8180624" y="543243"/>
            <a:chExt cx="699770" cy="1353820"/>
          </a:xfrm>
        </p:grpSpPr>
        <p:sp>
          <p:nvSpPr>
            <p:cNvPr id="23" name="object 23"/>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4" name="object 24"/>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5" name="object 25"/>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6" name="object 26"/>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27" name="object 27"/>
          <p:cNvSpPr txBox="1"/>
          <p:nvPr/>
        </p:nvSpPr>
        <p:spPr>
          <a:xfrm>
            <a:off x="11124024" y="3343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grpSp>
        <p:nvGrpSpPr>
          <p:cNvPr id="28" name="object 28"/>
          <p:cNvGrpSpPr/>
          <p:nvPr/>
        </p:nvGrpSpPr>
        <p:grpSpPr>
          <a:xfrm>
            <a:off x="9925445" y="4236983"/>
            <a:ext cx="717127" cy="821267"/>
            <a:chOff x="7444083" y="3177737"/>
            <a:chExt cx="537845" cy="615950"/>
          </a:xfrm>
        </p:grpSpPr>
        <p:sp>
          <p:nvSpPr>
            <p:cNvPr id="29" name="object 29"/>
            <p:cNvSpPr/>
            <p:nvPr/>
          </p:nvSpPr>
          <p:spPr>
            <a:xfrm>
              <a:off x="7477238" y="3182499"/>
              <a:ext cx="500380" cy="574040"/>
            </a:xfrm>
            <a:custGeom>
              <a:avLst/>
              <a:gdLst/>
              <a:ahLst/>
              <a:cxnLst/>
              <a:rect l="l" t="t" r="r" b="b"/>
              <a:pathLst>
                <a:path w="500379" h="574039">
                  <a:moveTo>
                    <a:pt x="499761" y="0"/>
                  </a:moveTo>
                  <a:lnTo>
                    <a:pt x="0" y="573707"/>
                  </a:lnTo>
                </a:path>
              </a:pathLst>
            </a:custGeom>
            <a:ln w="9524">
              <a:solidFill>
                <a:srgbClr val="000000"/>
              </a:solidFill>
            </a:ln>
          </p:spPr>
          <p:txBody>
            <a:bodyPr wrap="square" lIns="0" tIns="0" rIns="0" bIns="0" rtlCol="0"/>
            <a:lstStyle/>
            <a:p>
              <a:endParaRPr sz="2400"/>
            </a:p>
          </p:txBody>
        </p:sp>
        <p:sp>
          <p:nvSpPr>
            <p:cNvPr id="30" name="object 30"/>
            <p:cNvSpPr/>
            <p:nvPr/>
          </p:nvSpPr>
          <p:spPr>
            <a:xfrm>
              <a:off x="7448846" y="3745873"/>
              <a:ext cx="40640" cy="43180"/>
            </a:xfrm>
            <a:custGeom>
              <a:avLst/>
              <a:gdLst/>
              <a:ahLst/>
              <a:cxnLst/>
              <a:rect l="l" t="t" r="r" b="b"/>
              <a:pathLst>
                <a:path w="40640" h="43179">
                  <a:moveTo>
                    <a:pt x="0" y="42926"/>
                  </a:moveTo>
                  <a:lnTo>
                    <a:pt x="16529" y="0"/>
                  </a:lnTo>
                  <a:lnTo>
                    <a:pt x="40255" y="20667"/>
                  </a:lnTo>
                  <a:lnTo>
                    <a:pt x="0" y="42926"/>
                  </a:lnTo>
                  <a:close/>
                </a:path>
              </a:pathLst>
            </a:custGeom>
            <a:solidFill>
              <a:srgbClr val="000000"/>
            </a:solidFill>
          </p:spPr>
          <p:txBody>
            <a:bodyPr wrap="square" lIns="0" tIns="0" rIns="0" bIns="0" rtlCol="0"/>
            <a:lstStyle/>
            <a:p>
              <a:endParaRPr sz="2400"/>
            </a:p>
          </p:txBody>
        </p:sp>
        <p:sp>
          <p:nvSpPr>
            <p:cNvPr id="31" name="object 31"/>
            <p:cNvSpPr/>
            <p:nvPr/>
          </p:nvSpPr>
          <p:spPr>
            <a:xfrm>
              <a:off x="7448846" y="3745873"/>
              <a:ext cx="40640" cy="43180"/>
            </a:xfrm>
            <a:custGeom>
              <a:avLst/>
              <a:gdLst/>
              <a:ahLst/>
              <a:cxnLst/>
              <a:rect l="l" t="t" r="r" b="b"/>
              <a:pathLst>
                <a:path w="40640" h="43179">
                  <a:moveTo>
                    <a:pt x="16529" y="0"/>
                  </a:moveTo>
                  <a:lnTo>
                    <a:pt x="0" y="42926"/>
                  </a:lnTo>
                  <a:lnTo>
                    <a:pt x="40255" y="20667"/>
                  </a:lnTo>
                  <a:lnTo>
                    <a:pt x="16529" y="0"/>
                  </a:lnTo>
                  <a:close/>
                </a:path>
              </a:pathLst>
            </a:custGeom>
            <a:ln w="9524">
              <a:solidFill>
                <a:srgbClr val="000000"/>
              </a:solidFill>
            </a:ln>
          </p:spPr>
          <p:txBody>
            <a:bodyPr wrap="square" lIns="0" tIns="0" rIns="0" bIns="0" rtlCol="0"/>
            <a:lstStyle/>
            <a:p>
              <a:endParaRPr sz="2400"/>
            </a:p>
          </p:txBody>
        </p:sp>
      </p:grpSp>
      <p:sp>
        <p:nvSpPr>
          <p:cNvPr id="32" name="object 32"/>
          <p:cNvSpPr txBox="1"/>
          <p:nvPr/>
        </p:nvSpPr>
        <p:spPr>
          <a:xfrm>
            <a:off x="9566165" y="5109583"/>
            <a:ext cx="627379" cy="359073"/>
          </a:xfrm>
          <a:prstGeom prst="rect">
            <a:avLst/>
          </a:prstGeom>
          <a:solidFill>
            <a:srgbClr val="FF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
        <p:nvSpPr>
          <p:cNvPr id="33" name="object 33"/>
          <p:cNvSpPr txBox="1">
            <a:spLocks noGrp="1"/>
          </p:cNvSpPr>
          <p:nvPr>
            <p:ph type="title"/>
          </p:nvPr>
        </p:nvSpPr>
        <p:spPr>
          <a:xfrm>
            <a:off x="3492993" y="97441"/>
            <a:ext cx="5206153" cy="1371315"/>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399020" y="2018048"/>
            <a:ext cx="4052993" cy="2944707"/>
            <a:chOff x="2549264" y="1513536"/>
            <a:chExt cx="3039745" cy="2208530"/>
          </a:xfrm>
        </p:grpSpPr>
        <p:sp>
          <p:nvSpPr>
            <p:cNvPr id="3" name="object 3"/>
            <p:cNvSpPr/>
            <p:nvPr/>
          </p:nvSpPr>
          <p:spPr>
            <a:xfrm>
              <a:off x="2610749" y="1657499"/>
              <a:ext cx="0" cy="2000250"/>
            </a:xfrm>
            <a:custGeom>
              <a:avLst/>
              <a:gdLst/>
              <a:ahLst/>
              <a:cxnLst/>
              <a:rect l="l" t="t" r="r" b="b"/>
              <a:pathLst>
                <a:path h="2000250">
                  <a:moveTo>
                    <a:pt x="0" y="1999949"/>
                  </a:moveTo>
                  <a:lnTo>
                    <a:pt x="0" y="0"/>
                  </a:lnTo>
                </a:path>
              </a:pathLst>
            </a:custGeom>
            <a:ln w="28574">
              <a:solidFill>
                <a:srgbClr val="595959"/>
              </a:solidFill>
            </a:ln>
          </p:spPr>
          <p:txBody>
            <a:bodyPr wrap="square" lIns="0" tIns="0" rIns="0" bIns="0" rtlCol="0"/>
            <a:lstStyle/>
            <a:p>
              <a:endParaRPr sz="2400"/>
            </a:p>
          </p:txBody>
        </p:sp>
        <p:pic>
          <p:nvPicPr>
            <p:cNvPr id="4" name="object 4"/>
            <p:cNvPicPr/>
            <p:nvPr/>
          </p:nvPicPr>
          <p:blipFill>
            <a:blip r:embed="rId2" cstate="print"/>
            <a:stretch>
              <a:fillRect/>
            </a:stretch>
          </p:blipFill>
          <p:spPr>
            <a:xfrm>
              <a:off x="2549264" y="1513536"/>
              <a:ext cx="122971" cy="158251"/>
            </a:xfrm>
            <a:prstGeom prst="rect">
              <a:avLst/>
            </a:prstGeom>
          </p:spPr>
        </p:pic>
        <p:sp>
          <p:nvSpPr>
            <p:cNvPr id="5" name="object 5"/>
            <p:cNvSpPr/>
            <p:nvPr/>
          </p:nvSpPr>
          <p:spPr>
            <a:xfrm>
              <a:off x="2610749" y="3657450"/>
              <a:ext cx="2834640" cy="2540"/>
            </a:xfrm>
            <a:custGeom>
              <a:avLst/>
              <a:gdLst/>
              <a:ahLst/>
              <a:cxnLst/>
              <a:rect l="l" t="t" r="r" b="b"/>
              <a:pathLst>
                <a:path w="2834640" h="2539">
                  <a:moveTo>
                    <a:pt x="0" y="0"/>
                  </a:moveTo>
                  <a:lnTo>
                    <a:pt x="2834249" y="2545"/>
                  </a:lnTo>
                </a:path>
              </a:pathLst>
            </a:custGeom>
            <a:ln w="28574">
              <a:solidFill>
                <a:srgbClr val="595959"/>
              </a:solidFill>
            </a:ln>
          </p:spPr>
          <p:txBody>
            <a:bodyPr wrap="square" lIns="0" tIns="0" rIns="0" bIns="0" rtlCol="0"/>
            <a:lstStyle/>
            <a:p>
              <a:endParaRPr sz="2400"/>
            </a:p>
          </p:txBody>
        </p:sp>
        <p:pic>
          <p:nvPicPr>
            <p:cNvPr id="6" name="object 6"/>
            <p:cNvPicPr/>
            <p:nvPr/>
          </p:nvPicPr>
          <p:blipFill>
            <a:blip r:embed="rId3" cstate="print"/>
            <a:stretch>
              <a:fillRect/>
            </a:stretch>
          </p:blipFill>
          <p:spPr>
            <a:xfrm>
              <a:off x="5430670" y="3598510"/>
              <a:ext cx="158293" cy="122971"/>
            </a:xfrm>
            <a:prstGeom prst="rect">
              <a:avLst/>
            </a:prstGeom>
          </p:spPr>
        </p:pic>
        <p:sp>
          <p:nvSpPr>
            <p:cNvPr id="7" name="object 7"/>
            <p:cNvSpPr/>
            <p:nvPr/>
          </p:nvSpPr>
          <p:spPr>
            <a:xfrm>
              <a:off x="3024549" y="1828749"/>
              <a:ext cx="2112010" cy="1522730"/>
            </a:xfrm>
            <a:custGeom>
              <a:avLst/>
              <a:gdLst/>
              <a:ahLst/>
              <a:cxnLst/>
              <a:rect l="l" t="t" r="r" b="b"/>
              <a:pathLst>
                <a:path w="2112010" h="1522729">
                  <a:moveTo>
                    <a:pt x="0" y="0"/>
                  </a:moveTo>
                  <a:lnTo>
                    <a:pt x="30948" y="44037"/>
                  </a:lnTo>
                  <a:lnTo>
                    <a:pt x="67357" y="100850"/>
                  </a:lnTo>
                  <a:lnTo>
                    <a:pt x="87463" y="133558"/>
                  </a:lnTo>
                  <a:lnTo>
                    <a:pt x="108759" y="168871"/>
                  </a:lnTo>
                  <a:lnTo>
                    <a:pt x="131188" y="206593"/>
                  </a:lnTo>
                  <a:lnTo>
                    <a:pt x="154689" y="246529"/>
                  </a:lnTo>
                  <a:lnTo>
                    <a:pt x="179205" y="288482"/>
                  </a:lnTo>
                  <a:lnTo>
                    <a:pt x="204679" y="332255"/>
                  </a:lnTo>
                  <a:lnTo>
                    <a:pt x="231050" y="377654"/>
                  </a:lnTo>
                  <a:lnTo>
                    <a:pt x="258262" y="424481"/>
                  </a:lnTo>
                  <a:lnTo>
                    <a:pt x="286255" y="472541"/>
                  </a:lnTo>
                  <a:lnTo>
                    <a:pt x="314972" y="521636"/>
                  </a:lnTo>
                  <a:lnTo>
                    <a:pt x="344353" y="571572"/>
                  </a:lnTo>
                  <a:lnTo>
                    <a:pt x="374342" y="622152"/>
                  </a:lnTo>
                  <a:lnTo>
                    <a:pt x="404878" y="673180"/>
                  </a:lnTo>
                  <a:lnTo>
                    <a:pt x="435905" y="724459"/>
                  </a:lnTo>
                  <a:lnTo>
                    <a:pt x="467363" y="775794"/>
                  </a:lnTo>
                  <a:lnTo>
                    <a:pt x="499195" y="826988"/>
                  </a:lnTo>
                  <a:lnTo>
                    <a:pt x="531341" y="877846"/>
                  </a:lnTo>
                  <a:lnTo>
                    <a:pt x="563745" y="928170"/>
                  </a:lnTo>
                  <a:lnTo>
                    <a:pt x="596346" y="977765"/>
                  </a:lnTo>
                  <a:lnTo>
                    <a:pt x="629088" y="1026435"/>
                  </a:lnTo>
                  <a:lnTo>
                    <a:pt x="661911" y="1073984"/>
                  </a:lnTo>
                  <a:lnTo>
                    <a:pt x="694757" y="1120215"/>
                  </a:lnTo>
                  <a:lnTo>
                    <a:pt x="727568" y="1164932"/>
                  </a:lnTo>
                  <a:lnTo>
                    <a:pt x="760286" y="1207939"/>
                  </a:lnTo>
                  <a:lnTo>
                    <a:pt x="792852" y="1249040"/>
                  </a:lnTo>
                  <a:lnTo>
                    <a:pt x="825208" y="1288039"/>
                  </a:lnTo>
                  <a:lnTo>
                    <a:pt x="857296" y="1324739"/>
                  </a:lnTo>
                  <a:lnTo>
                    <a:pt x="889057" y="1358945"/>
                  </a:lnTo>
                  <a:lnTo>
                    <a:pt x="920433" y="1390460"/>
                  </a:lnTo>
                  <a:lnTo>
                    <a:pt x="951365" y="1419088"/>
                  </a:lnTo>
                  <a:lnTo>
                    <a:pt x="981796" y="1444633"/>
                  </a:lnTo>
                  <a:lnTo>
                    <a:pt x="1040918" y="1485689"/>
                  </a:lnTo>
                  <a:lnTo>
                    <a:pt x="1097333" y="1512060"/>
                  </a:lnTo>
                  <a:lnTo>
                    <a:pt x="1150574" y="1522174"/>
                  </a:lnTo>
                  <a:lnTo>
                    <a:pt x="1178551" y="1520432"/>
                  </a:lnTo>
                  <a:lnTo>
                    <a:pt x="1235544" y="1502481"/>
                  </a:lnTo>
                  <a:lnTo>
                    <a:pt x="1293641" y="1466863"/>
                  </a:lnTo>
                  <a:lnTo>
                    <a:pt x="1352506" y="1415524"/>
                  </a:lnTo>
                  <a:lnTo>
                    <a:pt x="1382120" y="1384566"/>
                  </a:lnTo>
                  <a:lnTo>
                    <a:pt x="1411801" y="1350407"/>
                  </a:lnTo>
                  <a:lnTo>
                    <a:pt x="1441504" y="1313290"/>
                  </a:lnTo>
                  <a:lnTo>
                    <a:pt x="1471188" y="1273458"/>
                  </a:lnTo>
                  <a:lnTo>
                    <a:pt x="1500812" y="1231154"/>
                  </a:lnTo>
                  <a:lnTo>
                    <a:pt x="1530332" y="1186622"/>
                  </a:lnTo>
                  <a:lnTo>
                    <a:pt x="1559707" y="1140103"/>
                  </a:lnTo>
                  <a:lnTo>
                    <a:pt x="1588894" y="1091843"/>
                  </a:lnTo>
                  <a:lnTo>
                    <a:pt x="1617851" y="1042082"/>
                  </a:lnTo>
                  <a:lnTo>
                    <a:pt x="1646536" y="991066"/>
                  </a:lnTo>
                  <a:lnTo>
                    <a:pt x="1674908" y="939036"/>
                  </a:lnTo>
                  <a:lnTo>
                    <a:pt x="1702923" y="886235"/>
                  </a:lnTo>
                  <a:lnTo>
                    <a:pt x="1730540" y="832908"/>
                  </a:lnTo>
                  <a:lnTo>
                    <a:pt x="1757716" y="779297"/>
                  </a:lnTo>
                  <a:lnTo>
                    <a:pt x="1784409" y="725645"/>
                  </a:lnTo>
                  <a:lnTo>
                    <a:pt x="1810578" y="672195"/>
                  </a:lnTo>
                  <a:lnTo>
                    <a:pt x="1836179" y="619191"/>
                  </a:lnTo>
                  <a:lnTo>
                    <a:pt x="1861172" y="566875"/>
                  </a:lnTo>
                  <a:lnTo>
                    <a:pt x="1885513" y="515490"/>
                  </a:lnTo>
                  <a:lnTo>
                    <a:pt x="1909160" y="465280"/>
                  </a:lnTo>
                  <a:lnTo>
                    <a:pt x="1932072" y="416488"/>
                  </a:lnTo>
                  <a:lnTo>
                    <a:pt x="1954205" y="369357"/>
                  </a:lnTo>
                  <a:lnTo>
                    <a:pt x="1975519" y="324129"/>
                  </a:lnTo>
                  <a:lnTo>
                    <a:pt x="1995971" y="281049"/>
                  </a:lnTo>
                  <a:lnTo>
                    <a:pt x="2015518" y="240359"/>
                  </a:lnTo>
                  <a:lnTo>
                    <a:pt x="2034119" y="202302"/>
                  </a:lnTo>
                  <a:lnTo>
                    <a:pt x="2051731" y="167121"/>
                  </a:lnTo>
                  <a:lnTo>
                    <a:pt x="2083821" y="106362"/>
                  </a:lnTo>
                  <a:lnTo>
                    <a:pt x="2098214" y="81269"/>
                  </a:lnTo>
                  <a:lnTo>
                    <a:pt x="2111449" y="60024"/>
                  </a:lnTo>
                </a:path>
              </a:pathLst>
            </a:custGeom>
            <a:ln w="28574">
              <a:solidFill>
                <a:srgbClr val="0000FF"/>
              </a:solidFill>
            </a:ln>
          </p:spPr>
          <p:txBody>
            <a:bodyPr wrap="square" lIns="0" tIns="0" rIns="0" bIns="0" rtlCol="0"/>
            <a:lstStyle/>
            <a:p>
              <a:endParaRPr sz="2400"/>
            </a:p>
          </p:txBody>
        </p:sp>
        <p:pic>
          <p:nvPicPr>
            <p:cNvPr id="8" name="object 8"/>
            <p:cNvPicPr/>
            <p:nvPr/>
          </p:nvPicPr>
          <p:blipFill>
            <a:blip r:embed="rId4" cstate="print"/>
            <a:stretch>
              <a:fillRect/>
            </a:stretch>
          </p:blipFill>
          <p:spPr>
            <a:xfrm>
              <a:off x="3965362" y="3246012"/>
              <a:ext cx="109724" cy="109724"/>
            </a:xfrm>
            <a:prstGeom prst="rect">
              <a:avLst/>
            </a:prstGeom>
          </p:spPr>
        </p:pic>
        <p:sp>
          <p:nvSpPr>
            <p:cNvPr id="9" name="object 9"/>
            <p:cNvSpPr/>
            <p:nvPr/>
          </p:nvSpPr>
          <p:spPr>
            <a:xfrm>
              <a:off x="3795074" y="3299749"/>
              <a:ext cx="340360" cy="190500"/>
            </a:xfrm>
            <a:custGeom>
              <a:avLst/>
              <a:gdLst/>
              <a:ahLst/>
              <a:cxnLst/>
              <a:rect l="l" t="t" r="r" b="b"/>
              <a:pathLst>
                <a:path w="340360" h="190500">
                  <a:moveTo>
                    <a:pt x="0" y="0"/>
                  </a:moveTo>
                  <a:lnTo>
                    <a:pt x="340199" y="190199"/>
                  </a:lnTo>
                </a:path>
              </a:pathLst>
            </a:custGeom>
            <a:ln w="19049">
              <a:solidFill>
                <a:srgbClr val="000000"/>
              </a:solidFill>
            </a:ln>
          </p:spPr>
          <p:txBody>
            <a:bodyPr wrap="square" lIns="0" tIns="0" rIns="0" bIns="0" rtlCol="0"/>
            <a:lstStyle/>
            <a:p>
              <a:endParaRPr sz="2400"/>
            </a:p>
          </p:txBody>
        </p:sp>
        <p:pic>
          <p:nvPicPr>
            <p:cNvPr id="10" name="object 10"/>
            <p:cNvPicPr/>
            <p:nvPr/>
          </p:nvPicPr>
          <p:blipFill>
            <a:blip r:embed="rId4" cstate="print"/>
            <a:stretch>
              <a:fillRect/>
            </a:stretch>
          </p:blipFill>
          <p:spPr>
            <a:xfrm>
              <a:off x="4498762" y="2941212"/>
              <a:ext cx="109724" cy="109724"/>
            </a:xfrm>
            <a:prstGeom prst="rect">
              <a:avLst/>
            </a:prstGeom>
          </p:spPr>
        </p:pic>
        <p:sp>
          <p:nvSpPr>
            <p:cNvPr id="11" name="object 11"/>
            <p:cNvSpPr/>
            <p:nvPr/>
          </p:nvSpPr>
          <p:spPr>
            <a:xfrm>
              <a:off x="4055651" y="3083041"/>
              <a:ext cx="360680" cy="182880"/>
            </a:xfrm>
            <a:custGeom>
              <a:avLst/>
              <a:gdLst/>
              <a:ahLst/>
              <a:cxnLst/>
              <a:rect l="l" t="t" r="r" b="b"/>
              <a:pathLst>
                <a:path w="360679" h="182879">
                  <a:moveTo>
                    <a:pt x="0" y="182407"/>
                  </a:moveTo>
                  <a:lnTo>
                    <a:pt x="360606" y="0"/>
                  </a:lnTo>
                </a:path>
              </a:pathLst>
            </a:custGeom>
            <a:ln w="19049">
              <a:solidFill>
                <a:srgbClr val="000000"/>
              </a:solidFill>
            </a:ln>
          </p:spPr>
          <p:txBody>
            <a:bodyPr wrap="square" lIns="0" tIns="0" rIns="0" bIns="0" rtlCol="0"/>
            <a:lstStyle/>
            <a:p>
              <a:endParaRPr sz="2400"/>
            </a:p>
          </p:txBody>
        </p:sp>
        <p:pic>
          <p:nvPicPr>
            <p:cNvPr id="12" name="object 12"/>
            <p:cNvPicPr/>
            <p:nvPr/>
          </p:nvPicPr>
          <p:blipFill>
            <a:blip r:embed="rId5" cstate="print"/>
            <a:stretch>
              <a:fillRect/>
            </a:stretch>
          </p:blipFill>
          <p:spPr>
            <a:xfrm>
              <a:off x="4392529" y="3034494"/>
              <a:ext cx="110395" cy="86149"/>
            </a:xfrm>
            <a:prstGeom prst="rect">
              <a:avLst/>
            </a:prstGeom>
          </p:spPr>
        </p:pic>
      </p:grpSp>
      <p:sp>
        <p:nvSpPr>
          <p:cNvPr id="13" name="object 13"/>
          <p:cNvSpPr txBox="1"/>
          <p:nvPr/>
        </p:nvSpPr>
        <p:spPr>
          <a:xfrm>
            <a:off x="1645114" y="3079117"/>
            <a:ext cx="520700" cy="304421"/>
          </a:xfrm>
          <a:prstGeom prst="rect">
            <a:avLst/>
          </a:prstGeom>
        </p:spPr>
        <p:txBody>
          <a:bodyPr vert="horz" wrap="square" lIns="0" tIns="16933" rIns="0" bIns="0" rtlCol="0">
            <a:spAutoFit/>
          </a:bodyPr>
          <a:lstStyle/>
          <a:p>
            <a:pPr marL="16933">
              <a:spcBef>
                <a:spcPts val="133"/>
              </a:spcBef>
            </a:pPr>
            <a:r>
              <a:rPr sz="1867" spc="-27" dirty="0">
                <a:latin typeface="Arial MT"/>
                <a:cs typeface="Arial MT"/>
              </a:rPr>
              <a:t>Cost</a:t>
            </a:r>
            <a:endParaRPr sz="1867">
              <a:latin typeface="Arial MT"/>
              <a:cs typeface="Arial MT"/>
            </a:endParaRPr>
          </a:p>
        </p:txBody>
      </p:sp>
      <p:sp>
        <p:nvSpPr>
          <p:cNvPr id="14" name="object 14"/>
          <p:cNvSpPr txBox="1"/>
          <p:nvPr/>
        </p:nvSpPr>
        <p:spPr>
          <a:xfrm>
            <a:off x="8802521" y="1991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15" name="object 15"/>
          <p:cNvSpPr txBox="1"/>
          <p:nvPr/>
        </p:nvSpPr>
        <p:spPr>
          <a:xfrm>
            <a:off x="8626903" y="1775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16" name="object 16"/>
          <p:cNvSpPr txBox="1"/>
          <p:nvPr/>
        </p:nvSpPr>
        <p:spPr>
          <a:xfrm>
            <a:off x="9641962" y="1991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7" name="object 17"/>
          <p:cNvSpPr txBox="1"/>
          <p:nvPr/>
        </p:nvSpPr>
        <p:spPr>
          <a:xfrm>
            <a:off x="9963525" y="1775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18" name="object 18"/>
          <p:cNvSpPr/>
          <p:nvPr/>
        </p:nvSpPr>
        <p:spPr>
          <a:xfrm>
            <a:off x="11175550" y="1974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19" name="object 19"/>
          <p:cNvSpPr txBox="1"/>
          <p:nvPr/>
        </p:nvSpPr>
        <p:spPr>
          <a:xfrm>
            <a:off x="11152769" y="1584408"/>
            <a:ext cx="356447" cy="739519"/>
          </a:xfrm>
          <a:prstGeom prst="rect">
            <a:avLst/>
          </a:prstGeom>
        </p:spPr>
        <p:txBody>
          <a:bodyPr vert="horz" wrap="square" lIns="0" tIns="46567" rIns="0" bIns="0" rtlCol="0">
            <a:spAutoFit/>
          </a:bodyPr>
          <a:lstStyle/>
          <a:p>
            <a:pPr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20" name="object 20"/>
          <p:cNvSpPr/>
          <p:nvPr/>
        </p:nvSpPr>
        <p:spPr>
          <a:xfrm>
            <a:off x="11079999" y="1569565"/>
            <a:ext cx="452120" cy="765387"/>
          </a:xfrm>
          <a:custGeom>
            <a:avLst/>
            <a:gdLst/>
            <a:ahLst/>
            <a:cxnLst/>
            <a:rect l="l" t="t" r="r" b="b"/>
            <a:pathLst>
              <a:path w="339090"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21" name="object 21"/>
          <p:cNvSpPr txBox="1"/>
          <p:nvPr/>
        </p:nvSpPr>
        <p:spPr>
          <a:xfrm>
            <a:off x="11617626" y="1283842"/>
            <a:ext cx="187113" cy="386430"/>
          </a:xfrm>
          <a:prstGeom prst="rect">
            <a:avLst/>
          </a:prstGeom>
        </p:spPr>
        <p:txBody>
          <a:bodyPr vert="horz" wrap="square" lIns="0" tIns="16933" rIns="0" bIns="0" rtlCol="0">
            <a:spAutoFit/>
          </a:bodyPr>
          <a:lstStyle/>
          <a:p>
            <a:pPr>
              <a:spcBef>
                <a:spcPts val="133"/>
              </a:spcBef>
            </a:pPr>
            <a:r>
              <a:rPr sz="2400" spc="-67" dirty="0">
                <a:latin typeface="Arial MT"/>
                <a:cs typeface="Arial MT"/>
              </a:rPr>
              <a:t>2</a:t>
            </a:r>
            <a:endParaRPr sz="2400">
              <a:latin typeface="Arial MT"/>
              <a:cs typeface="Arial MT"/>
            </a:endParaRPr>
          </a:p>
        </p:txBody>
      </p:sp>
      <p:sp>
        <p:nvSpPr>
          <p:cNvPr id="22" name="object 22"/>
          <p:cNvSpPr txBox="1"/>
          <p:nvPr/>
        </p:nvSpPr>
        <p:spPr>
          <a:xfrm>
            <a:off x="8644867" y="3161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23" name="object 23"/>
          <p:cNvSpPr txBox="1"/>
          <p:nvPr/>
        </p:nvSpPr>
        <p:spPr>
          <a:xfrm>
            <a:off x="10005799" y="3003734"/>
            <a:ext cx="1260687" cy="1043876"/>
          </a:xfrm>
          <a:prstGeom prst="rect">
            <a:avLst/>
          </a:prstGeom>
          <a:ln w="19049">
            <a:solidFill>
              <a:srgbClr val="FF0000"/>
            </a:solidFill>
          </a:ln>
        </p:spPr>
        <p:txBody>
          <a:bodyPr vert="horz" wrap="square" lIns="0" tIns="0" rIns="0" bIns="0" rtlCol="0">
            <a:spAutoFit/>
          </a:bodyPr>
          <a:lstStyle/>
          <a:p>
            <a:pPr marL="337812">
              <a:lnSpc>
                <a:spcPts val="3653"/>
              </a:lnSpc>
              <a:tabLst>
                <a:tab pos="641757" algn="l"/>
                <a:tab pos="1138738"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endParaRPr sz="3200">
              <a:latin typeface="Arial MT"/>
              <a:cs typeface="Arial MT"/>
            </a:endParaRPr>
          </a:p>
          <a:p>
            <a:pPr marL="66038">
              <a:spcBef>
                <a:spcPts val="560"/>
              </a:spcBef>
            </a:pPr>
            <a:r>
              <a:rPr sz="3200" spc="-473" dirty="0">
                <a:latin typeface="Arial MT"/>
                <a:cs typeface="Arial MT"/>
              </a:rPr>
              <a:t>√μ</a:t>
            </a:r>
            <a:r>
              <a:rPr sz="3200" spc="-709" baseline="-31000" dirty="0">
                <a:latin typeface="Arial MT"/>
                <a:cs typeface="Arial MT"/>
              </a:rPr>
              <a:t>t</a:t>
            </a:r>
            <a:r>
              <a:rPr sz="3200" spc="449" baseline="-31000" dirty="0">
                <a:latin typeface="Arial MT"/>
                <a:cs typeface="Arial MT"/>
              </a:rPr>
              <a:t> </a:t>
            </a:r>
            <a:r>
              <a:rPr sz="3200" dirty="0">
                <a:latin typeface="Arial MT"/>
                <a:cs typeface="Arial MT"/>
              </a:rPr>
              <a:t>+ </a:t>
            </a:r>
            <a:r>
              <a:rPr sz="3200" spc="-1873" dirty="0">
                <a:latin typeface="Arial MT"/>
                <a:cs typeface="Arial MT"/>
              </a:rPr>
              <a:t>ε</a:t>
            </a:r>
            <a:endParaRPr sz="3200">
              <a:latin typeface="Arial MT"/>
              <a:cs typeface="Arial MT"/>
            </a:endParaRPr>
          </a:p>
        </p:txBody>
      </p:sp>
      <p:sp>
        <p:nvSpPr>
          <p:cNvPr id="24" name="object 24"/>
          <p:cNvSpPr txBox="1"/>
          <p:nvPr/>
        </p:nvSpPr>
        <p:spPr>
          <a:xfrm>
            <a:off x="11337615" y="2968243"/>
            <a:ext cx="485987" cy="982747"/>
          </a:xfrm>
          <a:prstGeom prst="rect">
            <a:avLst/>
          </a:prstGeom>
        </p:spPr>
        <p:txBody>
          <a:bodyPr vert="horz" wrap="square" lIns="0" tIns="1693" rIns="0" bIns="0" rtlCol="0">
            <a:spAutoFit/>
          </a:bodyPr>
          <a:lstStyle/>
          <a:p>
            <a:pPr marL="16933" marR="6773" indent="11006">
              <a:lnSpc>
                <a:spcPct val="103000"/>
              </a:lnSpc>
              <a:spcBef>
                <a:spcPts val="13"/>
              </a:spcBef>
            </a:pPr>
            <a:r>
              <a:rPr sz="3200" spc="-33" dirty="0">
                <a:latin typeface="Arial MT"/>
                <a:cs typeface="Arial MT"/>
              </a:rPr>
              <a:t>d</a:t>
            </a:r>
            <a:r>
              <a:rPr sz="3200" u="heavy" spc="-33" dirty="0">
                <a:uFill>
                  <a:solidFill>
                    <a:srgbClr val="000000"/>
                  </a:solidFill>
                </a:uFill>
                <a:latin typeface="Arial MT"/>
                <a:cs typeface="Arial MT"/>
              </a:rPr>
              <a:t>J</a:t>
            </a:r>
            <a:r>
              <a:rPr sz="3200" spc="-33" dirty="0">
                <a:latin typeface="Arial MT"/>
                <a:cs typeface="Arial MT"/>
              </a:rPr>
              <a:t> </a:t>
            </a:r>
            <a:r>
              <a:rPr sz="3200" spc="-767" dirty="0">
                <a:latin typeface="Arial MT"/>
                <a:cs typeface="Arial MT"/>
              </a:rPr>
              <a:t>dθ</a:t>
            </a:r>
            <a:endParaRPr sz="3200">
              <a:latin typeface="Arial MT"/>
              <a:cs typeface="Arial MT"/>
            </a:endParaRPr>
          </a:p>
        </p:txBody>
      </p:sp>
      <p:grpSp>
        <p:nvGrpSpPr>
          <p:cNvPr id="25" name="object 25"/>
          <p:cNvGrpSpPr/>
          <p:nvPr/>
        </p:nvGrpSpPr>
        <p:grpSpPr>
          <a:xfrm>
            <a:off x="10907499" y="724324"/>
            <a:ext cx="933027" cy="1805093"/>
            <a:chOff x="8180624" y="543243"/>
            <a:chExt cx="699770" cy="1353820"/>
          </a:xfrm>
        </p:grpSpPr>
        <p:sp>
          <p:nvSpPr>
            <p:cNvPr id="26" name="object 26"/>
            <p:cNvSpPr/>
            <p:nvPr/>
          </p:nvSpPr>
          <p:spPr>
            <a:xfrm>
              <a:off x="8190149" y="957399"/>
              <a:ext cx="680720" cy="930275"/>
            </a:xfrm>
            <a:custGeom>
              <a:avLst/>
              <a:gdLst/>
              <a:ahLst/>
              <a:cxnLst/>
              <a:rect l="l" t="t" r="r" b="b"/>
              <a:pathLst>
                <a:path w="680720" h="930275">
                  <a:moveTo>
                    <a:pt x="0" y="0"/>
                  </a:moveTo>
                  <a:lnTo>
                    <a:pt x="680399" y="0"/>
                  </a:lnTo>
                  <a:lnTo>
                    <a:pt x="680399" y="929699"/>
                  </a:lnTo>
                  <a:lnTo>
                    <a:pt x="0" y="929699"/>
                  </a:lnTo>
                  <a:lnTo>
                    <a:pt x="0" y="0"/>
                  </a:lnTo>
                  <a:close/>
                </a:path>
              </a:pathLst>
            </a:custGeom>
            <a:ln w="19049">
              <a:solidFill>
                <a:srgbClr val="FF0000"/>
              </a:solidFill>
            </a:ln>
          </p:spPr>
          <p:txBody>
            <a:bodyPr wrap="square" lIns="0" tIns="0" rIns="0" bIns="0" rtlCol="0"/>
            <a:lstStyle/>
            <a:p>
              <a:endParaRPr sz="2400"/>
            </a:p>
          </p:txBody>
        </p:sp>
        <p:sp>
          <p:nvSpPr>
            <p:cNvPr id="27" name="object 27"/>
            <p:cNvSpPr/>
            <p:nvPr/>
          </p:nvSpPr>
          <p:spPr>
            <a:xfrm>
              <a:off x="8530349" y="591171"/>
              <a:ext cx="19685" cy="366395"/>
            </a:xfrm>
            <a:custGeom>
              <a:avLst/>
              <a:gdLst/>
              <a:ahLst/>
              <a:cxnLst/>
              <a:rect l="l" t="t" r="r" b="b"/>
              <a:pathLst>
                <a:path w="19684" h="366394">
                  <a:moveTo>
                    <a:pt x="0" y="366228"/>
                  </a:moveTo>
                  <a:lnTo>
                    <a:pt x="19206" y="0"/>
                  </a:lnTo>
                </a:path>
              </a:pathLst>
            </a:custGeom>
            <a:ln w="9524">
              <a:solidFill>
                <a:srgbClr val="000000"/>
              </a:solidFill>
            </a:ln>
          </p:spPr>
          <p:txBody>
            <a:bodyPr wrap="square" lIns="0" tIns="0" rIns="0" bIns="0" rtlCol="0"/>
            <a:lstStyle/>
            <a:p>
              <a:endParaRPr sz="2400"/>
            </a:p>
          </p:txBody>
        </p:sp>
        <p:sp>
          <p:nvSpPr>
            <p:cNvPr id="28" name="object 28"/>
            <p:cNvSpPr/>
            <p:nvPr/>
          </p:nvSpPr>
          <p:spPr>
            <a:xfrm>
              <a:off x="8533845" y="548005"/>
              <a:ext cx="31750" cy="44450"/>
            </a:xfrm>
            <a:custGeom>
              <a:avLst/>
              <a:gdLst/>
              <a:ahLst/>
              <a:cxnLst/>
              <a:rect l="l" t="t" r="r" b="b"/>
              <a:pathLst>
                <a:path w="31750" h="44450">
                  <a:moveTo>
                    <a:pt x="31421" y="43990"/>
                  </a:moveTo>
                  <a:lnTo>
                    <a:pt x="0" y="42342"/>
                  </a:lnTo>
                  <a:lnTo>
                    <a:pt x="17974" y="0"/>
                  </a:lnTo>
                  <a:lnTo>
                    <a:pt x="31421" y="43990"/>
                  </a:lnTo>
                  <a:close/>
                </a:path>
              </a:pathLst>
            </a:custGeom>
            <a:solidFill>
              <a:srgbClr val="000000"/>
            </a:solidFill>
          </p:spPr>
          <p:txBody>
            <a:bodyPr wrap="square" lIns="0" tIns="0" rIns="0" bIns="0" rtlCol="0"/>
            <a:lstStyle/>
            <a:p>
              <a:endParaRPr sz="2400"/>
            </a:p>
          </p:txBody>
        </p:sp>
        <p:sp>
          <p:nvSpPr>
            <p:cNvPr id="29" name="object 29"/>
            <p:cNvSpPr/>
            <p:nvPr/>
          </p:nvSpPr>
          <p:spPr>
            <a:xfrm>
              <a:off x="8533845" y="548005"/>
              <a:ext cx="31750" cy="44450"/>
            </a:xfrm>
            <a:custGeom>
              <a:avLst/>
              <a:gdLst/>
              <a:ahLst/>
              <a:cxnLst/>
              <a:rect l="l" t="t" r="r" b="b"/>
              <a:pathLst>
                <a:path w="31750" h="44450">
                  <a:moveTo>
                    <a:pt x="31421" y="43990"/>
                  </a:moveTo>
                  <a:lnTo>
                    <a:pt x="17974" y="0"/>
                  </a:lnTo>
                  <a:lnTo>
                    <a:pt x="0" y="42342"/>
                  </a:lnTo>
                  <a:lnTo>
                    <a:pt x="31421" y="43990"/>
                  </a:lnTo>
                  <a:close/>
                </a:path>
              </a:pathLst>
            </a:custGeom>
            <a:ln w="9524">
              <a:solidFill>
                <a:srgbClr val="000000"/>
              </a:solidFill>
            </a:ln>
          </p:spPr>
          <p:txBody>
            <a:bodyPr wrap="square" lIns="0" tIns="0" rIns="0" bIns="0" rtlCol="0"/>
            <a:lstStyle/>
            <a:p>
              <a:endParaRPr sz="2400"/>
            </a:p>
          </p:txBody>
        </p:sp>
      </p:grpSp>
      <p:sp>
        <p:nvSpPr>
          <p:cNvPr id="30" name="object 30"/>
          <p:cNvSpPr txBox="1"/>
          <p:nvPr/>
        </p:nvSpPr>
        <p:spPr>
          <a:xfrm>
            <a:off x="11124024" y="334383"/>
            <a:ext cx="559645" cy="359073"/>
          </a:xfrm>
          <a:prstGeom prst="rect">
            <a:avLst/>
          </a:prstGeom>
          <a:solidFill>
            <a:srgbClr val="FF00FF"/>
          </a:solidFill>
        </p:spPr>
        <p:txBody>
          <a:bodyPr vert="horz" wrap="square" lIns="0" tIns="0" rIns="0" bIns="0" rtlCol="0">
            <a:spAutoFit/>
          </a:bodyPr>
          <a:lstStyle/>
          <a:p>
            <a:pPr>
              <a:lnSpc>
                <a:spcPts val="2787"/>
              </a:lnSpc>
            </a:pPr>
            <a:r>
              <a:rPr sz="2400" spc="-33" dirty="0">
                <a:solidFill>
                  <a:srgbClr val="FFFFFF"/>
                </a:solidFill>
                <a:latin typeface="Arial MT"/>
                <a:cs typeface="Arial MT"/>
              </a:rPr>
              <a:t>Low</a:t>
            </a:r>
            <a:endParaRPr sz="2400">
              <a:latin typeface="Arial MT"/>
              <a:cs typeface="Arial MT"/>
            </a:endParaRPr>
          </a:p>
        </p:txBody>
      </p:sp>
      <p:grpSp>
        <p:nvGrpSpPr>
          <p:cNvPr id="31" name="object 31"/>
          <p:cNvGrpSpPr/>
          <p:nvPr/>
        </p:nvGrpSpPr>
        <p:grpSpPr>
          <a:xfrm>
            <a:off x="9925445" y="4236983"/>
            <a:ext cx="717127" cy="821267"/>
            <a:chOff x="7444083" y="3177737"/>
            <a:chExt cx="537845" cy="615950"/>
          </a:xfrm>
        </p:grpSpPr>
        <p:sp>
          <p:nvSpPr>
            <p:cNvPr id="32" name="object 32"/>
            <p:cNvSpPr/>
            <p:nvPr/>
          </p:nvSpPr>
          <p:spPr>
            <a:xfrm>
              <a:off x="7477238" y="3182499"/>
              <a:ext cx="500380" cy="574040"/>
            </a:xfrm>
            <a:custGeom>
              <a:avLst/>
              <a:gdLst/>
              <a:ahLst/>
              <a:cxnLst/>
              <a:rect l="l" t="t" r="r" b="b"/>
              <a:pathLst>
                <a:path w="500379" h="574039">
                  <a:moveTo>
                    <a:pt x="499761" y="0"/>
                  </a:moveTo>
                  <a:lnTo>
                    <a:pt x="0" y="573707"/>
                  </a:lnTo>
                </a:path>
              </a:pathLst>
            </a:custGeom>
            <a:ln w="9524">
              <a:solidFill>
                <a:srgbClr val="000000"/>
              </a:solidFill>
            </a:ln>
          </p:spPr>
          <p:txBody>
            <a:bodyPr wrap="square" lIns="0" tIns="0" rIns="0" bIns="0" rtlCol="0"/>
            <a:lstStyle/>
            <a:p>
              <a:endParaRPr sz="2400"/>
            </a:p>
          </p:txBody>
        </p:sp>
        <p:sp>
          <p:nvSpPr>
            <p:cNvPr id="33" name="object 33"/>
            <p:cNvSpPr/>
            <p:nvPr/>
          </p:nvSpPr>
          <p:spPr>
            <a:xfrm>
              <a:off x="7448846" y="3745873"/>
              <a:ext cx="40640" cy="43180"/>
            </a:xfrm>
            <a:custGeom>
              <a:avLst/>
              <a:gdLst/>
              <a:ahLst/>
              <a:cxnLst/>
              <a:rect l="l" t="t" r="r" b="b"/>
              <a:pathLst>
                <a:path w="40640" h="43179">
                  <a:moveTo>
                    <a:pt x="0" y="42926"/>
                  </a:moveTo>
                  <a:lnTo>
                    <a:pt x="16529" y="0"/>
                  </a:lnTo>
                  <a:lnTo>
                    <a:pt x="40255" y="20667"/>
                  </a:lnTo>
                  <a:lnTo>
                    <a:pt x="0" y="42926"/>
                  </a:lnTo>
                  <a:close/>
                </a:path>
              </a:pathLst>
            </a:custGeom>
            <a:solidFill>
              <a:srgbClr val="000000"/>
            </a:solidFill>
          </p:spPr>
          <p:txBody>
            <a:bodyPr wrap="square" lIns="0" tIns="0" rIns="0" bIns="0" rtlCol="0"/>
            <a:lstStyle/>
            <a:p>
              <a:endParaRPr sz="2400"/>
            </a:p>
          </p:txBody>
        </p:sp>
        <p:sp>
          <p:nvSpPr>
            <p:cNvPr id="34" name="object 34"/>
            <p:cNvSpPr/>
            <p:nvPr/>
          </p:nvSpPr>
          <p:spPr>
            <a:xfrm>
              <a:off x="7448846" y="3745873"/>
              <a:ext cx="40640" cy="43180"/>
            </a:xfrm>
            <a:custGeom>
              <a:avLst/>
              <a:gdLst/>
              <a:ahLst/>
              <a:cxnLst/>
              <a:rect l="l" t="t" r="r" b="b"/>
              <a:pathLst>
                <a:path w="40640" h="43179">
                  <a:moveTo>
                    <a:pt x="16529" y="0"/>
                  </a:moveTo>
                  <a:lnTo>
                    <a:pt x="0" y="42926"/>
                  </a:lnTo>
                  <a:lnTo>
                    <a:pt x="40255" y="20667"/>
                  </a:lnTo>
                  <a:lnTo>
                    <a:pt x="16529" y="0"/>
                  </a:lnTo>
                  <a:close/>
                </a:path>
              </a:pathLst>
            </a:custGeom>
            <a:ln w="9524">
              <a:solidFill>
                <a:srgbClr val="000000"/>
              </a:solidFill>
            </a:ln>
          </p:spPr>
          <p:txBody>
            <a:bodyPr wrap="square" lIns="0" tIns="0" rIns="0" bIns="0" rtlCol="0"/>
            <a:lstStyle/>
            <a:p>
              <a:endParaRPr sz="2400"/>
            </a:p>
          </p:txBody>
        </p:sp>
      </p:grpSp>
      <p:sp>
        <p:nvSpPr>
          <p:cNvPr id="35" name="object 35"/>
          <p:cNvSpPr txBox="1"/>
          <p:nvPr/>
        </p:nvSpPr>
        <p:spPr>
          <a:xfrm>
            <a:off x="9566165" y="5109583"/>
            <a:ext cx="627379" cy="359073"/>
          </a:xfrm>
          <a:prstGeom prst="rect">
            <a:avLst/>
          </a:prstGeom>
          <a:solidFill>
            <a:srgbClr val="FF00FF"/>
          </a:solidFill>
        </p:spPr>
        <p:txBody>
          <a:bodyPr vert="horz" wrap="square" lIns="0" tIns="0" rIns="0" bIns="0" rtlCol="0">
            <a:spAutoFit/>
          </a:bodyPr>
          <a:lstStyle/>
          <a:p>
            <a:pPr>
              <a:lnSpc>
                <a:spcPts val="2787"/>
              </a:lnSpc>
            </a:pPr>
            <a:r>
              <a:rPr sz="2400" spc="-27" dirty="0">
                <a:solidFill>
                  <a:srgbClr val="FFFFFF"/>
                </a:solidFill>
                <a:latin typeface="Arial MT"/>
                <a:cs typeface="Arial MT"/>
              </a:rPr>
              <a:t>High</a:t>
            </a:r>
            <a:endParaRPr sz="2400">
              <a:latin typeface="Arial MT"/>
              <a:cs typeface="Arial MT"/>
            </a:endParaRPr>
          </a:p>
        </p:txBody>
      </p:sp>
      <p:sp>
        <p:nvSpPr>
          <p:cNvPr id="36" name="object 36"/>
          <p:cNvSpPr txBox="1">
            <a:spLocks noGrp="1"/>
          </p:cNvSpPr>
          <p:nvPr>
            <p:ph type="title"/>
          </p:nvPr>
        </p:nvSpPr>
        <p:spPr>
          <a:xfrm>
            <a:off x="3492993" y="97441"/>
            <a:ext cx="5206153" cy="1371315"/>
          </a:xfrm>
          <a:prstGeom prst="rect">
            <a:avLst/>
          </a:prstGeom>
        </p:spPr>
        <p:txBody>
          <a:bodyPr vert="horz" wrap="square" lIns="0" tIns="16933" rIns="0" bIns="0" rtlCol="0" anchor="ctr">
            <a:spAutoFit/>
          </a:bodyPr>
          <a:lstStyle/>
          <a:p>
            <a:pPr marL="16933">
              <a:lnSpc>
                <a:spcPct val="100000"/>
              </a:lnSpc>
              <a:spcBef>
                <a:spcPts val="133"/>
              </a:spcBef>
            </a:pPr>
            <a:r>
              <a:rPr spc="-40" dirty="0"/>
              <a:t>Understanding</a:t>
            </a:r>
            <a:r>
              <a:rPr spc="-60" dirty="0"/>
              <a:t> </a:t>
            </a:r>
            <a:r>
              <a:rPr spc="-13" dirty="0"/>
              <a:t>RMSProp</a:t>
            </a:r>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54076" y="2840329"/>
            <a:ext cx="1625150" cy="694207"/>
          </a:xfrm>
          <a:prstGeom prst="rect">
            <a:avLst/>
          </a:prstGeom>
        </p:spPr>
        <p:txBody>
          <a:bodyPr vert="horz" wrap="square" lIns="0" tIns="16933" rIns="0" bIns="0" rtlCol="0" anchor="ctr">
            <a:spAutoFit/>
          </a:bodyPr>
          <a:lstStyle/>
          <a:p>
            <a:pPr marL="16933">
              <a:lnSpc>
                <a:spcPct val="100000"/>
              </a:lnSpc>
              <a:spcBef>
                <a:spcPts val="133"/>
              </a:spcBef>
            </a:pPr>
            <a:r>
              <a:rPr spc="-27" dirty="0"/>
              <a:t>Adam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35133" y="2746867"/>
            <a:ext cx="5872600" cy="2908333"/>
          </a:xfrm>
          <a:prstGeom prst="rect">
            <a:avLst/>
          </a:prstGeom>
        </p:spPr>
      </p:pic>
      <p:sp>
        <p:nvSpPr>
          <p:cNvPr id="3" name="object 3"/>
          <p:cNvSpPr txBox="1"/>
          <p:nvPr/>
        </p:nvSpPr>
        <p:spPr>
          <a:xfrm>
            <a:off x="2875583" y="154311"/>
            <a:ext cx="6462607" cy="632651"/>
          </a:xfrm>
          <a:prstGeom prst="rect">
            <a:avLst/>
          </a:prstGeom>
        </p:spPr>
        <p:txBody>
          <a:bodyPr vert="horz" wrap="square" lIns="0" tIns="16933" rIns="0" bIns="0" rtlCol="0">
            <a:spAutoFit/>
          </a:bodyPr>
          <a:lstStyle/>
          <a:p>
            <a:pPr marL="16933">
              <a:spcBef>
                <a:spcPts val="133"/>
              </a:spcBef>
            </a:pPr>
            <a:r>
              <a:rPr sz="4000" spc="-47" dirty="0">
                <a:solidFill>
                  <a:srgbClr val="EE3D24"/>
                </a:solidFill>
                <a:latin typeface="Roboto"/>
                <a:cs typeface="Roboto"/>
              </a:rPr>
              <a:t>Unsupervised</a:t>
            </a:r>
            <a:r>
              <a:rPr sz="4000" spc="-27" dirty="0">
                <a:solidFill>
                  <a:srgbClr val="EE3D24"/>
                </a:solidFill>
                <a:latin typeface="Roboto"/>
                <a:cs typeface="Roboto"/>
              </a:rPr>
              <a:t> Deep </a:t>
            </a:r>
            <a:r>
              <a:rPr sz="4000" spc="-47" dirty="0">
                <a:solidFill>
                  <a:srgbClr val="EE3D24"/>
                </a:solidFill>
                <a:latin typeface="Roboto"/>
                <a:cs typeface="Roboto"/>
              </a:rPr>
              <a:t>Learning</a:t>
            </a:r>
            <a:endParaRPr sz="4000" dirty="0">
              <a:latin typeface="Roboto"/>
              <a:cs typeface="Roboto"/>
            </a:endParaRPr>
          </a:p>
        </p:txBody>
      </p:sp>
      <p:sp>
        <p:nvSpPr>
          <p:cNvPr id="4" name="object 4"/>
          <p:cNvSpPr txBox="1"/>
          <p:nvPr/>
        </p:nvSpPr>
        <p:spPr>
          <a:xfrm>
            <a:off x="1291566" y="1844585"/>
            <a:ext cx="4737100"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Project</a:t>
            </a:r>
            <a:r>
              <a:rPr sz="1867" spc="-27" dirty="0">
                <a:latin typeface="Arial MT"/>
                <a:cs typeface="Arial MT"/>
              </a:rPr>
              <a:t> </a:t>
            </a:r>
            <a:r>
              <a:rPr sz="1867" dirty="0">
                <a:latin typeface="Arial MT"/>
                <a:cs typeface="Arial MT"/>
              </a:rPr>
              <a:t>-</a:t>
            </a:r>
            <a:r>
              <a:rPr sz="1867" spc="-27" dirty="0">
                <a:latin typeface="Arial MT"/>
                <a:cs typeface="Arial MT"/>
              </a:rPr>
              <a:t> </a:t>
            </a:r>
            <a:r>
              <a:rPr sz="1867" spc="-7" dirty="0">
                <a:latin typeface="Arial MT"/>
                <a:cs typeface="Arial MT"/>
              </a:rPr>
              <a:t>Photo</a:t>
            </a:r>
            <a:r>
              <a:rPr sz="1867" spc="-27" dirty="0">
                <a:latin typeface="Arial MT"/>
                <a:cs typeface="Arial MT"/>
              </a:rPr>
              <a:t> </a:t>
            </a:r>
            <a:r>
              <a:rPr sz="1867" spc="-7" dirty="0">
                <a:latin typeface="Arial MT"/>
                <a:cs typeface="Arial MT"/>
              </a:rPr>
              <a:t>Gallery</a:t>
            </a:r>
            <a:r>
              <a:rPr sz="1867" spc="-27" dirty="0">
                <a:latin typeface="Arial MT"/>
                <a:cs typeface="Arial MT"/>
              </a:rPr>
              <a:t> </a:t>
            </a:r>
            <a:r>
              <a:rPr sz="1867" spc="-7" dirty="0">
                <a:latin typeface="Arial MT"/>
                <a:cs typeface="Arial MT"/>
              </a:rPr>
              <a:t>Organization</a:t>
            </a:r>
            <a:r>
              <a:rPr sz="1867" spc="-27" dirty="0">
                <a:latin typeface="Arial MT"/>
                <a:cs typeface="Arial MT"/>
              </a:rPr>
              <a:t> </a:t>
            </a:r>
            <a:r>
              <a:rPr sz="1867" spc="-7" dirty="0">
                <a:latin typeface="Arial MT"/>
                <a:cs typeface="Arial MT"/>
              </a:rPr>
              <a:t>problem</a:t>
            </a:r>
            <a:endParaRPr sz="1867">
              <a:latin typeface="Arial MT"/>
              <a:cs typeface="Arial MT"/>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73183" y="1569365"/>
            <a:ext cx="8245687" cy="3671147"/>
            <a:chOff x="1479887" y="1177024"/>
            <a:chExt cx="6184265" cy="2753360"/>
          </a:xfrm>
        </p:grpSpPr>
        <p:pic>
          <p:nvPicPr>
            <p:cNvPr id="3" name="object 3"/>
            <p:cNvPicPr/>
            <p:nvPr/>
          </p:nvPicPr>
          <p:blipFill>
            <a:blip r:embed="rId2" cstate="print"/>
            <a:stretch>
              <a:fillRect/>
            </a:stretch>
          </p:blipFill>
          <p:spPr>
            <a:xfrm>
              <a:off x="1479887" y="1177024"/>
              <a:ext cx="6184224" cy="2752749"/>
            </a:xfrm>
            <a:prstGeom prst="rect">
              <a:avLst/>
            </a:prstGeom>
          </p:spPr>
        </p:pic>
        <p:sp>
          <p:nvSpPr>
            <p:cNvPr id="4" name="object 4"/>
            <p:cNvSpPr/>
            <p:nvPr/>
          </p:nvSpPr>
          <p:spPr>
            <a:xfrm>
              <a:off x="5065949" y="1741049"/>
              <a:ext cx="1511300" cy="290195"/>
            </a:xfrm>
            <a:custGeom>
              <a:avLst/>
              <a:gdLst/>
              <a:ahLst/>
              <a:cxnLst/>
              <a:rect l="l" t="t" r="r" b="b"/>
              <a:pathLst>
                <a:path w="1511300" h="290194">
                  <a:moveTo>
                    <a:pt x="1511099" y="290099"/>
                  </a:moveTo>
                  <a:lnTo>
                    <a:pt x="0" y="290099"/>
                  </a:lnTo>
                  <a:lnTo>
                    <a:pt x="0" y="0"/>
                  </a:lnTo>
                  <a:lnTo>
                    <a:pt x="1511099" y="0"/>
                  </a:lnTo>
                  <a:lnTo>
                    <a:pt x="1511099" y="290099"/>
                  </a:lnTo>
                  <a:close/>
                </a:path>
              </a:pathLst>
            </a:custGeom>
            <a:solidFill>
              <a:srgbClr val="FFFFFF"/>
            </a:solidFill>
          </p:spPr>
          <p:txBody>
            <a:bodyPr wrap="square" lIns="0" tIns="0" rIns="0" bIns="0" rtlCol="0"/>
            <a:lstStyle/>
            <a:p>
              <a:endParaRPr sz="2400"/>
            </a:p>
          </p:txBody>
        </p:sp>
        <p:sp>
          <p:nvSpPr>
            <p:cNvPr id="5" name="object 5"/>
            <p:cNvSpPr/>
            <p:nvPr/>
          </p:nvSpPr>
          <p:spPr>
            <a:xfrm>
              <a:off x="5065949" y="1741049"/>
              <a:ext cx="1511300" cy="290195"/>
            </a:xfrm>
            <a:custGeom>
              <a:avLst/>
              <a:gdLst/>
              <a:ahLst/>
              <a:cxnLst/>
              <a:rect l="l" t="t" r="r" b="b"/>
              <a:pathLst>
                <a:path w="1511300" h="290194">
                  <a:moveTo>
                    <a:pt x="0" y="0"/>
                  </a:moveTo>
                  <a:lnTo>
                    <a:pt x="1511099" y="0"/>
                  </a:lnTo>
                  <a:lnTo>
                    <a:pt x="1511099" y="290099"/>
                  </a:lnTo>
                  <a:lnTo>
                    <a:pt x="0" y="290099"/>
                  </a:lnTo>
                  <a:lnTo>
                    <a:pt x="0" y="0"/>
                  </a:lnTo>
                  <a:close/>
                </a:path>
              </a:pathLst>
            </a:custGeom>
            <a:ln w="9524">
              <a:solidFill>
                <a:srgbClr val="FFFFFF"/>
              </a:solidFill>
            </a:ln>
          </p:spPr>
          <p:txBody>
            <a:bodyPr wrap="square" lIns="0" tIns="0" rIns="0" bIns="0" rtlCol="0"/>
            <a:lstStyle/>
            <a:p>
              <a:endParaRPr sz="2400"/>
            </a:p>
          </p:txBody>
        </p:sp>
      </p:grpSp>
      <p:sp>
        <p:nvSpPr>
          <p:cNvPr id="6" name="object 6"/>
          <p:cNvSpPr txBox="1"/>
          <p:nvPr/>
        </p:nvSpPr>
        <p:spPr>
          <a:xfrm>
            <a:off x="6662551" y="2321930"/>
            <a:ext cx="1705187"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Local</a:t>
            </a:r>
            <a:r>
              <a:rPr sz="2133" spc="-33" dirty="0">
                <a:latin typeface="Arial MT"/>
                <a:cs typeface="Arial MT"/>
              </a:rPr>
              <a:t> </a:t>
            </a:r>
            <a:r>
              <a:rPr sz="2133" spc="-13" dirty="0">
                <a:latin typeface="Arial MT"/>
                <a:cs typeface="Arial MT"/>
              </a:rPr>
              <a:t>Maxima</a:t>
            </a:r>
            <a:endParaRPr sz="2133">
              <a:latin typeface="Arial MT"/>
              <a:cs typeface="Arial MT"/>
            </a:endParaRPr>
          </a:p>
        </p:txBody>
      </p:sp>
      <p:sp>
        <p:nvSpPr>
          <p:cNvPr id="7" name="object 7"/>
          <p:cNvSpPr txBox="1"/>
          <p:nvPr/>
        </p:nvSpPr>
        <p:spPr>
          <a:xfrm>
            <a:off x="8534034" y="5166730"/>
            <a:ext cx="1840653" cy="345330"/>
          </a:xfrm>
          <a:prstGeom prst="rect">
            <a:avLst/>
          </a:prstGeom>
        </p:spPr>
        <p:txBody>
          <a:bodyPr vert="horz" wrap="square" lIns="0" tIns="16933" rIns="0" bIns="0" rtlCol="0">
            <a:spAutoFit/>
          </a:bodyPr>
          <a:lstStyle/>
          <a:p>
            <a:pPr marL="16933">
              <a:spcBef>
                <a:spcPts val="133"/>
              </a:spcBef>
            </a:pPr>
            <a:r>
              <a:rPr sz="2133" dirty="0">
                <a:latin typeface="Arial MT"/>
                <a:cs typeface="Arial MT"/>
              </a:rPr>
              <a:t>Global</a:t>
            </a:r>
            <a:r>
              <a:rPr sz="2133" spc="-40" dirty="0">
                <a:latin typeface="Arial MT"/>
                <a:cs typeface="Arial MT"/>
              </a:rPr>
              <a:t> </a:t>
            </a:r>
            <a:r>
              <a:rPr sz="2133" spc="-13" dirty="0">
                <a:latin typeface="Arial MT"/>
                <a:cs typeface="Arial MT"/>
              </a:rPr>
              <a:t>Maxima</a:t>
            </a:r>
            <a:endParaRPr sz="2133">
              <a:latin typeface="Arial MT"/>
              <a:cs typeface="Arial MT"/>
            </a:endParaRPr>
          </a:p>
        </p:txBody>
      </p:sp>
      <p:grpSp>
        <p:nvGrpSpPr>
          <p:cNvPr id="8" name="object 8"/>
          <p:cNvGrpSpPr/>
          <p:nvPr/>
        </p:nvGrpSpPr>
        <p:grpSpPr>
          <a:xfrm>
            <a:off x="3257683" y="1554427"/>
            <a:ext cx="853440" cy="438573"/>
            <a:chOff x="2443262" y="1165820"/>
            <a:chExt cx="640080" cy="328930"/>
          </a:xfrm>
        </p:grpSpPr>
        <p:sp>
          <p:nvSpPr>
            <p:cNvPr id="9" name="object 9"/>
            <p:cNvSpPr/>
            <p:nvPr/>
          </p:nvSpPr>
          <p:spPr>
            <a:xfrm>
              <a:off x="2448024" y="1199874"/>
              <a:ext cx="280670" cy="290195"/>
            </a:xfrm>
            <a:custGeom>
              <a:avLst/>
              <a:gdLst/>
              <a:ahLst/>
              <a:cxnLst/>
              <a:rect l="l" t="t" r="r" b="b"/>
              <a:pathLst>
                <a:path w="280669"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20"/>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0" name="object 10"/>
            <p:cNvSpPr/>
            <p:nvPr/>
          </p:nvSpPr>
          <p:spPr>
            <a:xfrm>
              <a:off x="2448024" y="1199874"/>
              <a:ext cx="280670" cy="290195"/>
            </a:xfrm>
            <a:custGeom>
              <a:avLst/>
              <a:gdLst/>
              <a:ahLst/>
              <a:cxnLst/>
              <a:rect l="l" t="t" r="r" b="b"/>
              <a:pathLst>
                <a:path w="280669"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2764849" y="1165820"/>
              <a:ext cx="318497" cy="105628"/>
            </a:xfrm>
            <a:prstGeom prst="rect">
              <a:avLst/>
            </a:prstGeom>
          </p:spPr>
        </p:pic>
      </p:grpSp>
      <p:sp>
        <p:nvSpPr>
          <p:cNvPr id="12" name="object 12"/>
          <p:cNvSpPr txBox="1"/>
          <p:nvPr/>
        </p:nvSpPr>
        <p:spPr>
          <a:xfrm>
            <a:off x="4121901" y="1332117"/>
            <a:ext cx="205740"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U</a:t>
            </a:r>
            <a:endParaRPr sz="1867">
              <a:latin typeface="Arial MT"/>
              <a:cs typeface="Arial MT"/>
            </a:endParaRPr>
          </a:p>
        </p:txBody>
      </p:sp>
      <p:grpSp>
        <p:nvGrpSpPr>
          <p:cNvPr id="13" name="object 13"/>
          <p:cNvGrpSpPr/>
          <p:nvPr/>
        </p:nvGrpSpPr>
        <p:grpSpPr>
          <a:xfrm>
            <a:off x="3570221" y="1917287"/>
            <a:ext cx="1252220" cy="1407160"/>
            <a:chOff x="2677665" y="1437965"/>
            <a:chExt cx="939165" cy="1055370"/>
          </a:xfrm>
        </p:grpSpPr>
        <p:sp>
          <p:nvSpPr>
            <p:cNvPr id="14" name="object 14"/>
            <p:cNvSpPr/>
            <p:nvPr/>
          </p:nvSpPr>
          <p:spPr>
            <a:xfrm>
              <a:off x="2687190" y="1447490"/>
              <a:ext cx="217170" cy="346075"/>
            </a:xfrm>
            <a:custGeom>
              <a:avLst/>
              <a:gdLst/>
              <a:ahLst/>
              <a:cxnLst/>
              <a:rect l="l" t="t" r="r" b="b"/>
              <a:pathLst>
                <a:path w="217169" h="346075">
                  <a:moveTo>
                    <a:pt x="0" y="0"/>
                  </a:moveTo>
                  <a:lnTo>
                    <a:pt x="216550" y="345918"/>
                  </a:lnTo>
                </a:path>
              </a:pathLst>
            </a:custGeom>
            <a:ln w="19049">
              <a:solidFill>
                <a:srgbClr val="000000"/>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2867545" y="1767187"/>
              <a:ext cx="91592" cy="109022"/>
            </a:xfrm>
            <a:prstGeom prst="rect">
              <a:avLst/>
            </a:prstGeom>
          </p:spPr>
        </p:pic>
        <p:sp>
          <p:nvSpPr>
            <p:cNvPr id="16" name="object 16"/>
            <p:cNvSpPr/>
            <p:nvPr/>
          </p:nvSpPr>
          <p:spPr>
            <a:xfrm>
              <a:off x="3018399" y="21980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434343"/>
            </a:solidFill>
          </p:spPr>
          <p:txBody>
            <a:bodyPr wrap="square" lIns="0" tIns="0" rIns="0" bIns="0" rtlCol="0"/>
            <a:lstStyle/>
            <a:p>
              <a:endParaRPr sz="2400"/>
            </a:p>
          </p:txBody>
        </p:sp>
        <p:sp>
          <p:nvSpPr>
            <p:cNvPr id="17" name="object 17"/>
            <p:cNvSpPr/>
            <p:nvPr/>
          </p:nvSpPr>
          <p:spPr>
            <a:xfrm>
              <a:off x="3018399" y="21980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pic>
          <p:nvPicPr>
            <p:cNvPr id="18" name="object 18"/>
            <p:cNvPicPr/>
            <p:nvPr/>
          </p:nvPicPr>
          <p:blipFill>
            <a:blip r:embed="rId3" cstate="print"/>
            <a:stretch>
              <a:fillRect/>
            </a:stretch>
          </p:blipFill>
          <p:spPr>
            <a:xfrm>
              <a:off x="3298249" y="2156420"/>
              <a:ext cx="318497" cy="105629"/>
            </a:xfrm>
            <a:prstGeom prst="rect">
              <a:avLst/>
            </a:prstGeom>
          </p:spPr>
        </p:pic>
      </p:grpSp>
      <p:sp>
        <p:nvSpPr>
          <p:cNvPr id="19" name="object 19"/>
          <p:cNvSpPr txBox="1"/>
          <p:nvPr/>
        </p:nvSpPr>
        <p:spPr>
          <a:xfrm>
            <a:off x="4723147" y="2118730"/>
            <a:ext cx="718820" cy="837836"/>
          </a:xfrm>
          <a:prstGeom prst="rect">
            <a:avLst/>
          </a:prstGeom>
        </p:spPr>
        <p:txBody>
          <a:bodyPr vert="horz" wrap="square" lIns="0" tIns="16933" rIns="0" bIns="0" rtlCol="0">
            <a:spAutoFit/>
          </a:bodyPr>
          <a:lstStyle/>
          <a:p>
            <a:pPr marL="16933">
              <a:spcBef>
                <a:spcPts val="133"/>
              </a:spcBef>
            </a:pPr>
            <a:r>
              <a:rPr sz="2133" dirty="0">
                <a:latin typeface="Arial MT"/>
                <a:cs typeface="Arial MT"/>
              </a:rPr>
              <a:t>V</a:t>
            </a:r>
            <a:r>
              <a:rPr sz="2133" spc="-13" dirty="0">
                <a:latin typeface="Arial MT"/>
                <a:cs typeface="Arial MT"/>
              </a:rPr>
              <a:t> </a:t>
            </a:r>
            <a:r>
              <a:rPr sz="2133" dirty="0">
                <a:latin typeface="Arial MT"/>
                <a:cs typeface="Arial MT"/>
              </a:rPr>
              <a:t>&gt;</a:t>
            </a:r>
            <a:r>
              <a:rPr sz="2133" spc="-13" dirty="0">
                <a:latin typeface="Arial MT"/>
                <a:cs typeface="Arial MT"/>
              </a:rPr>
              <a:t> </a:t>
            </a:r>
            <a:r>
              <a:rPr sz="2133" spc="-80" dirty="0">
                <a:latin typeface="Arial MT"/>
                <a:cs typeface="Arial MT"/>
              </a:rPr>
              <a:t>U</a:t>
            </a:r>
            <a:endParaRPr sz="2133">
              <a:latin typeface="Arial MT"/>
              <a:cs typeface="Arial MT"/>
            </a:endParaRPr>
          </a:p>
          <a:p>
            <a:pPr marL="126150">
              <a:spcBef>
                <a:spcPts val="1647"/>
              </a:spcBef>
            </a:pPr>
            <a:r>
              <a:rPr sz="1867" spc="-67" dirty="0">
                <a:latin typeface="Arial MT"/>
                <a:cs typeface="Arial MT"/>
              </a:rPr>
              <a:t>V</a:t>
            </a:r>
            <a:endParaRPr sz="1867">
              <a:latin typeface="Arial MT"/>
              <a:cs typeface="Arial MT"/>
            </a:endParaRPr>
          </a:p>
        </p:txBody>
      </p:sp>
      <p:grpSp>
        <p:nvGrpSpPr>
          <p:cNvPr id="20" name="object 20"/>
          <p:cNvGrpSpPr/>
          <p:nvPr/>
        </p:nvGrpSpPr>
        <p:grpSpPr>
          <a:xfrm>
            <a:off x="4578617" y="3341272"/>
            <a:ext cx="996527" cy="592667"/>
            <a:chOff x="3433962" y="2505954"/>
            <a:chExt cx="747395" cy="444500"/>
          </a:xfrm>
        </p:grpSpPr>
        <p:sp>
          <p:nvSpPr>
            <p:cNvPr id="21" name="object 21"/>
            <p:cNvSpPr/>
            <p:nvPr/>
          </p:nvSpPr>
          <p:spPr>
            <a:xfrm>
              <a:off x="3438724" y="2655299"/>
              <a:ext cx="280670" cy="290195"/>
            </a:xfrm>
            <a:custGeom>
              <a:avLst/>
              <a:gdLst/>
              <a:ahLst/>
              <a:cxnLst/>
              <a:rect l="l" t="t" r="r" b="b"/>
              <a:pathLst>
                <a:path w="280670" h="290194">
                  <a:moveTo>
                    <a:pt x="140099" y="290099"/>
                  </a:moveTo>
                  <a:lnTo>
                    <a:pt x="95817" y="282705"/>
                  </a:lnTo>
                  <a:lnTo>
                    <a:pt x="57358" y="262113"/>
                  </a:lnTo>
                  <a:lnTo>
                    <a:pt x="27031" y="230714"/>
                  </a:lnTo>
                  <a:lnTo>
                    <a:pt x="7142" y="190897"/>
                  </a:lnTo>
                  <a:lnTo>
                    <a:pt x="0" y="145049"/>
                  </a:lnTo>
                  <a:lnTo>
                    <a:pt x="7142" y="99202"/>
                  </a:lnTo>
                  <a:lnTo>
                    <a:pt x="27031" y="59385"/>
                  </a:lnTo>
                  <a:lnTo>
                    <a:pt x="57358" y="27986"/>
                  </a:lnTo>
                  <a:lnTo>
                    <a:pt x="95817" y="7394"/>
                  </a:lnTo>
                  <a:lnTo>
                    <a:pt x="140099" y="0"/>
                  </a:lnTo>
                  <a:lnTo>
                    <a:pt x="167559" y="2812"/>
                  </a:lnTo>
                  <a:lnTo>
                    <a:pt x="217827" y="24370"/>
                  </a:lnTo>
                  <a:lnTo>
                    <a:pt x="256661" y="64576"/>
                  </a:lnTo>
                  <a:lnTo>
                    <a:pt x="277483" y="116619"/>
                  </a:lnTo>
                  <a:lnTo>
                    <a:pt x="280199" y="145049"/>
                  </a:lnTo>
                  <a:lnTo>
                    <a:pt x="273057" y="190897"/>
                  </a:lnTo>
                  <a:lnTo>
                    <a:pt x="253168" y="230714"/>
                  </a:lnTo>
                  <a:lnTo>
                    <a:pt x="222841" y="262113"/>
                  </a:lnTo>
                  <a:lnTo>
                    <a:pt x="184382" y="282705"/>
                  </a:lnTo>
                  <a:lnTo>
                    <a:pt x="140099" y="290099"/>
                  </a:lnTo>
                  <a:close/>
                </a:path>
              </a:pathLst>
            </a:custGeom>
            <a:solidFill>
              <a:srgbClr val="FF0000"/>
            </a:solidFill>
          </p:spPr>
          <p:txBody>
            <a:bodyPr wrap="square" lIns="0" tIns="0" rIns="0" bIns="0" rtlCol="0"/>
            <a:lstStyle/>
            <a:p>
              <a:endParaRPr sz="2400"/>
            </a:p>
          </p:txBody>
        </p:sp>
        <p:sp>
          <p:nvSpPr>
            <p:cNvPr id="22" name="object 22"/>
            <p:cNvSpPr/>
            <p:nvPr/>
          </p:nvSpPr>
          <p:spPr>
            <a:xfrm>
              <a:off x="3438724" y="2655299"/>
              <a:ext cx="280670" cy="290195"/>
            </a:xfrm>
            <a:custGeom>
              <a:avLst/>
              <a:gdLst/>
              <a:ahLst/>
              <a:cxnLst/>
              <a:rect l="l" t="t" r="r" b="b"/>
              <a:pathLst>
                <a:path w="280670" h="290194">
                  <a:moveTo>
                    <a:pt x="0" y="145049"/>
                  </a:moveTo>
                  <a:lnTo>
                    <a:pt x="7142" y="99202"/>
                  </a:lnTo>
                  <a:lnTo>
                    <a:pt x="27031" y="59385"/>
                  </a:lnTo>
                  <a:lnTo>
                    <a:pt x="57358" y="27986"/>
                  </a:lnTo>
                  <a:lnTo>
                    <a:pt x="95817" y="7394"/>
                  </a:lnTo>
                  <a:lnTo>
                    <a:pt x="140099" y="0"/>
                  </a:lnTo>
                  <a:lnTo>
                    <a:pt x="193713" y="11041"/>
                  </a:lnTo>
                  <a:lnTo>
                    <a:pt x="239165" y="42484"/>
                  </a:lnTo>
                  <a:lnTo>
                    <a:pt x="269535" y="89541"/>
                  </a:lnTo>
                  <a:lnTo>
                    <a:pt x="280199" y="145049"/>
                  </a:lnTo>
                  <a:lnTo>
                    <a:pt x="273057" y="190897"/>
                  </a:lnTo>
                  <a:lnTo>
                    <a:pt x="253168" y="230714"/>
                  </a:lnTo>
                  <a:lnTo>
                    <a:pt x="222841" y="262113"/>
                  </a:lnTo>
                  <a:lnTo>
                    <a:pt x="184382" y="282705"/>
                  </a:lnTo>
                  <a:lnTo>
                    <a:pt x="140099" y="290099"/>
                  </a:lnTo>
                  <a:lnTo>
                    <a:pt x="95817" y="282705"/>
                  </a:lnTo>
                  <a:lnTo>
                    <a:pt x="57358" y="262113"/>
                  </a:lnTo>
                  <a:lnTo>
                    <a:pt x="27031" y="230714"/>
                  </a:lnTo>
                  <a:lnTo>
                    <a:pt x="7142" y="190897"/>
                  </a:lnTo>
                  <a:lnTo>
                    <a:pt x="0" y="145049"/>
                  </a:lnTo>
                  <a:close/>
                </a:path>
              </a:pathLst>
            </a:custGeom>
            <a:ln w="9524">
              <a:solidFill>
                <a:srgbClr val="595959"/>
              </a:solidFill>
            </a:ln>
          </p:spPr>
          <p:txBody>
            <a:bodyPr wrap="square" lIns="0" tIns="0" rIns="0" bIns="0" rtlCol="0"/>
            <a:lstStyle/>
            <a:p>
              <a:endParaRPr sz="2400"/>
            </a:p>
          </p:txBody>
        </p:sp>
        <p:sp>
          <p:nvSpPr>
            <p:cNvPr id="23" name="object 23"/>
            <p:cNvSpPr/>
            <p:nvPr/>
          </p:nvSpPr>
          <p:spPr>
            <a:xfrm>
              <a:off x="3718924" y="2561513"/>
              <a:ext cx="379730" cy="239395"/>
            </a:xfrm>
            <a:custGeom>
              <a:avLst/>
              <a:gdLst/>
              <a:ahLst/>
              <a:cxnLst/>
              <a:rect l="l" t="t" r="r" b="b"/>
              <a:pathLst>
                <a:path w="379729" h="239394">
                  <a:moveTo>
                    <a:pt x="0" y="238836"/>
                  </a:moveTo>
                  <a:lnTo>
                    <a:pt x="379652" y="0"/>
                  </a:lnTo>
                </a:path>
              </a:pathLst>
            </a:custGeom>
            <a:ln w="19049">
              <a:solidFill>
                <a:srgbClr val="000000"/>
              </a:solidFill>
            </a:ln>
          </p:spPr>
          <p:txBody>
            <a:bodyPr wrap="square" lIns="0" tIns="0" rIns="0" bIns="0" rtlCol="0"/>
            <a:lstStyle/>
            <a:p>
              <a:endParaRPr sz="2400"/>
            </a:p>
          </p:txBody>
        </p:sp>
        <p:pic>
          <p:nvPicPr>
            <p:cNvPr id="24" name="object 24"/>
            <p:cNvPicPr/>
            <p:nvPr/>
          </p:nvPicPr>
          <p:blipFill>
            <a:blip r:embed="rId5" cstate="print"/>
            <a:stretch>
              <a:fillRect/>
            </a:stretch>
          </p:blipFill>
          <p:spPr>
            <a:xfrm>
              <a:off x="4072297" y="2505954"/>
              <a:ext cx="108980" cy="91717"/>
            </a:xfrm>
            <a:prstGeom prst="rect">
              <a:avLst/>
            </a:prstGeom>
          </p:spPr>
        </p:pic>
      </p:grpSp>
      <p:sp>
        <p:nvSpPr>
          <p:cNvPr id="25" name="object 25"/>
          <p:cNvSpPr txBox="1"/>
          <p:nvPr/>
        </p:nvSpPr>
        <p:spPr>
          <a:xfrm>
            <a:off x="2642966" y="5309341"/>
            <a:ext cx="1015153" cy="235106"/>
          </a:xfrm>
          <a:prstGeom prst="rect">
            <a:avLst/>
          </a:prstGeom>
        </p:spPr>
        <p:txBody>
          <a:bodyPr vert="horz" wrap="square" lIns="0" tIns="19472" rIns="0" bIns="0" rtlCol="0">
            <a:spAutoFit/>
          </a:bodyPr>
          <a:lstStyle/>
          <a:p>
            <a:pPr marL="16933">
              <a:spcBef>
                <a:spcPts val="153"/>
              </a:spcBef>
              <a:tabLst>
                <a:tab pos="787380" algn="l"/>
              </a:tabLst>
            </a:pPr>
            <a:r>
              <a:rPr sz="1400" spc="-67" dirty="0">
                <a:latin typeface="Arial MT"/>
                <a:cs typeface="Arial MT"/>
              </a:rPr>
              <a:t>t</a:t>
            </a:r>
            <a:r>
              <a:rPr sz="1400" dirty="0">
                <a:latin typeface="Arial MT"/>
                <a:cs typeface="Arial MT"/>
              </a:rPr>
              <a:t>	</a:t>
            </a:r>
            <a:r>
              <a:rPr sz="1400" spc="-13" dirty="0">
                <a:latin typeface="Arial MT"/>
                <a:cs typeface="Arial MT"/>
              </a:rPr>
              <a:t>t-</a:t>
            </a:r>
            <a:r>
              <a:rPr sz="1400" spc="-67" dirty="0">
                <a:latin typeface="Arial MT"/>
                <a:cs typeface="Arial MT"/>
              </a:rPr>
              <a:t>1</a:t>
            </a:r>
            <a:endParaRPr sz="1400">
              <a:latin typeface="Arial MT"/>
              <a:cs typeface="Arial MT"/>
            </a:endParaRPr>
          </a:p>
        </p:txBody>
      </p:sp>
      <p:sp>
        <p:nvSpPr>
          <p:cNvPr id="26" name="object 26"/>
          <p:cNvSpPr txBox="1"/>
          <p:nvPr/>
        </p:nvSpPr>
        <p:spPr>
          <a:xfrm>
            <a:off x="2428434" y="5117428"/>
            <a:ext cx="2596727" cy="345393"/>
          </a:xfrm>
          <a:prstGeom prst="rect">
            <a:avLst/>
          </a:prstGeom>
        </p:spPr>
        <p:txBody>
          <a:bodyPr vert="horz" wrap="square" lIns="0" tIns="16933" rIns="0" bIns="0" rtlCol="0">
            <a:spAutoFit/>
          </a:bodyPr>
          <a:lstStyle/>
          <a:p>
            <a:pPr marL="50799">
              <a:spcBef>
                <a:spcPts val="133"/>
              </a:spcBef>
              <a:tabLst>
                <a:tab pos="1286901" algn="l"/>
              </a:tabLst>
            </a:pPr>
            <a:r>
              <a:rPr sz="2133" dirty="0">
                <a:latin typeface="Arial MT"/>
                <a:cs typeface="Arial MT"/>
              </a:rPr>
              <a:t>V</a:t>
            </a:r>
            <a:r>
              <a:rPr sz="2133" spc="387" dirty="0">
                <a:latin typeface="Arial MT"/>
                <a:cs typeface="Arial MT"/>
              </a:rPr>
              <a:t> </a:t>
            </a:r>
            <a:r>
              <a:rPr sz="2133" dirty="0">
                <a:latin typeface="Arial MT"/>
                <a:cs typeface="Arial MT"/>
              </a:rPr>
              <a:t>=</a:t>
            </a:r>
            <a:r>
              <a:rPr sz="2133" spc="-7" dirty="0">
                <a:latin typeface="Arial MT"/>
                <a:cs typeface="Arial MT"/>
              </a:rPr>
              <a:t> </a:t>
            </a:r>
            <a:r>
              <a:rPr sz="2133" spc="-920" dirty="0">
                <a:latin typeface="Arial MT"/>
                <a:cs typeface="Arial MT"/>
              </a:rPr>
              <a:t>β</a:t>
            </a:r>
            <a:r>
              <a:rPr sz="2133" spc="-7" dirty="0">
                <a:latin typeface="Arial MT"/>
                <a:cs typeface="Arial MT"/>
              </a:rPr>
              <a:t> </a:t>
            </a:r>
            <a:r>
              <a:rPr sz="2133" spc="-67" dirty="0">
                <a:latin typeface="Arial MT"/>
                <a:cs typeface="Arial MT"/>
              </a:rPr>
              <a:t>V</a:t>
            </a:r>
            <a:r>
              <a:rPr sz="2133" dirty="0">
                <a:latin typeface="Arial MT"/>
                <a:cs typeface="Arial MT"/>
              </a:rPr>
              <a:t>	+</a:t>
            </a:r>
            <a:r>
              <a:rPr sz="2133" spc="-140" dirty="0">
                <a:latin typeface="Arial MT"/>
                <a:cs typeface="Arial MT"/>
              </a:rPr>
              <a:t> </a:t>
            </a:r>
            <a:r>
              <a:rPr sz="2133" spc="-160" dirty="0">
                <a:latin typeface="Arial MT"/>
                <a:cs typeface="Arial MT"/>
              </a:rPr>
              <a:t>(1-</a:t>
            </a:r>
            <a:r>
              <a:rPr sz="2133" spc="-27" dirty="0">
                <a:latin typeface="Arial MT"/>
                <a:cs typeface="Arial MT"/>
              </a:rPr>
              <a:t>β)</a:t>
            </a:r>
            <a:r>
              <a:rPr sz="2133" spc="407" dirty="0">
                <a:latin typeface="Arial MT"/>
                <a:cs typeface="Arial MT"/>
              </a:rPr>
              <a:t> </a:t>
            </a:r>
            <a:r>
              <a:rPr sz="3200" u="heavy" spc="-49" baseline="35000" dirty="0">
                <a:uFill>
                  <a:solidFill>
                    <a:srgbClr val="000000"/>
                  </a:solidFill>
                </a:uFill>
                <a:latin typeface="Arial MT"/>
                <a:cs typeface="Arial MT"/>
              </a:rPr>
              <a:t>dJ</a:t>
            </a:r>
            <a:endParaRPr sz="3200" baseline="35000">
              <a:latin typeface="Arial MT"/>
              <a:cs typeface="Arial MT"/>
            </a:endParaRPr>
          </a:p>
        </p:txBody>
      </p:sp>
      <p:sp>
        <p:nvSpPr>
          <p:cNvPr id="27" name="object 27"/>
          <p:cNvSpPr txBox="1"/>
          <p:nvPr/>
        </p:nvSpPr>
        <p:spPr>
          <a:xfrm>
            <a:off x="4663589" y="5288730"/>
            <a:ext cx="335280" cy="345330"/>
          </a:xfrm>
          <a:prstGeom prst="rect">
            <a:avLst/>
          </a:prstGeom>
        </p:spPr>
        <p:txBody>
          <a:bodyPr vert="horz" wrap="square" lIns="0" tIns="16933" rIns="0" bIns="0" rtlCol="0">
            <a:spAutoFit/>
          </a:bodyPr>
          <a:lstStyle/>
          <a:p>
            <a:pPr marL="16933">
              <a:spcBef>
                <a:spcPts val="133"/>
              </a:spcBef>
            </a:pPr>
            <a:r>
              <a:rPr sz="2133" spc="-527" dirty="0">
                <a:latin typeface="Arial MT"/>
                <a:cs typeface="Arial MT"/>
              </a:rPr>
              <a:t>dθ</a:t>
            </a:r>
            <a:endParaRPr sz="2133">
              <a:latin typeface="Arial MT"/>
              <a:cs typeface="Arial MT"/>
            </a:endParaRPr>
          </a:p>
        </p:txBody>
      </p:sp>
      <p:sp>
        <p:nvSpPr>
          <p:cNvPr id="28" name="object 28"/>
          <p:cNvSpPr txBox="1"/>
          <p:nvPr/>
        </p:nvSpPr>
        <p:spPr>
          <a:xfrm>
            <a:off x="3903450" y="4143850"/>
            <a:ext cx="2027767" cy="352170"/>
          </a:xfrm>
          <a:prstGeom prst="rect">
            <a:avLst/>
          </a:prstGeom>
          <a:solidFill>
            <a:srgbClr val="FFFFFF"/>
          </a:solidFill>
        </p:spPr>
        <p:txBody>
          <a:bodyPr vert="horz" wrap="square" lIns="0" tIns="23707" rIns="0" bIns="0" rtlCol="0">
            <a:spAutoFit/>
          </a:bodyPr>
          <a:lstStyle/>
          <a:p>
            <a:pPr marL="70272">
              <a:spcBef>
                <a:spcPts val="187"/>
              </a:spcBef>
            </a:pPr>
            <a:r>
              <a:rPr sz="2133" dirty="0">
                <a:latin typeface="Arial MT"/>
                <a:cs typeface="Arial MT"/>
              </a:rPr>
              <a:t>Local</a:t>
            </a:r>
            <a:r>
              <a:rPr sz="2133" spc="-33" dirty="0">
                <a:latin typeface="Arial MT"/>
                <a:cs typeface="Arial MT"/>
              </a:rPr>
              <a:t> </a:t>
            </a:r>
            <a:r>
              <a:rPr sz="2133" spc="-13" dirty="0">
                <a:latin typeface="Arial MT"/>
                <a:cs typeface="Arial MT"/>
              </a:rPr>
              <a:t>Minima</a:t>
            </a:r>
            <a:endParaRPr sz="2133">
              <a:latin typeface="Arial MT"/>
              <a:cs typeface="Arial MT"/>
            </a:endParaRPr>
          </a:p>
        </p:txBody>
      </p:sp>
      <p:sp>
        <p:nvSpPr>
          <p:cNvPr id="29" name="object 29"/>
          <p:cNvSpPr txBox="1"/>
          <p:nvPr/>
        </p:nvSpPr>
        <p:spPr>
          <a:xfrm>
            <a:off x="2535956" y="5852111"/>
            <a:ext cx="2463800"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967" dirty="0">
                <a:latin typeface="Arial MT"/>
                <a:cs typeface="Arial MT"/>
              </a:rPr>
              <a:t>θ</a:t>
            </a:r>
            <a:r>
              <a:rPr sz="3200" spc="-1449"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13" dirty="0">
                <a:latin typeface="Arial MT"/>
                <a:cs typeface="Arial MT"/>
              </a:rPr>
              <a:t> </a:t>
            </a:r>
            <a:r>
              <a:rPr sz="3200" spc="-1380" dirty="0">
                <a:latin typeface="Arial MT"/>
                <a:cs typeface="Arial MT"/>
              </a:rPr>
              <a:t>α</a:t>
            </a:r>
            <a:r>
              <a:rPr sz="3200" spc="-7" dirty="0">
                <a:latin typeface="Arial MT"/>
                <a:cs typeface="Arial MT"/>
              </a:rPr>
              <a:t> </a:t>
            </a:r>
            <a:r>
              <a:rPr sz="3200" dirty="0">
                <a:latin typeface="Arial MT"/>
                <a:cs typeface="Arial MT"/>
              </a:rPr>
              <a:t>*</a:t>
            </a:r>
            <a:r>
              <a:rPr sz="3200" spc="-7" dirty="0">
                <a:latin typeface="Arial MT"/>
                <a:cs typeface="Arial MT"/>
              </a:rPr>
              <a:t> </a:t>
            </a:r>
            <a:r>
              <a:rPr sz="3200" spc="-33" dirty="0">
                <a:latin typeface="Arial MT"/>
                <a:cs typeface="Arial MT"/>
              </a:rPr>
              <a:t>V</a:t>
            </a:r>
            <a:r>
              <a:rPr sz="3200" spc="-49" baseline="-31000" dirty="0">
                <a:latin typeface="Arial MT"/>
                <a:cs typeface="Arial MT"/>
              </a:rPr>
              <a:t>t</a:t>
            </a:r>
            <a:endParaRPr sz="3200" baseline="-31000">
              <a:latin typeface="Arial MT"/>
              <a:cs typeface="Arial MT"/>
            </a:endParaRPr>
          </a:p>
        </p:txBody>
      </p:sp>
      <p:sp>
        <p:nvSpPr>
          <p:cNvPr id="30" name="object 30"/>
          <p:cNvSpPr txBox="1">
            <a:spLocks noGrp="1"/>
          </p:cNvSpPr>
          <p:nvPr>
            <p:ph type="title"/>
          </p:nvPr>
        </p:nvSpPr>
        <p:spPr>
          <a:xfrm>
            <a:off x="1117600" y="254819"/>
            <a:ext cx="10231120" cy="930964"/>
          </a:xfrm>
          <a:prstGeom prst="rect">
            <a:avLst/>
          </a:prstGeom>
        </p:spPr>
        <p:txBody>
          <a:bodyPr vert="horz" wrap="square" lIns="0" tIns="251400" rIns="0" bIns="0" rtlCol="0" anchor="ctr">
            <a:spAutoFit/>
          </a:bodyPr>
          <a:lstStyle/>
          <a:p>
            <a:pPr marL="3634649">
              <a:lnSpc>
                <a:spcPct val="100000"/>
              </a:lnSpc>
              <a:spcBef>
                <a:spcPts val="133"/>
              </a:spcBef>
            </a:pPr>
            <a:r>
              <a:rPr dirty="0"/>
              <a:t>SGD</a:t>
            </a:r>
            <a:r>
              <a:rPr spc="-187" dirty="0"/>
              <a:t> </a:t>
            </a:r>
            <a:r>
              <a:rPr spc="-13" dirty="0"/>
              <a:t>with</a:t>
            </a:r>
            <a:r>
              <a:rPr spc="-187" dirty="0"/>
              <a:t> </a:t>
            </a:r>
            <a:r>
              <a:rPr spc="-13" dirty="0"/>
              <a:t>Momentum</a:t>
            </a: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89961" y="435995"/>
            <a:ext cx="2784039" cy="694207"/>
          </a:xfrm>
          <a:prstGeom prst="rect">
            <a:avLst/>
          </a:prstGeom>
        </p:spPr>
        <p:txBody>
          <a:bodyPr vert="horz" wrap="square" lIns="0" tIns="16933" rIns="0" bIns="0" rtlCol="0" anchor="ctr">
            <a:spAutoFit/>
          </a:bodyPr>
          <a:lstStyle/>
          <a:p>
            <a:pPr marL="16933">
              <a:lnSpc>
                <a:spcPct val="100000"/>
              </a:lnSpc>
              <a:spcBef>
                <a:spcPts val="133"/>
              </a:spcBef>
            </a:pPr>
            <a:r>
              <a:rPr spc="-33" dirty="0"/>
              <a:t>RMSProp</a:t>
            </a:r>
          </a:p>
        </p:txBody>
      </p:sp>
      <p:sp>
        <p:nvSpPr>
          <p:cNvPr id="3" name="object 3"/>
          <p:cNvSpPr txBox="1"/>
          <p:nvPr/>
        </p:nvSpPr>
        <p:spPr>
          <a:xfrm>
            <a:off x="4623756" y="25186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4" name="object 4"/>
          <p:cNvSpPr txBox="1"/>
          <p:nvPr/>
        </p:nvSpPr>
        <p:spPr>
          <a:xfrm>
            <a:off x="4448138" y="23027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5" name="object 5"/>
          <p:cNvSpPr txBox="1"/>
          <p:nvPr/>
        </p:nvSpPr>
        <p:spPr>
          <a:xfrm>
            <a:off x="5463195" y="25186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6" name="object 6"/>
          <p:cNvSpPr txBox="1"/>
          <p:nvPr/>
        </p:nvSpPr>
        <p:spPr>
          <a:xfrm>
            <a:off x="5784758" y="23027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7" name="object 7"/>
          <p:cNvSpPr/>
          <p:nvPr/>
        </p:nvSpPr>
        <p:spPr>
          <a:xfrm>
            <a:off x="6996784" y="25018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8" name="object 8"/>
          <p:cNvSpPr txBox="1"/>
          <p:nvPr/>
        </p:nvSpPr>
        <p:spPr>
          <a:xfrm>
            <a:off x="6957069" y="21114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9" name="object 9"/>
          <p:cNvSpPr/>
          <p:nvPr/>
        </p:nvSpPr>
        <p:spPr>
          <a:xfrm>
            <a:off x="6901233" y="2096565"/>
            <a:ext cx="452120" cy="765387"/>
          </a:xfrm>
          <a:custGeom>
            <a:avLst/>
            <a:gdLst/>
            <a:ahLst/>
            <a:cxnLst/>
            <a:rect l="l" t="t" r="r" b="b"/>
            <a:pathLst>
              <a:path w="339089" h="574039">
                <a:moveTo>
                  <a:pt x="110099" y="573899"/>
                </a:moveTo>
                <a:lnTo>
                  <a:pt x="67244" y="573179"/>
                </a:lnTo>
                <a:lnTo>
                  <a:pt x="32247" y="571212"/>
                </a:lnTo>
                <a:lnTo>
                  <a:pt x="8652" y="568296"/>
                </a:lnTo>
                <a:lnTo>
                  <a:pt x="0" y="564725"/>
                </a:lnTo>
                <a:lnTo>
                  <a:pt x="0" y="9174"/>
                </a:lnTo>
                <a:lnTo>
                  <a:pt x="49016" y="1541"/>
                </a:lnTo>
                <a:lnTo>
                  <a:pt x="88520" y="177"/>
                </a:lnTo>
                <a:lnTo>
                  <a:pt x="110099" y="0"/>
                </a:lnTo>
              </a:path>
              <a:path w="339089"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10" name="object 10"/>
          <p:cNvSpPr txBox="1"/>
          <p:nvPr/>
        </p:nvSpPr>
        <p:spPr>
          <a:xfrm>
            <a:off x="7421926" y="18108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11" name="object 11"/>
          <p:cNvSpPr txBox="1"/>
          <p:nvPr/>
        </p:nvSpPr>
        <p:spPr>
          <a:xfrm>
            <a:off x="4466100" y="3688112"/>
            <a:ext cx="1385147" cy="509541"/>
          </a:xfrm>
          <a:prstGeom prst="rect">
            <a:avLst/>
          </a:prstGeom>
        </p:spPr>
        <p:txBody>
          <a:bodyPr vert="horz" wrap="square" lIns="0" tIns="16933" rIns="0" bIns="0" rtlCol="0">
            <a:spAutoFit/>
          </a:bodyPr>
          <a:lstStyle/>
          <a:p>
            <a:pPr marL="50799">
              <a:spcBef>
                <a:spcPts val="133"/>
              </a:spcBef>
            </a:pPr>
            <a:r>
              <a:rPr sz="3200" spc="-973" dirty="0">
                <a:latin typeface="Arial MT"/>
                <a:cs typeface="Arial MT"/>
              </a:rPr>
              <a:t>θ</a:t>
            </a:r>
            <a:r>
              <a:rPr sz="3200" spc="-1460" baseline="-31000" dirty="0">
                <a:latin typeface="Arial MT"/>
                <a:cs typeface="Arial MT"/>
              </a:rPr>
              <a:t>i</a:t>
            </a:r>
            <a:r>
              <a:rPr sz="3200" spc="440" baseline="-31000" dirty="0">
                <a:latin typeface="Arial MT"/>
                <a:cs typeface="Arial MT"/>
              </a:rPr>
              <a:t> </a:t>
            </a:r>
            <a:r>
              <a:rPr sz="3200" dirty="0">
                <a:latin typeface="Arial MT"/>
                <a:cs typeface="Arial MT"/>
              </a:rPr>
              <a:t>=</a:t>
            </a:r>
            <a:r>
              <a:rPr sz="3200" spc="-7" dirty="0">
                <a:latin typeface="Arial MT"/>
                <a:cs typeface="Arial MT"/>
              </a:rPr>
              <a:t> </a:t>
            </a:r>
            <a:r>
              <a:rPr sz="3200" spc="-967" dirty="0">
                <a:latin typeface="Arial MT"/>
                <a:cs typeface="Arial MT"/>
              </a:rPr>
              <a:t>θ</a:t>
            </a:r>
            <a:r>
              <a:rPr sz="3200" spc="-1449" baseline="-31000" dirty="0">
                <a:latin typeface="Arial MT"/>
                <a:cs typeface="Arial MT"/>
              </a:rPr>
              <a:t>i</a:t>
            </a:r>
            <a:r>
              <a:rPr sz="3200" spc="449" baseline="-31000" dirty="0">
                <a:latin typeface="Arial MT"/>
                <a:cs typeface="Arial MT"/>
              </a:rPr>
              <a:t> </a:t>
            </a:r>
            <a:r>
              <a:rPr sz="3200" spc="-67" dirty="0">
                <a:latin typeface="Arial MT"/>
                <a:cs typeface="Arial MT"/>
              </a:rPr>
              <a:t>-</a:t>
            </a:r>
            <a:endParaRPr sz="3200">
              <a:latin typeface="Arial MT"/>
              <a:cs typeface="Arial MT"/>
            </a:endParaRPr>
          </a:p>
        </p:txBody>
      </p:sp>
      <p:sp>
        <p:nvSpPr>
          <p:cNvPr id="12" name="object 12"/>
          <p:cNvSpPr txBox="1"/>
          <p:nvPr/>
        </p:nvSpPr>
        <p:spPr>
          <a:xfrm>
            <a:off x="6334167" y="4336577"/>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3" name="object 13"/>
          <p:cNvSpPr txBox="1"/>
          <p:nvPr/>
        </p:nvSpPr>
        <p:spPr>
          <a:xfrm>
            <a:off x="6148550" y="3495245"/>
            <a:ext cx="1485053" cy="509541"/>
          </a:xfrm>
          <a:prstGeom prst="rect">
            <a:avLst/>
          </a:prstGeom>
        </p:spPr>
        <p:txBody>
          <a:bodyPr vert="horz" wrap="square" lIns="0" tIns="16933" rIns="0" bIns="0" rtlCol="0">
            <a:spAutoFit/>
          </a:bodyPr>
          <a:lstStyle/>
          <a:p>
            <a:pPr marL="16933">
              <a:spcBef>
                <a:spcPts val="133"/>
              </a:spcBef>
              <a:tabLst>
                <a:tab pos="319185" algn="l"/>
                <a:tab pos="817013" algn="l"/>
                <a:tab pos="1037987" algn="l"/>
              </a:tabLst>
            </a:pPr>
            <a:r>
              <a:rPr sz="4800" u="heavy" baseline="1000" dirty="0">
                <a:uFill>
                  <a:solidFill>
                    <a:srgbClr val="000000"/>
                  </a:solidFill>
                </a:uFill>
                <a:latin typeface="Times New Roman" panose="02020603050405020304"/>
                <a:cs typeface="Times New Roman" panose="02020603050405020304"/>
              </a:rPr>
              <a:t>	</a:t>
            </a:r>
            <a:r>
              <a:rPr sz="4800" u="heavy" spc="-2169" baseline="1000" dirty="0">
                <a:uFill>
                  <a:solidFill>
                    <a:srgbClr val="000000"/>
                  </a:solidFill>
                </a:uFill>
                <a:latin typeface="Arial MT"/>
                <a:cs typeface="Arial MT"/>
              </a:rPr>
              <a:t>α</a:t>
            </a:r>
            <a:r>
              <a:rPr sz="4800" u="heavy" baseline="1000" dirty="0">
                <a:uFill>
                  <a:solidFill>
                    <a:srgbClr val="000000"/>
                  </a:solidFill>
                </a:uFill>
                <a:latin typeface="Arial MT"/>
                <a:cs typeface="Arial MT"/>
              </a:rPr>
              <a:t>	</a:t>
            </a:r>
            <a:r>
              <a:rPr sz="4800" baseline="1000" dirty="0">
                <a:latin typeface="Arial MT"/>
                <a:cs typeface="Arial MT"/>
              </a:rPr>
              <a:t>	</a:t>
            </a:r>
            <a:r>
              <a:rPr sz="3200" spc="-33" dirty="0">
                <a:latin typeface="Arial MT"/>
                <a:cs typeface="Arial MT"/>
              </a:rPr>
              <a:t>d</a:t>
            </a:r>
            <a:r>
              <a:rPr sz="3200" u="heavy" spc="-33" dirty="0">
                <a:uFill>
                  <a:solidFill>
                    <a:srgbClr val="000000"/>
                  </a:solidFill>
                </a:uFill>
                <a:latin typeface="Arial MT"/>
                <a:cs typeface="Arial MT"/>
              </a:rPr>
              <a:t>J</a:t>
            </a:r>
            <a:endParaRPr sz="3200">
              <a:latin typeface="Arial MT"/>
              <a:cs typeface="Arial MT"/>
            </a:endParaRPr>
          </a:p>
        </p:txBody>
      </p:sp>
      <p:sp>
        <p:nvSpPr>
          <p:cNvPr id="14" name="object 14"/>
          <p:cNvSpPr txBox="1"/>
          <p:nvPr/>
        </p:nvSpPr>
        <p:spPr>
          <a:xfrm>
            <a:off x="5843100" y="4048711"/>
            <a:ext cx="1835573" cy="509541"/>
          </a:xfrm>
          <a:prstGeom prst="rect">
            <a:avLst/>
          </a:prstGeom>
        </p:spPr>
        <p:txBody>
          <a:bodyPr vert="horz" wrap="square" lIns="0" tIns="16933" rIns="0" bIns="0" rtlCol="0">
            <a:spAutoFit/>
          </a:bodyPr>
          <a:lstStyle/>
          <a:p>
            <a:pPr marL="50799">
              <a:spcBef>
                <a:spcPts val="133"/>
              </a:spcBef>
              <a:tabLst>
                <a:tab pos="694249"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793" dirty="0">
                <a:latin typeface="Arial MT"/>
                <a:cs typeface="Arial MT"/>
              </a:rPr>
              <a:t>ε</a:t>
            </a:r>
            <a:r>
              <a:rPr sz="3200" spc="-53" dirty="0">
                <a:latin typeface="Arial MT"/>
                <a:cs typeface="Arial MT"/>
              </a:rPr>
              <a:t> </a:t>
            </a:r>
            <a:r>
              <a:rPr sz="4800" spc="-1149" baseline="7000" dirty="0">
                <a:latin typeface="Arial MT"/>
                <a:cs typeface="Arial MT"/>
              </a:rPr>
              <a:t>dθ</a:t>
            </a:r>
            <a:endParaRPr sz="4800" baseline="7000">
              <a:latin typeface="Arial MT"/>
              <a:cs typeface="Arial MT"/>
            </a:endParaRPr>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5250049">
              <a:lnSpc>
                <a:spcPct val="100000"/>
              </a:lnSpc>
              <a:spcBef>
                <a:spcPts val="133"/>
              </a:spcBef>
            </a:pP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5250049">
              <a:lnSpc>
                <a:spcPct val="100000"/>
              </a:lnSpc>
              <a:spcBef>
                <a:spcPts val="133"/>
              </a:spcBef>
            </a:pP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grpSp>
        <p:nvGrpSpPr>
          <p:cNvPr id="12" name="object 12"/>
          <p:cNvGrpSpPr/>
          <p:nvPr/>
        </p:nvGrpSpPr>
        <p:grpSpPr>
          <a:xfrm>
            <a:off x="5774443" y="3078699"/>
            <a:ext cx="110067" cy="866140"/>
            <a:chOff x="4330832" y="2309024"/>
            <a:chExt cx="82550" cy="649605"/>
          </a:xfrm>
        </p:grpSpPr>
        <p:sp>
          <p:nvSpPr>
            <p:cNvPr id="13" name="object 13"/>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4330832" y="2851704"/>
              <a:ext cx="81950" cy="106434"/>
            </a:xfrm>
            <a:prstGeom prst="rect">
              <a:avLst/>
            </a:prstGeom>
          </p:spPr>
        </p:pic>
      </p:grpSp>
      <p:sp>
        <p:nvSpPr>
          <p:cNvPr id="15" name="object 15"/>
          <p:cNvSpPr txBox="1"/>
          <p:nvPr/>
        </p:nvSpPr>
        <p:spPr>
          <a:xfrm>
            <a:off x="4414734" y="4211408"/>
            <a:ext cx="110320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67" dirty="0">
                <a:latin typeface="Arial MT"/>
                <a:cs typeface="Arial MT"/>
              </a:rPr>
              <a:t>V</a:t>
            </a:r>
            <a:endParaRPr sz="2400">
              <a:latin typeface="Arial MT"/>
              <a:cs typeface="Arial MT"/>
            </a:endParaRPr>
          </a:p>
        </p:txBody>
      </p:sp>
      <p:sp>
        <p:nvSpPr>
          <p:cNvPr id="16" name="object 16"/>
          <p:cNvSpPr txBox="1"/>
          <p:nvPr/>
        </p:nvSpPr>
        <p:spPr>
          <a:xfrm>
            <a:off x="5485155" y="44273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7" name="object 17"/>
          <p:cNvSpPr txBox="1"/>
          <p:nvPr/>
        </p:nvSpPr>
        <p:spPr>
          <a:xfrm>
            <a:off x="4414734" y="4427309"/>
            <a:ext cx="310727" cy="542883"/>
          </a:xfrm>
          <a:prstGeom prst="rect">
            <a:avLst/>
          </a:prstGeom>
        </p:spPr>
        <p:txBody>
          <a:bodyPr vert="horz" wrap="square" lIns="0" tIns="16933" rIns="0" bIns="0" rtlCol="0">
            <a:spAutoFit/>
          </a:bodyPr>
          <a:lstStyle/>
          <a:p>
            <a:pPr marR="23706" algn="r">
              <a:lnSpc>
                <a:spcPts val="1560"/>
              </a:lnSpc>
              <a:spcBef>
                <a:spcPts val="133"/>
              </a:spcBef>
            </a:pPr>
            <a:r>
              <a:rPr sz="1600" spc="-67" dirty="0">
                <a:latin typeface="Arial MT"/>
                <a:cs typeface="Arial MT"/>
              </a:rPr>
              <a:t>t</a:t>
            </a:r>
            <a:endParaRPr sz="1600">
              <a:latin typeface="Arial MT"/>
              <a:cs typeface="Arial MT"/>
            </a:endParaRPr>
          </a:p>
          <a:p>
            <a:pPr marL="16933">
              <a:lnSpc>
                <a:spcPts val="2520"/>
              </a:lnSpc>
            </a:pPr>
            <a:r>
              <a:rPr sz="2400" spc="-545" dirty="0">
                <a:latin typeface="Arial MT"/>
                <a:cs typeface="Arial MT"/>
              </a:rPr>
              <a:t>β)</a:t>
            </a:r>
            <a:endParaRPr sz="2400">
              <a:latin typeface="Arial MT"/>
              <a:cs typeface="Arial MT"/>
            </a:endParaRPr>
          </a:p>
        </p:txBody>
      </p:sp>
      <p:sp>
        <p:nvSpPr>
          <p:cNvPr id="18" name="object 18"/>
          <p:cNvSpPr txBox="1"/>
          <p:nvPr/>
        </p:nvSpPr>
        <p:spPr>
          <a:xfrm>
            <a:off x="5806717" y="4211408"/>
            <a:ext cx="66886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7" dirty="0">
                <a:latin typeface="Arial MT"/>
                <a:cs typeface="Arial MT"/>
              </a:rPr>
              <a:t> </a:t>
            </a:r>
            <a:r>
              <a:rPr sz="2400" spc="-33" dirty="0">
                <a:latin typeface="Arial MT"/>
                <a:cs typeface="Arial MT"/>
              </a:rPr>
              <a:t>(1-</a:t>
            </a:r>
            <a:endParaRPr sz="2400">
              <a:latin typeface="Arial MT"/>
              <a:cs typeface="Arial MT"/>
            </a:endParaRPr>
          </a:p>
        </p:txBody>
      </p:sp>
      <p:sp>
        <p:nvSpPr>
          <p:cNvPr id="19" name="object 19"/>
          <p:cNvSpPr txBox="1"/>
          <p:nvPr/>
        </p:nvSpPr>
        <p:spPr>
          <a:xfrm>
            <a:off x="6818969" y="4020124"/>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u="heavy" spc="-33" dirty="0">
                <a:uFill>
                  <a:solidFill>
                    <a:srgbClr val="000000"/>
                  </a:solidFill>
                </a:uFill>
                <a:latin typeface="Arial MT"/>
                <a:cs typeface="Arial MT"/>
              </a:rPr>
              <a:t>dJ</a:t>
            </a:r>
            <a:r>
              <a:rPr sz="2400" spc="-33" dirty="0">
                <a:latin typeface="Arial MT"/>
                <a:cs typeface="Arial MT"/>
              </a:rPr>
              <a:t> </a:t>
            </a:r>
            <a:r>
              <a:rPr sz="2400" spc="-587" dirty="0">
                <a:latin typeface="Arial MT"/>
                <a:cs typeface="Arial MT"/>
              </a:rPr>
              <a:t>dθ</a:t>
            </a:r>
            <a:endParaRPr sz="2400">
              <a:latin typeface="Arial MT"/>
              <a:cs typeface="Arial MT"/>
            </a:endParaRPr>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34787"/>
            <a:ext cx="8734323" cy="930964"/>
          </a:xfrm>
          <a:prstGeom prst="rect">
            <a:avLst/>
          </a:prstGeom>
        </p:spPr>
        <p:txBody>
          <a:bodyPr vert="horz" wrap="square" lIns="0" tIns="251400" rIns="0" bIns="0" rtlCol="0" anchor="ctr">
            <a:spAutoFit/>
          </a:bodyPr>
          <a:lstStyle/>
          <a:p>
            <a:pPr marL="5250049">
              <a:lnSpc>
                <a:spcPct val="100000"/>
              </a:lnSpc>
              <a:spcBef>
                <a:spcPts val="133"/>
              </a:spcBef>
            </a:pP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sp>
        <p:nvSpPr>
          <p:cNvPr id="12" name="object 12"/>
          <p:cNvSpPr txBox="1"/>
          <p:nvPr/>
        </p:nvSpPr>
        <p:spPr>
          <a:xfrm>
            <a:off x="4414734" y="4211408"/>
            <a:ext cx="110320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67" dirty="0">
                <a:latin typeface="Arial MT"/>
                <a:cs typeface="Arial MT"/>
              </a:rPr>
              <a:t>V</a:t>
            </a:r>
            <a:endParaRPr sz="2400">
              <a:latin typeface="Arial MT"/>
              <a:cs typeface="Arial MT"/>
            </a:endParaRPr>
          </a:p>
        </p:txBody>
      </p:sp>
      <p:sp>
        <p:nvSpPr>
          <p:cNvPr id="13" name="object 13"/>
          <p:cNvSpPr txBox="1"/>
          <p:nvPr/>
        </p:nvSpPr>
        <p:spPr>
          <a:xfrm>
            <a:off x="5485155" y="44273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14" name="object 14"/>
          <p:cNvSpPr txBox="1"/>
          <p:nvPr/>
        </p:nvSpPr>
        <p:spPr>
          <a:xfrm>
            <a:off x="4414734" y="4427309"/>
            <a:ext cx="310727" cy="542883"/>
          </a:xfrm>
          <a:prstGeom prst="rect">
            <a:avLst/>
          </a:prstGeom>
        </p:spPr>
        <p:txBody>
          <a:bodyPr vert="horz" wrap="square" lIns="0" tIns="16933" rIns="0" bIns="0" rtlCol="0">
            <a:spAutoFit/>
          </a:bodyPr>
          <a:lstStyle/>
          <a:p>
            <a:pPr marR="23706" algn="r">
              <a:lnSpc>
                <a:spcPts val="1560"/>
              </a:lnSpc>
              <a:spcBef>
                <a:spcPts val="133"/>
              </a:spcBef>
            </a:pPr>
            <a:r>
              <a:rPr sz="1600" spc="-67" dirty="0">
                <a:latin typeface="Arial MT"/>
                <a:cs typeface="Arial MT"/>
              </a:rPr>
              <a:t>t</a:t>
            </a:r>
            <a:endParaRPr sz="1600">
              <a:latin typeface="Arial MT"/>
              <a:cs typeface="Arial MT"/>
            </a:endParaRPr>
          </a:p>
          <a:p>
            <a:pPr marL="16933">
              <a:lnSpc>
                <a:spcPts val="2520"/>
              </a:lnSpc>
            </a:pPr>
            <a:r>
              <a:rPr sz="2400" spc="-545" dirty="0">
                <a:latin typeface="Arial MT"/>
                <a:cs typeface="Arial MT"/>
              </a:rPr>
              <a:t>β)</a:t>
            </a:r>
            <a:endParaRPr sz="2400">
              <a:latin typeface="Arial MT"/>
              <a:cs typeface="Arial MT"/>
            </a:endParaRPr>
          </a:p>
        </p:txBody>
      </p:sp>
      <p:sp>
        <p:nvSpPr>
          <p:cNvPr id="15" name="object 15"/>
          <p:cNvSpPr txBox="1"/>
          <p:nvPr/>
        </p:nvSpPr>
        <p:spPr>
          <a:xfrm>
            <a:off x="5806717" y="4211408"/>
            <a:ext cx="66886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7" dirty="0">
                <a:latin typeface="Arial MT"/>
                <a:cs typeface="Arial MT"/>
              </a:rPr>
              <a:t> </a:t>
            </a:r>
            <a:r>
              <a:rPr sz="2400" spc="-33" dirty="0">
                <a:latin typeface="Arial MT"/>
                <a:cs typeface="Arial MT"/>
              </a:rPr>
              <a:t>(1-</a:t>
            </a:r>
            <a:endParaRPr sz="2400">
              <a:latin typeface="Arial MT"/>
              <a:cs typeface="Arial MT"/>
            </a:endParaRPr>
          </a:p>
        </p:txBody>
      </p:sp>
      <p:sp>
        <p:nvSpPr>
          <p:cNvPr id="16" name="object 16"/>
          <p:cNvSpPr txBox="1"/>
          <p:nvPr/>
        </p:nvSpPr>
        <p:spPr>
          <a:xfrm>
            <a:off x="6818969" y="4020124"/>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u="heavy" spc="-33" dirty="0">
                <a:uFill>
                  <a:solidFill>
                    <a:srgbClr val="000000"/>
                  </a:solidFill>
                </a:uFill>
                <a:latin typeface="Arial MT"/>
                <a:cs typeface="Arial MT"/>
              </a:rPr>
              <a:t>dJ</a:t>
            </a:r>
            <a:r>
              <a:rPr sz="2400" spc="-33" dirty="0">
                <a:latin typeface="Arial MT"/>
                <a:cs typeface="Arial MT"/>
              </a:rPr>
              <a:t> </a:t>
            </a:r>
            <a:r>
              <a:rPr sz="2400" spc="-587" dirty="0">
                <a:latin typeface="Arial MT"/>
                <a:cs typeface="Arial MT"/>
              </a:rPr>
              <a:t>dθ</a:t>
            </a:r>
            <a:endParaRPr sz="2400">
              <a:latin typeface="Arial MT"/>
              <a:cs typeface="Arial MT"/>
            </a:endParaRPr>
          </a:p>
        </p:txBody>
      </p:sp>
      <p:grpSp>
        <p:nvGrpSpPr>
          <p:cNvPr id="17" name="object 17"/>
          <p:cNvGrpSpPr/>
          <p:nvPr/>
        </p:nvGrpSpPr>
        <p:grpSpPr>
          <a:xfrm>
            <a:off x="5774443" y="3078699"/>
            <a:ext cx="110067" cy="866140"/>
            <a:chOff x="4330832" y="2309024"/>
            <a:chExt cx="82550" cy="649605"/>
          </a:xfrm>
        </p:grpSpPr>
        <p:sp>
          <p:nvSpPr>
            <p:cNvPr id="18" name="object 18"/>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9" name="object 19"/>
            <p:cNvPicPr/>
            <p:nvPr/>
          </p:nvPicPr>
          <p:blipFill>
            <a:blip r:embed="rId2" cstate="print"/>
            <a:stretch>
              <a:fillRect/>
            </a:stretch>
          </p:blipFill>
          <p:spPr>
            <a:xfrm>
              <a:off x="4330832" y="2851704"/>
              <a:ext cx="81950" cy="106434"/>
            </a:xfrm>
            <a:prstGeom prst="rect">
              <a:avLst/>
            </a:prstGeom>
          </p:spPr>
        </p:pic>
      </p:grpSp>
      <p:sp>
        <p:nvSpPr>
          <p:cNvPr id="20" name="object 20"/>
          <p:cNvSpPr txBox="1"/>
          <p:nvPr/>
        </p:nvSpPr>
        <p:spPr>
          <a:xfrm>
            <a:off x="8000689" y="44175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21" name="object 21"/>
          <p:cNvSpPr txBox="1"/>
          <p:nvPr/>
        </p:nvSpPr>
        <p:spPr>
          <a:xfrm>
            <a:off x="7825071" y="4201608"/>
            <a:ext cx="1048173" cy="386430"/>
          </a:xfrm>
          <a:prstGeom prst="rect">
            <a:avLst/>
          </a:prstGeom>
        </p:spPr>
        <p:txBody>
          <a:bodyPr vert="horz" wrap="square" lIns="0" tIns="16933" rIns="0" bIns="0" rtlCol="0">
            <a:spAutoFit/>
          </a:bodyPr>
          <a:lstStyle/>
          <a:p>
            <a:pPr marL="16933">
              <a:spcBef>
                <a:spcPts val="133"/>
              </a:spcBef>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033" dirty="0">
                <a:latin typeface="Arial MT"/>
                <a:cs typeface="Arial MT"/>
              </a:rPr>
              <a:t>β</a:t>
            </a:r>
            <a:r>
              <a:rPr sz="2400" spc="-7" dirty="0">
                <a:latin typeface="Arial MT"/>
                <a:cs typeface="Arial MT"/>
              </a:rPr>
              <a:t> </a:t>
            </a:r>
            <a:r>
              <a:rPr sz="2400" spc="-1113" dirty="0">
                <a:latin typeface="Arial MT"/>
                <a:cs typeface="Arial MT"/>
              </a:rPr>
              <a:t>μ</a:t>
            </a:r>
            <a:endParaRPr sz="2400">
              <a:latin typeface="Arial MT"/>
              <a:cs typeface="Arial MT"/>
            </a:endParaRPr>
          </a:p>
        </p:txBody>
      </p:sp>
      <p:sp>
        <p:nvSpPr>
          <p:cNvPr id="22" name="object 22"/>
          <p:cNvSpPr txBox="1"/>
          <p:nvPr/>
        </p:nvSpPr>
        <p:spPr>
          <a:xfrm>
            <a:off x="8840128" y="4417509"/>
            <a:ext cx="270933" cy="263320"/>
          </a:xfrm>
          <a:prstGeom prst="rect">
            <a:avLst/>
          </a:prstGeom>
        </p:spPr>
        <p:txBody>
          <a:bodyPr vert="horz" wrap="square" lIns="0" tIns="16933" rIns="0" bIns="0" rtlCol="0">
            <a:spAutoFit/>
          </a:bodyPr>
          <a:lstStyle/>
          <a:p>
            <a:pPr marL="16933">
              <a:spcBef>
                <a:spcPts val="133"/>
              </a:spcBef>
            </a:pPr>
            <a:r>
              <a:rPr sz="1600" spc="-13" dirty="0">
                <a:latin typeface="Arial MT"/>
                <a:cs typeface="Arial MT"/>
              </a:rPr>
              <a:t>t-</a:t>
            </a:r>
            <a:r>
              <a:rPr sz="1600" spc="-80" dirty="0">
                <a:latin typeface="Arial MT"/>
                <a:cs typeface="Arial MT"/>
              </a:rPr>
              <a:t>1</a:t>
            </a:r>
            <a:endParaRPr sz="1600">
              <a:latin typeface="Arial MT"/>
              <a:cs typeface="Arial MT"/>
            </a:endParaRPr>
          </a:p>
        </p:txBody>
      </p:sp>
      <p:sp>
        <p:nvSpPr>
          <p:cNvPr id="23" name="object 23"/>
          <p:cNvSpPr txBox="1"/>
          <p:nvPr/>
        </p:nvSpPr>
        <p:spPr>
          <a:xfrm>
            <a:off x="9161691" y="4201608"/>
            <a:ext cx="945727" cy="386430"/>
          </a:xfrm>
          <a:prstGeom prst="rect">
            <a:avLst/>
          </a:prstGeom>
        </p:spPr>
        <p:txBody>
          <a:bodyPr vert="horz" wrap="square" lIns="0" tIns="16933" rIns="0" bIns="0" rtlCol="0">
            <a:spAutoFit/>
          </a:bodyPr>
          <a:lstStyle/>
          <a:p>
            <a:pPr marL="16933">
              <a:spcBef>
                <a:spcPts val="133"/>
              </a:spcBef>
            </a:pPr>
            <a:r>
              <a:rPr sz="2400" dirty="0">
                <a:latin typeface="Arial MT"/>
                <a:cs typeface="Arial MT"/>
              </a:rPr>
              <a:t>+</a:t>
            </a:r>
            <a:r>
              <a:rPr sz="2400" spc="13" dirty="0">
                <a:latin typeface="Arial MT"/>
                <a:cs typeface="Arial MT"/>
              </a:rPr>
              <a:t> </a:t>
            </a:r>
            <a:r>
              <a:rPr sz="2400" spc="-173" dirty="0">
                <a:latin typeface="Arial MT"/>
                <a:cs typeface="Arial MT"/>
              </a:rPr>
              <a:t>(1-</a:t>
            </a:r>
            <a:r>
              <a:rPr sz="2400" spc="-233" dirty="0">
                <a:latin typeface="Arial MT"/>
                <a:cs typeface="Arial MT"/>
              </a:rPr>
              <a:t>β)</a:t>
            </a:r>
            <a:endParaRPr sz="2400">
              <a:latin typeface="Arial MT"/>
              <a:cs typeface="Arial MT"/>
            </a:endParaRPr>
          </a:p>
        </p:txBody>
      </p:sp>
      <p:sp>
        <p:nvSpPr>
          <p:cNvPr id="24" name="object 24"/>
          <p:cNvSpPr/>
          <p:nvPr/>
        </p:nvSpPr>
        <p:spPr>
          <a:xfrm>
            <a:off x="103737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25" name="object 25"/>
          <p:cNvSpPr txBox="1"/>
          <p:nvPr/>
        </p:nvSpPr>
        <p:spPr>
          <a:xfrm>
            <a:off x="10334002" y="4010308"/>
            <a:ext cx="373380" cy="739519"/>
          </a:xfrm>
          <a:prstGeom prst="rect">
            <a:avLst/>
          </a:prstGeom>
        </p:spPr>
        <p:txBody>
          <a:bodyPr vert="horz" wrap="square" lIns="0" tIns="46567" rIns="0" bIns="0" rtlCol="0">
            <a:spAutoFit/>
          </a:bodyPr>
          <a:lstStyle/>
          <a:p>
            <a:pPr marL="16933" marR="6773" indent="8466">
              <a:lnSpc>
                <a:spcPts val="2707"/>
              </a:lnSpc>
              <a:spcBef>
                <a:spcPts val="367"/>
              </a:spcBef>
            </a:pPr>
            <a:r>
              <a:rPr sz="2400" spc="-33" dirty="0">
                <a:latin typeface="Arial MT"/>
                <a:cs typeface="Arial MT"/>
              </a:rPr>
              <a:t>dJ </a:t>
            </a:r>
            <a:r>
              <a:rPr sz="2400" spc="-587" dirty="0">
                <a:latin typeface="Arial MT"/>
                <a:cs typeface="Arial MT"/>
              </a:rPr>
              <a:t>dθ</a:t>
            </a:r>
            <a:endParaRPr sz="2400">
              <a:latin typeface="Arial MT"/>
              <a:cs typeface="Arial MT"/>
            </a:endParaRPr>
          </a:p>
        </p:txBody>
      </p:sp>
      <p:sp>
        <p:nvSpPr>
          <p:cNvPr id="26" name="object 26"/>
          <p:cNvSpPr/>
          <p:nvPr/>
        </p:nvSpPr>
        <p:spPr>
          <a:xfrm>
            <a:off x="102781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27" name="object 27"/>
          <p:cNvSpPr txBox="1"/>
          <p:nvPr/>
        </p:nvSpPr>
        <p:spPr>
          <a:xfrm>
            <a:off x="107988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grpSp>
        <p:nvGrpSpPr>
          <p:cNvPr id="28" name="object 28"/>
          <p:cNvGrpSpPr/>
          <p:nvPr/>
        </p:nvGrpSpPr>
        <p:grpSpPr>
          <a:xfrm>
            <a:off x="9082843" y="3078699"/>
            <a:ext cx="110067" cy="866140"/>
            <a:chOff x="6812132" y="2309024"/>
            <a:chExt cx="82550" cy="649605"/>
          </a:xfrm>
        </p:grpSpPr>
        <p:sp>
          <p:nvSpPr>
            <p:cNvPr id="29" name="object 29"/>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30" name="object 30"/>
            <p:cNvPicPr/>
            <p:nvPr/>
          </p:nvPicPr>
          <p:blipFill>
            <a:blip r:embed="rId2" cstate="print"/>
            <a:stretch>
              <a:fillRect/>
            </a:stretch>
          </p:blipFill>
          <p:spPr>
            <a:xfrm>
              <a:off x="6812132" y="2851704"/>
              <a:ext cx="81950" cy="106434"/>
            </a:xfrm>
            <a:prstGeom prst="rect">
              <a:avLst/>
            </a:prstGeom>
          </p:spPr>
        </p:pic>
      </p:gr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5250049">
              <a:lnSpc>
                <a:spcPct val="100000"/>
              </a:lnSpc>
              <a:spcBef>
                <a:spcPts val="133"/>
              </a:spcBef>
            </a:pP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sp>
        <p:nvSpPr>
          <p:cNvPr id="12" name="object 12"/>
          <p:cNvSpPr txBox="1"/>
          <p:nvPr/>
        </p:nvSpPr>
        <p:spPr>
          <a:xfrm>
            <a:off x="4448365" y="4427309"/>
            <a:ext cx="2259752" cy="263320"/>
          </a:xfrm>
          <a:prstGeom prst="rect">
            <a:avLst/>
          </a:prstGeom>
        </p:spPr>
        <p:txBody>
          <a:bodyPr vert="horz" wrap="square" lIns="0" tIns="16933" rIns="0" bIns="0" rtlCol="0">
            <a:spAutoFit/>
          </a:bodyPr>
          <a:lstStyle/>
          <a:p>
            <a:pPr marL="16933">
              <a:spcBef>
                <a:spcPts val="133"/>
              </a:spcBef>
              <a:tabLst>
                <a:tab pos="595192" algn="l"/>
                <a:tab pos="996502" algn="l"/>
                <a:tab pos="2128467" algn="l"/>
              </a:tabLst>
            </a:pPr>
            <a:r>
              <a:rPr sz="1600" spc="-67" dirty="0">
                <a:latin typeface="Arial MT"/>
                <a:cs typeface="Arial MT"/>
              </a:rPr>
              <a:t>t</a:t>
            </a:r>
            <a:r>
              <a:rPr sz="1600" dirty="0">
                <a:latin typeface="Arial MT"/>
                <a:cs typeface="Arial MT"/>
              </a:rPr>
              <a:t>	</a:t>
            </a:r>
            <a:r>
              <a:rPr sz="1600" spc="-67" dirty="0">
                <a:latin typeface="Arial MT"/>
                <a:cs typeface="Arial MT"/>
              </a:rPr>
              <a:t>1</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1</a:t>
            </a:r>
            <a:endParaRPr sz="1600">
              <a:latin typeface="Arial MT"/>
              <a:cs typeface="Arial MT"/>
            </a:endParaRPr>
          </a:p>
        </p:txBody>
      </p:sp>
      <p:sp>
        <p:nvSpPr>
          <p:cNvPr id="13" name="object 13"/>
          <p:cNvSpPr txBox="1"/>
          <p:nvPr/>
        </p:nvSpPr>
        <p:spPr>
          <a:xfrm>
            <a:off x="4211201" y="4211408"/>
            <a:ext cx="3006513" cy="386430"/>
          </a:xfrm>
          <a:prstGeom prst="rect">
            <a:avLst/>
          </a:prstGeom>
        </p:spPr>
        <p:txBody>
          <a:bodyPr vert="horz" wrap="square" lIns="0" tIns="16933" rIns="0" bIns="0" rtlCol="0">
            <a:spAutoFit/>
          </a:bodyPr>
          <a:lstStyle/>
          <a:p>
            <a:pPr marL="50799">
              <a:spcBef>
                <a:spcPts val="133"/>
              </a:spcBef>
              <a:tabLst>
                <a:tab pos="1030368" algn="l"/>
                <a:tab pos="1555288" algn="l"/>
              </a:tabLst>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67" dirty="0">
                <a:latin typeface="Arial MT"/>
                <a:cs typeface="Arial MT"/>
              </a:rPr>
              <a:t>V</a:t>
            </a:r>
            <a:r>
              <a:rPr sz="2400" dirty="0">
                <a:latin typeface="Arial MT"/>
                <a:cs typeface="Arial MT"/>
              </a:rPr>
              <a:t>	+ </a:t>
            </a:r>
            <a:r>
              <a:rPr sz="2400" spc="-213" dirty="0">
                <a:latin typeface="Arial MT"/>
                <a:cs typeface="Arial MT"/>
              </a:rPr>
              <a:t>(1-</a:t>
            </a:r>
            <a:r>
              <a:rPr sz="2400" spc="-480" dirty="0">
                <a:latin typeface="Arial MT"/>
                <a:cs typeface="Arial MT"/>
              </a:rPr>
              <a:t>β</a:t>
            </a:r>
            <a:r>
              <a:rPr sz="2400" spc="247" dirty="0">
                <a:latin typeface="Arial MT"/>
                <a:cs typeface="Arial MT"/>
              </a:rPr>
              <a:t> </a:t>
            </a:r>
            <a:r>
              <a:rPr sz="2400" spc="-13" dirty="0">
                <a:latin typeface="Arial MT"/>
                <a:cs typeface="Arial MT"/>
              </a:rPr>
              <a:t>)</a:t>
            </a:r>
            <a:r>
              <a:rPr sz="2400" spc="-253" dirty="0">
                <a:latin typeface="Arial MT"/>
                <a:cs typeface="Arial MT"/>
              </a:rPr>
              <a:t> </a:t>
            </a:r>
            <a:r>
              <a:rPr sz="3600" u="heavy" spc="-49" baseline="35000" dirty="0">
                <a:uFill>
                  <a:solidFill>
                    <a:srgbClr val="000000"/>
                  </a:solidFill>
                </a:uFill>
                <a:latin typeface="Arial MT"/>
                <a:cs typeface="Arial MT"/>
              </a:rPr>
              <a:t>dJ</a:t>
            </a:r>
            <a:endParaRPr sz="3600" baseline="35000">
              <a:latin typeface="Arial MT"/>
              <a:cs typeface="Arial MT"/>
            </a:endParaRPr>
          </a:p>
        </p:txBody>
      </p:sp>
      <p:sp>
        <p:nvSpPr>
          <p:cNvPr id="14" name="object 14"/>
          <p:cNvSpPr txBox="1"/>
          <p:nvPr/>
        </p:nvSpPr>
        <p:spPr>
          <a:xfrm>
            <a:off x="6818969" y="4363658"/>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grpSp>
        <p:nvGrpSpPr>
          <p:cNvPr id="15" name="object 15"/>
          <p:cNvGrpSpPr/>
          <p:nvPr/>
        </p:nvGrpSpPr>
        <p:grpSpPr>
          <a:xfrm>
            <a:off x="5774443" y="3078699"/>
            <a:ext cx="110067" cy="866140"/>
            <a:chOff x="4330832" y="2309024"/>
            <a:chExt cx="82550" cy="649605"/>
          </a:xfrm>
        </p:grpSpPr>
        <p:sp>
          <p:nvSpPr>
            <p:cNvPr id="16" name="object 16"/>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2" cstate="print"/>
            <a:stretch>
              <a:fillRect/>
            </a:stretch>
          </p:blipFill>
          <p:spPr>
            <a:xfrm>
              <a:off x="4330832" y="2851704"/>
              <a:ext cx="81950" cy="106434"/>
            </a:xfrm>
            <a:prstGeom prst="rect">
              <a:avLst/>
            </a:prstGeom>
          </p:spPr>
        </p:pic>
      </p:grpSp>
      <p:sp>
        <p:nvSpPr>
          <p:cNvPr id="18" name="object 18"/>
          <p:cNvSpPr txBox="1"/>
          <p:nvPr/>
        </p:nvSpPr>
        <p:spPr>
          <a:xfrm>
            <a:off x="8000688" y="4417509"/>
            <a:ext cx="2231813" cy="263320"/>
          </a:xfrm>
          <a:prstGeom prst="rect">
            <a:avLst/>
          </a:prstGeom>
        </p:spPr>
        <p:txBody>
          <a:bodyPr vert="horz" wrap="square" lIns="0" tIns="16933" rIns="0" bIns="0" rtlCol="0">
            <a:spAutoFit/>
          </a:bodyPr>
          <a:lstStyle/>
          <a:p>
            <a:pPr marL="16933">
              <a:spcBef>
                <a:spcPts val="133"/>
              </a:spcBef>
              <a:tabLst>
                <a:tab pos="595192" algn="l"/>
                <a:tab pos="968562" algn="l"/>
                <a:tab pos="2101374" algn="l"/>
              </a:tabLst>
            </a:pPr>
            <a:r>
              <a:rPr sz="1600" spc="-67" dirty="0">
                <a:latin typeface="Arial MT"/>
                <a:cs typeface="Arial MT"/>
              </a:rPr>
              <a:t>t</a:t>
            </a:r>
            <a:r>
              <a:rPr sz="1600" dirty="0">
                <a:latin typeface="Arial MT"/>
                <a:cs typeface="Arial MT"/>
              </a:rPr>
              <a:t>	</a:t>
            </a:r>
            <a:r>
              <a:rPr sz="1600" spc="-67" dirty="0">
                <a:latin typeface="Arial MT"/>
                <a:cs typeface="Arial MT"/>
              </a:rPr>
              <a:t>2</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2</a:t>
            </a:r>
            <a:endParaRPr sz="1600">
              <a:latin typeface="Arial MT"/>
              <a:cs typeface="Arial MT"/>
            </a:endParaRPr>
          </a:p>
        </p:txBody>
      </p:sp>
      <p:sp>
        <p:nvSpPr>
          <p:cNvPr id="19" name="object 19"/>
          <p:cNvSpPr txBox="1"/>
          <p:nvPr/>
        </p:nvSpPr>
        <p:spPr>
          <a:xfrm>
            <a:off x="7791204" y="4201608"/>
            <a:ext cx="3042920" cy="386430"/>
          </a:xfrm>
          <a:prstGeom prst="rect">
            <a:avLst/>
          </a:prstGeom>
        </p:spPr>
        <p:txBody>
          <a:bodyPr vert="horz" wrap="square" lIns="0" tIns="16933" rIns="0" bIns="0" rtlCol="0">
            <a:spAutoFit/>
          </a:bodyPr>
          <a:lstStyle/>
          <a:p>
            <a:pPr marL="50799">
              <a:spcBef>
                <a:spcPts val="133"/>
              </a:spcBef>
              <a:tabLst>
                <a:tab pos="1002428" algn="l"/>
                <a:tab pos="1500256" algn="l"/>
              </a:tabLst>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1100" dirty="0">
                <a:latin typeface="Arial MT"/>
                <a:cs typeface="Arial MT"/>
              </a:rPr>
              <a:t>μ</a:t>
            </a:r>
            <a:r>
              <a:rPr sz="2400" dirty="0">
                <a:latin typeface="Arial MT"/>
                <a:cs typeface="Arial MT"/>
              </a:rPr>
              <a:t>	+</a:t>
            </a:r>
            <a:r>
              <a:rPr sz="2400" spc="-7" dirty="0">
                <a:latin typeface="Arial MT"/>
                <a:cs typeface="Arial MT"/>
              </a:rPr>
              <a:t> </a:t>
            </a:r>
            <a:r>
              <a:rPr sz="2400" spc="-213" dirty="0">
                <a:latin typeface="Arial MT"/>
                <a:cs typeface="Arial MT"/>
              </a:rPr>
              <a:t>(1-</a:t>
            </a:r>
            <a:r>
              <a:rPr sz="2400" spc="-480" dirty="0">
                <a:latin typeface="Arial MT"/>
                <a:cs typeface="Arial MT"/>
              </a:rPr>
              <a:t>β</a:t>
            </a:r>
            <a:r>
              <a:rPr sz="2400" spc="240" dirty="0">
                <a:latin typeface="Arial MT"/>
                <a:cs typeface="Arial MT"/>
              </a:rPr>
              <a:t> </a:t>
            </a:r>
            <a:r>
              <a:rPr sz="2400" dirty="0">
                <a:latin typeface="Arial MT"/>
                <a:cs typeface="Arial MT"/>
              </a:rPr>
              <a:t>)</a:t>
            </a:r>
            <a:r>
              <a:rPr sz="2400" spc="473" dirty="0">
                <a:latin typeface="Arial MT"/>
                <a:cs typeface="Arial MT"/>
              </a:rPr>
              <a:t> </a:t>
            </a:r>
            <a:r>
              <a:rPr sz="3600" spc="-49" baseline="35000" dirty="0">
                <a:latin typeface="Arial MT"/>
                <a:cs typeface="Arial MT"/>
              </a:rPr>
              <a:t>dJ</a:t>
            </a:r>
            <a:endParaRPr sz="3600" baseline="35000">
              <a:latin typeface="Arial MT"/>
              <a:cs typeface="Arial MT"/>
            </a:endParaRPr>
          </a:p>
        </p:txBody>
      </p:sp>
      <p:sp>
        <p:nvSpPr>
          <p:cNvPr id="20" name="object 20"/>
          <p:cNvSpPr/>
          <p:nvPr/>
        </p:nvSpPr>
        <p:spPr>
          <a:xfrm>
            <a:off x="104753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21" name="object 21"/>
          <p:cNvSpPr txBox="1"/>
          <p:nvPr/>
        </p:nvSpPr>
        <p:spPr>
          <a:xfrm>
            <a:off x="10435602" y="4353840"/>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22" name="object 22"/>
          <p:cNvSpPr/>
          <p:nvPr/>
        </p:nvSpPr>
        <p:spPr>
          <a:xfrm>
            <a:off x="103797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23" name="object 23"/>
          <p:cNvSpPr txBox="1"/>
          <p:nvPr/>
        </p:nvSpPr>
        <p:spPr>
          <a:xfrm>
            <a:off x="109004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grpSp>
        <p:nvGrpSpPr>
          <p:cNvPr id="24" name="object 24"/>
          <p:cNvGrpSpPr/>
          <p:nvPr/>
        </p:nvGrpSpPr>
        <p:grpSpPr>
          <a:xfrm>
            <a:off x="9082843" y="3078699"/>
            <a:ext cx="110067" cy="866140"/>
            <a:chOff x="6812132" y="2309024"/>
            <a:chExt cx="82550" cy="649605"/>
          </a:xfrm>
        </p:grpSpPr>
        <p:sp>
          <p:nvSpPr>
            <p:cNvPr id="25" name="object 25"/>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26" name="object 26"/>
            <p:cNvPicPr/>
            <p:nvPr/>
          </p:nvPicPr>
          <p:blipFill>
            <a:blip r:embed="rId2" cstate="print"/>
            <a:stretch>
              <a:fillRect/>
            </a:stretch>
          </p:blipFill>
          <p:spPr>
            <a:xfrm>
              <a:off x="6812132" y="2851704"/>
              <a:ext cx="81950" cy="106434"/>
            </a:xfrm>
            <a:prstGeom prst="rect">
              <a:avLst/>
            </a:prstGeom>
          </p:spPr>
        </p:pic>
      </p:gr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95048">
              <a:lnSpc>
                <a:spcPct val="100000"/>
              </a:lnSpc>
              <a:spcBef>
                <a:spcPts val="133"/>
              </a:spcBef>
            </a:pPr>
            <a:r>
              <a:rPr spc="-13" dirty="0"/>
              <a:t>Update</a:t>
            </a:r>
            <a:r>
              <a:rPr spc="-213" dirty="0"/>
              <a:t> </a:t>
            </a:r>
            <a:r>
              <a:rPr spc="-13" dirty="0"/>
              <a:t>Equation:</a:t>
            </a:r>
            <a:r>
              <a:rPr spc="-200" dirty="0"/>
              <a:t> </a:t>
            </a: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grpSp>
        <p:nvGrpSpPr>
          <p:cNvPr id="12" name="object 12"/>
          <p:cNvGrpSpPr/>
          <p:nvPr/>
        </p:nvGrpSpPr>
        <p:grpSpPr>
          <a:xfrm>
            <a:off x="5774443" y="3078699"/>
            <a:ext cx="110067" cy="866140"/>
            <a:chOff x="4330832" y="2309024"/>
            <a:chExt cx="82550" cy="649605"/>
          </a:xfrm>
        </p:grpSpPr>
        <p:sp>
          <p:nvSpPr>
            <p:cNvPr id="13" name="object 13"/>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4330832" y="2851704"/>
              <a:ext cx="81950" cy="106434"/>
            </a:xfrm>
            <a:prstGeom prst="rect">
              <a:avLst/>
            </a:prstGeom>
          </p:spPr>
        </p:pic>
      </p:grpSp>
      <p:grpSp>
        <p:nvGrpSpPr>
          <p:cNvPr id="15" name="object 15"/>
          <p:cNvGrpSpPr/>
          <p:nvPr/>
        </p:nvGrpSpPr>
        <p:grpSpPr>
          <a:xfrm>
            <a:off x="9082843" y="3078699"/>
            <a:ext cx="110067" cy="866140"/>
            <a:chOff x="6812132" y="2309024"/>
            <a:chExt cx="82550" cy="649605"/>
          </a:xfrm>
        </p:grpSpPr>
        <p:sp>
          <p:nvSpPr>
            <p:cNvPr id="16" name="object 16"/>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2" cstate="print"/>
            <a:stretch>
              <a:fillRect/>
            </a:stretch>
          </p:blipFill>
          <p:spPr>
            <a:xfrm>
              <a:off x="6812132" y="2851704"/>
              <a:ext cx="81950" cy="106434"/>
            </a:xfrm>
            <a:prstGeom prst="rect">
              <a:avLst/>
            </a:prstGeom>
          </p:spPr>
        </p:pic>
      </p:grpSp>
      <p:sp>
        <p:nvSpPr>
          <p:cNvPr id="18" name="object 18"/>
          <p:cNvSpPr txBox="1"/>
          <p:nvPr/>
        </p:nvSpPr>
        <p:spPr>
          <a:xfrm>
            <a:off x="4471087" y="56015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19" name="object 19"/>
          <p:cNvSpPr txBox="1"/>
          <p:nvPr/>
        </p:nvSpPr>
        <p:spPr>
          <a:xfrm>
            <a:off x="5220437" y="56015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20" name="object 20"/>
          <p:cNvSpPr txBox="1"/>
          <p:nvPr/>
        </p:nvSpPr>
        <p:spPr>
          <a:xfrm>
            <a:off x="4245068" y="53137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
        <p:nvSpPr>
          <p:cNvPr id="21" name="object 21"/>
          <p:cNvSpPr txBox="1"/>
          <p:nvPr/>
        </p:nvSpPr>
        <p:spPr>
          <a:xfrm>
            <a:off x="6334167" y="59621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2" name="object 22"/>
          <p:cNvSpPr txBox="1"/>
          <p:nvPr/>
        </p:nvSpPr>
        <p:spPr>
          <a:xfrm>
            <a:off x="5876967" y="5674311"/>
            <a:ext cx="1209887" cy="509541"/>
          </a:xfrm>
          <a:prstGeom prst="rect">
            <a:avLst/>
          </a:prstGeom>
        </p:spPr>
        <p:txBody>
          <a:bodyPr vert="horz" wrap="square" lIns="0" tIns="16933" rIns="0" bIns="0" rtlCol="0">
            <a:spAutoFit/>
          </a:bodyPr>
          <a:lstStyle/>
          <a:p>
            <a:pPr marL="16933">
              <a:spcBef>
                <a:spcPts val="133"/>
              </a:spcBef>
              <a:tabLst>
                <a:tab pos="660383"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860" dirty="0">
                <a:latin typeface="Arial MT"/>
                <a:cs typeface="Arial MT"/>
              </a:rPr>
              <a:t>ε</a:t>
            </a:r>
            <a:endParaRPr sz="3200">
              <a:latin typeface="Arial MT"/>
              <a:cs typeface="Arial MT"/>
            </a:endParaRPr>
          </a:p>
        </p:txBody>
      </p:sp>
      <p:sp>
        <p:nvSpPr>
          <p:cNvPr id="23" name="object 23"/>
          <p:cNvSpPr txBox="1"/>
          <p:nvPr/>
        </p:nvSpPr>
        <p:spPr>
          <a:xfrm>
            <a:off x="7615833" y="5601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4" name="object 24"/>
          <p:cNvSpPr txBox="1"/>
          <p:nvPr/>
        </p:nvSpPr>
        <p:spPr>
          <a:xfrm>
            <a:off x="6114683" y="5115511"/>
            <a:ext cx="1569720" cy="509541"/>
          </a:xfrm>
          <a:prstGeom prst="rect">
            <a:avLst/>
          </a:prstGeom>
        </p:spPr>
        <p:txBody>
          <a:bodyPr vert="horz" wrap="square" lIns="0" tIns="16933" rIns="0" bIns="0" rtlCol="0">
            <a:spAutoFit/>
          </a:bodyPr>
          <a:lstStyle/>
          <a:p>
            <a:pPr marL="50799">
              <a:spcBef>
                <a:spcPts val="133"/>
              </a:spcBef>
              <a:tabLst>
                <a:tab pos="353898" algn="l"/>
                <a:tab pos="850879"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r>
              <a:rPr sz="3200" spc="-33" dirty="0">
                <a:latin typeface="Arial MT"/>
                <a:cs typeface="Arial MT"/>
              </a:rPr>
              <a:t> </a:t>
            </a:r>
            <a:r>
              <a:rPr sz="4800" baseline="-32000" dirty="0">
                <a:latin typeface="Arial MT"/>
                <a:cs typeface="Arial MT"/>
              </a:rPr>
              <a:t>*</a:t>
            </a:r>
            <a:r>
              <a:rPr sz="4800" spc="400" baseline="-32000" dirty="0">
                <a:latin typeface="Arial MT"/>
                <a:cs typeface="Arial MT"/>
              </a:rPr>
              <a:t> </a:t>
            </a:r>
            <a:r>
              <a:rPr sz="4800" baseline="-27000" dirty="0">
                <a:latin typeface="Arial MT"/>
                <a:cs typeface="Arial MT"/>
              </a:rPr>
              <a:t>V</a:t>
            </a:r>
            <a:endParaRPr sz="4800" baseline="-27000">
              <a:latin typeface="Arial MT"/>
              <a:cs typeface="Arial MT"/>
            </a:endParaRPr>
          </a:p>
        </p:txBody>
      </p:sp>
      <p:sp>
        <p:nvSpPr>
          <p:cNvPr id="25" name="object 25"/>
          <p:cNvSpPr txBox="1"/>
          <p:nvPr/>
        </p:nvSpPr>
        <p:spPr>
          <a:xfrm>
            <a:off x="4448365" y="4427309"/>
            <a:ext cx="2259752" cy="263320"/>
          </a:xfrm>
          <a:prstGeom prst="rect">
            <a:avLst/>
          </a:prstGeom>
        </p:spPr>
        <p:txBody>
          <a:bodyPr vert="horz" wrap="square" lIns="0" tIns="16933" rIns="0" bIns="0" rtlCol="0">
            <a:spAutoFit/>
          </a:bodyPr>
          <a:lstStyle/>
          <a:p>
            <a:pPr marL="16933">
              <a:spcBef>
                <a:spcPts val="133"/>
              </a:spcBef>
              <a:tabLst>
                <a:tab pos="595192" algn="l"/>
                <a:tab pos="996502" algn="l"/>
                <a:tab pos="2128467" algn="l"/>
              </a:tabLst>
            </a:pPr>
            <a:r>
              <a:rPr sz="1600" spc="-67" dirty="0">
                <a:latin typeface="Arial MT"/>
                <a:cs typeface="Arial MT"/>
              </a:rPr>
              <a:t>t</a:t>
            </a:r>
            <a:r>
              <a:rPr sz="1600" dirty="0">
                <a:latin typeface="Arial MT"/>
                <a:cs typeface="Arial MT"/>
              </a:rPr>
              <a:t>	</a:t>
            </a:r>
            <a:r>
              <a:rPr sz="1600" spc="-67" dirty="0">
                <a:latin typeface="Arial MT"/>
                <a:cs typeface="Arial MT"/>
              </a:rPr>
              <a:t>1</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1</a:t>
            </a:r>
            <a:endParaRPr sz="1600">
              <a:latin typeface="Arial MT"/>
              <a:cs typeface="Arial MT"/>
            </a:endParaRPr>
          </a:p>
        </p:txBody>
      </p:sp>
      <p:sp>
        <p:nvSpPr>
          <p:cNvPr id="26" name="object 26"/>
          <p:cNvSpPr txBox="1"/>
          <p:nvPr/>
        </p:nvSpPr>
        <p:spPr>
          <a:xfrm>
            <a:off x="4211201" y="4211408"/>
            <a:ext cx="3006513" cy="386430"/>
          </a:xfrm>
          <a:prstGeom prst="rect">
            <a:avLst/>
          </a:prstGeom>
        </p:spPr>
        <p:txBody>
          <a:bodyPr vert="horz" wrap="square" lIns="0" tIns="16933" rIns="0" bIns="0" rtlCol="0">
            <a:spAutoFit/>
          </a:bodyPr>
          <a:lstStyle/>
          <a:p>
            <a:pPr marL="50799">
              <a:spcBef>
                <a:spcPts val="133"/>
              </a:spcBef>
              <a:tabLst>
                <a:tab pos="1030368" algn="l"/>
                <a:tab pos="1555288" algn="l"/>
              </a:tabLst>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67" dirty="0">
                <a:latin typeface="Arial MT"/>
                <a:cs typeface="Arial MT"/>
              </a:rPr>
              <a:t>V</a:t>
            </a:r>
            <a:r>
              <a:rPr sz="2400" dirty="0">
                <a:latin typeface="Arial MT"/>
                <a:cs typeface="Arial MT"/>
              </a:rPr>
              <a:t>	+ </a:t>
            </a:r>
            <a:r>
              <a:rPr sz="2400" spc="-213" dirty="0">
                <a:latin typeface="Arial MT"/>
                <a:cs typeface="Arial MT"/>
              </a:rPr>
              <a:t>(1-</a:t>
            </a:r>
            <a:r>
              <a:rPr sz="2400" spc="-480" dirty="0">
                <a:latin typeface="Arial MT"/>
                <a:cs typeface="Arial MT"/>
              </a:rPr>
              <a:t>β</a:t>
            </a:r>
            <a:r>
              <a:rPr sz="2400" spc="247" dirty="0">
                <a:latin typeface="Arial MT"/>
                <a:cs typeface="Arial MT"/>
              </a:rPr>
              <a:t> </a:t>
            </a:r>
            <a:r>
              <a:rPr sz="2400" spc="-13" dirty="0">
                <a:latin typeface="Arial MT"/>
                <a:cs typeface="Arial MT"/>
              </a:rPr>
              <a:t>)</a:t>
            </a:r>
            <a:r>
              <a:rPr sz="2400" spc="-253" dirty="0">
                <a:latin typeface="Arial MT"/>
                <a:cs typeface="Arial MT"/>
              </a:rPr>
              <a:t> </a:t>
            </a:r>
            <a:r>
              <a:rPr sz="3600" u="heavy" spc="-49" baseline="35000" dirty="0">
                <a:uFill>
                  <a:solidFill>
                    <a:srgbClr val="000000"/>
                  </a:solidFill>
                </a:uFill>
                <a:latin typeface="Arial MT"/>
                <a:cs typeface="Arial MT"/>
              </a:rPr>
              <a:t>dJ</a:t>
            </a:r>
            <a:endParaRPr sz="3600" baseline="35000">
              <a:latin typeface="Arial MT"/>
              <a:cs typeface="Arial MT"/>
            </a:endParaRPr>
          </a:p>
        </p:txBody>
      </p:sp>
      <p:sp>
        <p:nvSpPr>
          <p:cNvPr id="27" name="object 27"/>
          <p:cNvSpPr txBox="1"/>
          <p:nvPr/>
        </p:nvSpPr>
        <p:spPr>
          <a:xfrm>
            <a:off x="6818969" y="4363658"/>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28" name="object 28"/>
          <p:cNvSpPr txBox="1"/>
          <p:nvPr/>
        </p:nvSpPr>
        <p:spPr>
          <a:xfrm>
            <a:off x="8000689" y="44175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29" name="object 29"/>
          <p:cNvSpPr txBox="1"/>
          <p:nvPr/>
        </p:nvSpPr>
        <p:spPr>
          <a:xfrm>
            <a:off x="7825072" y="4201608"/>
            <a:ext cx="1162473" cy="386430"/>
          </a:xfrm>
          <a:prstGeom prst="rect">
            <a:avLst/>
          </a:prstGeom>
        </p:spPr>
        <p:txBody>
          <a:bodyPr vert="horz" wrap="square" lIns="0" tIns="16933" rIns="0" bIns="0" rtlCol="0">
            <a:spAutoFit/>
          </a:bodyPr>
          <a:lstStyle/>
          <a:p>
            <a:pPr marL="16933">
              <a:spcBef>
                <a:spcPts val="133"/>
              </a:spcBef>
              <a:tabLst>
                <a:tab pos="968562" algn="l"/>
              </a:tabLst>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1100" dirty="0">
                <a:latin typeface="Arial MT"/>
                <a:cs typeface="Arial MT"/>
              </a:rPr>
              <a:t>μ</a:t>
            </a:r>
            <a:endParaRPr sz="2400">
              <a:latin typeface="Arial MT"/>
              <a:cs typeface="Arial MT"/>
            </a:endParaRPr>
          </a:p>
        </p:txBody>
      </p:sp>
      <p:sp>
        <p:nvSpPr>
          <p:cNvPr id="30" name="object 30"/>
          <p:cNvSpPr txBox="1"/>
          <p:nvPr/>
        </p:nvSpPr>
        <p:spPr>
          <a:xfrm>
            <a:off x="8579828" y="4417508"/>
            <a:ext cx="644312" cy="263320"/>
          </a:xfrm>
          <a:prstGeom prst="rect">
            <a:avLst/>
          </a:prstGeom>
        </p:spPr>
        <p:txBody>
          <a:bodyPr vert="horz" wrap="square" lIns="0" tIns="16933" rIns="0" bIns="0" rtlCol="0">
            <a:spAutoFit/>
          </a:bodyPr>
          <a:lstStyle/>
          <a:p>
            <a:pPr marL="16933">
              <a:spcBef>
                <a:spcPts val="133"/>
              </a:spcBef>
              <a:tabLst>
                <a:tab pos="389457" algn="l"/>
              </a:tabLst>
            </a:pPr>
            <a:r>
              <a:rPr sz="1600" spc="-67" dirty="0">
                <a:latin typeface="Arial MT"/>
                <a:cs typeface="Arial MT"/>
              </a:rPr>
              <a:t>2</a:t>
            </a:r>
            <a:r>
              <a:rPr sz="1600" dirty="0">
                <a:latin typeface="Arial MT"/>
                <a:cs typeface="Arial MT"/>
              </a:rPr>
              <a:t>	</a:t>
            </a:r>
            <a:r>
              <a:rPr sz="1600" spc="-13" dirty="0">
                <a:latin typeface="Arial MT"/>
                <a:cs typeface="Arial MT"/>
              </a:rPr>
              <a:t>t-</a:t>
            </a:r>
            <a:r>
              <a:rPr sz="1600" spc="-67" dirty="0">
                <a:latin typeface="Arial MT"/>
                <a:cs typeface="Arial MT"/>
              </a:rPr>
              <a:t>1</a:t>
            </a:r>
            <a:endParaRPr sz="1600">
              <a:latin typeface="Arial MT"/>
              <a:cs typeface="Arial MT"/>
            </a:endParaRPr>
          </a:p>
        </p:txBody>
      </p:sp>
      <p:sp>
        <p:nvSpPr>
          <p:cNvPr id="31" name="object 31"/>
          <p:cNvSpPr txBox="1"/>
          <p:nvPr/>
        </p:nvSpPr>
        <p:spPr>
          <a:xfrm>
            <a:off x="10085473" y="4417509"/>
            <a:ext cx="147319"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2</a:t>
            </a:r>
            <a:endParaRPr sz="1600">
              <a:latin typeface="Arial MT"/>
              <a:cs typeface="Arial MT"/>
            </a:endParaRPr>
          </a:p>
        </p:txBody>
      </p:sp>
      <p:sp>
        <p:nvSpPr>
          <p:cNvPr id="32" name="object 32"/>
          <p:cNvSpPr txBox="1"/>
          <p:nvPr/>
        </p:nvSpPr>
        <p:spPr>
          <a:xfrm>
            <a:off x="9240833" y="4201608"/>
            <a:ext cx="1593427"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a:t>
            </a:r>
            <a:r>
              <a:rPr sz="2400" spc="-7" dirty="0">
                <a:latin typeface="Arial MT"/>
                <a:cs typeface="Arial MT"/>
              </a:rPr>
              <a:t> </a:t>
            </a:r>
            <a:r>
              <a:rPr sz="2400" spc="-213" dirty="0">
                <a:latin typeface="Arial MT"/>
                <a:cs typeface="Arial MT"/>
              </a:rPr>
              <a:t>(1-</a:t>
            </a:r>
            <a:r>
              <a:rPr sz="2400" spc="-480" dirty="0">
                <a:latin typeface="Arial MT"/>
                <a:cs typeface="Arial MT"/>
              </a:rPr>
              <a:t>β</a:t>
            </a:r>
            <a:r>
              <a:rPr sz="2400" spc="240" dirty="0">
                <a:latin typeface="Arial MT"/>
                <a:cs typeface="Arial MT"/>
              </a:rPr>
              <a:t> </a:t>
            </a:r>
            <a:r>
              <a:rPr sz="2400" dirty="0">
                <a:latin typeface="Arial MT"/>
                <a:cs typeface="Arial MT"/>
              </a:rPr>
              <a:t>)</a:t>
            </a:r>
            <a:r>
              <a:rPr sz="2400" spc="473" dirty="0">
                <a:latin typeface="Arial MT"/>
                <a:cs typeface="Arial MT"/>
              </a:rPr>
              <a:t> </a:t>
            </a:r>
            <a:r>
              <a:rPr sz="3600" spc="-49" baseline="35000" dirty="0">
                <a:latin typeface="Arial MT"/>
                <a:cs typeface="Arial MT"/>
              </a:rPr>
              <a:t>dJ</a:t>
            </a:r>
            <a:endParaRPr sz="3600" baseline="35000">
              <a:latin typeface="Arial MT"/>
              <a:cs typeface="Arial MT"/>
            </a:endParaRPr>
          </a:p>
        </p:txBody>
      </p:sp>
      <p:sp>
        <p:nvSpPr>
          <p:cNvPr id="33" name="object 33"/>
          <p:cNvSpPr/>
          <p:nvPr/>
        </p:nvSpPr>
        <p:spPr>
          <a:xfrm>
            <a:off x="104753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34" name="object 34"/>
          <p:cNvSpPr txBox="1"/>
          <p:nvPr/>
        </p:nvSpPr>
        <p:spPr>
          <a:xfrm>
            <a:off x="10435602" y="4353840"/>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35" name="object 35"/>
          <p:cNvSpPr/>
          <p:nvPr/>
        </p:nvSpPr>
        <p:spPr>
          <a:xfrm>
            <a:off x="103797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36" name="object 36"/>
          <p:cNvSpPr txBox="1"/>
          <p:nvPr/>
        </p:nvSpPr>
        <p:spPr>
          <a:xfrm>
            <a:off x="109004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95048">
              <a:lnSpc>
                <a:spcPct val="100000"/>
              </a:lnSpc>
              <a:spcBef>
                <a:spcPts val="133"/>
              </a:spcBef>
            </a:pPr>
            <a:r>
              <a:rPr spc="-13" dirty="0"/>
              <a:t>Update</a:t>
            </a:r>
            <a:r>
              <a:rPr spc="-213" dirty="0"/>
              <a:t> </a:t>
            </a:r>
            <a:r>
              <a:rPr spc="-13" dirty="0"/>
              <a:t>Equation:</a:t>
            </a:r>
            <a:r>
              <a:rPr spc="-200" dirty="0"/>
              <a:t> </a:t>
            </a: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grpSp>
        <p:nvGrpSpPr>
          <p:cNvPr id="12" name="object 12"/>
          <p:cNvGrpSpPr/>
          <p:nvPr/>
        </p:nvGrpSpPr>
        <p:grpSpPr>
          <a:xfrm>
            <a:off x="5774443" y="3078699"/>
            <a:ext cx="110067" cy="866140"/>
            <a:chOff x="4330832" y="2309024"/>
            <a:chExt cx="82550" cy="649605"/>
          </a:xfrm>
        </p:grpSpPr>
        <p:sp>
          <p:nvSpPr>
            <p:cNvPr id="13" name="object 13"/>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4330832" y="2851704"/>
              <a:ext cx="81950" cy="106434"/>
            </a:xfrm>
            <a:prstGeom prst="rect">
              <a:avLst/>
            </a:prstGeom>
          </p:spPr>
        </p:pic>
      </p:grpSp>
      <p:grpSp>
        <p:nvGrpSpPr>
          <p:cNvPr id="15" name="object 15"/>
          <p:cNvGrpSpPr/>
          <p:nvPr/>
        </p:nvGrpSpPr>
        <p:grpSpPr>
          <a:xfrm>
            <a:off x="9082843" y="3078699"/>
            <a:ext cx="110067" cy="866140"/>
            <a:chOff x="6812132" y="2309024"/>
            <a:chExt cx="82550" cy="649605"/>
          </a:xfrm>
        </p:grpSpPr>
        <p:sp>
          <p:nvSpPr>
            <p:cNvPr id="16" name="object 16"/>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2" cstate="print"/>
            <a:stretch>
              <a:fillRect/>
            </a:stretch>
          </p:blipFill>
          <p:spPr>
            <a:xfrm>
              <a:off x="6812132" y="2851704"/>
              <a:ext cx="81950" cy="106434"/>
            </a:xfrm>
            <a:prstGeom prst="rect">
              <a:avLst/>
            </a:prstGeom>
          </p:spPr>
        </p:pic>
      </p:grpSp>
      <p:sp>
        <p:nvSpPr>
          <p:cNvPr id="18" name="object 18"/>
          <p:cNvSpPr txBox="1"/>
          <p:nvPr/>
        </p:nvSpPr>
        <p:spPr>
          <a:xfrm>
            <a:off x="6334167" y="59621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9" name="object 19"/>
          <p:cNvSpPr txBox="1"/>
          <p:nvPr/>
        </p:nvSpPr>
        <p:spPr>
          <a:xfrm>
            <a:off x="5876967" y="5674311"/>
            <a:ext cx="1209887" cy="509541"/>
          </a:xfrm>
          <a:prstGeom prst="rect">
            <a:avLst/>
          </a:prstGeom>
        </p:spPr>
        <p:txBody>
          <a:bodyPr vert="horz" wrap="square" lIns="0" tIns="16933" rIns="0" bIns="0" rtlCol="0">
            <a:spAutoFit/>
          </a:bodyPr>
          <a:lstStyle/>
          <a:p>
            <a:pPr marL="16933">
              <a:spcBef>
                <a:spcPts val="133"/>
              </a:spcBef>
              <a:tabLst>
                <a:tab pos="660383"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860" dirty="0">
                <a:latin typeface="Arial MT"/>
                <a:cs typeface="Arial MT"/>
              </a:rPr>
              <a:t>ε</a:t>
            </a:r>
            <a:endParaRPr sz="3200">
              <a:latin typeface="Arial MT"/>
              <a:cs typeface="Arial MT"/>
            </a:endParaRPr>
          </a:p>
        </p:txBody>
      </p:sp>
      <p:sp>
        <p:nvSpPr>
          <p:cNvPr id="20" name="object 20"/>
          <p:cNvSpPr txBox="1"/>
          <p:nvPr/>
        </p:nvSpPr>
        <p:spPr>
          <a:xfrm>
            <a:off x="7615833" y="5601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6114683" y="5115511"/>
            <a:ext cx="1569720" cy="509541"/>
          </a:xfrm>
          <a:prstGeom prst="rect">
            <a:avLst/>
          </a:prstGeom>
        </p:spPr>
        <p:txBody>
          <a:bodyPr vert="horz" wrap="square" lIns="0" tIns="16933" rIns="0" bIns="0" rtlCol="0">
            <a:spAutoFit/>
          </a:bodyPr>
          <a:lstStyle/>
          <a:p>
            <a:pPr marL="50799">
              <a:spcBef>
                <a:spcPts val="133"/>
              </a:spcBef>
              <a:tabLst>
                <a:tab pos="353898" algn="l"/>
                <a:tab pos="850879"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r>
              <a:rPr sz="3200" spc="-33" dirty="0">
                <a:latin typeface="Arial MT"/>
                <a:cs typeface="Arial MT"/>
              </a:rPr>
              <a:t> </a:t>
            </a:r>
            <a:r>
              <a:rPr sz="4800" baseline="-32000" dirty="0">
                <a:latin typeface="Arial MT"/>
                <a:cs typeface="Arial MT"/>
              </a:rPr>
              <a:t>*</a:t>
            </a:r>
            <a:r>
              <a:rPr sz="4800" spc="400" baseline="-32000" dirty="0">
                <a:latin typeface="Arial MT"/>
                <a:cs typeface="Arial MT"/>
              </a:rPr>
              <a:t> </a:t>
            </a:r>
            <a:r>
              <a:rPr sz="4800" baseline="-27000" dirty="0">
                <a:latin typeface="Arial MT"/>
                <a:cs typeface="Arial MT"/>
              </a:rPr>
              <a:t>V</a:t>
            </a:r>
            <a:endParaRPr sz="4800" baseline="-27000">
              <a:latin typeface="Arial MT"/>
              <a:cs typeface="Arial MT"/>
            </a:endParaRPr>
          </a:p>
        </p:txBody>
      </p:sp>
      <p:sp>
        <p:nvSpPr>
          <p:cNvPr id="22" name="object 22"/>
          <p:cNvSpPr/>
          <p:nvPr/>
        </p:nvSpPr>
        <p:spPr>
          <a:xfrm>
            <a:off x="7274967" y="5360300"/>
            <a:ext cx="604520" cy="680720"/>
          </a:xfrm>
          <a:custGeom>
            <a:avLst/>
            <a:gdLst/>
            <a:ahLst/>
            <a:cxnLst/>
            <a:rect l="l" t="t" r="r" b="b"/>
            <a:pathLst>
              <a:path w="453389" h="510539">
                <a:moveTo>
                  <a:pt x="0" y="0"/>
                </a:moveTo>
                <a:lnTo>
                  <a:pt x="453299" y="0"/>
                </a:lnTo>
                <a:lnTo>
                  <a:pt x="453299" y="510299"/>
                </a:lnTo>
                <a:lnTo>
                  <a:pt x="0" y="510299"/>
                </a:lnTo>
                <a:lnTo>
                  <a:pt x="0" y="0"/>
                </a:lnTo>
                <a:close/>
              </a:path>
            </a:pathLst>
          </a:custGeom>
          <a:ln w="19049">
            <a:solidFill>
              <a:srgbClr val="FF0000"/>
            </a:solidFill>
          </a:ln>
        </p:spPr>
        <p:txBody>
          <a:bodyPr wrap="square" lIns="0" tIns="0" rIns="0" bIns="0" rtlCol="0"/>
          <a:lstStyle/>
          <a:p>
            <a:endParaRPr sz="2400"/>
          </a:p>
        </p:txBody>
      </p:sp>
      <p:sp>
        <p:nvSpPr>
          <p:cNvPr id="23" name="object 23"/>
          <p:cNvSpPr txBox="1"/>
          <p:nvPr/>
        </p:nvSpPr>
        <p:spPr>
          <a:xfrm>
            <a:off x="4448365" y="4427309"/>
            <a:ext cx="2259752" cy="263320"/>
          </a:xfrm>
          <a:prstGeom prst="rect">
            <a:avLst/>
          </a:prstGeom>
        </p:spPr>
        <p:txBody>
          <a:bodyPr vert="horz" wrap="square" lIns="0" tIns="16933" rIns="0" bIns="0" rtlCol="0">
            <a:spAutoFit/>
          </a:bodyPr>
          <a:lstStyle/>
          <a:p>
            <a:pPr marL="16933">
              <a:spcBef>
                <a:spcPts val="133"/>
              </a:spcBef>
              <a:tabLst>
                <a:tab pos="595192" algn="l"/>
                <a:tab pos="996502" algn="l"/>
                <a:tab pos="2128467" algn="l"/>
              </a:tabLst>
            </a:pPr>
            <a:r>
              <a:rPr sz="1600" spc="-67" dirty="0">
                <a:latin typeface="Arial MT"/>
                <a:cs typeface="Arial MT"/>
              </a:rPr>
              <a:t>t</a:t>
            </a:r>
            <a:r>
              <a:rPr sz="1600" dirty="0">
                <a:latin typeface="Arial MT"/>
                <a:cs typeface="Arial MT"/>
              </a:rPr>
              <a:t>	</a:t>
            </a:r>
            <a:r>
              <a:rPr sz="1600" spc="-67" dirty="0">
                <a:latin typeface="Arial MT"/>
                <a:cs typeface="Arial MT"/>
              </a:rPr>
              <a:t>1</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1</a:t>
            </a:r>
            <a:endParaRPr sz="1600">
              <a:latin typeface="Arial MT"/>
              <a:cs typeface="Arial MT"/>
            </a:endParaRPr>
          </a:p>
        </p:txBody>
      </p:sp>
      <p:sp>
        <p:nvSpPr>
          <p:cNvPr id="24" name="object 24"/>
          <p:cNvSpPr txBox="1"/>
          <p:nvPr/>
        </p:nvSpPr>
        <p:spPr>
          <a:xfrm>
            <a:off x="4211201" y="4211408"/>
            <a:ext cx="3006513" cy="386430"/>
          </a:xfrm>
          <a:prstGeom prst="rect">
            <a:avLst/>
          </a:prstGeom>
        </p:spPr>
        <p:txBody>
          <a:bodyPr vert="horz" wrap="square" lIns="0" tIns="16933" rIns="0" bIns="0" rtlCol="0">
            <a:spAutoFit/>
          </a:bodyPr>
          <a:lstStyle/>
          <a:p>
            <a:pPr marL="50799">
              <a:spcBef>
                <a:spcPts val="133"/>
              </a:spcBef>
              <a:tabLst>
                <a:tab pos="1030368" algn="l"/>
                <a:tab pos="1555288" algn="l"/>
              </a:tabLst>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67" dirty="0">
                <a:latin typeface="Arial MT"/>
                <a:cs typeface="Arial MT"/>
              </a:rPr>
              <a:t>V</a:t>
            </a:r>
            <a:r>
              <a:rPr sz="2400" dirty="0">
                <a:latin typeface="Arial MT"/>
                <a:cs typeface="Arial MT"/>
              </a:rPr>
              <a:t>	+ </a:t>
            </a:r>
            <a:r>
              <a:rPr sz="2400" spc="-213" dirty="0">
                <a:latin typeface="Arial MT"/>
                <a:cs typeface="Arial MT"/>
              </a:rPr>
              <a:t>(1-</a:t>
            </a:r>
            <a:r>
              <a:rPr sz="2400" spc="-480" dirty="0">
                <a:latin typeface="Arial MT"/>
                <a:cs typeface="Arial MT"/>
              </a:rPr>
              <a:t>β</a:t>
            </a:r>
            <a:r>
              <a:rPr sz="2400" spc="247" dirty="0">
                <a:latin typeface="Arial MT"/>
                <a:cs typeface="Arial MT"/>
              </a:rPr>
              <a:t> </a:t>
            </a:r>
            <a:r>
              <a:rPr sz="2400" spc="-13" dirty="0">
                <a:latin typeface="Arial MT"/>
                <a:cs typeface="Arial MT"/>
              </a:rPr>
              <a:t>)</a:t>
            </a:r>
            <a:r>
              <a:rPr sz="2400" spc="-253" dirty="0">
                <a:latin typeface="Arial MT"/>
                <a:cs typeface="Arial MT"/>
              </a:rPr>
              <a:t> </a:t>
            </a:r>
            <a:r>
              <a:rPr sz="3600" u="heavy" spc="-49" baseline="35000" dirty="0">
                <a:uFill>
                  <a:solidFill>
                    <a:srgbClr val="000000"/>
                  </a:solidFill>
                </a:uFill>
                <a:latin typeface="Arial MT"/>
                <a:cs typeface="Arial MT"/>
              </a:rPr>
              <a:t>dJ</a:t>
            </a:r>
            <a:endParaRPr sz="3600" baseline="35000">
              <a:latin typeface="Arial MT"/>
              <a:cs typeface="Arial MT"/>
            </a:endParaRPr>
          </a:p>
        </p:txBody>
      </p:sp>
      <p:sp>
        <p:nvSpPr>
          <p:cNvPr id="25" name="object 25"/>
          <p:cNvSpPr txBox="1"/>
          <p:nvPr/>
        </p:nvSpPr>
        <p:spPr>
          <a:xfrm>
            <a:off x="6818969" y="4363658"/>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26" name="object 26"/>
          <p:cNvSpPr txBox="1"/>
          <p:nvPr/>
        </p:nvSpPr>
        <p:spPr>
          <a:xfrm>
            <a:off x="8000689" y="44175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27" name="object 27"/>
          <p:cNvSpPr txBox="1"/>
          <p:nvPr/>
        </p:nvSpPr>
        <p:spPr>
          <a:xfrm>
            <a:off x="7825072" y="4201608"/>
            <a:ext cx="1162473" cy="386430"/>
          </a:xfrm>
          <a:prstGeom prst="rect">
            <a:avLst/>
          </a:prstGeom>
        </p:spPr>
        <p:txBody>
          <a:bodyPr vert="horz" wrap="square" lIns="0" tIns="16933" rIns="0" bIns="0" rtlCol="0">
            <a:spAutoFit/>
          </a:bodyPr>
          <a:lstStyle/>
          <a:p>
            <a:pPr marL="16933">
              <a:spcBef>
                <a:spcPts val="133"/>
              </a:spcBef>
              <a:tabLst>
                <a:tab pos="968562" algn="l"/>
              </a:tabLst>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1100" dirty="0">
                <a:latin typeface="Arial MT"/>
                <a:cs typeface="Arial MT"/>
              </a:rPr>
              <a:t>μ</a:t>
            </a:r>
            <a:endParaRPr sz="2400">
              <a:latin typeface="Arial MT"/>
              <a:cs typeface="Arial MT"/>
            </a:endParaRPr>
          </a:p>
        </p:txBody>
      </p:sp>
      <p:sp>
        <p:nvSpPr>
          <p:cNvPr id="28" name="object 28"/>
          <p:cNvSpPr txBox="1"/>
          <p:nvPr/>
        </p:nvSpPr>
        <p:spPr>
          <a:xfrm>
            <a:off x="8579828" y="4417508"/>
            <a:ext cx="644312" cy="263320"/>
          </a:xfrm>
          <a:prstGeom prst="rect">
            <a:avLst/>
          </a:prstGeom>
        </p:spPr>
        <p:txBody>
          <a:bodyPr vert="horz" wrap="square" lIns="0" tIns="16933" rIns="0" bIns="0" rtlCol="0">
            <a:spAutoFit/>
          </a:bodyPr>
          <a:lstStyle/>
          <a:p>
            <a:pPr marL="16933">
              <a:spcBef>
                <a:spcPts val="133"/>
              </a:spcBef>
              <a:tabLst>
                <a:tab pos="389457" algn="l"/>
              </a:tabLst>
            </a:pPr>
            <a:r>
              <a:rPr sz="1600" spc="-67" dirty="0">
                <a:latin typeface="Arial MT"/>
                <a:cs typeface="Arial MT"/>
              </a:rPr>
              <a:t>2</a:t>
            </a:r>
            <a:r>
              <a:rPr sz="1600" dirty="0">
                <a:latin typeface="Arial MT"/>
                <a:cs typeface="Arial MT"/>
              </a:rPr>
              <a:t>	</a:t>
            </a:r>
            <a:r>
              <a:rPr sz="1600" spc="-13" dirty="0">
                <a:latin typeface="Arial MT"/>
                <a:cs typeface="Arial MT"/>
              </a:rPr>
              <a:t>t-</a:t>
            </a:r>
            <a:r>
              <a:rPr sz="1600" spc="-67" dirty="0">
                <a:latin typeface="Arial MT"/>
                <a:cs typeface="Arial MT"/>
              </a:rPr>
              <a:t>1</a:t>
            </a:r>
            <a:endParaRPr sz="1600">
              <a:latin typeface="Arial MT"/>
              <a:cs typeface="Arial MT"/>
            </a:endParaRPr>
          </a:p>
        </p:txBody>
      </p:sp>
      <p:sp>
        <p:nvSpPr>
          <p:cNvPr id="29" name="object 29"/>
          <p:cNvSpPr txBox="1"/>
          <p:nvPr/>
        </p:nvSpPr>
        <p:spPr>
          <a:xfrm>
            <a:off x="10085473" y="4417509"/>
            <a:ext cx="147319"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2</a:t>
            </a:r>
            <a:endParaRPr sz="1600">
              <a:latin typeface="Arial MT"/>
              <a:cs typeface="Arial MT"/>
            </a:endParaRPr>
          </a:p>
        </p:txBody>
      </p:sp>
      <p:sp>
        <p:nvSpPr>
          <p:cNvPr id="30" name="object 30"/>
          <p:cNvSpPr txBox="1"/>
          <p:nvPr/>
        </p:nvSpPr>
        <p:spPr>
          <a:xfrm>
            <a:off x="9240833" y="4201608"/>
            <a:ext cx="1593427"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a:t>
            </a:r>
            <a:r>
              <a:rPr sz="2400" spc="-7" dirty="0">
                <a:latin typeface="Arial MT"/>
                <a:cs typeface="Arial MT"/>
              </a:rPr>
              <a:t> </a:t>
            </a:r>
            <a:r>
              <a:rPr sz="2400" spc="-213" dirty="0">
                <a:latin typeface="Arial MT"/>
                <a:cs typeface="Arial MT"/>
              </a:rPr>
              <a:t>(1-</a:t>
            </a:r>
            <a:r>
              <a:rPr sz="2400" spc="-480" dirty="0">
                <a:latin typeface="Arial MT"/>
                <a:cs typeface="Arial MT"/>
              </a:rPr>
              <a:t>β</a:t>
            </a:r>
            <a:r>
              <a:rPr sz="2400" spc="240" dirty="0">
                <a:latin typeface="Arial MT"/>
                <a:cs typeface="Arial MT"/>
              </a:rPr>
              <a:t> </a:t>
            </a:r>
            <a:r>
              <a:rPr sz="2400" dirty="0">
                <a:latin typeface="Arial MT"/>
                <a:cs typeface="Arial MT"/>
              </a:rPr>
              <a:t>)</a:t>
            </a:r>
            <a:r>
              <a:rPr sz="2400" spc="473" dirty="0">
                <a:latin typeface="Arial MT"/>
                <a:cs typeface="Arial MT"/>
              </a:rPr>
              <a:t> </a:t>
            </a:r>
            <a:r>
              <a:rPr sz="3600" spc="-49" baseline="35000" dirty="0">
                <a:latin typeface="Arial MT"/>
                <a:cs typeface="Arial MT"/>
              </a:rPr>
              <a:t>dJ</a:t>
            </a:r>
            <a:endParaRPr sz="3600" baseline="35000">
              <a:latin typeface="Arial MT"/>
              <a:cs typeface="Arial MT"/>
            </a:endParaRPr>
          </a:p>
        </p:txBody>
      </p:sp>
      <p:sp>
        <p:nvSpPr>
          <p:cNvPr id="31" name="object 31"/>
          <p:cNvSpPr/>
          <p:nvPr/>
        </p:nvSpPr>
        <p:spPr>
          <a:xfrm>
            <a:off x="104753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32" name="object 32"/>
          <p:cNvSpPr txBox="1"/>
          <p:nvPr/>
        </p:nvSpPr>
        <p:spPr>
          <a:xfrm>
            <a:off x="10435602" y="4353840"/>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33" name="object 33"/>
          <p:cNvSpPr/>
          <p:nvPr/>
        </p:nvSpPr>
        <p:spPr>
          <a:xfrm>
            <a:off x="103797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34" name="object 34"/>
          <p:cNvSpPr txBox="1"/>
          <p:nvPr/>
        </p:nvSpPr>
        <p:spPr>
          <a:xfrm>
            <a:off x="109004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35" name="object 35"/>
          <p:cNvSpPr txBox="1"/>
          <p:nvPr/>
        </p:nvSpPr>
        <p:spPr>
          <a:xfrm>
            <a:off x="4471087" y="56015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36" name="object 36"/>
          <p:cNvSpPr txBox="1"/>
          <p:nvPr/>
        </p:nvSpPr>
        <p:spPr>
          <a:xfrm>
            <a:off x="5220437" y="56015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37" name="object 37"/>
          <p:cNvSpPr txBox="1"/>
          <p:nvPr/>
        </p:nvSpPr>
        <p:spPr>
          <a:xfrm>
            <a:off x="4245068" y="53137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95048">
              <a:lnSpc>
                <a:spcPct val="100000"/>
              </a:lnSpc>
              <a:spcBef>
                <a:spcPts val="133"/>
              </a:spcBef>
            </a:pPr>
            <a:r>
              <a:rPr spc="-13" dirty="0"/>
              <a:t>Update</a:t>
            </a:r>
            <a:r>
              <a:rPr spc="-213" dirty="0"/>
              <a:t> </a:t>
            </a:r>
            <a:r>
              <a:rPr spc="-13" dirty="0"/>
              <a:t>Equation:</a:t>
            </a:r>
            <a:r>
              <a:rPr spc="-200" dirty="0"/>
              <a:t> </a:t>
            </a:r>
            <a:r>
              <a:rPr spc="-27" dirty="0"/>
              <a:t>Adam</a:t>
            </a:r>
          </a:p>
        </p:txBody>
      </p:sp>
      <p:sp>
        <p:nvSpPr>
          <p:cNvPr id="3" name="object 3"/>
          <p:cNvSpPr txBox="1"/>
          <p:nvPr/>
        </p:nvSpPr>
        <p:spPr>
          <a:xfrm>
            <a:off x="2007049" y="2337850"/>
            <a:ext cx="1534160" cy="554853"/>
          </a:xfrm>
          <a:prstGeom prst="rect">
            <a:avLst/>
          </a:prstGeom>
          <a:solidFill>
            <a:srgbClr val="0000FF"/>
          </a:solidFill>
        </p:spPr>
        <p:txBody>
          <a:bodyPr vert="horz" wrap="square" lIns="0" tIns="183727" rIns="0" bIns="0" rtlCol="0">
            <a:spAutoFit/>
          </a:bodyPr>
          <a:lstStyle/>
          <a:p>
            <a:pPr marL="368291">
              <a:spcBef>
                <a:spcPts val="1447"/>
              </a:spcBef>
            </a:pPr>
            <a:r>
              <a:rPr sz="2400" spc="-27" dirty="0">
                <a:solidFill>
                  <a:srgbClr val="FFFFFF"/>
                </a:solidFill>
                <a:latin typeface="Arial MT"/>
                <a:cs typeface="Arial MT"/>
              </a:rPr>
              <a:t>Adam</a:t>
            </a:r>
            <a:endParaRPr sz="2400">
              <a:latin typeface="Arial MT"/>
              <a:cs typeface="Arial MT"/>
            </a:endParaRPr>
          </a:p>
        </p:txBody>
      </p:sp>
      <p:sp>
        <p:nvSpPr>
          <p:cNvPr id="4" name="object 4"/>
          <p:cNvSpPr txBox="1"/>
          <p:nvPr/>
        </p:nvSpPr>
        <p:spPr>
          <a:xfrm>
            <a:off x="4750249" y="2337849"/>
            <a:ext cx="2113280" cy="729388"/>
          </a:xfrm>
          <a:prstGeom prst="rect">
            <a:avLst/>
          </a:prstGeom>
          <a:solidFill>
            <a:srgbClr val="0000FF"/>
          </a:solidFill>
        </p:spPr>
        <p:txBody>
          <a:bodyPr vert="horz" wrap="square" lIns="0" tIns="8467" rIns="0" bIns="0" rtlCol="0">
            <a:spAutoFit/>
          </a:bodyPr>
          <a:lstStyle/>
          <a:p>
            <a:pPr marL="293786" marR="283626" indent="118530">
              <a:lnSpc>
                <a:spcPts val="2907"/>
              </a:lnSpc>
              <a:spcBef>
                <a:spcPts val="67"/>
              </a:spcBef>
            </a:pPr>
            <a:r>
              <a:rPr sz="2400" dirty="0">
                <a:solidFill>
                  <a:srgbClr val="FFFFFF"/>
                </a:solidFill>
                <a:latin typeface="Arial MT"/>
                <a:cs typeface="Arial MT"/>
              </a:rPr>
              <a:t>SGD</a:t>
            </a:r>
            <a:r>
              <a:rPr sz="2400" spc="-20" dirty="0">
                <a:solidFill>
                  <a:srgbClr val="FFFFFF"/>
                </a:solidFill>
                <a:latin typeface="Arial MT"/>
                <a:cs typeface="Arial MT"/>
              </a:rPr>
              <a:t> </a:t>
            </a:r>
            <a:r>
              <a:rPr sz="2400" spc="-27" dirty="0">
                <a:solidFill>
                  <a:srgbClr val="FFFFFF"/>
                </a:solidFill>
                <a:latin typeface="Arial MT"/>
                <a:cs typeface="Arial MT"/>
              </a:rPr>
              <a:t>with </a:t>
            </a:r>
            <a:r>
              <a:rPr sz="2400" spc="-13" dirty="0">
                <a:solidFill>
                  <a:srgbClr val="FFFFFF"/>
                </a:solidFill>
                <a:latin typeface="Arial MT"/>
                <a:cs typeface="Arial MT"/>
              </a:rPr>
              <a:t>Momentum</a:t>
            </a:r>
            <a:endParaRPr sz="2400">
              <a:latin typeface="Arial MT"/>
              <a:cs typeface="Arial MT"/>
            </a:endParaRPr>
          </a:p>
        </p:txBody>
      </p:sp>
      <p:grpSp>
        <p:nvGrpSpPr>
          <p:cNvPr id="5" name="object 5"/>
          <p:cNvGrpSpPr/>
          <p:nvPr/>
        </p:nvGrpSpPr>
        <p:grpSpPr>
          <a:xfrm>
            <a:off x="3917163" y="2592791"/>
            <a:ext cx="457200" cy="250613"/>
            <a:chOff x="2937872" y="1944593"/>
            <a:chExt cx="342900" cy="187960"/>
          </a:xfrm>
        </p:grpSpPr>
        <p:sp>
          <p:nvSpPr>
            <p:cNvPr id="6" name="object 6"/>
            <p:cNvSpPr/>
            <p:nvPr/>
          </p:nvSpPr>
          <p:spPr>
            <a:xfrm>
              <a:off x="2942628" y="1949360"/>
              <a:ext cx="333375" cy="178435"/>
            </a:xfrm>
            <a:custGeom>
              <a:avLst/>
              <a:gdLst/>
              <a:ahLst/>
              <a:cxnLst/>
              <a:rect l="l" t="t" r="r" b="b"/>
              <a:pathLst>
                <a:path w="333375" h="178435">
                  <a:moveTo>
                    <a:pt x="333133" y="106794"/>
                  </a:moveTo>
                  <a:lnTo>
                    <a:pt x="0" y="106794"/>
                  </a:lnTo>
                  <a:lnTo>
                    <a:pt x="0" y="177990"/>
                  </a:lnTo>
                  <a:lnTo>
                    <a:pt x="333133" y="177990"/>
                  </a:lnTo>
                  <a:lnTo>
                    <a:pt x="333133" y="106794"/>
                  </a:lnTo>
                  <a:close/>
                </a:path>
                <a:path w="333375" h="178435">
                  <a:moveTo>
                    <a:pt x="333133" y="0"/>
                  </a:moveTo>
                  <a:lnTo>
                    <a:pt x="0" y="0"/>
                  </a:lnTo>
                  <a:lnTo>
                    <a:pt x="0" y="71196"/>
                  </a:lnTo>
                  <a:lnTo>
                    <a:pt x="333133" y="71196"/>
                  </a:lnTo>
                  <a:lnTo>
                    <a:pt x="333133" y="0"/>
                  </a:lnTo>
                  <a:close/>
                </a:path>
              </a:pathLst>
            </a:custGeom>
            <a:solidFill>
              <a:srgbClr val="000000"/>
            </a:solidFill>
          </p:spPr>
          <p:txBody>
            <a:bodyPr wrap="square" lIns="0" tIns="0" rIns="0" bIns="0" rtlCol="0"/>
            <a:lstStyle/>
            <a:p>
              <a:endParaRPr sz="2400"/>
            </a:p>
          </p:txBody>
        </p:sp>
        <p:sp>
          <p:nvSpPr>
            <p:cNvPr id="7" name="object 7"/>
            <p:cNvSpPr/>
            <p:nvPr/>
          </p:nvSpPr>
          <p:spPr>
            <a:xfrm>
              <a:off x="2942634" y="1949356"/>
              <a:ext cx="333375" cy="178435"/>
            </a:xfrm>
            <a:custGeom>
              <a:avLst/>
              <a:gdLst/>
              <a:ahLst/>
              <a:cxnLst/>
              <a:rect l="l" t="t" r="r" b="b"/>
              <a:pathLst>
                <a:path w="333375" h="178435">
                  <a:moveTo>
                    <a:pt x="0" y="0"/>
                  </a:moveTo>
                  <a:lnTo>
                    <a:pt x="333129" y="0"/>
                  </a:lnTo>
                  <a:lnTo>
                    <a:pt x="333129" y="71194"/>
                  </a:lnTo>
                  <a:lnTo>
                    <a:pt x="0" y="71194"/>
                  </a:lnTo>
                  <a:lnTo>
                    <a:pt x="0" y="0"/>
                  </a:lnTo>
                  <a:close/>
                </a:path>
                <a:path w="333375" h="178435">
                  <a:moveTo>
                    <a:pt x="0" y="106792"/>
                  </a:moveTo>
                  <a:lnTo>
                    <a:pt x="333129" y="106792"/>
                  </a:lnTo>
                  <a:lnTo>
                    <a:pt x="333129" y="177987"/>
                  </a:lnTo>
                  <a:lnTo>
                    <a:pt x="0" y="177987"/>
                  </a:lnTo>
                  <a:lnTo>
                    <a:pt x="0" y="106792"/>
                  </a:lnTo>
                  <a:close/>
                </a:path>
              </a:pathLst>
            </a:custGeom>
            <a:ln w="9524">
              <a:solidFill>
                <a:srgbClr val="000000"/>
              </a:solidFill>
            </a:ln>
          </p:spPr>
          <p:txBody>
            <a:bodyPr wrap="square" lIns="0" tIns="0" rIns="0" bIns="0" rtlCol="0"/>
            <a:lstStyle/>
            <a:p>
              <a:endParaRPr sz="2400"/>
            </a:p>
          </p:txBody>
        </p:sp>
      </p:grpSp>
      <p:sp>
        <p:nvSpPr>
          <p:cNvPr id="8" name="object 8"/>
          <p:cNvSpPr txBox="1"/>
          <p:nvPr/>
        </p:nvSpPr>
        <p:spPr>
          <a:xfrm>
            <a:off x="8072249" y="2337850"/>
            <a:ext cx="2113280" cy="554853"/>
          </a:xfrm>
          <a:prstGeom prst="rect">
            <a:avLst/>
          </a:prstGeom>
          <a:solidFill>
            <a:srgbClr val="0000FF"/>
          </a:solidFill>
        </p:spPr>
        <p:txBody>
          <a:bodyPr vert="horz" wrap="square" lIns="0" tIns="183727" rIns="0" bIns="0" rtlCol="0">
            <a:spAutoFit/>
          </a:bodyPr>
          <a:lstStyle/>
          <a:p>
            <a:pPr marL="395383">
              <a:spcBef>
                <a:spcPts val="1447"/>
              </a:spcBef>
            </a:pPr>
            <a:r>
              <a:rPr sz="2400" spc="-13" dirty="0">
                <a:solidFill>
                  <a:srgbClr val="FFFFFF"/>
                </a:solidFill>
                <a:latin typeface="Arial MT"/>
                <a:cs typeface="Arial MT"/>
              </a:rPr>
              <a:t>RMSProp</a:t>
            </a:r>
            <a:endParaRPr sz="2400">
              <a:latin typeface="Arial MT"/>
              <a:cs typeface="Arial MT"/>
            </a:endParaRPr>
          </a:p>
        </p:txBody>
      </p:sp>
      <p:grpSp>
        <p:nvGrpSpPr>
          <p:cNvPr id="9" name="object 9"/>
          <p:cNvGrpSpPr/>
          <p:nvPr/>
        </p:nvGrpSpPr>
        <p:grpSpPr>
          <a:xfrm>
            <a:off x="7243558" y="2483555"/>
            <a:ext cx="418253" cy="376767"/>
            <a:chOff x="5432668" y="1862666"/>
            <a:chExt cx="313690" cy="282575"/>
          </a:xfrm>
        </p:grpSpPr>
        <p:sp>
          <p:nvSpPr>
            <p:cNvPr id="10" name="object 10"/>
            <p:cNvSpPr/>
            <p:nvPr/>
          </p:nvSpPr>
          <p:spPr>
            <a:xfrm>
              <a:off x="5437429" y="1866912"/>
              <a:ext cx="304165" cy="273050"/>
            </a:xfrm>
            <a:custGeom>
              <a:avLst/>
              <a:gdLst/>
              <a:ahLst/>
              <a:cxnLst/>
              <a:rect l="l" t="t" r="r" b="b"/>
              <a:pathLst>
                <a:path w="304164" h="273050">
                  <a:moveTo>
                    <a:pt x="303580" y="92710"/>
                  </a:moveTo>
                  <a:lnTo>
                    <a:pt x="195465" y="92710"/>
                  </a:lnTo>
                  <a:lnTo>
                    <a:pt x="195465" y="0"/>
                  </a:lnTo>
                  <a:lnTo>
                    <a:pt x="108115" y="0"/>
                  </a:lnTo>
                  <a:lnTo>
                    <a:pt x="108115" y="92710"/>
                  </a:lnTo>
                  <a:lnTo>
                    <a:pt x="0" y="92710"/>
                  </a:lnTo>
                  <a:lnTo>
                    <a:pt x="0" y="180340"/>
                  </a:lnTo>
                  <a:lnTo>
                    <a:pt x="108115" y="180340"/>
                  </a:lnTo>
                  <a:lnTo>
                    <a:pt x="108115" y="273050"/>
                  </a:lnTo>
                  <a:lnTo>
                    <a:pt x="195465" y="273050"/>
                  </a:lnTo>
                  <a:lnTo>
                    <a:pt x="195465" y="180340"/>
                  </a:lnTo>
                  <a:lnTo>
                    <a:pt x="303580" y="180340"/>
                  </a:lnTo>
                  <a:lnTo>
                    <a:pt x="303580" y="92710"/>
                  </a:lnTo>
                  <a:close/>
                </a:path>
              </a:pathLst>
            </a:custGeom>
            <a:solidFill>
              <a:srgbClr val="000000"/>
            </a:solidFill>
          </p:spPr>
          <p:txBody>
            <a:bodyPr wrap="square" lIns="0" tIns="0" rIns="0" bIns="0" rtlCol="0"/>
            <a:lstStyle/>
            <a:p>
              <a:endParaRPr sz="2400"/>
            </a:p>
          </p:txBody>
        </p:sp>
        <p:sp>
          <p:nvSpPr>
            <p:cNvPr id="11" name="object 11"/>
            <p:cNvSpPr/>
            <p:nvPr/>
          </p:nvSpPr>
          <p:spPr>
            <a:xfrm>
              <a:off x="5437431" y="1867429"/>
              <a:ext cx="304165" cy="273050"/>
            </a:xfrm>
            <a:custGeom>
              <a:avLst/>
              <a:gdLst/>
              <a:ahLst/>
              <a:cxnLst/>
              <a:rect l="l" t="t" r="r" b="b"/>
              <a:pathLst>
                <a:path w="304164" h="273050">
                  <a:moveTo>
                    <a:pt x="0" y="92794"/>
                  </a:moveTo>
                  <a:lnTo>
                    <a:pt x="108117" y="92794"/>
                  </a:lnTo>
                  <a:lnTo>
                    <a:pt x="108117" y="0"/>
                  </a:lnTo>
                  <a:lnTo>
                    <a:pt x="195470" y="0"/>
                  </a:lnTo>
                  <a:lnTo>
                    <a:pt x="195470" y="92794"/>
                  </a:lnTo>
                  <a:lnTo>
                    <a:pt x="303587" y="92794"/>
                  </a:lnTo>
                  <a:lnTo>
                    <a:pt x="303587" y="180147"/>
                  </a:lnTo>
                  <a:lnTo>
                    <a:pt x="195470" y="180147"/>
                  </a:lnTo>
                  <a:lnTo>
                    <a:pt x="195470" y="272941"/>
                  </a:lnTo>
                  <a:lnTo>
                    <a:pt x="108117" y="272941"/>
                  </a:lnTo>
                  <a:lnTo>
                    <a:pt x="108117" y="180147"/>
                  </a:lnTo>
                  <a:lnTo>
                    <a:pt x="0" y="180147"/>
                  </a:lnTo>
                  <a:lnTo>
                    <a:pt x="0" y="92794"/>
                  </a:lnTo>
                  <a:close/>
                </a:path>
              </a:pathLst>
            </a:custGeom>
            <a:ln w="9524">
              <a:solidFill>
                <a:srgbClr val="000000"/>
              </a:solidFill>
            </a:ln>
          </p:spPr>
          <p:txBody>
            <a:bodyPr wrap="square" lIns="0" tIns="0" rIns="0" bIns="0" rtlCol="0"/>
            <a:lstStyle/>
            <a:p>
              <a:endParaRPr sz="2400"/>
            </a:p>
          </p:txBody>
        </p:sp>
      </p:grpSp>
      <p:grpSp>
        <p:nvGrpSpPr>
          <p:cNvPr id="12" name="object 12"/>
          <p:cNvGrpSpPr/>
          <p:nvPr/>
        </p:nvGrpSpPr>
        <p:grpSpPr>
          <a:xfrm>
            <a:off x="5774443" y="3078699"/>
            <a:ext cx="110067" cy="866140"/>
            <a:chOff x="4330832" y="2309024"/>
            <a:chExt cx="82550" cy="649605"/>
          </a:xfrm>
        </p:grpSpPr>
        <p:sp>
          <p:nvSpPr>
            <p:cNvPr id="13" name="object 13"/>
            <p:cNvSpPr/>
            <p:nvPr/>
          </p:nvSpPr>
          <p:spPr>
            <a:xfrm>
              <a:off x="43549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4330832" y="2851704"/>
              <a:ext cx="81950" cy="106434"/>
            </a:xfrm>
            <a:prstGeom prst="rect">
              <a:avLst/>
            </a:prstGeom>
          </p:spPr>
        </p:pic>
      </p:grpSp>
      <p:grpSp>
        <p:nvGrpSpPr>
          <p:cNvPr id="15" name="object 15"/>
          <p:cNvGrpSpPr/>
          <p:nvPr/>
        </p:nvGrpSpPr>
        <p:grpSpPr>
          <a:xfrm>
            <a:off x="9082843" y="3078699"/>
            <a:ext cx="110067" cy="866140"/>
            <a:chOff x="6812132" y="2309024"/>
            <a:chExt cx="82550" cy="649605"/>
          </a:xfrm>
        </p:grpSpPr>
        <p:sp>
          <p:nvSpPr>
            <p:cNvPr id="16" name="object 16"/>
            <p:cNvSpPr/>
            <p:nvPr/>
          </p:nvSpPr>
          <p:spPr>
            <a:xfrm>
              <a:off x="6836250" y="2318549"/>
              <a:ext cx="17145" cy="544195"/>
            </a:xfrm>
            <a:custGeom>
              <a:avLst/>
              <a:gdLst/>
              <a:ahLst/>
              <a:cxnLst/>
              <a:rect l="l" t="t" r="r" b="b"/>
              <a:pathLst>
                <a:path w="17145" h="544194">
                  <a:moveTo>
                    <a:pt x="0" y="0"/>
                  </a:moveTo>
                  <a:lnTo>
                    <a:pt x="16857" y="543654"/>
                  </a:lnTo>
                </a:path>
              </a:pathLst>
            </a:custGeom>
            <a:ln w="19049">
              <a:solidFill>
                <a:srgbClr val="000000"/>
              </a:solidFill>
            </a:ln>
          </p:spPr>
          <p:txBody>
            <a:bodyPr wrap="square" lIns="0" tIns="0" rIns="0" bIns="0" rtlCol="0"/>
            <a:lstStyle/>
            <a:p>
              <a:endParaRPr sz="2400"/>
            </a:p>
          </p:txBody>
        </p:sp>
        <p:pic>
          <p:nvPicPr>
            <p:cNvPr id="17" name="object 17"/>
            <p:cNvPicPr/>
            <p:nvPr/>
          </p:nvPicPr>
          <p:blipFill>
            <a:blip r:embed="rId2" cstate="print"/>
            <a:stretch>
              <a:fillRect/>
            </a:stretch>
          </p:blipFill>
          <p:spPr>
            <a:xfrm>
              <a:off x="6812132" y="2851704"/>
              <a:ext cx="81950" cy="106434"/>
            </a:xfrm>
            <a:prstGeom prst="rect">
              <a:avLst/>
            </a:prstGeom>
          </p:spPr>
        </p:pic>
      </p:grpSp>
      <p:sp>
        <p:nvSpPr>
          <p:cNvPr id="18" name="object 18"/>
          <p:cNvSpPr txBox="1"/>
          <p:nvPr/>
        </p:nvSpPr>
        <p:spPr>
          <a:xfrm>
            <a:off x="6334167" y="59621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19" name="object 19"/>
          <p:cNvSpPr txBox="1"/>
          <p:nvPr/>
        </p:nvSpPr>
        <p:spPr>
          <a:xfrm>
            <a:off x="5876967" y="5674311"/>
            <a:ext cx="1209887" cy="509541"/>
          </a:xfrm>
          <a:prstGeom prst="rect">
            <a:avLst/>
          </a:prstGeom>
        </p:spPr>
        <p:txBody>
          <a:bodyPr vert="horz" wrap="square" lIns="0" tIns="16933" rIns="0" bIns="0" rtlCol="0">
            <a:spAutoFit/>
          </a:bodyPr>
          <a:lstStyle/>
          <a:p>
            <a:pPr marL="16933">
              <a:spcBef>
                <a:spcPts val="133"/>
              </a:spcBef>
              <a:tabLst>
                <a:tab pos="660383" algn="l"/>
              </a:tabLst>
            </a:pPr>
            <a:r>
              <a:rPr sz="3200" spc="-733" dirty="0">
                <a:latin typeface="Arial MT"/>
                <a:cs typeface="Arial MT"/>
              </a:rPr>
              <a:t>√μ</a:t>
            </a:r>
            <a:r>
              <a:rPr sz="3200" dirty="0">
                <a:latin typeface="Arial MT"/>
                <a:cs typeface="Arial MT"/>
              </a:rPr>
              <a:t>	+</a:t>
            </a:r>
            <a:r>
              <a:rPr sz="3200" spc="-7" dirty="0">
                <a:latin typeface="Arial MT"/>
                <a:cs typeface="Arial MT"/>
              </a:rPr>
              <a:t> </a:t>
            </a:r>
            <a:r>
              <a:rPr sz="3200" spc="-1860" dirty="0">
                <a:latin typeface="Arial MT"/>
                <a:cs typeface="Arial MT"/>
              </a:rPr>
              <a:t>ε</a:t>
            </a:r>
            <a:endParaRPr sz="3200">
              <a:latin typeface="Arial MT"/>
              <a:cs typeface="Arial MT"/>
            </a:endParaRPr>
          </a:p>
        </p:txBody>
      </p:sp>
      <p:sp>
        <p:nvSpPr>
          <p:cNvPr id="20" name="object 20"/>
          <p:cNvSpPr txBox="1"/>
          <p:nvPr/>
        </p:nvSpPr>
        <p:spPr>
          <a:xfrm>
            <a:off x="7615833" y="5601578"/>
            <a:ext cx="109220"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t</a:t>
            </a:r>
            <a:endParaRPr sz="2133">
              <a:latin typeface="Arial MT"/>
              <a:cs typeface="Arial MT"/>
            </a:endParaRPr>
          </a:p>
        </p:txBody>
      </p:sp>
      <p:sp>
        <p:nvSpPr>
          <p:cNvPr id="21" name="object 21"/>
          <p:cNvSpPr txBox="1"/>
          <p:nvPr/>
        </p:nvSpPr>
        <p:spPr>
          <a:xfrm>
            <a:off x="6114683" y="5115511"/>
            <a:ext cx="1569720" cy="509541"/>
          </a:xfrm>
          <a:prstGeom prst="rect">
            <a:avLst/>
          </a:prstGeom>
        </p:spPr>
        <p:txBody>
          <a:bodyPr vert="horz" wrap="square" lIns="0" tIns="16933" rIns="0" bIns="0" rtlCol="0">
            <a:spAutoFit/>
          </a:bodyPr>
          <a:lstStyle/>
          <a:p>
            <a:pPr marL="50799">
              <a:spcBef>
                <a:spcPts val="133"/>
              </a:spcBef>
              <a:tabLst>
                <a:tab pos="353898" algn="l"/>
                <a:tab pos="850879" algn="l"/>
              </a:tabLst>
            </a:pPr>
            <a:r>
              <a:rPr sz="3200" u="heavy" dirty="0">
                <a:uFill>
                  <a:solidFill>
                    <a:srgbClr val="000000"/>
                  </a:solidFill>
                </a:uFill>
                <a:latin typeface="Times New Roman" panose="02020603050405020304"/>
                <a:cs typeface="Times New Roman" panose="02020603050405020304"/>
              </a:rPr>
              <a:t>	</a:t>
            </a:r>
            <a:r>
              <a:rPr sz="3200" u="heavy" spc="-1447" dirty="0">
                <a:uFill>
                  <a:solidFill>
                    <a:srgbClr val="000000"/>
                  </a:solidFill>
                </a:uFill>
                <a:latin typeface="Arial MT"/>
                <a:cs typeface="Arial MT"/>
              </a:rPr>
              <a:t>α</a:t>
            </a:r>
            <a:r>
              <a:rPr sz="3200" u="heavy" dirty="0">
                <a:uFill>
                  <a:solidFill>
                    <a:srgbClr val="000000"/>
                  </a:solidFill>
                </a:uFill>
                <a:latin typeface="Arial MT"/>
                <a:cs typeface="Arial MT"/>
              </a:rPr>
              <a:t>	</a:t>
            </a:r>
            <a:r>
              <a:rPr sz="3200" spc="-33" dirty="0">
                <a:latin typeface="Arial MT"/>
                <a:cs typeface="Arial MT"/>
              </a:rPr>
              <a:t> </a:t>
            </a:r>
            <a:r>
              <a:rPr sz="4800" baseline="-32000" dirty="0">
                <a:latin typeface="Arial MT"/>
                <a:cs typeface="Arial MT"/>
              </a:rPr>
              <a:t>*</a:t>
            </a:r>
            <a:r>
              <a:rPr sz="4800" spc="400" baseline="-32000" dirty="0">
                <a:latin typeface="Arial MT"/>
                <a:cs typeface="Arial MT"/>
              </a:rPr>
              <a:t> </a:t>
            </a:r>
            <a:r>
              <a:rPr sz="4800" baseline="-27000" dirty="0">
                <a:latin typeface="Arial MT"/>
                <a:cs typeface="Arial MT"/>
              </a:rPr>
              <a:t>V</a:t>
            </a:r>
            <a:endParaRPr sz="4800" baseline="-27000">
              <a:latin typeface="Arial MT"/>
              <a:cs typeface="Arial MT"/>
            </a:endParaRPr>
          </a:p>
        </p:txBody>
      </p:sp>
      <p:sp>
        <p:nvSpPr>
          <p:cNvPr id="22" name="object 22"/>
          <p:cNvSpPr/>
          <p:nvPr/>
        </p:nvSpPr>
        <p:spPr>
          <a:xfrm>
            <a:off x="5887332" y="5664200"/>
            <a:ext cx="604520" cy="680720"/>
          </a:xfrm>
          <a:custGeom>
            <a:avLst/>
            <a:gdLst/>
            <a:ahLst/>
            <a:cxnLst/>
            <a:rect l="l" t="t" r="r" b="b"/>
            <a:pathLst>
              <a:path w="453389" h="510539">
                <a:moveTo>
                  <a:pt x="0" y="0"/>
                </a:moveTo>
                <a:lnTo>
                  <a:pt x="453299" y="0"/>
                </a:lnTo>
                <a:lnTo>
                  <a:pt x="453299" y="510299"/>
                </a:lnTo>
                <a:lnTo>
                  <a:pt x="0" y="510299"/>
                </a:lnTo>
                <a:lnTo>
                  <a:pt x="0" y="0"/>
                </a:lnTo>
                <a:close/>
              </a:path>
            </a:pathLst>
          </a:custGeom>
          <a:ln w="19049">
            <a:solidFill>
              <a:srgbClr val="FF0000"/>
            </a:solidFill>
          </a:ln>
        </p:spPr>
        <p:txBody>
          <a:bodyPr wrap="square" lIns="0" tIns="0" rIns="0" bIns="0" rtlCol="0"/>
          <a:lstStyle/>
          <a:p>
            <a:endParaRPr sz="2400"/>
          </a:p>
        </p:txBody>
      </p:sp>
      <p:sp>
        <p:nvSpPr>
          <p:cNvPr id="23" name="object 23"/>
          <p:cNvSpPr txBox="1"/>
          <p:nvPr/>
        </p:nvSpPr>
        <p:spPr>
          <a:xfrm>
            <a:off x="4448365" y="4427309"/>
            <a:ext cx="2259752" cy="263320"/>
          </a:xfrm>
          <a:prstGeom prst="rect">
            <a:avLst/>
          </a:prstGeom>
        </p:spPr>
        <p:txBody>
          <a:bodyPr vert="horz" wrap="square" lIns="0" tIns="16933" rIns="0" bIns="0" rtlCol="0">
            <a:spAutoFit/>
          </a:bodyPr>
          <a:lstStyle/>
          <a:p>
            <a:pPr marL="16933">
              <a:spcBef>
                <a:spcPts val="133"/>
              </a:spcBef>
              <a:tabLst>
                <a:tab pos="595192" algn="l"/>
                <a:tab pos="996502" algn="l"/>
                <a:tab pos="2128467" algn="l"/>
              </a:tabLst>
            </a:pPr>
            <a:r>
              <a:rPr sz="1600" spc="-67" dirty="0">
                <a:latin typeface="Arial MT"/>
                <a:cs typeface="Arial MT"/>
              </a:rPr>
              <a:t>t</a:t>
            </a:r>
            <a:r>
              <a:rPr sz="1600" dirty="0">
                <a:latin typeface="Arial MT"/>
                <a:cs typeface="Arial MT"/>
              </a:rPr>
              <a:t>	</a:t>
            </a:r>
            <a:r>
              <a:rPr sz="1600" spc="-67" dirty="0">
                <a:latin typeface="Arial MT"/>
                <a:cs typeface="Arial MT"/>
              </a:rPr>
              <a:t>1</a:t>
            </a:r>
            <a:r>
              <a:rPr sz="1600" dirty="0">
                <a:latin typeface="Arial MT"/>
                <a:cs typeface="Arial MT"/>
              </a:rPr>
              <a:t>	</a:t>
            </a:r>
            <a:r>
              <a:rPr sz="1600" spc="-13" dirty="0">
                <a:latin typeface="Arial MT"/>
                <a:cs typeface="Arial MT"/>
              </a:rPr>
              <a:t>t-</a:t>
            </a:r>
            <a:r>
              <a:rPr sz="1600" spc="-67" dirty="0">
                <a:latin typeface="Arial MT"/>
                <a:cs typeface="Arial MT"/>
              </a:rPr>
              <a:t>1</a:t>
            </a:r>
            <a:r>
              <a:rPr sz="1600" dirty="0">
                <a:latin typeface="Arial MT"/>
                <a:cs typeface="Arial MT"/>
              </a:rPr>
              <a:t>	</a:t>
            </a:r>
            <a:r>
              <a:rPr sz="1600" spc="-67" dirty="0">
                <a:latin typeface="Arial MT"/>
                <a:cs typeface="Arial MT"/>
              </a:rPr>
              <a:t>1</a:t>
            </a:r>
            <a:endParaRPr sz="1600">
              <a:latin typeface="Arial MT"/>
              <a:cs typeface="Arial MT"/>
            </a:endParaRPr>
          </a:p>
        </p:txBody>
      </p:sp>
      <p:sp>
        <p:nvSpPr>
          <p:cNvPr id="24" name="object 24"/>
          <p:cNvSpPr txBox="1"/>
          <p:nvPr/>
        </p:nvSpPr>
        <p:spPr>
          <a:xfrm>
            <a:off x="4211201" y="4211408"/>
            <a:ext cx="3006513" cy="386430"/>
          </a:xfrm>
          <a:prstGeom prst="rect">
            <a:avLst/>
          </a:prstGeom>
        </p:spPr>
        <p:txBody>
          <a:bodyPr vert="horz" wrap="square" lIns="0" tIns="16933" rIns="0" bIns="0" rtlCol="0">
            <a:spAutoFit/>
          </a:bodyPr>
          <a:lstStyle/>
          <a:p>
            <a:pPr marL="50799">
              <a:spcBef>
                <a:spcPts val="133"/>
              </a:spcBef>
              <a:tabLst>
                <a:tab pos="1030368" algn="l"/>
                <a:tab pos="1555288" algn="l"/>
              </a:tabLst>
            </a:pPr>
            <a:r>
              <a:rPr sz="2400" dirty="0">
                <a:latin typeface="Arial MT"/>
                <a:cs typeface="Arial MT"/>
              </a:rPr>
              <a:t>V</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67" dirty="0">
                <a:latin typeface="Arial MT"/>
                <a:cs typeface="Arial MT"/>
              </a:rPr>
              <a:t>V</a:t>
            </a:r>
            <a:r>
              <a:rPr sz="2400" dirty="0">
                <a:latin typeface="Arial MT"/>
                <a:cs typeface="Arial MT"/>
              </a:rPr>
              <a:t>	+ </a:t>
            </a:r>
            <a:r>
              <a:rPr sz="2400" spc="-213" dirty="0">
                <a:latin typeface="Arial MT"/>
                <a:cs typeface="Arial MT"/>
              </a:rPr>
              <a:t>(1-</a:t>
            </a:r>
            <a:r>
              <a:rPr sz="2400" spc="-480" dirty="0">
                <a:latin typeface="Arial MT"/>
                <a:cs typeface="Arial MT"/>
              </a:rPr>
              <a:t>β</a:t>
            </a:r>
            <a:r>
              <a:rPr sz="2400" spc="247" dirty="0">
                <a:latin typeface="Arial MT"/>
                <a:cs typeface="Arial MT"/>
              </a:rPr>
              <a:t> </a:t>
            </a:r>
            <a:r>
              <a:rPr sz="2400" spc="-13" dirty="0">
                <a:latin typeface="Arial MT"/>
                <a:cs typeface="Arial MT"/>
              </a:rPr>
              <a:t>)</a:t>
            </a:r>
            <a:r>
              <a:rPr sz="2400" spc="-253" dirty="0">
                <a:latin typeface="Arial MT"/>
                <a:cs typeface="Arial MT"/>
              </a:rPr>
              <a:t> </a:t>
            </a:r>
            <a:r>
              <a:rPr sz="3600" u="heavy" spc="-49" baseline="35000" dirty="0">
                <a:uFill>
                  <a:solidFill>
                    <a:srgbClr val="000000"/>
                  </a:solidFill>
                </a:uFill>
                <a:latin typeface="Arial MT"/>
                <a:cs typeface="Arial MT"/>
              </a:rPr>
              <a:t>dJ</a:t>
            </a:r>
            <a:endParaRPr sz="3600" baseline="35000">
              <a:latin typeface="Arial MT"/>
              <a:cs typeface="Arial MT"/>
            </a:endParaRPr>
          </a:p>
        </p:txBody>
      </p:sp>
      <p:sp>
        <p:nvSpPr>
          <p:cNvPr id="25" name="object 25"/>
          <p:cNvSpPr txBox="1"/>
          <p:nvPr/>
        </p:nvSpPr>
        <p:spPr>
          <a:xfrm>
            <a:off x="6818969" y="4363658"/>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26" name="object 26"/>
          <p:cNvSpPr txBox="1"/>
          <p:nvPr/>
        </p:nvSpPr>
        <p:spPr>
          <a:xfrm>
            <a:off x="8000689" y="4417509"/>
            <a:ext cx="90593"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t</a:t>
            </a:r>
            <a:endParaRPr sz="1600">
              <a:latin typeface="Arial MT"/>
              <a:cs typeface="Arial MT"/>
            </a:endParaRPr>
          </a:p>
        </p:txBody>
      </p:sp>
      <p:sp>
        <p:nvSpPr>
          <p:cNvPr id="27" name="object 27"/>
          <p:cNvSpPr txBox="1"/>
          <p:nvPr/>
        </p:nvSpPr>
        <p:spPr>
          <a:xfrm>
            <a:off x="7825072" y="4201608"/>
            <a:ext cx="1162473" cy="386430"/>
          </a:xfrm>
          <a:prstGeom prst="rect">
            <a:avLst/>
          </a:prstGeom>
        </p:spPr>
        <p:txBody>
          <a:bodyPr vert="horz" wrap="square" lIns="0" tIns="16933" rIns="0" bIns="0" rtlCol="0">
            <a:spAutoFit/>
          </a:bodyPr>
          <a:lstStyle/>
          <a:p>
            <a:pPr marL="16933">
              <a:spcBef>
                <a:spcPts val="133"/>
              </a:spcBef>
              <a:tabLst>
                <a:tab pos="968562" algn="l"/>
              </a:tabLst>
            </a:pPr>
            <a:r>
              <a:rPr sz="2400" spc="-1033" dirty="0">
                <a:latin typeface="Arial MT"/>
                <a:cs typeface="Arial MT"/>
              </a:rPr>
              <a:t>μ</a:t>
            </a:r>
            <a:r>
              <a:rPr sz="2400" spc="440" dirty="0">
                <a:latin typeface="Arial MT"/>
                <a:cs typeface="Arial MT"/>
              </a:rPr>
              <a:t> </a:t>
            </a:r>
            <a:r>
              <a:rPr sz="2400" dirty="0">
                <a:latin typeface="Arial MT"/>
                <a:cs typeface="Arial MT"/>
              </a:rPr>
              <a:t>=</a:t>
            </a:r>
            <a:r>
              <a:rPr sz="2400" spc="-7" dirty="0">
                <a:latin typeface="Arial MT"/>
                <a:cs typeface="Arial MT"/>
              </a:rPr>
              <a:t> </a:t>
            </a:r>
            <a:r>
              <a:rPr sz="2400" spc="-1100" dirty="0">
                <a:latin typeface="Arial MT"/>
                <a:cs typeface="Arial MT"/>
              </a:rPr>
              <a:t>β</a:t>
            </a:r>
            <a:r>
              <a:rPr sz="2400" dirty="0">
                <a:latin typeface="Arial MT"/>
                <a:cs typeface="Arial MT"/>
              </a:rPr>
              <a:t>	</a:t>
            </a:r>
            <a:r>
              <a:rPr sz="2400" spc="-1100" dirty="0">
                <a:latin typeface="Arial MT"/>
                <a:cs typeface="Arial MT"/>
              </a:rPr>
              <a:t>μ</a:t>
            </a:r>
            <a:endParaRPr sz="2400">
              <a:latin typeface="Arial MT"/>
              <a:cs typeface="Arial MT"/>
            </a:endParaRPr>
          </a:p>
        </p:txBody>
      </p:sp>
      <p:sp>
        <p:nvSpPr>
          <p:cNvPr id="28" name="object 28"/>
          <p:cNvSpPr txBox="1"/>
          <p:nvPr/>
        </p:nvSpPr>
        <p:spPr>
          <a:xfrm>
            <a:off x="8579828" y="4417508"/>
            <a:ext cx="644312" cy="263320"/>
          </a:xfrm>
          <a:prstGeom prst="rect">
            <a:avLst/>
          </a:prstGeom>
        </p:spPr>
        <p:txBody>
          <a:bodyPr vert="horz" wrap="square" lIns="0" tIns="16933" rIns="0" bIns="0" rtlCol="0">
            <a:spAutoFit/>
          </a:bodyPr>
          <a:lstStyle/>
          <a:p>
            <a:pPr marL="16933">
              <a:spcBef>
                <a:spcPts val="133"/>
              </a:spcBef>
              <a:tabLst>
                <a:tab pos="389457" algn="l"/>
              </a:tabLst>
            </a:pPr>
            <a:r>
              <a:rPr sz="1600" spc="-67" dirty="0">
                <a:latin typeface="Arial MT"/>
                <a:cs typeface="Arial MT"/>
              </a:rPr>
              <a:t>2</a:t>
            </a:r>
            <a:r>
              <a:rPr sz="1600" dirty="0">
                <a:latin typeface="Arial MT"/>
                <a:cs typeface="Arial MT"/>
              </a:rPr>
              <a:t>	</a:t>
            </a:r>
            <a:r>
              <a:rPr sz="1600" spc="-13" dirty="0">
                <a:latin typeface="Arial MT"/>
                <a:cs typeface="Arial MT"/>
              </a:rPr>
              <a:t>t-</a:t>
            </a:r>
            <a:r>
              <a:rPr sz="1600" spc="-67" dirty="0">
                <a:latin typeface="Arial MT"/>
                <a:cs typeface="Arial MT"/>
              </a:rPr>
              <a:t>1</a:t>
            </a:r>
            <a:endParaRPr sz="1600">
              <a:latin typeface="Arial MT"/>
              <a:cs typeface="Arial MT"/>
            </a:endParaRPr>
          </a:p>
        </p:txBody>
      </p:sp>
      <p:sp>
        <p:nvSpPr>
          <p:cNvPr id="29" name="object 29"/>
          <p:cNvSpPr txBox="1"/>
          <p:nvPr/>
        </p:nvSpPr>
        <p:spPr>
          <a:xfrm>
            <a:off x="10085473" y="4417509"/>
            <a:ext cx="147319" cy="263320"/>
          </a:xfrm>
          <a:prstGeom prst="rect">
            <a:avLst/>
          </a:prstGeom>
        </p:spPr>
        <p:txBody>
          <a:bodyPr vert="horz" wrap="square" lIns="0" tIns="16933" rIns="0" bIns="0" rtlCol="0">
            <a:spAutoFit/>
          </a:bodyPr>
          <a:lstStyle/>
          <a:p>
            <a:pPr marL="16933">
              <a:spcBef>
                <a:spcPts val="133"/>
              </a:spcBef>
            </a:pPr>
            <a:r>
              <a:rPr sz="1600" spc="-67" dirty="0">
                <a:latin typeface="Arial MT"/>
                <a:cs typeface="Arial MT"/>
              </a:rPr>
              <a:t>2</a:t>
            </a:r>
            <a:endParaRPr sz="1600">
              <a:latin typeface="Arial MT"/>
              <a:cs typeface="Arial MT"/>
            </a:endParaRPr>
          </a:p>
        </p:txBody>
      </p:sp>
      <p:sp>
        <p:nvSpPr>
          <p:cNvPr id="30" name="object 30"/>
          <p:cNvSpPr txBox="1"/>
          <p:nvPr/>
        </p:nvSpPr>
        <p:spPr>
          <a:xfrm>
            <a:off x="9240833" y="4201608"/>
            <a:ext cx="1593427" cy="386430"/>
          </a:xfrm>
          <a:prstGeom prst="rect">
            <a:avLst/>
          </a:prstGeom>
        </p:spPr>
        <p:txBody>
          <a:bodyPr vert="horz" wrap="square" lIns="0" tIns="16933" rIns="0" bIns="0" rtlCol="0">
            <a:spAutoFit/>
          </a:bodyPr>
          <a:lstStyle/>
          <a:p>
            <a:pPr marL="50799">
              <a:spcBef>
                <a:spcPts val="133"/>
              </a:spcBef>
            </a:pPr>
            <a:r>
              <a:rPr sz="2400" dirty="0">
                <a:latin typeface="Arial MT"/>
                <a:cs typeface="Arial MT"/>
              </a:rPr>
              <a:t>+</a:t>
            </a:r>
            <a:r>
              <a:rPr sz="2400" spc="-7" dirty="0">
                <a:latin typeface="Arial MT"/>
                <a:cs typeface="Arial MT"/>
              </a:rPr>
              <a:t> </a:t>
            </a:r>
            <a:r>
              <a:rPr sz="2400" spc="-213" dirty="0">
                <a:latin typeface="Arial MT"/>
                <a:cs typeface="Arial MT"/>
              </a:rPr>
              <a:t>(1-</a:t>
            </a:r>
            <a:r>
              <a:rPr sz="2400" spc="-480" dirty="0">
                <a:latin typeface="Arial MT"/>
                <a:cs typeface="Arial MT"/>
              </a:rPr>
              <a:t>β</a:t>
            </a:r>
            <a:r>
              <a:rPr sz="2400" spc="240" dirty="0">
                <a:latin typeface="Arial MT"/>
                <a:cs typeface="Arial MT"/>
              </a:rPr>
              <a:t> </a:t>
            </a:r>
            <a:r>
              <a:rPr sz="2400" dirty="0">
                <a:latin typeface="Arial MT"/>
                <a:cs typeface="Arial MT"/>
              </a:rPr>
              <a:t>)</a:t>
            </a:r>
            <a:r>
              <a:rPr sz="2400" spc="473" dirty="0">
                <a:latin typeface="Arial MT"/>
                <a:cs typeface="Arial MT"/>
              </a:rPr>
              <a:t> </a:t>
            </a:r>
            <a:r>
              <a:rPr sz="3600" spc="-49" baseline="35000" dirty="0">
                <a:latin typeface="Arial MT"/>
                <a:cs typeface="Arial MT"/>
              </a:rPr>
              <a:t>dJ</a:t>
            </a:r>
            <a:endParaRPr sz="3600" baseline="35000">
              <a:latin typeface="Arial MT"/>
              <a:cs typeface="Arial MT"/>
            </a:endParaRPr>
          </a:p>
        </p:txBody>
      </p:sp>
      <p:sp>
        <p:nvSpPr>
          <p:cNvPr id="31" name="object 31"/>
          <p:cNvSpPr/>
          <p:nvPr/>
        </p:nvSpPr>
        <p:spPr>
          <a:xfrm>
            <a:off x="10475317" y="4400749"/>
            <a:ext cx="293793" cy="0"/>
          </a:xfrm>
          <a:custGeom>
            <a:avLst/>
            <a:gdLst/>
            <a:ahLst/>
            <a:cxnLst/>
            <a:rect l="l" t="t" r="r" b="b"/>
            <a:pathLst>
              <a:path w="220345">
                <a:moveTo>
                  <a:pt x="0" y="0"/>
                </a:moveTo>
                <a:lnTo>
                  <a:pt x="220199" y="0"/>
                </a:lnTo>
              </a:path>
            </a:pathLst>
          </a:custGeom>
          <a:ln w="19049">
            <a:solidFill>
              <a:srgbClr val="000000"/>
            </a:solidFill>
          </a:ln>
        </p:spPr>
        <p:txBody>
          <a:bodyPr wrap="square" lIns="0" tIns="0" rIns="0" bIns="0" rtlCol="0"/>
          <a:lstStyle/>
          <a:p>
            <a:endParaRPr sz="2400"/>
          </a:p>
        </p:txBody>
      </p:sp>
      <p:sp>
        <p:nvSpPr>
          <p:cNvPr id="32" name="object 32"/>
          <p:cNvSpPr txBox="1"/>
          <p:nvPr/>
        </p:nvSpPr>
        <p:spPr>
          <a:xfrm>
            <a:off x="10435602" y="4353840"/>
            <a:ext cx="373380" cy="386430"/>
          </a:xfrm>
          <a:prstGeom prst="rect">
            <a:avLst/>
          </a:prstGeom>
        </p:spPr>
        <p:txBody>
          <a:bodyPr vert="horz" wrap="square" lIns="0" tIns="16933" rIns="0" bIns="0" rtlCol="0">
            <a:spAutoFit/>
          </a:bodyPr>
          <a:lstStyle/>
          <a:p>
            <a:pPr marL="16933">
              <a:spcBef>
                <a:spcPts val="133"/>
              </a:spcBef>
            </a:pPr>
            <a:r>
              <a:rPr sz="2400" spc="-587" dirty="0">
                <a:latin typeface="Arial MT"/>
                <a:cs typeface="Arial MT"/>
              </a:rPr>
              <a:t>dθ</a:t>
            </a:r>
            <a:endParaRPr sz="2400">
              <a:latin typeface="Arial MT"/>
              <a:cs typeface="Arial MT"/>
            </a:endParaRPr>
          </a:p>
        </p:txBody>
      </p:sp>
      <p:sp>
        <p:nvSpPr>
          <p:cNvPr id="33" name="object 33"/>
          <p:cNvSpPr/>
          <p:nvPr/>
        </p:nvSpPr>
        <p:spPr>
          <a:xfrm>
            <a:off x="10379765" y="3995467"/>
            <a:ext cx="452120" cy="765387"/>
          </a:xfrm>
          <a:custGeom>
            <a:avLst/>
            <a:gdLst/>
            <a:ahLst/>
            <a:cxnLst/>
            <a:rect l="l" t="t" r="r" b="b"/>
            <a:pathLst>
              <a:path w="339090" h="574039">
                <a:moveTo>
                  <a:pt x="110099" y="573899"/>
                </a:moveTo>
                <a:lnTo>
                  <a:pt x="67244" y="573178"/>
                </a:lnTo>
                <a:lnTo>
                  <a:pt x="32247" y="571212"/>
                </a:lnTo>
                <a:lnTo>
                  <a:pt x="8652" y="568296"/>
                </a:lnTo>
                <a:lnTo>
                  <a:pt x="0" y="564725"/>
                </a:lnTo>
                <a:lnTo>
                  <a:pt x="0" y="9174"/>
                </a:lnTo>
                <a:lnTo>
                  <a:pt x="49016" y="1541"/>
                </a:lnTo>
                <a:lnTo>
                  <a:pt x="88520" y="177"/>
                </a:lnTo>
                <a:lnTo>
                  <a:pt x="110099" y="0"/>
                </a:lnTo>
              </a:path>
              <a:path w="339090" h="574039">
                <a:moveTo>
                  <a:pt x="228599" y="0"/>
                </a:moveTo>
                <a:lnTo>
                  <a:pt x="271455" y="720"/>
                </a:lnTo>
                <a:lnTo>
                  <a:pt x="306452" y="2687"/>
                </a:lnTo>
                <a:lnTo>
                  <a:pt x="330047" y="5603"/>
                </a:lnTo>
                <a:lnTo>
                  <a:pt x="338699" y="9174"/>
                </a:lnTo>
                <a:lnTo>
                  <a:pt x="338699" y="564725"/>
                </a:lnTo>
                <a:lnTo>
                  <a:pt x="289683" y="572358"/>
                </a:lnTo>
                <a:lnTo>
                  <a:pt x="250179" y="573722"/>
                </a:lnTo>
                <a:lnTo>
                  <a:pt x="228599" y="573899"/>
                </a:lnTo>
              </a:path>
            </a:pathLst>
          </a:custGeom>
          <a:ln w="19049">
            <a:solidFill>
              <a:srgbClr val="000000"/>
            </a:solidFill>
          </a:ln>
        </p:spPr>
        <p:txBody>
          <a:bodyPr wrap="square" lIns="0" tIns="0" rIns="0" bIns="0" rtlCol="0"/>
          <a:lstStyle/>
          <a:p>
            <a:endParaRPr sz="2400"/>
          </a:p>
        </p:txBody>
      </p:sp>
      <p:sp>
        <p:nvSpPr>
          <p:cNvPr id="34" name="object 34"/>
          <p:cNvSpPr txBox="1"/>
          <p:nvPr/>
        </p:nvSpPr>
        <p:spPr>
          <a:xfrm>
            <a:off x="10900459" y="3709742"/>
            <a:ext cx="204047" cy="386430"/>
          </a:xfrm>
          <a:prstGeom prst="rect">
            <a:avLst/>
          </a:prstGeom>
        </p:spPr>
        <p:txBody>
          <a:bodyPr vert="horz" wrap="square" lIns="0" tIns="16933" rIns="0" bIns="0" rtlCol="0">
            <a:spAutoFit/>
          </a:bodyPr>
          <a:lstStyle/>
          <a:p>
            <a:pPr marL="16933">
              <a:spcBef>
                <a:spcPts val="133"/>
              </a:spcBef>
            </a:pPr>
            <a:r>
              <a:rPr sz="2400" spc="-67" dirty="0">
                <a:latin typeface="Arial MT"/>
                <a:cs typeface="Arial MT"/>
              </a:rPr>
              <a:t>2</a:t>
            </a:r>
            <a:endParaRPr sz="2400">
              <a:latin typeface="Arial MT"/>
              <a:cs typeface="Arial MT"/>
            </a:endParaRPr>
          </a:p>
        </p:txBody>
      </p:sp>
      <p:sp>
        <p:nvSpPr>
          <p:cNvPr id="35" name="object 35"/>
          <p:cNvSpPr txBox="1"/>
          <p:nvPr/>
        </p:nvSpPr>
        <p:spPr>
          <a:xfrm>
            <a:off x="4471087" y="5601578"/>
            <a:ext cx="94827" cy="345330"/>
          </a:xfrm>
          <a:prstGeom prst="rect">
            <a:avLst/>
          </a:prstGeom>
        </p:spPr>
        <p:txBody>
          <a:bodyPr vert="horz" wrap="square" lIns="0" tIns="16933" rIns="0" bIns="0" rtlCol="0">
            <a:spAutoFit/>
          </a:bodyPr>
          <a:lstStyle/>
          <a:p>
            <a:pPr marL="16933">
              <a:spcBef>
                <a:spcPts val="133"/>
              </a:spcBef>
            </a:pPr>
            <a:r>
              <a:rPr sz="2133" spc="-67" dirty="0">
                <a:latin typeface="Arial MT"/>
                <a:cs typeface="Arial MT"/>
              </a:rPr>
              <a:t>i</a:t>
            </a:r>
            <a:endParaRPr sz="2133">
              <a:latin typeface="Arial MT"/>
              <a:cs typeface="Arial MT"/>
            </a:endParaRPr>
          </a:p>
        </p:txBody>
      </p:sp>
      <p:sp>
        <p:nvSpPr>
          <p:cNvPr id="36" name="object 36"/>
          <p:cNvSpPr txBox="1"/>
          <p:nvPr/>
        </p:nvSpPr>
        <p:spPr>
          <a:xfrm>
            <a:off x="5220437" y="5601578"/>
            <a:ext cx="335280" cy="345330"/>
          </a:xfrm>
          <a:prstGeom prst="rect">
            <a:avLst/>
          </a:prstGeom>
        </p:spPr>
        <p:txBody>
          <a:bodyPr vert="horz" wrap="square" lIns="0" tIns="16933" rIns="0" bIns="0" rtlCol="0">
            <a:spAutoFit/>
          </a:bodyPr>
          <a:lstStyle/>
          <a:p>
            <a:pPr marL="16933">
              <a:spcBef>
                <a:spcPts val="133"/>
              </a:spcBef>
            </a:pPr>
            <a:r>
              <a:rPr sz="2133" spc="-13" dirty="0">
                <a:latin typeface="Arial MT"/>
                <a:cs typeface="Arial MT"/>
              </a:rPr>
              <a:t>i-</a:t>
            </a:r>
            <a:r>
              <a:rPr sz="2133" spc="-67" dirty="0">
                <a:latin typeface="Arial MT"/>
                <a:cs typeface="Arial MT"/>
              </a:rPr>
              <a:t>1</a:t>
            </a:r>
            <a:endParaRPr sz="2133">
              <a:latin typeface="Arial MT"/>
              <a:cs typeface="Arial MT"/>
            </a:endParaRPr>
          </a:p>
        </p:txBody>
      </p:sp>
      <p:sp>
        <p:nvSpPr>
          <p:cNvPr id="37" name="object 37"/>
          <p:cNvSpPr txBox="1"/>
          <p:nvPr/>
        </p:nvSpPr>
        <p:spPr>
          <a:xfrm>
            <a:off x="4245068" y="5313711"/>
            <a:ext cx="1558713" cy="509541"/>
          </a:xfrm>
          <a:prstGeom prst="rect">
            <a:avLst/>
          </a:prstGeom>
        </p:spPr>
        <p:txBody>
          <a:bodyPr vert="horz" wrap="square" lIns="0" tIns="16933" rIns="0" bIns="0" rtlCol="0">
            <a:spAutoFit/>
          </a:bodyPr>
          <a:lstStyle/>
          <a:p>
            <a:pPr marL="16933">
              <a:spcBef>
                <a:spcPts val="133"/>
              </a:spcBef>
              <a:tabLst>
                <a:tab pos="414856" algn="l"/>
                <a:tab pos="1405432" algn="l"/>
              </a:tabLst>
            </a:pPr>
            <a:r>
              <a:rPr sz="3200" spc="-1507" dirty="0">
                <a:latin typeface="Arial MT"/>
                <a:cs typeface="Arial MT"/>
              </a:rPr>
              <a:t>θ</a:t>
            </a:r>
            <a:r>
              <a:rPr sz="3200" dirty="0">
                <a:latin typeface="Arial MT"/>
                <a:cs typeface="Arial MT"/>
              </a:rPr>
              <a:t>	=</a:t>
            </a:r>
            <a:r>
              <a:rPr sz="3200" spc="-7" dirty="0">
                <a:latin typeface="Arial MT"/>
                <a:cs typeface="Arial MT"/>
              </a:rPr>
              <a:t> </a:t>
            </a:r>
            <a:r>
              <a:rPr sz="3200" spc="-1520" dirty="0">
                <a:latin typeface="Arial MT"/>
                <a:cs typeface="Arial MT"/>
              </a:rPr>
              <a:t>θ</a:t>
            </a:r>
            <a:r>
              <a:rPr sz="3200" dirty="0">
                <a:latin typeface="Arial MT"/>
                <a:cs typeface="Arial MT"/>
              </a:rPr>
              <a:t>	</a:t>
            </a:r>
            <a:r>
              <a:rPr sz="3200" spc="-67" dirty="0">
                <a:latin typeface="Arial MT"/>
                <a:cs typeface="Arial MT"/>
              </a:rPr>
              <a:t>-</a:t>
            </a:r>
            <a:endParaRPr sz="3200">
              <a:latin typeface="Arial MT"/>
              <a:cs typeface="Arial MT"/>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5975" y="-37998"/>
            <a:ext cx="11422626" cy="637765"/>
          </a:xfrm>
        </p:spPr>
        <p:txBody>
          <a:bodyPr>
            <a:normAutofit/>
          </a:bodyPr>
          <a:lstStyle/>
          <a:p>
            <a:r>
              <a:rPr sz="3600" dirty="0"/>
              <a:t>Optimization Algorithms from Gradient Descent to Adam</a:t>
            </a:r>
          </a:p>
        </p:txBody>
      </p:sp>
      <p:graphicFrame>
        <p:nvGraphicFramePr>
          <p:cNvPr id="3" name="Table 2"/>
          <p:cNvGraphicFramePr>
            <a:graphicFrameLocks noGrp="1"/>
          </p:cNvGraphicFramePr>
          <p:nvPr>
            <p:extLst>
              <p:ext uri="{D42A27DB-BD31-4B8C-83A1-F6EECF244321}">
                <p14:modId xmlns:p14="http://schemas.microsoft.com/office/powerpoint/2010/main" val="113708589"/>
              </p:ext>
            </p:extLst>
          </p:nvPr>
        </p:nvGraphicFramePr>
        <p:xfrm>
          <a:off x="2035278" y="491021"/>
          <a:ext cx="8396748" cy="6304582"/>
        </p:xfrm>
        <a:graphic>
          <a:graphicData uri="http://schemas.openxmlformats.org/drawingml/2006/table">
            <a:tbl>
              <a:tblPr firstRow="1" bandRow="1">
                <a:tableStyleId>{5C22544A-7EE6-4342-B048-85BDC9FD1C3A}</a:tableStyleId>
              </a:tblPr>
              <a:tblGrid>
                <a:gridCol w="2798916">
                  <a:extLst>
                    <a:ext uri="{9D8B030D-6E8A-4147-A177-3AD203B41FA5}">
                      <a16:colId xmlns:a16="http://schemas.microsoft.com/office/drawing/2014/main" val="20000"/>
                    </a:ext>
                  </a:extLst>
                </a:gridCol>
                <a:gridCol w="2798916">
                  <a:extLst>
                    <a:ext uri="{9D8B030D-6E8A-4147-A177-3AD203B41FA5}">
                      <a16:colId xmlns:a16="http://schemas.microsoft.com/office/drawing/2014/main" val="20001"/>
                    </a:ext>
                  </a:extLst>
                </a:gridCol>
                <a:gridCol w="2798916">
                  <a:extLst>
                    <a:ext uri="{9D8B030D-6E8A-4147-A177-3AD203B41FA5}">
                      <a16:colId xmlns:a16="http://schemas.microsoft.com/office/drawing/2014/main" val="20002"/>
                    </a:ext>
                  </a:extLst>
                </a:gridCol>
              </a:tblGrid>
              <a:tr h="395007">
                <a:tc>
                  <a:txBody>
                    <a:bodyPr/>
                    <a:lstStyle/>
                    <a:p>
                      <a:r>
                        <a:rPr sz="1000" dirty="0"/>
                        <a:t>Algorithm</a:t>
                      </a:r>
                    </a:p>
                  </a:txBody>
                  <a:tcPr/>
                </a:tc>
                <a:tc>
                  <a:txBody>
                    <a:bodyPr/>
                    <a:lstStyle/>
                    <a:p>
                      <a:r>
                        <a:rPr sz="1000" dirty="0"/>
                        <a:t>Working</a:t>
                      </a:r>
                    </a:p>
                  </a:txBody>
                  <a:tcPr/>
                </a:tc>
                <a:tc>
                  <a:txBody>
                    <a:bodyPr/>
                    <a:lstStyle/>
                    <a:p>
                      <a:r>
                        <a:rPr sz="1000"/>
                        <a:t>Improvement over Previous</a:t>
                      </a:r>
                    </a:p>
                  </a:txBody>
                  <a:tcPr/>
                </a:tc>
                <a:extLst>
                  <a:ext uri="{0D108BD9-81ED-4DB2-BD59-A6C34878D82A}">
                    <a16:rowId xmlns:a16="http://schemas.microsoft.com/office/drawing/2014/main" val="10000"/>
                  </a:ext>
                </a:extLst>
              </a:tr>
              <a:tr h="641695">
                <a:tc>
                  <a:txBody>
                    <a:bodyPr/>
                    <a:lstStyle/>
                    <a:p>
                      <a:r>
                        <a:rPr sz="1000" dirty="0"/>
                        <a:t>Gradient Descent (GD)</a:t>
                      </a:r>
                    </a:p>
                  </a:txBody>
                  <a:tcPr/>
                </a:tc>
                <a:tc>
                  <a:txBody>
                    <a:bodyPr/>
                    <a:lstStyle/>
                    <a:p>
                      <a:r>
                        <a:rPr sz="1000" dirty="0"/>
                        <a:t>Iteratively updates parameters in the opposite direction of the gradient of the loss function with respect to the parameters. Learning rate determines step size.</a:t>
                      </a:r>
                    </a:p>
                  </a:txBody>
                  <a:tcPr/>
                </a:tc>
                <a:tc>
                  <a:txBody>
                    <a:bodyPr/>
                    <a:lstStyle/>
                    <a:p>
                      <a:r>
                        <a:rPr sz="1000" dirty="0"/>
                        <a:t>Basic optimization algorithm, but can be slow to converge and may get stuck in local minima. No previous algorithm to improve upon.</a:t>
                      </a:r>
                    </a:p>
                  </a:txBody>
                  <a:tcPr/>
                </a:tc>
                <a:extLst>
                  <a:ext uri="{0D108BD9-81ED-4DB2-BD59-A6C34878D82A}">
                    <a16:rowId xmlns:a16="http://schemas.microsoft.com/office/drawing/2014/main" val="10001"/>
                  </a:ext>
                </a:extLst>
              </a:tr>
              <a:tr h="641695">
                <a:tc>
                  <a:txBody>
                    <a:bodyPr/>
                    <a:lstStyle/>
                    <a:p>
                      <a:r>
                        <a:rPr sz="1000"/>
                        <a:t>Stochastic Gradient Descent (SGD)</a:t>
                      </a:r>
                    </a:p>
                  </a:txBody>
                  <a:tcPr/>
                </a:tc>
                <a:tc>
                  <a:txBody>
                    <a:bodyPr/>
                    <a:lstStyle/>
                    <a:p>
                      <a:r>
                        <a:rPr sz="1000"/>
                        <a:t>Similar to GD, but updates parameters for each training example (or mini-batch) instead of the entire dataset. Reduces computation per iteration.</a:t>
                      </a:r>
                    </a:p>
                  </a:txBody>
                  <a:tcPr/>
                </a:tc>
                <a:tc>
                  <a:txBody>
                    <a:bodyPr/>
                    <a:lstStyle/>
                    <a:p>
                      <a:r>
                        <a:rPr sz="1000" dirty="0"/>
                        <a:t>Faster convergence than GD by reducing redundancy and having frequent updates. Introduces noise to escape local minima.</a:t>
                      </a:r>
                    </a:p>
                  </a:txBody>
                  <a:tcPr/>
                </a:tc>
                <a:extLst>
                  <a:ext uri="{0D108BD9-81ED-4DB2-BD59-A6C34878D82A}">
                    <a16:rowId xmlns:a16="http://schemas.microsoft.com/office/drawing/2014/main" val="10002"/>
                  </a:ext>
                </a:extLst>
              </a:tr>
              <a:tr h="502196">
                <a:tc>
                  <a:txBody>
                    <a:bodyPr/>
                    <a:lstStyle/>
                    <a:p>
                      <a:r>
                        <a:rPr sz="1000"/>
                        <a:t>Mini-batch SGD</a:t>
                      </a:r>
                    </a:p>
                  </a:txBody>
                  <a:tcPr/>
                </a:tc>
                <a:tc>
                  <a:txBody>
                    <a:bodyPr/>
                    <a:lstStyle/>
                    <a:p>
                      <a:r>
                        <a:rPr sz="1000"/>
                        <a:t>A compromise between GD and SGD, uses a small batch of examples to compute the gradient.</a:t>
                      </a:r>
                    </a:p>
                  </a:txBody>
                  <a:tcPr/>
                </a:tc>
                <a:tc>
                  <a:txBody>
                    <a:bodyPr/>
                    <a:lstStyle/>
                    <a:p>
                      <a:r>
                        <a:rPr sz="1000" dirty="0"/>
                        <a:t>Balances the efficiency and stability of GD and SGD. Converges faster and with less variance than SGD.</a:t>
                      </a:r>
                    </a:p>
                  </a:txBody>
                  <a:tcPr/>
                </a:tc>
                <a:extLst>
                  <a:ext uri="{0D108BD9-81ED-4DB2-BD59-A6C34878D82A}">
                    <a16:rowId xmlns:a16="http://schemas.microsoft.com/office/drawing/2014/main" val="10003"/>
                  </a:ext>
                </a:extLst>
              </a:tr>
              <a:tr h="502196">
                <a:tc>
                  <a:txBody>
                    <a:bodyPr/>
                    <a:lstStyle/>
                    <a:p>
                      <a:r>
                        <a:rPr sz="1000"/>
                        <a:t>Momentum</a:t>
                      </a:r>
                    </a:p>
                  </a:txBody>
                  <a:tcPr/>
                </a:tc>
                <a:tc>
                  <a:txBody>
                    <a:bodyPr/>
                    <a:lstStyle/>
                    <a:p>
                      <a:r>
                        <a:rPr sz="1000"/>
                        <a:t>Accelerates SGD by adding a fraction of the previous update vector to the current update.</a:t>
                      </a:r>
                    </a:p>
                  </a:txBody>
                  <a:tcPr/>
                </a:tc>
                <a:tc>
                  <a:txBody>
                    <a:bodyPr/>
                    <a:lstStyle/>
                    <a:p>
                      <a:r>
                        <a:rPr sz="1000" dirty="0"/>
                        <a:t>Speeds up convergence and reduces oscillations in ravines by considering the accumulated past gradients.</a:t>
                      </a:r>
                    </a:p>
                  </a:txBody>
                  <a:tcPr/>
                </a:tc>
                <a:extLst>
                  <a:ext uri="{0D108BD9-81ED-4DB2-BD59-A6C34878D82A}">
                    <a16:rowId xmlns:a16="http://schemas.microsoft.com/office/drawing/2014/main" val="10004"/>
                  </a:ext>
                </a:extLst>
              </a:tr>
              <a:tr h="502196">
                <a:tc>
                  <a:txBody>
                    <a:bodyPr/>
                    <a:lstStyle/>
                    <a:p>
                      <a:r>
                        <a:rPr sz="1000"/>
                        <a:t>Nesterov Accelerated Gradient (NAG)</a:t>
                      </a:r>
                    </a:p>
                  </a:txBody>
                  <a:tcPr/>
                </a:tc>
                <a:tc>
                  <a:txBody>
                    <a:bodyPr/>
                    <a:lstStyle/>
                    <a:p>
                      <a:r>
                        <a:rPr sz="1000"/>
                        <a:t>A variant of Momentum that first computes a 'lookahead' step to calculate the gradient, then adjusts the update.</a:t>
                      </a:r>
                    </a:p>
                  </a:txBody>
                  <a:tcPr/>
                </a:tc>
                <a:tc>
                  <a:txBody>
                    <a:bodyPr/>
                    <a:lstStyle/>
                    <a:p>
                      <a:r>
                        <a:rPr sz="1000" dirty="0"/>
                        <a:t>Improves upon Momentum by anticipating the future position, leading to more accurate updates and better convergence.</a:t>
                      </a:r>
                    </a:p>
                  </a:txBody>
                  <a:tcPr/>
                </a:tc>
                <a:extLst>
                  <a:ext uri="{0D108BD9-81ED-4DB2-BD59-A6C34878D82A}">
                    <a16:rowId xmlns:a16="http://schemas.microsoft.com/office/drawing/2014/main" val="10005"/>
                  </a:ext>
                </a:extLst>
              </a:tr>
              <a:tr h="697495">
                <a:tc>
                  <a:txBody>
                    <a:bodyPr/>
                    <a:lstStyle/>
                    <a:p>
                      <a:r>
                        <a:rPr sz="1100" dirty="0" err="1"/>
                        <a:t>Adagrad</a:t>
                      </a:r>
                      <a:endParaRPr sz="1100" dirty="0"/>
                    </a:p>
                  </a:txBody>
                  <a:tcPr/>
                </a:tc>
                <a:tc>
                  <a:txBody>
                    <a:bodyPr/>
                    <a:lstStyle/>
                    <a:p>
                      <a:r>
                        <a:rPr sz="1100" dirty="0"/>
                        <a:t>Adapts the learning rate for each parameter individually based on past gradients, allowing more significant updates for infrequent parameters.</a:t>
                      </a:r>
                    </a:p>
                  </a:txBody>
                  <a:tcPr/>
                </a:tc>
                <a:tc>
                  <a:txBody>
                    <a:bodyPr/>
                    <a:lstStyle/>
                    <a:p>
                      <a:r>
                        <a:rPr sz="1100"/>
                        <a:t>Reduces the need to manually tune the learning rate. Works well with sparse data. However, the learning rate can get too small over time.</a:t>
                      </a:r>
                    </a:p>
                  </a:txBody>
                  <a:tcPr/>
                </a:tc>
                <a:extLst>
                  <a:ext uri="{0D108BD9-81ED-4DB2-BD59-A6C34878D82A}">
                    <a16:rowId xmlns:a16="http://schemas.microsoft.com/office/drawing/2014/main" val="10006"/>
                  </a:ext>
                </a:extLst>
              </a:tr>
              <a:tr h="697495">
                <a:tc>
                  <a:txBody>
                    <a:bodyPr/>
                    <a:lstStyle/>
                    <a:p>
                      <a:r>
                        <a:rPr sz="1100" dirty="0" err="1"/>
                        <a:t>Adadelta</a:t>
                      </a:r>
                      <a:endParaRPr sz="1100" dirty="0"/>
                    </a:p>
                  </a:txBody>
                  <a:tcPr/>
                </a:tc>
                <a:tc>
                  <a:txBody>
                    <a:bodyPr/>
                    <a:lstStyle/>
                    <a:p>
                      <a:r>
                        <a:rPr sz="1100" dirty="0"/>
                        <a:t>An extension of </a:t>
                      </a:r>
                      <a:r>
                        <a:rPr sz="1100" dirty="0" err="1"/>
                        <a:t>Adagrad</a:t>
                      </a:r>
                      <a:r>
                        <a:rPr sz="1100" dirty="0"/>
                        <a:t> that seeks to reduce its aggressive learning rate decay by limiting window size of accumulated past gradients.</a:t>
                      </a:r>
                    </a:p>
                  </a:txBody>
                  <a:tcPr/>
                </a:tc>
                <a:tc>
                  <a:txBody>
                    <a:bodyPr/>
                    <a:lstStyle/>
                    <a:p>
                      <a:r>
                        <a:rPr sz="1100" dirty="0"/>
                        <a:t>Addresses </a:t>
                      </a:r>
                      <a:r>
                        <a:rPr sz="1100" dirty="0" err="1"/>
                        <a:t>Adagrad's</a:t>
                      </a:r>
                      <a:r>
                        <a:rPr sz="1100" dirty="0"/>
                        <a:t> diminishing learning rate problem, allowing the algorithm to continue learning even after many iterations.</a:t>
                      </a:r>
                    </a:p>
                  </a:txBody>
                  <a:tcPr/>
                </a:tc>
                <a:extLst>
                  <a:ext uri="{0D108BD9-81ED-4DB2-BD59-A6C34878D82A}">
                    <a16:rowId xmlns:a16="http://schemas.microsoft.com/office/drawing/2014/main" val="10007"/>
                  </a:ext>
                </a:extLst>
              </a:tr>
              <a:tr h="641695">
                <a:tc>
                  <a:txBody>
                    <a:bodyPr/>
                    <a:lstStyle/>
                    <a:p>
                      <a:r>
                        <a:rPr sz="1000" dirty="0"/>
                        <a:t>RMSprop</a:t>
                      </a:r>
                    </a:p>
                  </a:txBody>
                  <a:tcPr/>
                </a:tc>
                <a:tc>
                  <a:txBody>
                    <a:bodyPr/>
                    <a:lstStyle/>
                    <a:p>
                      <a:r>
                        <a:rPr sz="1000" dirty="0"/>
                        <a:t>Maintains a moving average of the squared gradients to normalize the gradient. Similar to </a:t>
                      </a:r>
                      <a:r>
                        <a:rPr sz="1000" dirty="0" err="1"/>
                        <a:t>Adadelta</a:t>
                      </a:r>
                      <a:r>
                        <a:rPr sz="1000" dirty="0"/>
                        <a:t> but typically used with a different decay rate.</a:t>
                      </a:r>
                    </a:p>
                  </a:txBody>
                  <a:tcPr/>
                </a:tc>
                <a:tc>
                  <a:txBody>
                    <a:bodyPr/>
                    <a:lstStyle/>
                    <a:p>
                      <a:r>
                        <a:rPr sz="1000"/>
                        <a:t>Better performance in non-convex settings by balancing the step size and adjusting the learning rate dynamically for each parameter.</a:t>
                      </a:r>
                    </a:p>
                  </a:txBody>
                  <a:tcPr/>
                </a:tc>
                <a:extLst>
                  <a:ext uri="{0D108BD9-81ED-4DB2-BD59-A6C34878D82A}">
                    <a16:rowId xmlns:a16="http://schemas.microsoft.com/office/drawing/2014/main" val="10008"/>
                  </a:ext>
                </a:extLst>
              </a:tr>
              <a:tr h="641695">
                <a:tc>
                  <a:txBody>
                    <a:bodyPr/>
                    <a:lstStyle/>
                    <a:p>
                      <a:r>
                        <a:rPr sz="1000" dirty="0"/>
                        <a:t>Adam (Adaptive Moment Estimation)</a:t>
                      </a:r>
                    </a:p>
                  </a:txBody>
                  <a:tcPr/>
                </a:tc>
                <a:tc>
                  <a:txBody>
                    <a:bodyPr/>
                    <a:lstStyle/>
                    <a:p>
                      <a:r>
                        <a:rPr sz="1000" dirty="0"/>
                        <a:t>Combines ideas from RMSprop and Momentum by computing adaptive learning rates for each parameter and incorporating both first and second moments.</a:t>
                      </a:r>
                    </a:p>
                  </a:txBody>
                  <a:tcPr/>
                </a:tc>
                <a:tc>
                  <a:txBody>
                    <a:bodyPr/>
                    <a:lstStyle/>
                    <a:p>
                      <a:r>
                        <a:rPr sz="1000" dirty="0"/>
                        <a:t>Provides both the benefits of RMSprop (adaptive learning rates) and Momentum (accelerated convergence), leading to faster and more reliable convergence.</a:t>
                      </a:r>
                    </a:p>
                  </a:txBody>
                  <a:tcPr/>
                </a:tc>
                <a:extLst>
                  <a:ext uri="{0D108BD9-81ED-4DB2-BD59-A6C34878D82A}">
                    <a16:rowId xmlns:a16="http://schemas.microsoft.com/office/drawing/2014/main" val="10009"/>
                  </a:ext>
                </a:extLst>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3083" y="3526933"/>
            <a:ext cx="2003213" cy="1587500"/>
            <a:chOff x="437312" y="2645199"/>
            <a:chExt cx="1502410" cy="1190625"/>
          </a:xfrm>
        </p:grpSpPr>
        <p:sp>
          <p:nvSpPr>
            <p:cNvPr id="3" name="object 3"/>
            <p:cNvSpPr/>
            <p:nvPr/>
          </p:nvSpPr>
          <p:spPr>
            <a:xfrm>
              <a:off x="442075" y="2649962"/>
              <a:ext cx="1492885" cy="1181100"/>
            </a:xfrm>
            <a:custGeom>
              <a:avLst/>
              <a:gdLst/>
              <a:ahLst/>
              <a:cxnLst/>
              <a:rect l="l" t="t" r="r" b="b"/>
              <a:pathLst>
                <a:path w="1492885" h="1181100">
                  <a:moveTo>
                    <a:pt x="1295745" y="1180500"/>
                  </a:move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7"/>
                  </a:lnTo>
                  <a:lnTo>
                    <a:pt x="1404905" y="33057"/>
                  </a:lnTo>
                  <a:lnTo>
                    <a:pt x="1434871" y="57627"/>
                  </a:lnTo>
                  <a:lnTo>
                    <a:pt x="1459443" y="87594"/>
                  </a:lnTo>
                  <a:lnTo>
                    <a:pt x="1477523"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close/>
                </a:path>
              </a:pathLst>
            </a:custGeom>
            <a:solidFill>
              <a:srgbClr val="6C9EEB"/>
            </a:solidFill>
          </p:spPr>
          <p:txBody>
            <a:bodyPr wrap="square" lIns="0" tIns="0" rIns="0" bIns="0" rtlCol="0"/>
            <a:lstStyle/>
            <a:p>
              <a:endParaRPr sz="2400"/>
            </a:p>
          </p:txBody>
        </p:sp>
        <p:sp>
          <p:nvSpPr>
            <p:cNvPr id="4" name="object 4"/>
            <p:cNvSpPr/>
            <p:nvPr/>
          </p:nvSpPr>
          <p:spPr>
            <a:xfrm>
              <a:off x="442075" y="2649962"/>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7"/>
                  </a:lnTo>
                  <a:lnTo>
                    <a:pt x="1404905" y="33057"/>
                  </a:lnTo>
                  <a:lnTo>
                    <a:pt x="1434871" y="57627"/>
                  </a:lnTo>
                  <a:lnTo>
                    <a:pt x="1459443" y="87594"/>
                  </a:lnTo>
                  <a:lnTo>
                    <a:pt x="1477523"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close/>
                </a:path>
              </a:pathLst>
            </a:custGeom>
            <a:ln w="9524">
              <a:solidFill>
                <a:srgbClr val="A7A7A7"/>
              </a:solidFill>
            </a:ln>
          </p:spPr>
          <p:txBody>
            <a:bodyPr wrap="square" lIns="0" tIns="0" rIns="0" bIns="0" rtlCol="0"/>
            <a:lstStyle/>
            <a:p>
              <a:endParaRPr sz="2400"/>
            </a:p>
          </p:txBody>
        </p:sp>
      </p:grpSp>
      <p:sp>
        <p:nvSpPr>
          <p:cNvPr id="5" name="object 5"/>
          <p:cNvSpPr txBox="1"/>
          <p:nvPr/>
        </p:nvSpPr>
        <p:spPr>
          <a:xfrm>
            <a:off x="884868" y="4014467"/>
            <a:ext cx="1398693" cy="595035"/>
          </a:xfrm>
          <a:prstGeom prst="rect">
            <a:avLst/>
          </a:prstGeom>
        </p:spPr>
        <p:txBody>
          <a:bodyPr vert="horz" wrap="square" lIns="0" tIns="30480" rIns="0" bIns="0" rtlCol="0">
            <a:spAutoFit/>
          </a:bodyPr>
          <a:lstStyle/>
          <a:p>
            <a:pPr marL="199808" marR="6773" indent="-183722">
              <a:lnSpc>
                <a:spcPts val="2200"/>
              </a:lnSpc>
              <a:spcBef>
                <a:spcPts val="240"/>
              </a:spcBef>
            </a:pPr>
            <a:r>
              <a:rPr sz="1867" spc="-20" dirty="0">
                <a:latin typeface="Roboto"/>
                <a:cs typeface="Roboto"/>
              </a:rPr>
              <a:t>Working</a:t>
            </a:r>
            <a:r>
              <a:rPr sz="1867" spc="-93" dirty="0">
                <a:latin typeface="Roboto"/>
                <a:cs typeface="Roboto"/>
              </a:rPr>
              <a:t> </a:t>
            </a:r>
            <a:r>
              <a:rPr sz="1867" spc="-27" dirty="0">
                <a:latin typeface="Roboto"/>
                <a:cs typeface="Roboto"/>
              </a:rPr>
              <a:t>with </a:t>
            </a:r>
            <a:r>
              <a:rPr sz="1867" spc="-447" dirty="0">
                <a:latin typeface="Roboto"/>
                <a:cs typeface="Roboto"/>
              </a:rPr>
              <a:t> </a:t>
            </a:r>
            <a:r>
              <a:rPr sz="1867" spc="-33" dirty="0">
                <a:latin typeface="Roboto"/>
                <a:cs typeface="Roboto"/>
              </a:rPr>
              <a:t>Text Data</a:t>
            </a:r>
            <a:endParaRPr sz="1867">
              <a:latin typeface="Roboto"/>
              <a:cs typeface="Roboto"/>
            </a:endParaRPr>
          </a:p>
        </p:txBody>
      </p:sp>
      <p:grpSp>
        <p:nvGrpSpPr>
          <p:cNvPr id="6" name="object 6"/>
          <p:cNvGrpSpPr/>
          <p:nvPr/>
        </p:nvGrpSpPr>
        <p:grpSpPr>
          <a:xfrm>
            <a:off x="5019998" y="1794250"/>
            <a:ext cx="2003213" cy="1587500"/>
            <a:chOff x="3764998" y="1345687"/>
            <a:chExt cx="1502410" cy="1190625"/>
          </a:xfrm>
        </p:grpSpPr>
        <p:sp>
          <p:nvSpPr>
            <p:cNvPr id="7" name="object 7"/>
            <p:cNvSpPr/>
            <p:nvPr/>
          </p:nvSpPr>
          <p:spPr>
            <a:xfrm>
              <a:off x="3769761" y="1350450"/>
              <a:ext cx="1492885" cy="1181100"/>
            </a:xfrm>
            <a:custGeom>
              <a:avLst/>
              <a:gdLst/>
              <a:ahLst/>
              <a:cxnLst/>
              <a:rect l="l" t="t" r="r" b="b"/>
              <a:pathLst>
                <a:path w="1492885" h="1181100">
                  <a:moveTo>
                    <a:pt x="1295746"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6" y="0"/>
                  </a:lnTo>
                  <a:lnTo>
                    <a:pt x="1334310" y="3815"/>
                  </a:lnTo>
                  <a:lnTo>
                    <a:pt x="1371040" y="14977"/>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60" y="1175303"/>
                  </a:lnTo>
                  <a:lnTo>
                    <a:pt x="1295746" y="1180499"/>
                  </a:lnTo>
                  <a:close/>
                </a:path>
              </a:pathLst>
            </a:custGeom>
            <a:solidFill>
              <a:srgbClr val="6C9EEB"/>
            </a:solidFill>
          </p:spPr>
          <p:txBody>
            <a:bodyPr wrap="square" lIns="0" tIns="0" rIns="0" bIns="0" rtlCol="0"/>
            <a:lstStyle/>
            <a:p>
              <a:endParaRPr sz="2400"/>
            </a:p>
          </p:txBody>
        </p:sp>
        <p:sp>
          <p:nvSpPr>
            <p:cNvPr id="8" name="object 8"/>
            <p:cNvSpPr/>
            <p:nvPr/>
          </p:nvSpPr>
          <p:spPr>
            <a:xfrm>
              <a:off x="3769761" y="1350450"/>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40" y="5196"/>
                  </a:lnTo>
                  <a:lnTo>
                    <a:pt x="196753" y="0"/>
                  </a:lnTo>
                  <a:lnTo>
                    <a:pt x="1295746" y="0"/>
                  </a:lnTo>
                  <a:lnTo>
                    <a:pt x="1334310" y="3815"/>
                  </a:lnTo>
                  <a:lnTo>
                    <a:pt x="1371040" y="14977"/>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60" y="1175303"/>
                  </a:lnTo>
                  <a:lnTo>
                    <a:pt x="1295746"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9" name="object 9"/>
          <p:cNvSpPr txBox="1"/>
          <p:nvPr/>
        </p:nvSpPr>
        <p:spPr>
          <a:xfrm>
            <a:off x="5705589" y="2421485"/>
            <a:ext cx="631612" cy="304421"/>
          </a:xfrm>
          <a:prstGeom prst="rect">
            <a:avLst/>
          </a:prstGeom>
        </p:spPr>
        <p:txBody>
          <a:bodyPr vert="horz" wrap="square" lIns="0" tIns="16933" rIns="0" bIns="0" rtlCol="0">
            <a:spAutoFit/>
          </a:bodyPr>
          <a:lstStyle/>
          <a:p>
            <a:pPr marL="16933">
              <a:spcBef>
                <a:spcPts val="133"/>
              </a:spcBef>
            </a:pPr>
            <a:r>
              <a:rPr sz="1867" spc="-33" dirty="0">
                <a:latin typeface="Roboto"/>
                <a:cs typeface="Roboto"/>
              </a:rPr>
              <a:t>Keras</a:t>
            </a:r>
            <a:endParaRPr sz="1867">
              <a:latin typeface="Roboto"/>
              <a:cs typeface="Roboto"/>
            </a:endParaRPr>
          </a:p>
        </p:txBody>
      </p:sp>
      <p:sp>
        <p:nvSpPr>
          <p:cNvPr id="10" name="object 10"/>
          <p:cNvSpPr txBox="1">
            <a:spLocks noGrp="1"/>
          </p:cNvSpPr>
          <p:nvPr>
            <p:ph type="title"/>
          </p:nvPr>
        </p:nvSpPr>
        <p:spPr>
          <a:xfrm>
            <a:off x="3484166" y="128942"/>
            <a:ext cx="5244253" cy="694207"/>
          </a:xfrm>
          <a:prstGeom prst="rect">
            <a:avLst/>
          </a:prstGeom>
        </p:spPr>
        <p:txBody>
          <a:bodyPr vert="horz" wrap="square" lIns="0" tIns="16933" rIns="0" bIns="0" rtlCol="0" anchor="ctr">
            <a:spAutoFit/>
          </a:bodyPr>
          <a:lstStyle/>
          <a:p>
            <a:pPr marL="16933">
              <a:lnSpc>
                <a:spcPct val="100000"/>
              </a:lnSpc>
              <a:spcBef>
                <a:spcPts val="133"/>
              </a:spcBef>
            </a:pPr>
            <a:r>
              <a:rPr spc="-27" dirty="0"/>
              <a:t>Overview</a:t>
            </a:r>
            <a:r>
              <a:rPr spc="-47" dirty="0"/>
              <a:t> </a:t>
            </a:r>
            <a:r>
              <a:rPr spc="33" dirty="0"/>
              <a:t>of</a:t>
            </a:r>
            <a:r>
              <a:rPr spc="-40" dirty="0"/>
              <a:t> </a:t>
            </a:r>
            <a:r>
              <a:rPr spc="-33" dirty="0"/>
              <a:t>the</a:t>
            </a:r>
            <a:r>
              <a:rPr spc="-40" dirty="0"/>
              <a:t> </a:t>
            </a:r>
            <a:r>
              <a:rPr spc="-20" dirty="0"/>
              <a:t>Course</a:t>
            </a:r>
          </a:p>
        </p:txBody>
      </p:sp>
      <p:grpSp>
        <p:nvGrpSpPr>
          <p:cNvPr id="11" name="object 11"/>
          <p:cNvGrpSpPr/>
          <p:nvPr/>
        </p:nvGrpSpPr>
        <p:grpSpPr>
          <a:xfrm>
            <a:off x="583083" y="1794250"/>
            <a:ext cx="2003213" cy="1587500"/>
            <a:chOff x="437312" y="1345687"/>
            <a:chExt cx="1502410" cy="1190625"/>
          </a:xfrm>
        </p:grpSpPr>
        <p:sp>
          <p:nvSpPr>
            <p:cNvPr id="12" name="object 12"/>
            <p:cNvSpPr/>
            <p:nvPr/>
          </p:nvSpPr>
          <p:spPr>
            <a:xfrm>
              <a:off x="442075" y="1350450"/>
              <a:ext cx="1492885" cy="1181100"/>
            </a:xfrm>
            <a:custGeom>
              <a:avLst/>
              <a:gdLst/>
              <a:ahLst/>
              <a:cxnLst/>
              <a:rect l="l" t="t" r="r" b="b"/>
              <a:pathLst>
                <a:path w="1492885" h="1181100">
                  <a:moveTo>
                    <a:pt x="1295745"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7"/>
                  </a:lnTo>
                  <a:lnTo>
                    <a:pt x="1404905" y="33056"/>
                  </a:lnTo>
                  <a:lnTo>
                    <a:pt x="1434871" y="57627"/>
                  </a:lnTo>
                  <a:lnTo>
                    <a:pt x="1459443" y="87594"/>
                  </a:lnTo>
                  <a:lnTo>
                    <a:pt x="1477523"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13" name="object 13"/>
            <p:cNvSpPr/>
            <p:nvPr/>
          </p:nvSpPr>
          <p:spPr>
            <a:xfrm>
              <a:off x="442075" y="1350450"/>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7"/>
                  </a:lnTo>
                  <a:lnTo>
                    <a:pt x="1404905" y="33056"/>
                  </a:lnTo>
                  <a:lnTo>
                    <a:pt x="1434871" y="57627"/>
                  </a:lnTo>
                  <a:lnTo>
                    <a:pt x="1459443" y="87594"/>
                  </a:lnTo>
                  <a:lnTo>
                    <a:pt x="1477523"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14" name="object 14"/>
          <p:cNvSpPr txBox="1"/>
          <p:nvPr/>
        </p:nvSpPr>
        <p:spPr>
          <a:xfrm>
            <a:off x="1078360" y="2142084"/>
            <a:ext cx="1010920" cy="877163"/>
          </a:xfrm>
          <a:prstGeom prst="rect">
            <a:avLst/>
          </a:prstGeom>
        </p:spPr>
        <p:txBody>
          <a:bodyPr vert="horz" wrap="square" lIns="0" tIns="30480" rIns="0" bIns="0" rtlCol="0">
            <a:spAutoFit/>
          </a:bodyPr>
          <a:lstStyle/>
          <a:p>
            <a:pPr marL="16086" marR="6773" algn="ctr">
              <a:lnSpc>
                <a:spcPts val="2200"/>
              </a:lnSpc>
              <a:spcBef>
                <a:spcPts val="240"/>
              </a:spcBef>
            </a:pPr>
            <a:r>
              <a:rPr sz="1867" spc="-20" dirty="0">
                <a:latin typeface="Roboto"/>
                <a:cs typeface="Roboto"/>
              </a:rPr>
              <a:t>Basics</a:t>
            </a:r>
            <a:r>
              <a:rPr sz="1867" spc="-7" dirty="0">
                <a:latin typeface="Roboto"/>
                <a:cs typeface="Roboto"/>
              </a:rPr>
              <a:t> </a:t>
            </a:r>
            <a:r>
              <a:rPr sz="1867" spc="7" dirty="0">
                <a:latin typeface="Roboto"/>
                <a:cs typeface="Roboto"/>
              </a:rPr>
              <a:t>of  </a:t>
            </a:r>
            <a:r>
              <a:rPr sz="1867" spc="-27" dirty="0">
                <a:latin typeface="Roboto"/>
                <a:cs typeface="Roboto"/>
              </a:rPr>
              <a:t>Neural </a:t>
            </a:r>
            <a:r>
              <a:rPr sz="1867" spc="-20" dirty="0">
                <a:latin typeface="Roboto"/>
                <a:cs typeface="Roboto"/>
              </a:rPr>
              <a:t> </a:t>
            </a:r>
            <a:r>
              <a:rPr sz="1867" spc="-13" dirty="0">
                <a:latin typeface="Roboto"/>
                <a:cs typeface="Roboto"/>
              </a:rPr>
              <a:t>Network</a:t>
            </a:r>
            <a:endParaRPr sz="1867">
              <a:latin typeface="Roboto"/>
              <a:cs typeface="Roboto"/>
            </a:endParaRPr>
          </a:p>
        </p:txBody>
      </p:sp>
      <p:grpSp>
        <p:nvGrpSpPr>
          <p:cNvPr id="15" name="object 15"/>
          <p:cNvGrpSpPr/>
          <p:nvPr/>
        </p:nvGrpSpPr>
        <p:grpSpPr>
          <a:xfrm>
            <a:off x="2801540" y="3526933"/>
            <a:ext cx="2003213" cy="1587500"/>
            <a:chOff x="2101155" y="2645199"/>
            <a:chExt cx="1502410" cy="1190625"/>
          </a:xfrm>
        </p:grpSpPr>
        <p:sp>
          <p:nvSpPr>
            <p:cNvPr id="16" name="object 16"/>
            <p:cNvSpPr/>
            <p:nvPr/>
          </p:nvSpPr>
          <p:spPr>
            <a:xfrm>
              <a:off x="2105918" y="2649962"/>
              <a:ext cx="1492885" cy="1181100"/>
            </a:xfrm>
            <a:custGeom>
              <a:avLst/>
              <a:gdLst/>
              <a:ahLst/>
              <a:cxnLst/>
              <a:rect l="l" t="t" r="r" b="b"/>
              <a:pathLst>
                <a:path w="1492885" h="1181100">
                  <a:moveTo>
                    <a:pt x="1295745" y="1180500"/>
                  </a:moveTo>
                  <a:lnTo>
                    <a:pt x="196753" y="1180500"/>
                  </a:lnTo>
                  <a:lnTo>
                    <a:pt x="151639" y="1175303"/>
                  </a:lnTo>
                  <a:lnTo>
                    <a:pt x="110226" y="1160501"/>
                  </a:lnTo>
                  <a:lnTo>
                    <a:pt x="73694" y="1137275"/>
                  </a:lnTo>
                  <a:lnTo>
                    <a:pt x="43224" y="1106805"/>
                  </a:lnTo>
                  <a:lnTo>
                    <a:pt x="19998" y="1070273"/>
                  </a:lnTo>
                  <a:lnTo>
                    <a:pt x="5196" y="1028860"/>
                  </a:lnTo>
                  <a:lnTo>
                    <a:pt x="0" y="983746"/>
                  </a:lnTo>
                  <a:lnTo>
                    <a:pt x="0" y="196753"/>
                  </a:lnTo>
                  <a:lnTo>
                    <a:pt x="5196" y="151640"/>
                  </a:lnTo>
                  <a:lnTo>
                    <a:pt x="19998" y="110226"/>
                  </a:lnTo>
                  <a:lnTo>
                    <a:pt x="43224" y="73694"/>
                  </a:lnTo>
                  <a:lnTo>
                    <a:pt x="73694" y="43224"/>
                  </a:lnTo>
                  <a:lnTo>
                    <a:pt x="110226" y="19998"/>
                  </a:lnTo>
                  <a:lnTo>
                    <a:pt x="151639" y="5196"/>
                  </a:lnTo>
                  <a:lnTo>
                    <a:pt x="196753" y="0"/>
                  </a:lnTo>
                  <a:lnTo>
                    <a:pt x="1295745" y="0"/>
                  </a:lnTo>
                  <a:lnTo>
                    <a:pt x="1334309" y="3815"/>
                  </a:lnTo>
                  <a:lnTo>
                    <a:pt x="1371040" y="14977"/>
                  </a:lnTo>
                  <a:lnTo>
                    <a:pt x="1404905" y="33057"/>
                  </a:lnTo>
                  <a:lnTo>
                    <a:pt x="1434871" y="57627"/>
                  </a:lnTo>
                  <a:lnTo>
                    <a:pt x="1459442"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close/>
                </a:path>
              </a:pathLst>
            </a:custGeom>
            <a:solidFill>
              <a:srgbClr val="6C9EEB"/>
            </a:solidFill>
          </p:spPr>
          <p:txBody>
            <a:bodyPr wrap="square" lIns="0" tIns="0" rIns="0" bIns="0" rtlCol="0"/>
            <a:lstStyle/>
            <a:p>
              <a:endParaRPr sz="2400"/>
            </a:p>
          </p:txBody>
        </p:sp>
        <p:sp>
          <p:nvSpPr>
            <p:cNvPr id="17" name="object 17"/>
            <p:cNvSpPr/>
            <p:nvPr/>
          </p:nvSpPr>
          <p:spPr>
            <a:xfrm>
              <a:off x="2105918" y="2649962"/>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39" y="5196"/>
                  </a:lnTo>
                  <a:lnTo>
                    <a:pt x="196753" y="0"/>
                  </a:lnTo>
                  <a:lnTo>
                    <a:pt x="1295745" y="0"/>
                  </a:lnTo>
                  <a:lnTo>
                    <a:pt x="1334309" y="3815"/>
                  </a:lnTo>
                  <a:lnTo>
                    <a:pt x="1371040" y="14977"/>
                  </a:lnTo>
                  <a:lnTo>
                    <a:pt x="1404905" y="33057"/>
                  </a:lnTo>
                  <a:lnTo>
                    <a:pt x="1434871" y="57627"/>
                  </a:lnTo>
                  <a:lnTo>
                    <a:pt x="1459442"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lnTo>
                    <a:pt x="196753" y="1180500"/>
                  </a:lnTo>
                  <a:lnTo>
                    <a:pt x="151639" y="1175303"/>
                  </a:lnTo>
                  <a:lnTo>
                    <a:pt x="110226" y="1160501"/>
                  </a:lnTo>
                  <a:lnTo>
                    <a:pt x="73694" y="1137275"/>
                  </a:lnTo>
                  <a:lnTo>
                    <a:pt x="43224" y="1106805"/>
                  </a:lnTo>
                  <a:lnTo>
                    <a:pt x="19998" y="1070273"/>
                  </a:lnTo>
                  <a:lnTo>
                    <a:pt x="5196" y="1028860"/>
                  </a:lnTo>
                  <a:lnTo>
                    <a:pt x="0" y="983746"/>
                  </a:lnTo>
                  <a:lnTo>
                    <a:pt x="0" y="196753"/>
                  </a:lnTo>
                  <a:close/>
                </a:path>
              </a:pathLst>
            </a:custGeom>
            <a:ln w="9524">
              <a:solidFill>
                <a:srgbClr val="A7A7A7"/>
              </a:solidFill>
            </a:ln>
          </p:spPr>
          <p:txBody>
            <a:bodyPr wrap="square" lIns="0" tIns="0" rIns="0" bIns="0" rtlCol="0"/>
            <a:lstStyle/>
            <a:p>
              <a:endParaRPr sz="2400"/>
            </a:p>
          </p:txBody>
        </p:sp>
      </p:grpSp>
      <p:sp>
        <p:nvSpPr>
          <p:cNvPr id="18" name="object 18"/>
          <p:cNvSpPr txBox="1"/>
          <p:nvPr/>
        </p:nvSpPr>
        <p:spPr>
          <a:xfrm>
            <a:off x="3277036" y="3874767"/>
            <a:ext cx="1050713" cy="877163"/>
          </a:xfrm>
          <a:prstGeom prst="rect">
            <a:avLst/>
          </a:prstGeom>
        </p:spPr>
        <p:txBody>
          <a:bodyPr vert="horz" wrap="square" lIns="0" tIns="30480" rIns="0" bIns="0" rtlCol="0">
            <a:spAutoFit/>
          </a:bodyPr>
          <a:lstStyle/>
          <a:p>
            <a:pPr marL="16933" marR="6773" algn="ctr">
              <a:lnSpc>
                <a:spcPts val="2200"/>
              </a:lnSpc>
              <a:spcBef>
                <a:spcPts val="240"/>
              </a:spcBef>
            </a:pPr>
            <a:r>
              <a:rPr sz="1867" spc="-27" dirty="0">
                <a:latin typeface="Roboto"/>
                <a:cs typeface="Roboto"/>
              </a:rPr>
              <a:t>Recur</a:t>
            </a:r>
            <a:r>
              <a:rPr sz="1867" spc="-33" dirty="0">
                <a:latin typeface="Roboto"/>
                <a:cs typeface="Roboto"/>
              </a:rPr>
              <a:t>r</a:t>
            </a:r>
            <a:r>
              <a:rPr sz="1867" spc="-20" dirty="0">
                <a:latin typeface="Roboto"/>
                <a:cs typeface="Roboto"/>
              </a:rPr>
              <a:t>ent  </a:t>
            </a:r>
            <a:r>
              <a:rPr sz="1867" spc="-27" dirty="0">
                <a:latin typeface="Roboto"/>
                <a:cs typeface="Roboto"/>
              </a:rPr>
              <a:t>Neural </a:t>
            </a:r>
            <a:r>
              <a:rPr sz="1867" spc="-20" dirty="0">
                <a:latin typeface="Roboto"/>
                <a:cs typeface="Roboto"/>
              </a:rPr>
              <a:t> </a:t>
            </a:r>
            <a:r>
              <a:rPr sz="1867" spc="-13" dirty="0">
                <a:latin typeface="Roboto"/>
                <a:cs typeface="Roboto"/>
              </a:rPr>
              <a:t>Network</a:t>
            </a:r>
            <a:endParaRPr sz="1867">
              <a:latin typeface="Roboto"/>
              <a:cs typeface="Roboto"/>
            </a:endParaRPr>
          </a:p>
        </p:txBody>
      </p:sp>
      <p:grpSp>
        <p:nvGrpSpPr>
          <p:cNvPr id="19" name="object 19"/>
          <p:cNvGrpSpPr/>
          <p:nvPr/>
        </p:nvGrpSpPr>
        <p:grpSpPr>
          <a:xfrm>
            <a:off x="5019998" y="3526933"/>
            <a:ext cx="2003213" cy="1587500"/>
            <a:chOff x="3764998" y="2645199"/>
            <a:chExt cx="1502410" cy="1190625"/>
          </a:xfrm>
        </p:grpSpPr>
        <p:sp>
          <p:nvSpPr>
            <p:cNvPr id="20" name="object 20"/>
            <p:cNvSpPr/>
            <p:nvPr/>
          </p:nvSpPr>
          <p:spPr>
            <a:xfrm>
              <a:off x="3769761" y="2649962"/>
              <a:ext cx="1492885" cy="1181100"/>
            </a:xfrm>
            <a:custGeom>
              <a:avLst/>
              <a:gdLst/>
              <a:ahLst/>
              <a:cxnLst/>
              <a:rect l="l" t="t" r="r" b="b"/>
              <a:pathLst>
                <a:path w="1492885" h="1181100">
                  <a:moveTo>
                    <a:pt x="1295746" y="1180500"/>
                  </a:move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lnTo>
                    <a:pt x="5196" y="151640"/>
                  </a:lnTo>
                  <a:lnTo>
                    <a:pt x="19998" y="110226"/>
                  </a:lnTo>
                  <a:lnTo>
                    <a:pt x="43224" y="73694"/>
                  </a:lnTo>
                  <a:lnTo>
                    <a:pt x="73694" y="43224"/>
                  </a:lnTo>
                  <a:lnTo>
                    <a:pt x="110226" y="19998"/>
                  </a:lnTo>
                  <a:lnTo>
                    <a:pt x="151640" y="5196"/>
                  </a:lnTo>
                  <a:lnTo>
                    <a:pt x="196753" y="0"/>
                  </a:lnTo>
                  <a:lnTo>
                    <a:pt x="1295746" y="0"/>
                  </a:lnTo>
                  <a:lnTo>
                    <a:pt x="1334310" y="3815"/>
                  </a:lnTo>
                  <a:lnTo>
                    <a:pt x="1371040" y="14977"/>
                  </a:lnTo>
                  <a:lnTo>
                    <a:pt x="1404905" y="33057"/>
                  </a:lnTo>
                  <a:lnTo>
                    <a:pt x="1434871" y="57627"/>
                  </a:lnTo>
                  <a:lnTo>
                    <a:pt x="1459442"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60" y="1175303"/>
                  </a:lnTo>
                  <a:lnTo>
                    <a:pt x="1295746" y="1180500"/>
                  </a:lnTo>
                  <a:close/>
                </a:path>
              </a:pathLst>
            </a:custGeom>
            <a:solidFill>
              <a:srgbClr val="6C9EEB"/>
            </a:solidFill>
          </p:spPr>
          <p:txBody>
            <a:bodyPr wrap="square" lIns="0" tIns="0" rIns="0" bIns="0" rtlCol="0"/>
            <a:lstStyle/>
            <a:p>
              <a:endParaRPr sz="2400"/>
            </a:p>
          </p:txBody>
        </p:sp>
        <p:sp>
          <p:nvSpPr>
            <p:cNvPr id="21" name="object 21"/>
            <p:cNvSpPr/>
            <p:nvPr/>
          </p:nvSpPr>
          <p:spPr>
            <a:xfrm>
              <a:off x="3769761" y="2649962"/>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40" y="5196"/>
                  </a:lnTo>
                  <a:lnTo>
                    <a:pt x="196753" y="0"/>
                  </a:lnTo>
                  <a:lnTo>
                    <a:pt x="1295746" y="0"/>
                  </a:lnTo>
                  <a:lnTo>
                    <a:pt x="1334310" y="3815"/>
                  </a:lnTo>
                  <a:lnTo>
                    <a:pt x="1371040" y="14977"/>
                  </a:lnTo>
                  <a:lnTo>
                    <a:pt x="1404905" y="33057"/>
                  </a:lnTo>
                  <a:lnTo>
                    <a:pt x="1434871" y="57627"/>
                  </a:lnTo>
                  <a:lnTo>
                    <a:pt x="1459442"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60" y="1175303"/>
                  </a:lnTo>
                  <a:lnTo>
                    <a:pt x="1295746" y="1180500"/>
                  </a:ln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close/>
                </a:path>
              </a:pathLst>
            </a:custGeom>
            <a:ln w="9524">
              <a:solidFill>
                <a:srgbClr val="A7A7A7"/>
              </a:solidFill>
            </a:ln>
          </p:spPr>
          <p:txBody>
            <a:bodyPr wrap="square" lIns="0" tIns="0" rIns="0" bIns="0" rtlCol="0"/>
            <a:lstStyle/>
            <a:p>
              <a:endParaRPr sz="2400"/>
            </a:p>
          </p:txBody>
        </p:sp>
      </p:grpSp>
      <p:sp>
        <p:nvSpPr>
          <p:cNvPr id="22" name="object 22"/>
          <p:cNvSpPr txBox="1"/>
          <p:nvPr/>
        </p:nvSpPr>
        <p:spPr>
          <a:xfrm>
            <a:off x="5424748" y="4014467"/>
            <a:ext cx="1192953" cy="595035"/>
          </a:xfrm>
          <a:prstGeom prst="rect">
            <a:avLst/>
          </a:prstGeom>
        </p:spPr>
        <p:txBody>
          <a:bodyPr vert="horz" wrap="square" lIns="0" tIns="30480" rIns="0" bIns="0" rtlCol="0">
            <a:spAutoFit/>
          </a:bodyPr>
          <a:lstStyle/>
          <a:p>
            <a:pPr marL="16933" marR="6773" indent="109217">
              <a:lnSpc>
                <a:spcPts val="2200"/>
              </a:lnSpc>
              <a:spcBef>
                <a:spcPts val="240"/>
              </a:spcBef>
            </a:pPr>
            <a:r>
              <a:rPr sz="1867" spc="-27" dirty="0">
                <a:latin typeface="Roboto"/>
                <a:cs typeface="Roboto"/>
              </a:rPr>
              <a:t>Handling </a:t>
            </a:r>
            <a:r>
              <a:rPr sz="1867" spc="-20" dirty="0">
                <a:latin typeface="Roboto"/>
                <a:cs typeface="Roboto"/>
              </a:rPr>
              <a:t> </a:t>
            </a:r>
            <a:r>
              <a:rPr sz="1867" spc="-13" dirty="0">
                <a:latin typeface="Roboto"/>
                <a:cs typeface="Roboto"/>
              </a:rPr>
              <a:t>Audio</a:t>
            </a:r>
            <a:r>
              <a:rPr sz="1867" spc="-93" dirty="0">
                <a:latin typeface="Roboto"/>
                <a:cs typeface="Roboto"/>
              </a:rPr>
              <a:t> </a:t>
            </a:r>
            <a:r>
              <a:rPr sz="1867" spc="-33" dirty="0">
                <a:latin typeface="Roboto"/>
                <a:cs typeface="Roboto"/>
              </a:rPr>
              <a:t>Data</a:t>
            </a:r>
            <a:endParaRPr sz="1867">
              <a:latin typeface="Roboto"/>
              <a:cs typeface="Roboto"/>
            </a:endParaRPr>
          </a:p>
        </p:txBody>
      </p:sp>
      <p:grpSp>
        <p:nvGrpSpPr>
          <p:cNvPr id="23" name="object 23"/>
          <p:cNvGrpSpPr/>
          <p:nvPr/>
        </p:nvGrpSpPr>
        <p:grpSpPr>
          <a:xfrm>
            <a:off x="7238455" y="1794250"/>
            <a:ext cx="2003213" cy="1587500"/>
            <a:chOff x="5428841" y="1345687"/>
            <a:chExt cx="1502410" cy="1190625"/>
          </a:xfrm>
        </p:grpSpPr>
        <p:sp>
          <p:nvSpPr>
            <p:cNvPr id="24" name="object 24"/>
            <p:cNvSpPr/>
            <p:nvPr/>
          </p:nvSpPr>
          <p:spPr>
            <a:xfrm>
              <a:off x="5433604" y="1350450"/>
              <a:ext cx="1492885" cy="1181100"/>
            </a:xfrm>
            <a:custGeom>
              <a:avLst/>
              <a:gdLst/>
              <a:ahLst/>
              <a:cxnLst/>
              <a:rect l="l" t="t" r="r" b="b"/>
              <a:pathLst>
                <a:path w="1492884" h="1181100">
                  <a:moveTo>
                    <a:pt x="1295745"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7"/>
                  </a:lnTo>
                  <a:lnTo>
                    <a:pt x="1404905" y="33056"/>
                  </a:lnTo>
                  <a:lnTo>
                    <a:pt x="1434872" y="57627"/>
                  </a:lnTo>
                  <a:lnTo>
                    <a:pt x="1459443"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25" name="object 25"/>
            <p:cNvSpPr/>
            <p:nvPr/>
          </p:nvSpPr>
          <p:spPr>
            <a:xfrm>
              <a:off x="5433604" y="1350450"/>
              <a:ext cx="1492885" cy="1181100"/>
            </a:xfrm>
            <a:custGeom>
              <a:avLst/>
              <a:gdLst/>
              <a:ahLst/>
              <a:cxnLst/>
              <a:rect l="l" t="t" r="r" b="b"/>
              <a:pathLst>
                <a:path w="1492884"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7"/>
                  </a:lnTo>
                  <a:lnTo>
                    <a:pt x="1404905" y="33056"/>
                  </a:lnTo>
                  <a:lnTo>
                    <a:pt x="1434872" y="57627"/>
                  </a:lnTo>
                  <a:lnTo>
                    <a:pt x="1459443"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26" name="object 26"/>
          <p:cNvSpPr txBox="1"/>
          <p:nvPr/>
        </p:nvSpPr>
        <p:spPr>
          <a:xfrm>
            <a:off x="7537984" y="2142085"/>
            <a:ext cx="1403773" cy="877163"/>
          </a:xfrm>
          <a:prstGeom prst="rect">
            <a:avLst/>
          </a:prstGeom>
        </p:spPr>
        <p:txBody>
          <a:bodyPr vert="horz" wrap="square" lIns="0" tIns="30480" rIns="0" bIns="0" rtlCol="0">
            <a:spAutoFit/>
          </a:bodyPr>
          <a:lstStyle/>
          <a:p>
            <a:pPr marL="16933" marR="6773" indent="-847" algn="ctr">
              <a:lnSpc>
                <a:spcPts val="2200"/>
              </a:lnSpc>
              <a:spcBef>
                <a:spcPts val="240"/>
              </a:spcBef>
            </a:pPr>
            <a:r>
              <a:rPr sz="1867" spc="-27" dirty="0">
                <a:latin typeface="Roboto"/>
                <a:cs typeface="Roboto"/>
              </a:rPr>
              <a:t>Improving </a:t>
            </a:r>
            <a:r>
              <a:rPr sz="1867" spc="-20" dirty="0">
                <a:latin typeface="Roboto"/>
                <a:cs typeface="Roboto"/>
              </a:rPr>
              <a:t> </a:t>
            </a:r>
            <a:r>
              <a:rPr sz="1867" spc="-13" dirty="0">
                <a:latin typeface="Roboto"/>
                <a:cs typeface="Roboto"/>
              </a:rPr>
              <a:t>Model </a:t>
            </a:r>
            <a:r>
              <a:rPr sz="1867" spc="-7" dirty="0">
                <a:latin typeface="Roboto"/>
                <a:cs typeface="Roboto"/>
              </a:rPr>
              <a:t> </a:t>
            </a:r>
            <a:r>
              <a:rPr sz="1867" spc="-27" dirty="0">
                <a:latin typeface="Roboto"/>
                <a:cs typeface="Roboto"/>
              </a:rPr>
              <a:t>P</a:t>
            </a:r>
            <a:r>
              <a:rPr sz="1867" spc="-13" dirty="0">
                <a:latin typeface="Roboto"/>
                <a:cs typeface="Roboto"/>
              </a:rPr>
              <a:t>e</a:t>
            </a:r>
            <a:r>
              <a:rPr sz="1867" dirty="0">
                <a:latin typeface="Roboto"/>
                <a:cs typeface="Roboto"/>
              </a:rPr>
              <a:t>r</a:t>
            </a:r>
            <a:r>
              <a:rPr sz="1867" spc="-13" dirty="0">
                <a:latin typeface="Roboto"/>
                <a:cs typeface="Roboto"/>
              </a:rPr>
              <a:t>formance</a:t>
            </a:r>
            <a:endParaRPr sz="1867">
              <a:latin typeface="Roboto"/>
              <a:cs typeface="Roboto"/>
            </a:endParaRPr>
          </a:p>
        </p:txBody>
      </p:sp>
      <p:grpSp>
        <p:nvGrpSpPr>
          <p:cNvPr id="27" name="object 27"/>
          <p:cNvGrpSpPr/>
          <p:nvPr/>
        </p:nvGrpSpPr>
        <p:grpSpPr>
          <a:xfrm>
            <a:off x="7238455" y="3526933"/>
            <a:ext cx="2003213" cy="1587500"/>
            <a:chOff x="5428841" y="2645199"/>
            <a:chExt cx="1502410" cy="1190625"/>
          </a:xfrm>
        </p:grpSpPr>
        <p:sp>
          <p:nvSpPr>
            <p:cNvPr id="28" name="object 28"/>
            <p:cNvSpPr/>
            <p:nvPr/>
          </p:nvSpPr>
          <p:spPr>
            <a:xfrm>
              <a:off x="5433604" y="2649962"/>
              <a:ext cx="1492885" cy="1181100"/>
            </a:xfrm>
            <a:custGeom>
              <a:avLst/>
              <a:gdLst/>
              <a:ahLst/>
              <a:cxnLst/>
              <a:rect l="l" t="t" r="r" b="b"/>
              <a:pathLst>
                <a:path w="1492884" h="1181100">
                  <a:moveTo>
                    <a:pt x="1295745" y="1180500"/>
                  </a:move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7"/>
                  </a:lnTo>
                  <a:lnTo>
                    <a:pt x="1404905" y="33057"/>
                  </a:lnTo>
                  <a:lnTo>
                    <a:pt x="1434872" y="57627"/>
                  </a:lnTo>
                  <a:lnTo>
                    <a:pt x="1459443"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close/>
                </a:path>
              </a:pathLst>
            </a:custGeom>
            <a:solidFill>
              <a:srgbClr val="6C9EEB"/>
            </a:solidFill>
          </p:spPr>
          <p:txBody>
            <a:bodyPr wrap="square" lIns="0" tIns="0" rIns="0" bIns="0" rtlCol="0"/>
            <a:lstStyle/>
            <a:p>
              <a:endParaRPr sz="2400"/>
            </a:p>
          </p:txBody>
        </p:sp>
        <p:sp>
          <p:nvSpPr>
            <p:cNvPr id="29" name="object 29"/>
            <p:cNvSpPr/>
            <p:nvPr/>
          </p:nvSpPr>
          <p:spPr>
            <a:xfrm>
              <a:off x="5433604" y="2649962"/>
              <a:ext cx="1492885" cy="1181100"/>
            </a:xfrm>
            <a:custGeom>
              <a:avLst/>
              <a:gdLst/>
              <a:ahLst/>
              <a:cxnLst/>
              <a:rect l="l" t="t" r="r" b="b"/>
              <a:pathLst>
                <a:path w="1492884"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7"/>
                  </a:lnTo>
                  <a:lnTo>
                    <a:pt x="1404905" y="33057"/>
                  </a:lnTo>
                  <a:lnTo>
                    <a:pt x="1434872" y="57627"/>
                  </a:lnTo>
                  <a:lnTo>
                    <a:pt x="1459443" y="87594"/>
                  </a:lnTo>
                  <a:lnTo>
                    <a:pt x="1477522" y="121459"/>
                  </a:lnTo>
                  <a:lnTo>
                    <a:pt x="1488684" y="158190"/>
                  </a:lnTo>
                  <a:lnTo>
                    <a:pt x="1492499" y="196753"/>
                  </a:lnTo>
                  <a:lnTo>
                    <a:pt x="1492499" y="983746"/>
                  </a:lnTo>
                  <a:lnTo>
                    <a:pt x="1487303" y="1028860"/>
                  </a:lnTo>
                  <a:lnTo>
                    <a:pt x="1472501" y="1070273"/>
                  </a:lnTo>
                  <a:lnTo>
                    <a:pt x="1449275" y="1106805"/>
                  </a:lnTo>
                  <a:lnTo>
                    <a:pt x="1418805" y="1137275"/>
                  </a:lnTo>
                  <a:lnTo>
                    <a:pt x="1382273" y="1160501"/>
                  </a:lnTo>
                  <a:lnTo>
                    <a:pt x="1340859" y="1175303"/>
                  </a:lnTo>
                  <a:lnTo>
                    <a:pt x="1295745" y="1180500"/>
                  </a:lnTo>
                  <a:lnTo>
                    <a:pt x="196753" y="1180500"/>
                  </a:lnTo>
                  <a:lnTo>
                    <a:pt x="151640" y="1175303"/>
                  </a:lnTo>
                  <a:lnTo>
                    <a:pt x="110226" y="1160501"/>
                  </a:lnTo>
                  <a:lnTo>
                    <a:pt x="73694" y="1137275"/>
                  </a:lnTo>
                  <a:lnTo>
                    <a:pt x="43224" y="1106805"/>
                  </a:lnTo>
                  <a:lnTo>
                    <a:pt x="19998" y="1070273"/>
                  </a:lnTo>
                  <a:lnTo>
                    <a:pt x="5196" y="1028860"/>
                  </a:lnTo>
                  <a:lnTo>
                    <a:pt x="0" y="983746"/>
                  </a:lnTo>
                  <a:lnTo>
                    <a:pt x="0" y="196753"/>
                  </a:lnTo>
                  <a:close/>
                </a:path>
              </a:pathLst>
            </a:custGeom>
            <a:ln w="9524">
              <a:solidFill>
                <a:srgbClr val="A7A7A7"/>
              </a:solidFill>
            </a:ln>
          </p:spPr>
          <p:txBody>
            <a:bodyPr wrap="square" lIns="0" tIns="0" rIns="0" bIns="0" rtlCol="0"/>
            <a:lstStyle/>
            <a:p>
              <a:endParaRPr sz="2400"/>
            </a:p>
          </p:txBody>
        </p:sp>
      </p:grpSp>
      <p:sp>
        <p:nvSpPr>
          <p:cNvPr id="30" name="object 30"/>
          <p:cNvSpPr txBox="1"/>
          <p:nvPr/>
        </p:nvSpPr>
        <p:spPr>
          <a:xfrm>
            <a:off x="7466893" y="4014467"/>
            <a:ext cx="1545167" cy="595035"/>
          </a:xfrm>
          <a:prstGeom prst="rect">
            <a:avLst/>
          </a:prstGeom>
        </p:spPr>
        <p:txBody>
          <a:bodyPr vert="horz" wrap="square" lIns="0" tIns="30480" rIns="0" bIns="0" rtlCol="0">
            <a:spAutoFit/>
          </a:bodyPr>
          <a:lstStyle/>
          <a:p>
            <a:pPr marL="16933" marR="6773" indent="39792">
              <a:lnSpc>
                <a:spcPts val="2200"/>
              </a:lnSpc>
              <a:spcBef>
                <a:spcPts val="240"/>
              </a:spcBef>
            </a:pPr>
            <a:r>
              <a:rPr sz="1867" spc="-27" dirty="0">
                <a:latin typeface="Roboto"/>
                <a:cs typeface="Roboto"/>
              </a:rPr>
              <a:t>Unsupervised </a:t>
            </a:r>
            <a:r>
              <a:rPr sz="1867" spc="-447" dirty="0">
                <a:latin typeface="Roboto"/>
                <a:cs typeface="Roboto"/>
              </a:rPr>
              <a:t> </a:t>
            </a:r>
            <a:r>
              <a:rPr sz="1867" spc="-13" dirty="0">
                <a:latin typeface="Roboto"/>
                <a:cs typeface="Roboto"/>
              </a:rPr>
              <a:t>Deep</a:t>
            </a:r>
            <a:r>
              <a:rPr sz="1867" spc="-100" dirty="0">
                <a:latin typeface="Roboto"/>
                <a:cs typeface="Roboto"/>
              </a:rPr>
              <a:t> </a:t>
            </a:r>
            <a:r>
              <a:rPr sz="1867" spc="-27" dirty="0">
                <a:latin typeface="Roboto"/>
                <a:cs typeface="Roboto"/>
              </a:rPr>
              <a:t>Learning</a:t>
            </a:r>
            <a:endParaRPr sz="1867">
              <a:latin typeface="Roboto"/>
              <a:cs typeface="Roboto"/>
            </a:endParaRPr>
          </a:p>
        </p:txBody>
      </p:sp>
      <p:grpSp>
        <p:nvGrpSpPr>
          <p:cNvPr id="31" name="object 31"/>
          <p:cNvGrpSpPr/>
          <p:nvPr/>
        </p:nvGrpSpPr>
        <p:grpSpPr>
          <a:xfrm>
            <a:off x="2801540" y="1794250"/>
            <a:ext cx="2003213" cy="1587500"/>
            <a:chOff x="2101155" y="1345687"/>
            <a:chExt cx="1502410" cy="1190625"/>
          </a:xfrm>
        </p:grpSpPr>
        <p:sp>
          <p:nvSpPr>
            <p:cNvPr id="32" name="object 32"/>
            <p:cNvSpPr/>
            <p:nvPr/>
          </p:nvSpPr>
          <p:spPr>
            <a:xfrm>
              <a:off x="2105918" y="1350450"/>
              <a:ext cx="1492885" cy="1181100"/>
            </a:xfrm>
            <a:custGeom>
              <a:avLst/>
              <a:gdLst/>
              <a:ahLst/>
              <a:cxnLst/>
              <a:rect l="l" t="t" r="r" b="b"/>
              <a:pathLst>
                <a:path w="1492885" h="1181100">
                  <a:moveTo>
                    <a:pt x="1295745" y="1180499"/>
                  </a:moveTo>
                  <a:lnTo>
                    <a:pt x="196753" y="1180499"/>
                  </a:lnTo>
                  <a:lnTo>
                    <a:pt x="151639"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39" y="5196"/>
                  </a:lnTo>
                  <a:lnTo>
                    <a:pt x="196753" y="0"/>
                  </a:lnTo>
                  <a:lnTo>
                    <a:pt x="1295745" y="0"/>
                  </a:lnTo>
                  <a:lnTo>
                    <a:pt x="1334309" y="3815"/>
                  </a:lnTo>
                  <a:lnTo>
                    <a:pt x="1371040" y="14977"/>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33" name="object 33"/>
            <p:cNvSpPr/>
            <p:nvPr/>
          </p:nvSpPr>
          <p:spPr>
            <a:xfrm>
              <a:off x="2105918" y="1350450"/>
              <a:ext cx="1492885" cy="1181100"/>
            </a:xfrm>
            <a:custGeom>
              <a:avLst/>
              <a:gdLst/>
              <a:ahLst/>
              <a:cxnLst/>
              <a:rect l="l" t="t" r="r" b="b"/>
              <a:pathLst>
                <a:path w="1492885" h="1181100">
                  <a:moveTo>
                    <a:pt x="0" y="196753"/>
                  </a:moveTo>
                  <a:lnTo>
                    <a:pt x="5196" y="151640"/>
                  </a:lnTo>
                  <a:lnTo>
                    <a:pt x="19998" y="110226"/>
                  </a:lnTo>
                  <a:lnTo>
                    <a:pt x="43224" y="73694"/>
                  </a:lnTo>
                  <a:lnTo>
                    <a:pt x="73694" y="43224"/>
                  </a:lnTo>
                  <a:lnTo>
                    <a:pt x="110226" y="19998"/>
                  </a:lnTo>
                  <a:lnTo>
                    <a:pt x="151639" y="5196"/>
                  </a:lnTo>
                  <a:lnTo>
                    <a:pt x="196753" y="0"/>
                  </a:lnTo>
                  <a:lnTo>
                    <a:pt x="1295745" y="0"/>
                  </a:lnTo>
                  <a:lnTo>
                    <a:pt x="1334309" y="3815"/>
                  </a:lnTo>
                  <a:lnTo>
                    <a:pt x="1371040" y="14977"/>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39"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34" name="object 34"/>
          <p:cNvSpPr txBox="1"/>
          <p:nvPr/>
        </p:nvSpPr>
        <p:spPr>
          <a:xfrm>
            <a:off x="3181647" y="2281785"/>
            <a:ext cx="1240367" cy="595035"/>
          </a:xfrm>
          <a:prstGeom prst="rect">
            <a:avLst/>
          </a:prstGeom>
        </p:spPr>
        <p:txBody>
          <a:bodyPr vert="horz" wrap="square" lIns="0" tIns="30480" rIns="0" bIns="0" rtlCol="0">
            <a:spAutoFit/>
          </a:bodyPr>
          <a:lstStyle/>
          <a:p>
            <a:pPr marL="16933" marR="6773" indent="133770">
              <a:lnSpc>
                <a:spcPts val="2200"/>
              </a:lnSpc>
              <a:spcBef>
                <a:spcPts val="240"/>
              </a:spcBef>
            </a:pPr>
            <a:r>
              <a:rPr sz="1867" spc="-27" dirty="0">
                <a:latin typeface="Roboto"/>
                <a:cs typeface="Roboto"/>
              </a:rPr>
              <a:t>Handling </a:t>
            </a:r>
            <a:r>
              <a:rPr sz="1867" spc="-20" dirty="0">
                <a:latin typeface="Roboto"/>
                <a:cs typeface="Roboto"/>
              </a:rPr>
              <a:t> </a:t>
            </a:r>
            <a:r>
              <a:rPr sz="1867" spc="-13" dirty="0">
                <a:latin typeface="Roboto"/>
                <a:cs typeface="Roboto"/>
              </a:rPr>
              <a:t>Image</a:t>
            </a:r>
            <a:r>
              <a:rPr sz="1867" spc="-93" dirty="0">
                <a:latin typeface="Roboto"/>
                <a:cs typeface="Roboto"/>
              </a:rPr>
              <a:t> </a:t>
            </a:r>
            <a:r>
              <a:rPr sz="1867" spc="-33" dirty="0">
                <a:latin typeface="Roboto"/>
                <a:cs typeface="Roboto"/>
              </a:rPr>
              <a:t>Data</a:t>
            </a:r>
            <a:endParaRPr sz="1867">
              <a:latin typeface="Roboto"/>
              <a:cs typeface="Roboto"/>
            </a:endParaRPr>
          </a:p>
        </p:txBody>
      </p:sp>
      <p:grpSp>
        <p:nvGrpSpPr>
          <p:cNvPr id="35" name="object 35"/>
          <p:cNvGrpSpPr/>
          <p:nvPr/>
        </p:nvGrpSpPr>
        <p:grpSpPr>
          <a:xfrm>
            <a:off x="9456916" y="1794266"/>
            <a:ext cx="2003213" cy="1587500"/>
            <a:chOff x="7092687" y="1345699"/>
            <a:chExt cx="1502410" cy="1190625"/>
          </a:xfrm>
        </p:grpSpPr>
        <p:sp>
          <p:nvSpPr>
            <p:cNvPr id="36" name="object 36"/>
            <p:cNvSpPr/>
            <p:nvPr/>
          </p:nvSpPr>
          <p:spPr>
            <a:xfrm>
              <a:off x="7097449" y="1350462"/>
              <a:ext cx="1492885" cy="1181100"/>
            </a:xfrm>
            <a:custGeom>
              <a:avLst/>
              <a:gdLst/>
              <a:ahLst/>
              <a:cxnLst/>
              <a:rect l="l" t="t" r="r" b="b"/>
              <a:pathLst>
                <a:path w="1492884" h="1181100">
                  <a:moveTo>
                    <a:pt x="1295745"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6"/>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37" name="object 37"/>
            <p:cNvSpPr/>
            <p:nvPr/>
          </p:nvSpPr>
          <p:spPr>
            <a:xfrm>
              <a:off x="7097449" y="1350462"/>
              <a:ext cx="1492885" cy="1181100"/>
            </a:xfrm>
            <a:custGeom>
              <a:avLst/>
              <a:gdLst/>
              <a:ahLst/>
              <a:cxnLst/>
              <a:rect l="l" t="t" r="r" b="b"/>
              <a:pathLst>
                <a:path w="1492884"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09" y="3815"/>
                  </a:lnTo>
                  <a:lnTo>
                    <a:pt x="1371040" y="14976"/>
                  </a:lnTo>
                  <a:lnTo>
                    <a:pt x="1404905" y="33056"/>
                  </a:lnTo>
                  <a:lnTo>
                    <a:pt x="1434871" y="57627"/>
                  </a:lnTo>
                  <a:lnTo>
                    <a:pt x="1459442" y="87594"/>
                  </a:lnTo>
                  <a:lnTo>
                    <a:pt x="1477522"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38" name="object 38"/>
          <p:cNvSpPr txBox="1"/>
          <p:nvPr/>
        </p:nvSpPr>
        <p:spPr>
          <a:xfrm>
            <a:off x="9719597" y="2142101"/>
            <a:ext cx="1476587" cy="877163"/>
          </a:xfrm>
          <a:prstGeom prst="rect">
            <a:avLst/>
          </a:prstGeom>
        </p:spPr>
        <p:txBody>
          <a:bodyPr vert="horz" wrap="square" lIns="0" tIns="30480" rIns="0" bIns="0" rtlCol="0">
            <a:spAutoFit/>
          </a:bodyPr>
          <a:lstStyle/>
          <a:p>
            <a:pPr marL="16086" marR="6773" algn="ctr">
              <a:lnSpc>
                <a:spcPts val="2200"/>
              </a:lnSpc>
              <a:spcBef>
                <a:spcPts val="240"/>
              </a:spcBef>
            </a:pPr>
            <a:r>
              <a:rPr sz="1867" spc="-27" dirty="0">
                <a:latin typeface="Roboto"/>
                <a:cs typeface="Roboto"/>
              </a:rPr>
              <a:t>Convolutional </a:t>
            </a:r>
            <a:r>
              <a:rPr sz="1867" spc="-447" dirty="0">
                <a:latin typeface="Roboto"/>
                <a:cs typeface="Roboto"/>
              </a:rPr>
              <a:t> </a:t>
            </a:r>
            <a:r>
              <a:rPr sz="1867" spc="-27" dirty="0">
                <a:latin typeface="Roboto"/>
                <a:cs typeface="Roboto"/>
              </a:rPr>
              <a:t>Neural </a:t>
            </a:r>
            <a:r>
              <a:rPr sz="1867" spc="-20" dirty="0">
                <a:latin typeface="Roboto"/>
                <a:cs typeface="Roboto"/>
              </a:rPr>
              <a:t> </a:t>
            </a:r>
            <a:r>
              <a:rPr sz="1867" spc="-13" dirty="0">
                <a:latin typeface="Roboto"/>
                <a:cs typeface="Roboto"/>
              </a:rPr>
              <a:t>Network</a:t>
            </a:r>
            <a:endParaRPr sz="1867">
              <a:latin typeface="Roboto"/>
              <a:cs typeface="Roboto"/>
            </a:endParaRPr>
          </a:p>
        </p:txBody>
      </p:sp>
      <p:grpSp>
        <p:nvGrpSpPr>
          <p:cNvPr id="39" name="object 39"/>
          <p:cNvGrpSpPr/>
          <p:nvPr/>
        </p:nvGrpSpPr>
        <p:grpSpPr>
          <a:xfrm>
            <a:off x="9456931" y="3526917"/>
            <a:ext cx="2003213" cy="1587500"/>
            <a:chOff x="7092698" y="2645187"/>
            <a:chExt cx="1502410" cy="1190625"/>
          </a:xfrm>
        </p:grpSpPr>
        <p:sp>
          <p:nvSpPr>
            <p:cNvPr id="40" name="object 40"/>
            <p:cNvSpPr/>
            <p:nvPr/>
          </p:nvSpPr>
          <p:spPr>
            <a:xfrm>
              <a:off x="7097461" y="2649950"/>
              <a:ext cx="1492885" cy="1181100"/>
            </a:xfrm>
            <a:custGeom>
              <a:avLst/>
              <a:gdLst/>
              <a:ahLst/>
              <a:cxnLst/>
              <a:rect l="l" t="t" r="r" b="b"/>
              <a:pathLst>
                <a:path w="1492884" h="1181100">
                  <a:moveTo>
                    <a:pt x="1295745" y="1180499"/>
                  </a:move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6"/>
                  </a:lnTo>
                  <a:lnTo>
                    <a:pt x="1404905" y="33056"/>
                  </a:lnTo>
                  <a:lnTo>
                    <a:pt x="1434872" y="57627"/>
                  </a:lnTo>
                  <a:lnTo>
                    <a:pt x="1459443" y="87594"/>
                  </a:lnTo>
                  <a:lnTo>
                    <a:pt x="1477523"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close/>
                </a:path>
              </a:pathLst>
            </a:custGeom>
            <a:solidFill>
              <a:srgbClr val="6C9EEB"/>
            </a:solidFill>
          </p:spPr>
          <p:txBody>
            <a:bodyPr wrap="square" lIns="0" tIns="0" rIns="0" bIns="0" rtlCol="0"/>
            <a:lstStyle/>
            <a:p>
              <a:endParaRPr sz="2400"/>
            </a:p>
          </p:txBody>
        </p:sp>
        <p:sp>
          <p:nvSpPr>
            <p:cNvPr id="41" name="object 41"/>
            <p:cNvSpPr/>
            <p:nvPr/>
          </p:nvSpPr>
          <p:spPr>
            <a:xfrm>
              <a:off x="7097461" y="2649950"/>
              <a:ext cx="1492885" cy="1181100"/>
            </a:xfrm>
            <a:custGeom>
              <a:avLst/>
              <a:gdLst/>
              <a:ahLst/>
              <a:cxnLst/>
              <a:rect l="l" t="t" r="r" b="b"/>
              <a:pathLst>
                <a:path w="1492884" h="1181100">
                  <a:moveTo>
                    <a:pt x="0" y="196753"/>
                  </a:moveTo>
                  <a:lnTo>
                    <a:pt x="5196" y="151640"/>
                  </a:lnTo>
                  <a:lnTo>
                    <a:pt x="19998" y="110226"/>
                  </a:lnTo>
                  <a:lnTo>
                    <a:pt x="43224" y="73694"/>
                  </a:lnTo>
                  <a:lnTo>
                    <a:pt x="73694" y="43224"/>
                  </a:lnTo>
                  <a:lnTo>
                    <a:pt x="110226" y="19998"/>
                  </a:lnTo>
                  <a:lnTo>
                    <a:pt x="151640" y="5196"/>
                  </a:lnTo>
                  <a:lnTo>
                    <a:pt x="196753" y="0"/>
                  </a:lnTo>
                  <a:lnTo>
                    <a:pt x="1295745" y="0"/>
                  </a:lnTo>
                  <a:lnTo>
                    <a:pt x="1334310" y="3815"/>
                  </a:lnTo>
                  <a:lnTo>
                    <a:pt x="1371040" y="14976"/>
                  </a:lnTo>
                  <a:lnTo>
                    <a:pt x="1404905" y="33056"/>
                  </a:lnTo>
                  <a:lnTo>
                    <a:pt x="1434872" y="57627"/>
                  </a:lnTo>
                  <a:lnTo>
                    <a:pt x="1459443" y="87594"/>
                  </a:lnTo>
                  <a:lnTo>
                    <a:pt x="1477523" y="121459"/>
                  </a:lnTo>
                  <a:lnTo>
                    <a:pt x="1488684" y="158189"/>
                  </a:lnTo>
                  <a:lnTo>
                    <a:pt x="1492499" y="196753"/>
                  </a:lnTo>
                  <a:lnTo>
                    <a:pt x="1492499" y="983745"/>
                  </a:lnTo>
                  <a:lnTo>
                    <a:pt x="1487303" y="1028859"/>
                  </a:lnTo>
                  <a:lnTo>
                    <a:pt x="1472501" y="1070273"/>
                  </a:lnTo>
                  <a:lnTo>
                    <a:pt x="1449275" y="1106805"/>
                  </a:lnTo>
                  <a:lnTo>
                    <a:pt x="1418805" y="1137275"/>
                  </a:lnTo>
                  <a:lnTo>
                    <a:pt x="1382273" y="1160501"/>
                  </a:lnTo>
                  <a:lnTo>
                    <a:pt x="1340859" y="1175303"/>
                  </a:lnTo>
                  <a:lnTo>
                    <a:pt x="1295745" y="1180499"/>
                  </a:lnTo>
                  <a:lnTo>
                    <a:pt x="196753" y="1180499"/>
                  </a:lnTo>
                  <a:lnTo>
                    <a:pt x="151640" y="1175303"/>
                  </a:lnTo>
                  <a:lnTo>
                    <a:pt x="110226" y="1160501"/>
                  </a:lnTo>
                  <a:lnTo>
                    <a:pt x="73694" y="1137275"/>
                  </a:lnTo>
                  <a:lnTo>
                    <a:pt x="43224" y="1106805"/>
                  </a:lnTo>
                  <a:lnTo>
                    <a:pt x="19998" y="1070273"/>
                  </a:lnTo>
                  <a:lnTo>
                    <a:pt x="5196" y="1028859"/>
                  </a:lnTo>
                  <a:lnTo>
                    <a:pt x="0" y="983745"/>
                  </a:lnTo>
                  <a:lnTo>
                    <a:pt x="0" y="196753"/>
                  </a:lnTo>
                  <a:close/>
                </a:path>
              </a:pathLst>
            </a:custGeom>
            <a:ln w="9524">
              <a:solidFill>
                <a:srgbClr val="A7A7A7"/>
              </a:solidFill>
            </a:ln>
          </p:spPr>
          <p:txBody>
            <a:bodyPr wrap="square" lIns="0" tIns="0" rIns="0" bIns="0" rtlCol="0"/>
            <a:lstStyle/>
            <a:p>
              <a:endParaRPr sz="2400"/>
            </a:p>
          </p:txBody>
        </p:sp>
      </p:grpSp>
      <p:sp>
        <p:nvSpPr>
          <p:cNvPr id="42" name="object 42"/>
          <p:cNvSpPr txBox="1"/>
          <p:nvPr/>
        </p:nvSpPr>
        <p:spPr>
          <a:xfrm>
            <a:off x="10010925" y="4154150"/>
            <a:ext cx="894927" cy="304421"/>
          </a:xfrm>
          <a:prstGeom prst="rect">
            <a:avLst/>
          </a:prstGeom>
        </p:spPr>
        <p:txBody>
          <a:bodyPr vert="horz" wrap="square" lIns="0" tIns="16933" rIns="0" bIns="0" rtlCol="0">
            <a:spAutoFit/>
          </a:bodyPr>
          <a:lstStyle/>
          <a:p>
            <a:pPr marL="16933">
              <a:spcBef>
                <a:spcPts val="133"/>
              </a:spcBef>
            </a:pPr>
            <a:r>
              <a:rPr sz="1867" spc="-40" dirty="0">
                <a:latin typeface="Roboto"/>
                <a:cs typeface="Roboto"/>
              </a:rPr>
              <a:t>PyTorch</a:t>
            </a:r>
            <a:endParaRPr sz="1867">
              <a:latin typeface="Roboto"/>
              <a:cs typeface="Roboto"/>
            </a:endParaRP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0055" y="2840319"/>
            <a:ext cx="6652265" cy="694207"/>
          </a:xfrm>
          <a:prstGeom prst="rect">
            <a:avLst/>
          </a:prstGeom>
        </p:spPr>
        <p:txBody>
          <a:bodyPr vert="horz" wrap="square" lIns="0" tIns="16933" rIns="0" bIns="0" rtlCol="0" anchor="ctr">
            <a:spAutoFit/>
          </a:bodyPr>
          <a:lstStyle/>
          <a:p>
            <a:pPr marL="16933">
              <a:lnSpc>
                <a:spcPct val="100000"/>
              </a:lnSpc>
              <a:spcBef>
                <a:spcPts val="133"/>
              </a:spcBef>
            </a:pPr>
            <a:r>
              <a:rPr spc="-40" dirty="0"/>
              <a:t>Introduction</a:t>
            </a:r>
            <a:r>
              <a:rPr spc="-107" dirty="0"/>
              <a:t> </a:t>
            </a:r>
            <a:r>
              <a:rPr dirty="0"/>
              <a:t>to</a:t>
            </a:r>
            <a:r>
              <a:rPr spc="-107" dirty="0"/>
              <a:t> </a:t>
            </a:r>
            <a:r>
              <a:rPr dirty="0"/>
              <a:t>Loss</a:t>
            </a:r>
            <a:r>
              <a:rPr spc="-100" dirty="0"/>
              <a:t> </a:t>
            </a:r>
            <a:r>
              <a:rPr spc="-13" dirty="0"/>
              <a:t>Function</a:t>
            </a: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47636">
              <a:lnSpc>
                <a:spcPct val="100000"/>
              </a:lnSpc>
              <a:spcBef>
                <a:spcPts val="133"/>
              </a:spcBef>
            </a:pPr>
            <a:r>
              <a:rPr spc="-13" dirty="0"/>
              <a:t>Recap:</a:t>
            </a:r>
            <a:r>
              <a:rPr spc="-180" dirty="0"/>
              <a:t> </a:t>
            </a:r>
            <a:r>
              <a:rPr spc="-13" dirty="0"/>
              <a:t>Neural</a:t>
            </a:r>
            <a:r>
              <a:rPr spc="-187" dirty="0"/>
              <a:t> </a:t>
            </a:r>
            <a:r>
              <a:rPr spc="-13" dirty="0"/>
              <a:t>Networks</a:t>
            </a:r>
          </a:p>
        </p:txBody>
      </p:sp>
      <p:sp>
        <p:nvSpPr>
          <p:cNvPr id="28" name="object 28"/>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9" name="object 29"/>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30" name="object 30"/>
          <p:cNvPicPr/>
          <p:nvPr/>
        </p:nvPicPr>
        <p:blipFill>
          <a:blip r:embed="rId2" cstate="print"/>
          <a:stretch>
            <a:fillRect/>
          </a:stretch>
        </p:blipFill>
        <p:spPr>
          <a:xfrm>
            <a:off x="7480333" y="3133712"/>
            <a:ext cx="393567" cy="109307"/>
          </a:xfrm>
          <a:prstGeom prst="rect">
            <a:avLst/>
          </a:prstGeom>
        </p:spPr>
      </p:pic>
      <p:pic>
        <p:nvPicPr>
          <p:cNvPr id="31" name="object 31"/>
          <p:cNvPicPr/>
          <p:nvPr/>
        </p:nvPicPr>
        <p:blipFill>
          <a:blip r:embed="rId2" cstate="print"/>
          <a:stretch>
            <a:fillRect/>
          </a:stretch>
        </p:blipFill>
        <p:spPr>
          <a:xfrm>
            <a:off x="9380134" y="3133712"/>
            <a:ext cx="393567" cy="109307"/>
          </a:xfrm>
          <a:prstGeom prst="rect">
            <a:avLst/>
          </a:prstGeom>
        </p:spPr>
      </p:pic>
      <p:sp>
        <p:nvSpPr>
          <p:cNvPr id="32" name="object 32"/>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3" name="object 33"/>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4" name="object 34"/>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5" name="object 35"/>
          <p:cNvPicPr/>
          <p:nvPr/>
        </p:nvPicPr>
        <p:blipFill>
          <a:blip r:embed="rId7" cstate="print"/>
          <a:stretch>
            <a:fillRect/>
          </a:stretch>
        </p:blipFill>
        <p:spPr>
          <a:xfrm>
            <a:off x="4945799" y="2435899"/>
            <a:ext cx="292725" cy="292360"/>
          </a:xfrm>
          <a:prstGeom prst="rect">
            <a:avLst/>
          </a:prstGeom>
        </p:spPr>
      </p:pic>
      <p:pic>
        <p:nvPicPr>
          <p:cNvPr id="36" name="object 36"/>
          <p:cNvPicPr/>
          <p:nvPr/>
        </p:nvPicPr>
        <p:blipFill>
          <a:blip r:embed="rId8" cstate="print"/>
          <a:stretch>
            <a:fillRect/>
          </a:stretch>
        </p:blipFill>
        <p:spPr>
          <a:xfrm>
            <a:off x="4857566" y="3757538"/>
            <a:ext cx="279524" cy="279161"/>
          </a:xfrm>
          <a:prstGeom prst="rect">
            <a:avLst/>
          </a:prstGeom>
        </p:spPr>
      </p:pic>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50584" y="2965216"/>
            <a:ext cx="1893993" cy="447040"/>
            <a:chOff x="1087937" y="2223912"/>
            <a:chExt cx="1420495" cy="335280"/>
          </a:xfrm>
        </p:grpSpPr>
        <p:sp>
          <p:nvSpPr>
            <p:cNvPr id="3" name="object 3"/>
            <p:cNvSpPr/>
            <p:nvPr/>
          </p:nvSpPr>
          <p:spPr>
            <a:xfrm>
              <a:off x="1092699" y="2228675"/>
              <a:ext cx="1410970" cy="325755"/>
            </a:xfrm>
            <a:custGeom>
              <a:avLst/>
              <a:gdLst/>
              <a:ahLst/>
              <a:cxnLst/>
              <a:rect l="l" t="t" r="r" b="b"/>
              <a:pathLst>
                <a:path w="1410970" h="325755">
                  <a:moveTo>
                    <a:pt x="1410599" y="325199"/>
                  </a:moveTo>
                  <a:lnTo>
                    <a:pt x="0" y="325199"/>
                  </a:lnTo>
                  <a:lnTo>
                    <a:pt x="0" y="0"/>
                  </a:lnTo>
                  <a:lnTo>
                    <a:pt x="1410599" y="0"/>
                  </a:lnTo>
                  <a:lnTo>
                    <a:pt x="1410599" y="325199"/>
                  </a:lnTo>
                  <a:close/>
                </a:path>
              </a:pathLst>
            </a:custGeom>
            <a:solidFill>
              <a:srgbClr val="EEEEEE"/>
            </a:solidFill>
          </p:spPr>
          <p:txBody>
            <a:bodyPr wrap="square" lIns="0" tIns="0" rIns="0" bIns="0" rtlCol="0"/>
            <a:lstStyle/>
            <a:p>
              <a:endParaRPr sz="2400"/>
            </a:p>
          </p:txBody>
        </p:sp>
        <p:sp>
          <p:nvSpPr>
            <p:cNvPr id="4" name="object 4"/>
            <p:cNvSpPr/>
            <p:nvPr/>
          </p:nvSpPr>
          <p:spPr>
            <a:xfrm>
              <a:off x="1092699" y="2228675"/>
              <a:ext cx="1410970" cy="325755"/>
            </a:xfrm>
            <a:custGeom>
              <a:avLst/>
              <a:gdLst/>
              <a:ahLst/>
              <a:cxnLst/>
              <a:rect l="l" t="t" r="r" b="b"/>
              <a:pathLst>
                <a:path w="1410970" h="325755">
                  <a:moveTo>
                    <a:pt x="0" y="0"/>
                  </a:moveTo>
                  <a:lnTo>
                    <a:pt x="1410599" y="0"/>
                  </a:lnTo>
                  <a:lnTo>
                    <a:pt x="14105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5" name="object 5"/>
          <p:cNvSpPr txBox="1"/>
          <p:nvPr/>
        </p:nvSpPr>
        <p:spPr>
          <a:xfrm>
            <a:off x="1532325" y="3022252"/>
            <a:ext cx="1623907" cy="379185"/>
          </a:xfrm>
          <a:prstGeom prst="rect">
            <a:avLst/>
          </a:prstGeom>
        </p:spPr>
        <p:txBody>
          <a:bodyPr vert="horz" wrap="square" lIns="0" tIns="16933" rIns="0" bIns="0" rtlCol="0">
            <a:spAutoFit/>
          </a:bodyPr>
          <a:lstStyle/>
          <a:p>
            <a:pPr marL="50799">
              <a:lnSpc>
                <a:spcPts val="1807"/>
              </a:lnSpc>
              <a:spcBef>
                <a:spcPts val="133"/>
              </a:spcBef>
            </a:pPr>
            <a:r>
              <a:rPr sz="1867" dirty="0">
                <a:latin typeface="Arial MT"/>
                <a:cs typeface="Arial MT"/>
              </a:rPr>
              <a:t>Z</a:t>
            </a:r>
            <a:r>
              <a:rPr sz="1867" spc="73" dirty="0">
                <a:latin typeface="Arial MT"/>
                <a:cs typeface="Arial MT"/>
              </a:rPr>
              <a:t>  </a:t>
            </a:r>
            <a:r>
              <a:rPr sz="1867" dirty="0">
                <a:latin typeface="Arial MT"/>
                <a:cs typeface="Arial MT"/>
              </a:rPr>
              <a:t>= W</a:t>
            </a:r>
            <a:r>
              <a:rPr sz="1867" spc="440" dirty="0">
                <a:latin typeface="Arial MT"/>
                <a:cs typeface="Arial MT"/>
              </a:rPr>
              <a:t> </a:t>
            </a:r>
            <a:r>
              <a:rPr baseline="31000" dirty="0">
                <a:latin typeface="Arial MT"/>
                <a:cs typeface="Arial MT"/>
              </a:rPr>
              <a:t>T</a:t>
            </a:r>
            <a:r>
              <a:rPr sz="1867" dirty="0">
                <a:latin typeface="Arial MT"/>
                <a:cs typeface="Arial MT"/>
              </a:rPr>
              <a:t>X</a:t>
            </a:r>
            <a:r>
              <a:rPr sz="1867" spc="-7"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b</a:t>
            </a:r>
            <a:endParaRPr sz="1867">
              <a:latin typeface="Arial MT"/>
              <a:cs typeface="Arial MT"/>
            </a:endParaRPr>
          </a:p>
          <a:p>
            <a:pPr marL="194728">
              <a:lnSpc>
                <a:spcPts val="1007"/>
              </a:lnSpc>
              <a:tabLst>
                <a:tab pos="776374" algn="l"/>
              </a:tabLst>
            </a:pPr>
            <a:r>
              <a:rPr sz="1200" spc="-67" dirty="0">
                <a:latin typeface="Arial MT"/>
                <a:cs typeface="Arial MT"/>
              </a:rPr>
              <a:t>1</a:t>
            </a:r>
            <a:r>
              <a:rPr sz="1200" dirty="0">
                <a:latin typeface="Arial MT"/>
                <a:cs typeface="Arial MT"/>
              </a:rPr>
              <a:t>	</a:t>
            </a:r>
            <a:r>
              <a:rPr sz="1200" spc="-33" dirty="0">
                <a:latin typeface="Arial MT"/>
                <a:cs typeface="Arial MT"/>
              </a:rPr>
              <a:t>ih</a:t>
            </a:r>
            <a:endParaRPr sz="1200">
              <a:latin typeface="Arial MT"/>
              <a:cs typeface="Arial MT"/>
            </a:endParaRPr>
          </a:p>
        </p:txBody>
      </p:sp>
      <p:sp>
        <p:nvSpPr>
          <p:cNvPr id="6" name="object 6"/>
          <p:cNvSpPr txBox="1"/>
          <p:nvPr/>
        </p:nvSpPr>
        <p:spPr>
          <a:xfrm>
            <a:off x="3088603" y="3190173"/>
            <a:ext cx="140547" cy="206894"/>
          </a:xfrm>
          <a:prstGeom prst="rect">
            <a:avLst/>
          </a:prstGeom>
        </p:spPr>
        <p:txBody>
          <a:bodyPr vert="horz" wrap="square" lIns="0" tIns="22013" rIns="0" bIns="0" rtlCol="0">
            <a:spAutoFit/>
          </a:bodyPr>
          <a:lstStyle/>
          <a:p>
            <a:pPr>
              <a:spcBef>
                <a:spcPts val="173"/>
              </a:spcBef>
            </a:pPr>
            <a:r>
              <a:rPr sz="1200" spc="-33" dirty="0">
                <a:latin typeface="Arial MT"/>
                <a:cs typeface="Arial MT"/>
              </a:rPr>
              <a:t>ih</a:t>
            </a:r>
            <a:endParaRPr sz="1200">
              <a:latin typeface="Arial MT"/>
              <a:cs typeface="Arial MT"/>
            </a:endParaRPr>
          </a:p>
        </p:txBody>
      </p:sp>
      <p:sp>
        <p:nvSpPr>
          <p:cNvPr id="7" name="object 7"/>
          <p:cNvSpPr txBox="1"/>
          <p:nvPr/>
        </p:nvSpPr>
        <p:spPr>
          <a:xfrm>
            <a:off x="3762934" y="2971567"/>
            <a:ext cx="1314025" cy="355717"/>
          </a:xfrm>
          <a:prstGeom prst="rect">
            <a:avLst/>
          </a:prstGeom>
          <a:solidFill>
            <a:srgbClr val="EEEEEE"/>
          </a:solidFill>
          <a:ln w="9524">
            <a:solidFill>
              <a:srgbClr val="595959"/>
            </a:solidFill>
          </a:ln>
        </p:spPr>
        <p:txBody>
          <a:bodyPr vert="horz" wrap="square" lIns="0" tIns="67733" rIns="0" bIns="0" rtlCol="0">
            <a:spAutoFit/>
          </a:bodyPr>
          <a:lstStyle/>
          <a:p>
            <a:pPr marL="143083">
              <a:spcBef>
                <a:spcPts val="533"/>
              </a:spcBef>
            </a:pPr>
            <a:r>
              <a:rPr sz="1867" dirty="0">
                <a:latin typeface="Arial MT"/>
                <a:cs typeface="Arial MT"/>
              </a:rPr>
              <a:t>h</a:t>
            </a:r>
            <a:r>
              <a:rPr baseline="-34000" dirty="0">
                <a:latin typeface="Arial MT"/>
                <a:cs typeface="Arial MT"/>
              </a:rPr>
              <a:t>1</a:t>
            </a:r>
            <a:r>
              <a:rPr spc="260" baseline="-34000" dirty="0">
                <a:latin typeface="Arial MT"/>
                <a:cs typeface="Arial MT"/>
              </a:rPr>
              <a:t> </a:t>
            </a:r>
            <a:r>
              <a:rPr sz="1867" dirty="0">
                <a:latin typeface="Arial MT"/>
                <a:cs typeface="Arial MT"/>
              </a:rPr>
              <a:t>= </a:t>
            </a:r>
            <a:r>
              <a:rPr sz="1867" spc="-13" dirty="0">
                <a:latin typeface="Arial MT"/>
                <a:cs typeface="Arial MT"/>
              </a:rPr>
              <a:t>σ(Z</a:t>
            </a:r>
            <a:r>
              <a:rPr spc="-20" baseline="-34000" dirty="0">
                <a:latin typeface="Arial MT"/>
                <a:cs typeface="Arial MT"/>
              </a:rPr>
              <a:t>1</a:t>
            </a:r>
            <a:r>
              <a:rPr sz="1867" spc="-13" dirty="0">
                <a:latin typeface="Arial MT"/>
                <a:cs typeface="Arial MT"/>
              </a:rPr>
              <a:t>)</a:t>
            </a:r>
            <a:endParaRPr sz="1867">
              <a:latin typeface="Arial MT"/>
              <a:cs typeface="Arial MT"/>
            </a:endParaRPr>
          </a:p>
        </p:txBody>
      </p:sp>
      <p:grpSp>
        <p:nvGrpSpPr>
          <p:cNvPr id="8" name="object 8"/>
          <p:cNvGrpSpPr/>
          <p:nvPr/>
        </p:nvGrpSpPr>
        <p:grpSpPr>
          <a:xfrm>
            <a:off x="5487983" y="2965216"/>
            <a:ext cx="1998980" cy="447040"/>
            <a:chOff x="4115987" y="2223912"/>
            <a:chExt cx="1499235" cy="335280"/>
          </a:xfrm>
        </p:grpSpPr>
        <p:sp>
          <p:nvSpPr>
            <p:cNvPr id="9" name="object 9"/>
            <p:cNvSpPr/>
            <p:nvPr/>
          </p:nvSpPr>
          <p:spPr>
            <a:xfrm>
              <a:off x="4120750" y="2228675"/>
              <a:ext cx="1489710" cy="325755"/>
            </a:xfrm>
            <a:custGeom>
              <a:avLst/>
              <a:gdLst/>
              <a:ahLst/>
              <a:cxnLst/>
              <a:rect l="l" t="t" r="r" b="b"/>
              <a:pathLst>
                <a:path w="1489710" h="325755">
                  <a:moveTo>
                    <a:pt x="1489499" y="325199"/>
                  </a:moveTo>
                  <a:lnTo>
                    <a:pt x="0" y="325199"/>
                  </a:lnTo>
                  <a:lnTo>
                    <a:pt x="0" y="0"/>
                  </a:lnTo>
                  <a:lnTo>
                    <a:pt x="1489499" y="0"/>
                  </a:lnTo>
                  <a:lnTo>
                    <a:pt x="1489499" y="325199"/>
                  </a:lnTo>
                  <a:close/>
                </a:path>
              </a:pathLst>
            </a:custGeom>
            <a:solidFill>
              <a:srgbClr val="EEEEEE"/>
            </a:solidFill>
          </p:spPr>
          <p:txBody>
            <a:bodyPr wrap="square" lIns="0" tIns="0" rIns="0" bIns="0" rtlCol="0"/>
            <a:lstStyle/>
            <a:p>
              <a:endParaRPr sz="2400"/>
            </a:p>
          </p:txBody>
        </p:sp>
        <p:sp>
          <p:nvSpPr>
            <p:cNvPr id="10" name="object 10"/>
            <p:cNvSpPr/>
            <p:nvPr/>
          </p:nvSpPr>
          <p:spPr>
            <a:xfrm>
              <a:off x="4120750" y="2228675"/>
              <a:ext cx="1489710" cy="325755"/>
            </a:xfrm>
            <a:custGeom>
              <a:avLst/>
              <a:gdLst/>
              <a:ahLst/>
              <a:cxnLst/>
              <a:rect l="l" t="t" r="r" b="b"/>
              <a:pathLst>
                <a:path w="1489710" h="325755">
                  <a:moveTo>
                    <a:pt x="0" y="0"/>
                  </a:moveTo>
                  <a:lnTo>
                    <a:pt x="1489499" y="0"/>
                  </a:lnTo>
                  <a:lnTo>
                    <a:pt x="1489499" y="325199"/>
                  </a:lnTo>
                  <a:lnTo>
                    <a:pt x="0" y="325199"/>
                  </a:lnTo>
                  <a:lnTo>
                    <a:pt x="0" y="0"/>
                  </a:lnTo>
                  <a:close/>
                </a:path>
              </a:pathLst>
            </a:custGeom>
            <a:ln w="9524">
              <a:solidFill>
                <a:srgbClr val="595959"/>
              </a:solidFill>
            </a:ln>
          </p:spPr>
          <p:txBody>
            <a:bodyPr wrap="square" lIns="0" tIns="0" rIns="0" bIns="0" rtlCol="0"/>
            <a:lstStyle/>
            <a:p>
              <a:endParaRPr sz="2400"/>
            </a:p>
          </p:txBody>
        </p:sp>
      </p:grpSp>
      <p:sp>
        <p:nvSpPr>
          <p:cNvPr id="11" name="object 11"/>
          <p:cNvSpPr txBox="1"/>
          <p:nvPr/>
        </p:nvSpPr>
        <p:spPr>
          <a:xfrm>
            <a:off x="5759291" y="2882551"/>
            <a:ext cx="76030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Z</a:t>
            </a:r>
            <a:r>
              <a:rPr sz="1867" spc="80" dirty="0">
                <a:latin typeface="Arial MT"/>
                <a:cs typeface="Arial MT"/>
              </a:rPr>
              <a:t>  </a:t>
            </a:r>
            <a:r>
              <a:rPr sz="1867" dirty="0">
                <a:latin typeface="Arial MT"/>
                <a:cs typeface="Arial MT"/>
              </a:rPr>
              <a:t>=</a:t>
            </a:r>
            <a:r>
              <a:rPr sz="1867" spc="-7" dirty="0">
                <a:latin typeface="Arial MT"/>
                <a:cs typeface="Arial MT"/>
              </a:rPr>
              <a:t> </a:t>
            </a:r>
            <a:r>
              <a:rPr sz="1867" spc="-67" dirty="0">
                <a:latin typeface="Arial MT"/>
                <a:cs typeface="Arial MT"/>
              </a:rPr>
              <a:t>W</a:t>
            </a:r>
            <a:endParaRPr sz="1867">
              <a:latin typeface="Arial MT"/>
              <a:cs typeface="Arial MT"/>
            </a:endParaRPr>
          </a:p>
        </p:txBody>
      </p:sp>
      <p:sp>
        <p:nvSpPr>
          <p:cNvPr id="12" name="object 12"/>
          <p:cNvSpPr txBox="1"/>
          <p:nvPr/>
        </p:nvSpPr>
        <p:spPr>
          <a:xfrm>
            <a:off x="6627345" y="2793651"/>
            <a:ext cx="330200" cy="304356"/>
          </a:xfrm>
          <a:prstGeom prst="rect">
            <a:avLst/>
          </a:prstGeom>
        </p:spPr>
        <p:txBody>
          <a:bodyPr vert="horz" wrap="square" lIns="0" tIns="16933" rIns="0" bIns="0" rtlCol="0">
            <a:spAutoFit/>
          </a:bodyPr>
          <a:lstStyle/>
          <a:p>
            <a:pPr marL="50799">
              <a:spcBef>
                <a:spcPts val="133"/>
              </a:spcBef>
            </a:pPr>
            <a:r>
              <a:rPr sz="1200" spc="-33" dirty="0">
                <a:latin typeface="Arial MT"/>
                <a:cs typeface="Arial MT"/>
              </a:rPr>
              <a:t>T</a:t>
            </a:r>
            <a:r>
              <a:rPr sz="2800" spc="-49" baseline="-22000" dirty="0">
                <a:latin typeface="Arial MT"/>
                <a:cs typeface="Arial MT"/>
              </a:rPr>
              <a:t>h</a:t>
            </a:r>
            <a:endParaRPr sz="2800" baseline="-22000">
              <a:latin typeface="Arial MT"/>
              <a:cs typeface="Arial MT"/>
            </a:endParaRPr>
          </a:p>
        </p:txBody>
      </p:sp>
      <p:sp>
        <p:nvSpPr>
          <p:cNvPr id="13" name="object 13"/>
          <p:cNvSpPr txBox="1"/>
          <p:nvPr/>
        </p:nvSpPr>
        <p:spPr>
          <a:xfrm>
            <a:off x="7042982" y="2882551"/>
            <a:ext cx="172719"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a:t>
            </a:r>
            <a:endParaRPr sz="1867">
              <a:latin typeface="Arial MT"/>
              <a:cs typeface="Arial MT"/>
            </a:endParaRPr>
          </a:p>
        </p:txBody>
      </p:sp>
      <p:sp>
        <p:nvSpPr>
          <p:cNvPr id="14" name="object 14"/>
          <p:cNvSpPr txBox="1"/>
          <p:nvPr/>
        </p:nvSpPr>
        <p:spPr>
          <a:xfrm>
            <a:off x="5904020" y="3050472"/>
            <a:ext cx="1107440" cy="406949"/>
          </a:xfrm>
          <a:prstGeom prst="rect">
            <a:avLst/>
          </a:prstGeom>
        </p:spPr>
        <p:txBody>
          <a:bodyPr vert="horz" wrap="square" lIns="0" tIns="22013" rIns="0" bIns="0" rtlCol="0">
            <a:spAutoFit/>
          </a:bodyPr>
          <a:lstStyle/>
          <a:p>
            <a:pPr marL="16933">
              <a:lnSpc>
                <a:spcPts val="1140"/>
              </a:lnSpc>
              <a:spcBef>
                <a:spcPts val="173"/>
              </a:spcBef>
              <a:tabLst>
                <a:tab pos="596885" algn="l"/>
                <a:tab pos="1001582" algn="l"/>
              </a:tabLst>
            </a:pPr>
            <a:r>
              <a:rPr sz="1200" spc="-67" dirty="0">
                <a:latin typeface="Arial MT"/>
                <a:cs typeface="Arial MT"/>
              </a:rPr>
              <a:t>2</a:t>
            </a:r>
            <a:r>
              <a:rPr sz="1200" dirty="0">
                <a:latin typeface="Arial MT"/>
                <a:cs typeface="Arial MT"/>
              </a:rPr>
              <a:t>	</a:t>
            </a:r>
            <a:r>
              <a:rPr sz="1200" spc="-33" dirty="0">
                <a:latin typeface="Arial MT"/>
                <a:cs typeface="Arial MT"/>
              </a:rPr>
              <a:t>ho</a:t>
            </a:r>
            <a:r>
              <a:rPr sz="1200" dirty="0">
                <a:latin typeface="Arial MT"/>
                <a:cs typeface="Arial MT"/>
              </a:rPr>
              <a:t>	</a:t>
            </a:r>
            <a:r>
              <a:rPr sz="1200" spc="-67" dirty="0">
                <a:latin typeface="Arial MT"/>
                <a:cs typeface="Arial MT"/>
              </a:rPr>
              <a:t>1</a:t>
            </a:r>
            <a:endParaRPr sz="1200">
              <a:latin typeface="Arial MT"/>
              <a:cs typeface="Arial MT"/>
            </a:endParaRPr>
          </a:p>
          <a:p>
            <a:pPr marR="105831" algn="ctr">
              <a:lnSpc>
                <a:spcPts val="1940"/>
              </a:lnSpc>
            </a:pPr>
            <a:r>
              <a:rPr sz="1867" spc="-67" dirty="0">
                <a:latin typeface="Arial MT"/>
                <a:cs typeface="Arial MT"/>
              </a:rPr>
              <a:t>b</a:t>
            </a:r>
            <a:endParaRPr sz="1867">
              <a:latin typeface="Arial MT"/>
              <a:cs typeface="Arial MT"/>
            </a:endParaRPr>
          </a:p>
        </p:txBody>
      </p:sp>
      <p:sp>
        <p:nvSpPr>
          <p:cNvPr id="15" name="object 15"/>
          <p:cNvSpPr txBox="1"/>
          <p:nvPr/>
        </p:nvSpPr>
        <p:spPr>
          <a:xfrm>
            <a:off x="6448439" y="3329873"/>
            <a:ext cx="209973" cy="206894"/>
          </a:xfrm>
          <a:prstGeom prst="rect">
            <a:avLst/>
          </a:prstGeom>
        </p:spPr>
        <p:txBody>
          <a:bodyPr vert="horz" wrap="square" lIns="0" tIns="22013" rIns="0" bIns="0" rtlCol="0">
            <a:spAutoFit/>
          </a:bodyPr>
          <a:lstStyle/>
          <a:p>
            <a:pPr marL="16933">
              <a:spcBef>
                <a:spcPts val="173"/>
              </a:spcBef>
            </a:pPr>
            <a:r>
              <a:rPr sz="1200" spc="-33" dirty="0">
                <a:latin typeface="Arial MT"/>
                <a:cs typeface="Arial MT"/>
              </a:rPr>
              <a:t>ho</a:t>
            </a:r>
            <a:endParaRPr sz="1200">
              <a:latin typeface="Arial MT"/>
              <a:cs typeface="Arial MT"/>
            </a:endParaRPr>
          </a:p>
        </p:txBody>
      </p:sp>
      <p:pic>
        <p:nvPicPr>
          <p:cNvPr id="16" name="object 16"/>
          <p:cNvPicPr/>
          <p:nvPr/>
        </p:nvPicPr>
        <p:blipFill>
          <a:blip r:embed="rId2" cstate="print"/>
          <a:stretch>
            <a:fillRect/>
          </a:stretch>
        </p:blipFill>
        <p:spPr>
          <a:xfrm>
            <a:off x="5076534" y="3133712"/>
            <a:ext cx="393567" cy="109307"/>
          </a:xfrm>
          <a:prstGeom prst="rect">
            <a:avLst/>
          </a:prstGeom>
        </p:spPr>
      </p:pic>
      <p:sp>
        <p:nvSpPr>
          <p:cNvPr id="17" name="object 17"/>
          <p:cNvSpPr txBox="1"/>
          <p:nvPr/>
        </p:nvSpPr>
        <p:spPr>
          <a:xfrm>
            <a:off x="621284" y="2322050"/>
            <a:ext cx="192193" cy="304421"/>
          </a:xfrm>
          <a:prstGeom prst="rect">
            <a:avLst/>
          </a:prstGeom>
        </p:spPr>
        <p:txBody>
          <a:bodyPr vert="horz" wrap="square" lIns="0" tIns="16933" rIns="0" bIns="0" rtlCol="0">
            <a:spAutoFit/>
          </a:bodyPr>
          <a:lstStyle/>
          <a:p>
            <a:pPr marL="16933">
              <a:spcBef>
                <a:spcPts val="133"/>
              </a:spcBef>
            </a:pPr>
            <a:r>
              <a:rPr sz="1867" spc="-67" dirty="0">
                <a:latin typeface="Arial MT"/>
                <a:cs typeface="Arial MT"/>
              </a:rPr>
              <a:t>X</a:t>
            </a:r>
            <a:endParaRPr sz="1867">
              <a:latin typeface="Arial MT"/>
              <a:cs typeface="Arial MT"/>
            </a:endParaRPr>
          </a:p>
        </p:txBody>
      </p:sp>
      <p:sp>
        <p:nvSpPr>
          <p:cNvPr id="18" name="object 18"/>
          <p:cNvSpPr txBox="1"/>
          <p:nvPr/>
        </p:nvSpPr>
        <p:spPr>
          <a:xfrm>
            <a:off x="539045" y="3812184"/>
            <a:ext cx="35644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ih</a:t>
            </a:r>
            <a:endParaRPr sz="1200">
              <a:latin typeface="Arial MT"/>
              <a:cs typeface="Arial MT"/>
            </a:endParaRPr>
          </a:p>
        </p:txBody>
      </p:sp>
      <p:pic>
        <p:nvPicPr>
          <p:cNvPr id="19" name="object 19"/>
          <p:cNvPicPr/>
          <p:nvPr/>
        </p:nvPicPr>
        <p:blipFill>
          <a:blip r:embed="rId3" cstate="print"/>
          <a:stretch>
            <a:fillRect/>
          </a:stretch>
        </p:blipFill>
        <p:spPr>
          <a:xfrm>
            <a:off x="947901" y="3133663"/>
            <a:ext cx="425167" cy="109307"/>
          </a:xfrm>
          <a:prstGeom prst="rect">
            <a:avLst/>
          </a:prstGeom>
        </p:spPr>
      </p:pic>
      <p:grpSp>
        <p:nvGrpSpPr>
          <p:cNvPr id="20" name="object 20"/>
          <p:cNvGrpSpPr/>
          <p:nvPr/>
        </p:nvGrpSpPr>
        <p:grpSpPr>
          <a:xfrm>
            <a:off x="994501" y="3133712"/>
            <a:ext cx="2744047" cy="768773"/>
            <a:chOff x="745875" y="2350284"/>
            <a:chExt cx="2058035" cy="576580"/>
          </a:xfrm>
        </p:grpSpPr>
        <p:pic>
          <p:nvPicPr>
            <p:cNvPr id="21" name="object 21"/>
            <p:cNvPicPr/>
            <p:nvPr/>
          </p:nvPicPr>
          <p:blipFill>
            <a:blip r:embed="rId4" cstate="print"/>
            <a:stretch>
              <a:fillRect/>
            </a:stretch>
          </p:blipFill>
          <p:spPr>
            <a:xfrm>
              <a:off x="2503299" y="2350284"/>
              <a:ext cx="300575" cy="81980"/>
            </a:xfrm>
            <a:prstGeom prst="rect">
              <a:avLst/>
            </a:prstGeom>
          </p:spPr>
        </p:pic>
        <p:sp>
          <p:nvSpPr>
            <p:cNvPr id="22" name="object 22"/>
            <p:cNvSpPr/>
            <p:nvPr/>
          </p:nvSpPr>
          <p:spPr>
            <a:xfrm>
              <a:off x="755400" y="2649913"/>
              <a:ext cx="232410" cy="267335"/>
            </a:xfrm>
            <a:custGeom>
              <a:avLst/>
              <a:gdLst/>
              <a:ahLst/>
              <a:cxnLst/>
              <a:rect l="l" t="t" r="r" b="b"/>
              <a:pathLst>
                <a:path w="232409" h="267335">
                  <a:moveTo>
                    <a:pt x="0" y="267135"/>
                  </a:moveTo>
                  <a:lnTo>
                    <a:pt x="232213" y="0"/>
                  </a:lnTo>
                </a:path>
              </a:pathLst>
            </a:custGeom>
            <a:ln w="19049">
              <a:solidFill>
                <a:srgbClr val="595959"/>
              </a:solidFill>
            </a:ln>
          </p:spPr>
          <p:txBody>
            <a:bodyPr wrap="square" lIns="0" tIns="0" rIns="0" bIns="0" rtlCol="0"/>
            <a:lstStyle/>
            <a:p>
              <a:endParaRPr sz="2400"/>
            </a:p>
          </p:txBody>
        </p:sp>
        <p:pic>
          <p:nvPicPr>
            <p:cNvPr id="23" name="object 23"/>
            <p:cNvPicPr/>
            <p:nvPr/>
          </p:nvPicPr>
          <p:blipFill>
            <a:blip r:embed="rId5" cstate="print"/>
            <a:stretch>
              <a:fillRect/>
            </a:stretch>
          </p:blipFill>
          <p:spPr>
            <a:xfrm>
              <a:off x="954340" y="2575143"/>
              <a:ext cx="99513" cy="104938"/>
            </a:xfrm>
            <a:prstGeom prst="rect">
              <a:avLst/>
            </a:prstGeom>
          </p:spPr>
        </p:pic>
      </p:grpSp>
      <p:grpSp>
        <p:nvGrpSpPr>
          <p:cNvPr id="24" name="object 24"/>
          <p:cNvGrpSpPr/>
          <p:nvPr/>
        </p:nvGrpSpPr>
        <p:grpSpPr>
          <a:xfrm>
            <a:off x="935201" y="2474557"/>
            <a:ext cx="449580" cy="485987"/>
            <a:chOff x="701400" y="1855918"/>
            <a:chExt cx="337185" cy="364490"/>
          </a:xfrm>
        </p:grpSpPr>
        <p:sp>
          <p:nvSpPr>
            <p:cNvPr id="25" name="object 25"/>
            <p:cNvSpPr/>
            <p:nvPr/>
          </p:nvSpPr>
          <p:spPr>
            <a:xfrm>
              <a:off x="710925" y="1865443"/>
              <a:ext cx="259715" cy="281940"/>
            </a:xfrm>
            <a:custGeom>
              <a:avLst/>
              <a:gdLst/>
              <a:ahLst/>
              <a:cxnLst/>
              <a:rect l="l" t="t" r="r" b="b"/>
              <a:pathLst>
                <a:path w="259715" h="281939">
                  <a:moveTo>
                    <a:pt x="0" y="0"/>
                  </a:moveTo>
                  <a:lnTo>
                    <a:pt x="259158" y="281332"/>
                  </a:lnTo>
                </a:path>
              </a:pathLst>
            </a:custGeom>
            <a:ln w="19049">
              <a:solidFill>
                <a:srgbClr val="595959"/>
              </a:solidFill>
            </a:ln>
          </p:spPr>
          <p:txBody>
            <a:bodyPr wrap="square" lIns="0" tIns="0" rIns="0" bIns="0" rtlCol="0"/>
            <a:lstStyle/>
            <a:p>
              <a:endParaRPr sz="2400"/>
            </a:p>
          </p:txBody>
        </p:sp>
        <p:pic>
          <p:nvPicPr>
            <p:cNvPr id="26" name="object 26"/>
            <p:cNvPicPr/>
            <p:nvPr/>
          </p:nvPicPr>
          <p:blipFill>
            <a:blip r:embed="rId6" cstate="print"/>
            <a:stretch>
              <a:fillRect/>
            </a:stretch>
          </p:blipFill>
          <p:spPr>
            <a:xfrm>
              <a:off x="937416" y="2115932"/>
              <a:ext cx="100765" cy="103953"/>
            </a:xfrm>
            <a:prstGeom prst="rect">
              <a:avLst/>
            </a:prstGeom>
          </p:spPr>
        </p:pic>
      </p:grpSp>
      <p:sp>
        <p:nvSpPr>
          <p:cNvPr id="27" name="object 27"/>
          <p:cNvSpPr txBox="1"/>
          <p:nvPr/>
        </p:nvSpPr>
        <p:spPr>
          <a:xfrm>
            <a:off x="7898134" y="2971567"/>
            <a:ext cx="1482513" cy="355717"/>
          </a:xfrm>
          <a:prstGeom prst="rect">
            <a:avLst/>
          </a:prstGeom>
          <a:solidFill>
            <a:srgbClr val="EEEEEE"/>
          </a:solidFill>
          <a:ln w="9524">
            <a:solidFill>
              <a:srgbClr val="595959"/>
            </a:solidFill>
          </a:ln>
        </p:spPr>
        <p:txBody>
          <a:bodyPr vert="horz" wrap="square" lIns="0" tIns="67733" rIns="0" bIns="0" rtlCol="0">
            <a:spAutoFit/>
          </a:bodyPr>
          <a:lstStyle/>
          <a:p>
            <a:pPr marL="245527">
              <a:spcBef>
                <a:spcPts val="533"/>
              </a:spcBef>
            </a:pPr>
            <a:r>
              <a:rPr sz="1867" dirty="0">
                <a:latin typeface="Arial MT"/>
                <a:cs typeface="Arial MT"/>
              </a:rPr>
              <a:t>O</a:t>
            </a:r>
            <a:r>
              <a:rPr sz="1867" spc="-20"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σ(Z</a:t>
            </a:r>
            <a:r>
              <a:rPr spc="-20" baseline="-34000" dirty="0">
                <a:latin typeface="Arial MT"/>
                <a:cs typeface="Arial MT"/>
              </a:rPr>
              <a:t>2</a:t>
            </a:r>
            <a:r>
              <a:rPr sz="1867" spc="-13" dirty="0">
                <a:latin typeface="Arial MT"/>
                <a:cs typeface="Arial MT"/>
              </a:rPr>
              <a:t>)</a:t>
            </a:r>
            <a:endParaRPr sz="1867">
              <a:latin typeface="Arial MT"/>
              <a:cs typeface="Arial MT"/>
            </a:endParaRPr>
          </a:p>
        </p:txBody>
      </p:sp>
      <p:sp>
        <p:nvSpPr>
          <p:cNvPr id="28" name="object 28"/>
          <p:cNvSpPr txBox="1"/>
          <p:nvPr/>
        </p:nvSpPr>
        <p:spPr>
          <a:xfrm>
            <a:off x="493148" y="3111151"/>
            <a:ext cx="448733"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ih</a:t>
            </a:r>
            <a:endParaRPr sz="1200">
              <a:latin typeface="Arial MT"/>
              <a:cs typeface="Arial MT"/>
            </a:endParaRPr>
          </a:p>
        </p:txBody>
      </p:sp>
      <p:pic>
        <p:nvPicPr>
          <p:cNvPr id="29" name="object 29"/>
          <p:cNvPicPr/>
          <p:nvPr/>
        </p:nvPicPr>
        <p:blipFill>
          <a:blip r:embed="rId2" cstate="print"/>
          <a:stretch>
            <a:fillRect/>
          </a:stretch>
        </p:blipFill>
        <p:spPr>
          <a:xfrm>
            <a:off x="7480333" y="3133712"/>
            <a:ext cx="393567" cy="109307"/>
          </a:xfrm>
          <a:prstGeom prst="rect">
            <a:avLst/>
          </a:prstGeom>
        </p:spPr>
      </p:pic>
      <p:pic>
        <p:nvPicPr>
          <p:cNvPr id="30" name="object 30"/>
          <p:cNvPicPr/>
          <p:nvPr/>
        </p:nvPicPr>
        <p:blipFill>
          <a:blip r:embed="rId2" cstate="print"/>
          <a:stretch>
            <a:fillRect/>
          </a:stretch>
        </p:blipFill>
        <p:spPr>
          <a:xfrm>
            <a:off x="9380134" y="3133712"/>
            <a:ext cx="393567" cy="109307"/>
          </a:xfrm>
          <a:prstGeom prst="rect">
            <a:avLst/>
          </a:prstGeom>
        </p:spPr>
      </p:pic>
      <p:sp>
        <p:nvSpPr>
          <p:cNvPr id="31" name="object 31"/>
          <p:cNvSpPr txBox="1"/>
          <p:nvPr/>
        </p:nvSpPr>
        <p:spPr>
          <a:xfrm>
            <a:off x="9797932" y="2971534"/>
            <a:ext cx="1794933" cy="355717"/>
          </a:xfrm>
          <a:prstGeom prst="rect">
            <a:avLst/>
          </a:prstGeom>
          <a:solidFill>
            <a:srgbClr val="EEEEEE"/>
          </a:solidFill>
          <a:ln w="9524">
            <a:solidFill>
              <a:srgbClr val="595959"/>
            </a:solidFill>
          </a:ln>
        </p:spPr>
        <p:txBody>
          <a:bodyPr vert="horz" wrap="square" lIns="0" tIns="67733" rIns="0" bIns="0" rtlCol="0">
            <a:spAutoFit/>
          </a:bodyPr>
          <a:lstStyle/>
          <a:p>
            <a:pPr marL="187109">
              <a:spcBef>
                <a:spcPts val="533"/>
              </a:spcBef>
            </a:pPr>
            <a:r>
              <a:rPr sz="1867" dirty="0">
                <a:latin typeface="Arial MT"/>
                <a:cs typeface="Arial MT"/>
              </a:rPr>
              <a:t>E</a:t>
            </a:r>
            <a:r>
              <a:rPr sz="1867" spc="-13" dirty="0">
                <a:latin typeface="Arial MT"/>
                <a:cs typeface="Arial MT"/>
              </a:rPr>
              <a:t> </a:t>
            </a:r>
            <a:r>
              <a:rPr sz="1867" dirty="0">
                <a:latin typeface="Arial MT"/>
                <a:cs typeface="Arial MT"/>
              </a:rPr>
              <a:t>=</a:t>
            </a:r>
            <a:r>
              <a:rPr sz="1867" spc="-13" dirty="0">
                <a:latin typeface="Arial MT"/>
                <a:cs typeface="Arial MT"/>
              </a:rPr>
              <a:t> </a:t>
            </a:r>
            <a:r>
              <a:rPr sz="1867" dirty="0">
                <a:latin typeface="Arial MT"/>
                <a:cs typeface="Arial MT"/>
              </a:rPr>
              <a:t>(Y</a:t>
            </a:r>
            <a:r>
              <a:rPr sz="1867" spc="-47" dirty="0">
                <a:latin typeface="Arial MT"/>
                <a:cs typeface="Arial MT"/>
              </a:rPr>
              <a:t> </a:t>
            </a:r>
            <a:r>
              <a:rPr sz="1867" dirty="0">
                <a:latin typeface="Arial MT"/>
                <a:cs typeface="Arial MT"/>
              </a:rPr>
              <a:t>-</a:t>
            </a:r>
            <a:r>
              <a:rPr sz="1867" spc="-7" dirty="0">
                <a:latin typeface="Arial MT"/>
                <a:cs typeface="Arial MT"/>
              </a:rPr>
              <a:t> </a:t>
            </a:r>
            <a:r>
              <a:rPr sz="1867" spc="-13" dirty="0">
                <a:latin typeface="Arial MT"/>
                <a:cs typeface="Arial MT"/>
              </a:rPr>
              <a:t>O)</a:t>
            </a:r>
            <a:r>
              <a:rPr spc="-20" baseline="31000" dirty="0">
                <a:latin typeface="Arial MT"/>
                <a:cs typeface="Arial MT"/>
              </a:rPr>
              <a:t>2</a:t>
            </a:r>
            <a:r>
              <a:rPr sz="1867" spc="-13" dirty="0">
                <a:latin typeface="Arial MT"/>
                <a:cs typeface="Arial MT"/>
              </a:rPr>
              <a:t>/2</a:t>
            </a:r>
            <a:endParaRPr sz="1867">
              <a:latin typeface="Arial MT"/>
              <a:cs typeface="Arial MT"/>
            </a:endParaRPr>
          </a:p>
        </p:txBody>
      </p:sp>
      <p:sp>
        <p:nvSpPr>
          <p:cNvPr id="32" name="object 32"/>
          <p:cNvSpPr txBox="1"/>
          <p:nvPr/>
        </p:nvSpPr>
        <p:spPr>
          <a:xfrm>
            <a:off x="4582001" y="4127151"/>
            <a:ext cx="40978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b</a:t>
            </a:r>
            <a:r>
              <a:rPr sz="1200" spc="-33" dirty="0">
                <a:latin typeface="Arial MT"/>
                <a:cs typeface="Arial MT"/>
              </a:rPr>
              <a:t>ho</a:t>
            </a:r>
            <a:endParaRPr sz="1200">
              <a:latin typeface="Arial MT"/>
              <a:cs typeface="Arial MT"/>
            </a:endParaRPr>
          </a:p>
        </p:txBody>
      </p:sp>
      <p:sp>
        <p:nvSpPr>
          <p:cNvPr id="33" name="object 33"/>
          <p:cNvSpPr txBox="1"/>
          <p:nvPr/>
        </p:nvSpPr>
        <p:spPr>
          <a:xfrm>
            <a:off x="4504337" y="2095151"/>
            <a:ext cx="501227" cy="304356"/>
          </a:xfrm>
          <a:prstGeom prst="rect">
            <a:avLst/>
          </a:prstGeom>
        </p:spPr>
        <p:txBody>
          <a:bodyPr vert="horz" wrap="square" lIns="0" tIns="16933" rIns="0" bIns="0" rtlCol="0">
            <a:spAutoFit/>
          </a:bodyPr>
          <a:lstStyle/>
          <a:p>
            <a:pPr marL="50799">
              <a:spcBef>
                <a:spcPts val="133"/>
              </a:spcBef>
            </a:pPr>
            <a:r>
              <a:rPr sz="2800" spc="-49" baseline="20000" dirty="0">
                <a:latin typeface="Arial MT"/>
                <a:cs typeface="Arial MT"/>
              </a:rPr>
              <a:t>W</a:t>
            </a:r>
            <a:r>
              <a:rPr sz="1200" spc="-33" dirty="0">
                <a:latin typeface="Arial MT"/>
                <a:cs typeface="Arial MT"/>
              </a:rPr>
              <a:t>ho</a:t>
            </a:r>
            <a:endParaRPr sz="1200">
              <a:latin typeface="Arial MT"/>
              <a:cs typeface="Arial MT"/>
            </a:endParaRPr>
          </a:p>
        </p:txBody>
      </p:sp>
      <p:pic>
        <p:nvPicPr>
          <p:cNvPr id="34" name="object 34"/>
          <p:cNvPicPr/>
          <p:nvPr/>
        </p:nvPicPr>
        <p:blipFill>
          <a:blip r:embed="rId7" cstate="print"/>
          <a:stretch>
            <a:fillRect/>
          </a:stretch>
        </p:blipFill>
        <p:spPr>
          <a:xfrm>
            <a:off x="4945799" y="2435899"/>
            <a:ext cx="292725" cy="292360"/>
          </a:xfrm>
          <a:prstGeom prst="rect">
            <a:avLst/>
          </a:prstGeom>
        </p:spPr>
      </p:pic>
      <p:pic>
        <p:nvPicPr>
          <p:cNvPr id="35" name="object 35"/>
          <p:cNvPicPr/>
          <p:nvPr/>
        </p:nvPicPr>
        <p:blipFill>
          <a:blip r:embed="rId8" cstate="print"/>
          <a:stretch>
            <a:fillRect/>
          </a:stretch>
        </p:blipFill>
        <p:spPr>
          <a:xfrm>
            <a:off x="4857566" y="3757538"/>
            <a:ext cx="279524" cy="279161"/>
          </a:xfrm>
          <a:prstGeom prst="rect">
            <a:avLst/>
          </a:prstGeom>
        </p:spPr>
      </p:pic>
      <p:sp>
        <p:nvSpPr>
          <p:cNvPr id="36" name="object 36"/>
          <p:cNvSpPr/>
          <p:nvPr/>
        </p:nvSpPr>
        <p:spPr>
          <a:xfrm>
            <a:off x="9524467" y="2622333"/>
            <a:ext cx="2283460" cy="1121833"/>
          </a:xfrm>
          <a:custGeom>
            <a:avLst/>
            <a:gdLst/>
            <a:ahLst/>
            <a:cxnLst/>
            <a:rect l="l" t="t" r="r" b="b"/>
            <a:pathLst>
              <a:path w="1712595" h="841375">
                <a:moveTo>
                  <a:pt x="0" y="0"/>
                </a:moveTo>
                <a:lnTo>
                  <a:pt x="1712399" y="0"/>
                </a:lnTo>
                <a:lnTo>
                  <a:pt x="1712399" y="841199"/>
                </a:lnTo>
                <a:lnTo>
                  <a:pt x="0" y="841199"/>
                </a:lnTo>
                <a:lnTo>
                  <a:pt x="0" y="0"/>
                </a:lnTo>
                <a:close/>
              </a:path>
            </a:pathLst>
          </a:custGeom>
          <a:ln w="38099">
            <a:solidFill>
              <a:srgbClr val="FF0000"/>
            </a:solidFill>
          </a:ln>
        </p:spPr>
        <p:txBody>
          <a:bodyPr wrap="square" lIns="0" tIns="0" rIns="0" bIns="0" rtlCol="0"/>
          <a:lstStyle/>
          <a:p>
            <a:endParaRPr sz="2400"/>
          </a:p>
        </p:txBody>
      </p:sp>
      <p:sp>
        <p:nvSpPr>
          <p:cNvPr id="37" name="object 37"/>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347636">
              <a:lnSpc>
                <a:spcPct val="100000"/>
              </a:lnSpc>
              <a:spcBef>
                <a:spcPts val="133"/>
              </a:spcBef>
            </a:pPr>
            <a:r>
              <a:rPr spc="-13" dirty="0"/>
              <a:t>Recap:</a:t>
            </a:r>
            <a:r>
              <a:rPr spc="-180" dirty="0"/>
              <a:t> </a:t>
            </a:r>
            <a:r>
              <a:rPr spc="-13" dirty="0"/>
              <a:t>Neural</a:t>
            </a:r>
            <a:r>
              <a:rPr spc="-187" dirty="0"/>
              <a:t> </a:t>
            </a:r>
            <a:r>
              <a:rPr spc="-13" dirty="0"/>
              <a:t>Networks</a:t>
            </a:r>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6967" y="1581034"/>
            <a:ext cx="4075199" cy="1181799"/>
          </a:xfrm>
          <a:prstGeom prst="rect">
            <a:avLst/>
          </a:prstGeom>
        </p:spPr>
      </p:pic>
      <p:sp>
        <p:nvSpPr>
          <p:cNvPr id="3" name="object 3"/>
          <p:cNvSpPr txBox="1">
            <a:spLocks noGrp="1"/>
          </p:cNvSpPr>
          <p:nvPr>
            <p:ph type="title"/>
          </p:nvPr>
        </p:nvSpPr>
        <p:spPr>
          <a:xfrm>
            <a:off x="1117600" y="275793"/>
            <a:ext cx="10966245"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99916" y="1898649"/>
          <a:ext cx="2910840"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25" dirty="0">
                          <a:latin typeface="Arial MT"/>
                          <a:cs typeface="Arial MT"/>
                        </a:rPr>
                        <a:t>19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3" name="object 3"/>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499916" y="1898649"/>
          <a:ext cx="2910840"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25" dirty="0">
                          <a:latin typeface="Arial MT"/>
                          <a:cs typeface="Arial MT"/>
                        </a:rPr>
                        <a:t>19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3" name="object 3"/>
          <p:cNvSpPr txBox="1">
            <a:spLocks noGrp="1"/>
          </p:cNvSpPr>
          <p:nvPr>
            <p:ph type="title"/>
          </p:nvPr>
        </p:nvSpPr>
        <p:spPr>
          <a:xfrm>
            <a:off x="1117600" y="343951"/>
            <a:ext cx="9720118"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pic>
        <p:nvPicPr>
          <p:cNvPr id="4" name="object 4"/>
          <p:cNvPicPr/>
          <p:nvPr/>
        </p:nvPicPr>
        <p:blipFill>
          <a:blip r:embed="rId2" cstate="print"/>
          <a:stretch>
            <a:fillRect/>
          </a:stretch>
        </p:blipFill>
        <p:spPr>
          <a:xfrm>
            <a:off x="7603901" y="1735634"/>
            <a:ext cx="4075199" cy="1181799"/>
          </a:xfrm>
          <a:prstGeom prst="rect">
            <a:avLst/>
          </a:prstGeom>
        </p:spPr>
      </p:pic>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28" y="452775"/>
            <a:ext cx="10867923"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pic>
        <p:nvPicPr>
          <p:cNvPr id="3" name="object 3"/>
          <p:cNvPicPr/>
          <p:nvPr/>
        </p:nvPicPr>
        <p:blipFill>
          <a:blip r:embed="rId2" cstate="print"/>
          <a:stretch>
            <a:fillRect/>
          </a:stretch>
        </p:blipFill>
        <p:spPr>
          <a:xfrm>
            <a:off x="7603901" y="1735634"/>
            <a:ext cx="4075199" cy="1181799"/>
          </a:xfrm>
          <a:prstGeom prst="rect">
            <a:avLst/>
          </a:prstGeom>
        </p:spPr>
      </p:pic>
      <p:graphicFrame>
        <p:nvGraphicFramePr>
          <p:cNvPr id="4" name="object 4"/>
          <p:cNvGraphicFramePr>
            <a:graphicFrameLocks noGrp="1"/>
          </p:cNvGraphicFramePr>
          <p:nvPr/>
        </p:nvGraphicFramePr>
        <p:xfrm>
          <a:off x="499916" y="1898649"/>
          <a:ext cx="4246032"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335192">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35585">
                        <a:lnSpc>
                          <a:spcPts val="1650"/>
                        </a:lnSpc>
                        <a:spcBef>
                          <a:spcPts val="700"/>
                        </a:spcBef>
                      </a:pPr>
                      <a:r>
                        <a:rPr sz="1900" spc="-10" dirty="0">
                          <a:latin typeface="Arial MT"/>
                          <a:cs typeface="Arial MT"/>
                        </a:rPr>
                        <a:t>Squared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25" dirty="0">
                          <a:latin typeface="Arial MT"/>
                          <a:cs typeface="Arial MT"/>
                        </a:rPr>
                        <a:t>19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81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333554"/>
            <a:ext cx="9595427" cy="930964"/>
          </a:xfrm>
          <a:prstGeom prst="rect">
            <a:avLst/>
          </a:prstGeom>
        </p:spPr>
        <p:txBody>
          <a:bodyPr vert="horz" wrap="square" lIns="0" tIns="251400" rIns="0" bIns="0" rtlCol="0" anchor="ctr">
            <a:spAutoFit/>
          </a:bodyPr>
          <a:lstStyle/>
          <a:p>
            <a:pPr marL="3785352">
              <a:lnSpc>
                <a:spcPct val="100000"/>
              </a:lnSpc>
              <a:spcBef>
                <a:spcPts val="133"/>
              </a:spcBef>
            </a:pPr>
            <a:r>
              <a:rPr dirty="0"/>
              <a:t>Mean</a:t>
            </a:r>
            <a:r>
              <a:rPr spc="-160" dirty="0"/>
              <a:t> </a:t>
            </a:r>
            <a:r>
              <a:rPr spc="-13" dirty="0"/>
              <a:t>Squared</a:t>
            </a:r>
            <a:r>
              <a:rPr spc="-160" dirty="0"/>
              <a:t> </a:t>
            </a:r>
            <a:r>
              <a:rPr spc="-27" dirty="0"/>
              <a:t>Error</a:t>
            </a:r>
          </a:p>
        </p:txBody>
      </p:sp>
      <p:pic>
        <p:nvPicPr>
          <p:cNvPr id="3" name="object 3"/>
          <p:cNvPicPr/>
          <p:nvPr/>
        </p:nvPicPr>
        <p:blipFill>
          <a:blip r:embed="rId2" cstate="print"/>
          <a:stretch>
            <a:fillRect/>
          </a:stretch>
        </p:blipFill>
        <p:spPr>
          <a:xfrm>
            <a:off x="7603901" y="1735634"/>
            <a:ext cx="4075199" cy="1181799"/>
          </a:xfrm>
          <a:prstGeom prst="rect">
            <a:avLst/>
          </a:prstGeom>
        </p:spPr>
      </p:pic>
      <p:graphicFrame>
        <p:nvGraphicFramePr>
          <p:cNvPr id="4" name="object 4"/>
          <p:cNvGraphicFramePr>
            <a:graphicFrameLocks noGrp="1"/>
          </p:cNvGraphicFramePr>
          <p:nvPr/>
        </p:nvGraphicFramePr>
        <p:xfrm>
          <a:off x="499916" y="1898649"/>
          <a:ext cx="4246032"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335192">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35585">
                        <a:lnSpc>
                          <a:spcPts val="1650"/>
                        </a:lnSpc>
                        <a:spcBef>
                          <a:spcPts val="700"/>
                        </a:spcBef>
                      </a:pPr>
                      <a:r>
                        <a:rPr sz="1900" spc="-10" dirty="0">
                          <a:latin typeface="Arial MT"/>
                          <a:cs typeface="Arial MT"/>
                        </a:rPr>
                        <a:t>Squared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20"/>
                        </a:spcBef>
                      </a:pPr>
                      <a:r>
                        <a:rPr sz="1900" spc="-25" dirty="0">
                          <a:latin typeface="Arial MT"/>
                          <a:cs typeface="Arial MT"/>
                        </a:rPr>
                        <a:t>19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81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7501468" y="3947707"/>
            <a:ext cx="1314025"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MSE</a:t>
            </a:r>
            <a:r>
              <a:rPr sz="2400" spc="-40" dirty="0">
                <a:latin typeface="Roboto"/>
                <a:cs typeface="Roboto"/>
              </a:rPr>
              <a:t> </a:t>
            </a:r>
            <a:r>
              <a:rPr sz="2400" dirty="0">
                <a:latin typeface="Roboto"/>
                <a:cs typeface="Roboto"/>
              </a:rPr>
              <a:t>=</a:t>
            </a:r>
            <a:r>
              <a:rPr sz="2400" spc="-33" dirty="0">
                <a:latin typeface="Roboto"/>
                <a:cs typeface="Roboto"/>
              </a:rPr>
              <a:t> 44</a:t>
            </a:r>
            <a:endParaRPr sz="2400">
              <a:latin typeface="Roboto"/>
              <a:cs typeface="Roboto"/>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98813"/>
            <a:ext cx="10622116" cy="930964"/>
          </a:xfrm>
          <a:prstGeom prst="rect">
            <a:avLst/>
          </a:prstGeom>
        </p:spPr>
        <p:txBody>
          <a:bodyPr vert="horz" wrap="square" lIns="0" tIns="251400" rIns="0" bIns="0" rtlCol="0" anchor="ctr">
            <a:spAutoFit/>
          </a:bodyPr>
          <a:lstStyle/>
          <a:p>
            <a:pPr marL="1752556">
              <a:lnSpc>
                <a:spcPct val="100000"/>
              </a:lnSpc>
              <a:spcBef>
                <a:spcPts val="133"/>
              </a:spcBef>
            </a:pPr>
            <a:r>
              <a:rPr dirty="0"/>
              <a:t>Loss</a:t>
            </a:r>
            <a:r>
              <a:rPr spc="-93" dirty="0"/>
              <a:t> </a:t>
            </a:r>
            <a:r>
              <a:rPr spc="-33" dirty="0"/>
              <a:t>Functions</a:t>
            </a:r>
            <a:r>
              <a:rPr spc="-93" dirty="0"/>
              <a:t> </a:t>
            </a:r>
            <a:r>
              <a:rPr dirty="0"/>
              <a:t>for</a:t>
            </a:r>
            <a:r>
              <a:rPr spc="-87" dirty="0"/>
              <a:t> </a:t>
            </a:r>
            <a:r>
              <a:rPr spc="-27" dirty="0"/>
              <a:t>Regression</a:t>
            </a:r>
            <a:r>
              <a:rPr spc="-93" dirty="0"/>
              <a:t> </a:t>
            </a:r>
            <a:r>
              <a:rPr spc="-13" dirty="0"/>
              <a:t>problem</a:t>
            </a:r>
          </a:p>
        </p:txBody>
      </p:sp>
      <p:sp>
        <p:nvSpPr>
          <p:cNvPr id="3" name="object 3"/>
          <p:cNvSpPr txBox="1"/>
          <p:nvPr/>
        </p:nvSpPr>
        <p:spPr>
          <a:xfrm>
            <a:off x="941846" y="1796434"/>
            <a:ext cx="3917527" cy="1863758"/>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dirty="0">
                <a:latin typeface="Roboto"/>
                <a:cs typeface="Roboto"/>
              </a:rPr>
              <a:t>Mean</a:t>
            </a:r>
            <a:r>
              <a:rPr sz="2400" spc="-120" dirty="0">
                <a:latin typeface="Roboto"/>
                <a:cs typeface="Roboto"/>
              </a:rPr>
              <a:t> </a:t>
            </a:r>
            <a:r>
              <a:rPr sz="2400" dirty="0">
                <a:latin typeface="Roboto"/>
                <a:cs typeface="Roboto"/>
              </a:rPr>
              <a:t>Absolute</a:t>
            </a:r>
            <a:r>
              <a:rPr sz="2400" spc="-120" dirty="0">
                <a:latin typeface="Roboto"/>
                <a:cs typeface="Roboto"/>
              </a:rPr>
              <a:t> </a:t>
            </a:r>
            <a:r>
              <a:rPr sz="2400" spc="-27" dirty="0">
                <a:latin typeface="Roboto"/>
                <a:cs typeface="Roboto"/>
              </a:rPr>
              <a:t>Error</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dirty="0">
                <a:latin typeface="Roboto"/>
                <a:cs typeface="Roboto"/>
              </a:rPr>
              <a:t>Mean</a:t>
            </a:r>
            <a:r>
              <a:rPr sz="2400" spc="-100" dirty="0">
                <a:latin typeface="Roboto"/>
                <a:cs typeface="Roboto"/>
              </a:rPr>
              <a:t> </a:t>
            </a:r>
            <a:r>
              <a:rPr sz="2400" spc="-13" dirty="0">
                <a:latin typeface="Roboto"/>
                <a:cs typeface="Roboto"/>
              </a:rPr>
              <a:t>Squared</a:t>
            </a:r>
            <a:r>
              <a:rPr sz="2400" spc="-93" dirty="0">
                <a:latin typeface="Roboto"/>
                <a:cs typeface="Roboto"/>
              </a:rPr>
              <a:t> </a:t>
            </a:r>
            <a:r>
              <a:rPr sz="2400" spc="-13" dirty="0">
                <a:latin typeface="Roboto"/>
                <a:cs typeface="Roboto"/>
              </a:rPr>
              <a:t>Error</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dirty="0">
                <a:latin typeface="Roboto"/>
                <a:cs typeface="Roboto"/>
              </a:rPr>
              <a:t>Root</a:t>
            </a:r>
            <a:r>
              <a:rPr sz="2400" spc="-107" dirty="0">
                <a:latin typeface="Roboto"/>
                <a:cs typeface="Roboto"/>
              </a:rPr>
              <a:t> </a:t>
            </a:r>
            <a:r>
              <a:rPr sz="2400" dirty="0">
                <a:latin typeface="Roboto"/>
                <a:cs typeface="Roboto"/>
              </a:rPr>
              <a:t>Mean</a:t>
            </a:r>
            <a:r>
              <a:rPr sz="2400" spc="-107" dirty="0">
                <a:latin typeface="Roboto"/>
                <a:cs typeface="Roboto"/>
              </a:rPr>
              <a:t> </a:t>
            </a:r>
            <a:r>
              <a:rPr sz="2400" spc="-13" dirty="0">
                <a:latin typeface="Roboto"/>
                <a:cs typeface="Roboto"/>
              </a:rPr>
              <a:t>Squared</a:t>
            </a:r>
            <a:r>
              <a:rPr sz="2400" spc="-107" dirty="0">
                <a:latin typeface="Roboto"/>
                <a:cs typeface="Roboto"/>
              </a:rPr>
              <a:t> </a:t>
            </a:r>
            <a:r>
              <a:rPr sz="2400" spc="-27" dirty="0">
                <a:latin typeface="Roboto"/>
                <a:cs typeface="Roboto"/>
              </a:rPr>
              <a:t>Error</a:t>
            </a:r>
            <a:endParaRPr sz="2400">
              <a:latin typeface="Roboto"/>
              <a:cs typeface="Roboto"/>
            </a:endParaRPr>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1499" y="1565567"/>
            <a:ext cx="4330004" cy="1558632"/>
          </a:xfrm>
          <a:prstGeom prst="rect">
            <a:avLst/>
          </a:prstGeom>
        </p:spPr>
      </p:pic>
      <p:sp>
        <p:nvSpPr>
          <p:cNvPr id="3" name="object 3"/>
          <p:cNvSpPr txBox="1">
            <a:spLocks noGrp="1"/>
          </p:cNvSpPr>
          <p:nvPr>
            <p:ph type="title"/>
          </p:nvPr>
        </p:nvSpPr>
        <p:spPr>
          <a:xfrm>
            <a:off x="1117600" y="302383"/>
            <a:ext cx="10122901" cy="930964"/>
          </a:xfrm>
          <a:prstGeom prst="rect">
            <a:avLst/>
          </a:prstGeom>
        </p:spPr>
        <p:txBody>
          <a:bodyPr vert="horz" wrap="square" lIns="0" tIns="251400" rIns="0" bIns="0" rtlCol="0" anchor="ctr">
            <a:spAutoFit/>
          </a:bodyPr>
          <a:lstStyle/>
          <a:p>
            <a:pPr marL="3721007">
              <a:lnSpc>
                <a:spcPct val="100000"/>
              </a:lnSpc>
              <a:spcBef>
                <a:spcPts val="133"/>
              </a:spcBef>
            </a:pPr>
            <a:r>
              <a:rPr dirty="0"/>
              <a:t>Mean</a:t>
            </a:r>
            <a:r>
              <a:rPr spc="-173" dirty="0"/>
              <a:t> </a:t>
            </a:r>
            <a:r>
              <a:rPr dirty="0"/>
              <a:t>Absolute</a:t>
            </a:r>
            <a:r>
              <a:rPr spc="-167" dirty="0"/>
              <a:t> </a:t>
            </a:r>
            <a:r>
              <a:rPr spc="-27" dirty="0"/>
              <a:t>Error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556532" y="643467"/>
            <a:ext cx="11210925" cy="744836"/>
          </a:xfrm>
          <a:prstGeom prst="rect">
            <a:avLst/>
          </a:prstGeom>
        </p:spPr>
        <p:txBody>
          <a:bodyPr vert="horz" lIns="0" tIns="16933" rIns="0" bIns="0" rtlCol="0">
            <a:normAutofit/>
          </a:bodyPr>
          <a:lstStyle/>
          <a:p>
            <a:pPr marL="16933" algn="ctr">
              <a:spcBef>
                <a:spcPts val="133"/>
              </a:spcBef>
            </a:pPr>
            <a:r>
              <a:rPr lang="en-IN" sz="3200" spc="-53">
                <a:solidFill>
                  <a:schemeClr val="bg1"/>
                </a:solidFill>
              </a:rPr>
              <a:t>Intuition</a:t>
            </a:r>
            <a:r>
              <a:rPr lang="en-IN" sz="3200" spc="-73">
                <a:solidFill>
                  <a:schemeClr val="bg1"/>
                </a:solidFill>
              </a:rPr>
              <a:t> </a:t>
            </a:r>
            <a:r>
              <a:rPr lang="en-IN" sz="3200" spc="-40">
                <a:solidFill>
                  <a:schemeClr val="bg1"/>
                </a:solidFill>
              </a:rPr>
              <a:t>Behind</a:t>
            </a:r>
            <a:r>
              <a:rPr lang="en-IN" sz="3200" spc="-67">
                <a:solidFill>
                  <a:schemeClr val="bg1"/>
                </a:solidFill>
              </a:rPr>
              <a:t> </a:t>
            </a:r>
            <a:r>
              <a:rPr lang="en-IN" sz="3200" spc="-33">
                <a:solidFill>
                  <a:schemeClr val="bg1"/>
                </a:solidFill>
              </a:rPr>
              <a:t>Perceptron</a:t>
            </a:r>
          </a:p>
        </p:txBody>
      </p:sp>
      <p:pic>
        <p:nvPicPr>
          <p:cNvPr id="4" name="Picture 3">
            <a:extLst>
              <a:ext uri="{FF2B5EF4-FFF2-40B4-BE49-F238E27FC236}">
                <a16:creationId xmlns:a16="http://schemas.microsoft.com/office/drawing/2014/main" id="{84270EE1-33BC-4AC2-A3E9-B8BA66AC20DB}"/>
              </a:ext>
            </a:extLst>
          </p:cNvPr>
          <p:cNvPicPr>
            <a:picLocks noChangeAspect="1"/>
          </p:cNvPicPr>
          <p:nvPr/>
        </p:nvPicPr>
        <p:blipFill>
          <a:blip r:embed="rId2"/>
          <a:stretch>
            <a:fillRect/>
          </a:stretch>
        </p:blipFill>
        <p:spPr>
          <a:xfrm>
            <a:off x="2580944" y="2274101"/>
            <a:ext cx="7030112" cy="3181126"/>
          </a:xfrm>
          <a:prstGeom prst="rect">
            <a:avLst/>
          </a:prstGeom>
        </p:spPr>
      </p:pic>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1499" y="1565567"/>
            <a:ext cx="4330004" cy="1558632"/>
          </a:xfrm>
          <a:prstGeom prst="rect">
            <a:avLst/>
          </a:prstGeom>
        </p:spPr>
      </p:pic>
      <p:graphicFrame>
        <p:nvGraphicFramePr>
          <p:cNvPr id="3" name="object 3"/>
          <p:cNvGraphicFramePr>
            <a:graphicFrameLocks noGrp="1"/>
          </p:cNvGraphicFramePr>
          <p:nvPr/>
        </p:nvGraphicFramePr>
        <p:xfrm>
          <a:off x="906317" y="3142683"/>
          <a:ext cx="4532205"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621365">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430530">
                        <a:lnSpc>
                          <a:spcPts val="1650"/>
                        </a:lnSpc>
                        <a:spcBef>
                          <a:spcPts val="700"/>
                        </a:spcBef>
                      </a:pPr>
                      <a:r>
                        <a:rPr sz="1900" spc="-10" dirty="0">
                          <a:latin typeface="Arial MT"/>
                          <a:cs typeface="Arial MT"/>
                        </a:rPr>
                        <a:t>Absolute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15"/>
                        </a:spcBef>
                      </a:pPr>
                      <a:r>
                        <a:rPr sz="1900" spc="-25" dirty="0">
                          <a:latin typeface="Arial MT"/>
                          <a:cs typeface="Arial MT"/>
                        </a:rPr>
                        <a:t>19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28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4" name="object 4"/>
          <p:cNvSpPr txBox="1">
            <a:spLocks noGrp="1"/>
          </p:cNvSpPr>
          <p:nvPr>
            <p:ph type="title"/>
          </p:nvPr>
        </p:nvSpPr>
        <p:spPr>
          <a:xfrm>
            <a:off x="1117600" y="302383"/>
            <a:ext cx="9751291" cy="930964"/>
          </a:xfrm>
          <a:prstGeom prst="rect">
            <a:avLst/>
          </a:prstGeom>
        </p:spPr>
        <p:txBody>
          <a:bodyPr vert="horz" wrap="square" lIns="0" tIns="251400" rIns="0" bIns="0" rtlCol="0" anchor="ctr">
            <a:spAutoFit/>
          </a:bodyPr>
          <a:lstStyle/>
          <a:p>
            <a:pPr marL="3721007">
              <a:lnSpc>
                <a:spcPct val="100000"/>
              </a:lnSpc>
              <a:spcBef>
                <a:spcPts val="133"/>
              </a:spcBef>
            </a:pPr>
            <a:r>
              <a:rPr dirty="0"/>
              <a:t>Mean</a:t>
            </a:r>
            <a:r>
              <a:rPr spc="-173" dirty="0"/>
              <a:t> </a:t>
            </a:r>
            <a:r>
              <a:rPr dirty="0"/>
              <a:t>Absolute</a:t>
            </a:r>
            <a:r>
              <a:rPr spc="-167" dirty="0"/>
              <a:t> </a:t>
            </a:r>
            <a:r>
              <a:rPr spc="-27" dirty="0"/>
              <a:t>Error</a:t>
            </a: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51499" y="1565567"/>
            <a:ext cx="4330004" cy="1558632"/>
          </a:xfrm>
          <a:prstGeom prst="rect">
            <a:avLst/>
          </a:prstGeom>
        </p:spPr>
      </p:pic>
      <p:graphicFrame>
        <p:nvGraphicFramePr>
          <p:cNvPr id="3" name="object 3"/>
          <p:cNvGraphicFramePr>
            <a:graphicFrameLocks noGrp="1"/>
          </p:cNvGraphicFramePr>
          <p:nvPr/>
        </p:nvGraphicFramePr>
        <p:xfrm>
          <a:off x="906317" y="3142683"/>
          <a:ext cx="4532205"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621365">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430530">
                        <a:lnSpc>
                          <a:spcPts val="1650"/>
                        </a:lnSpc>
                        <a:spcBef>
                          <a:spcPts val="700"/>
                        </a:spcBef>
                      </a:pPr>
                      <a:r>
                        <a:rPr sz="1900" spc="-10" dirty="0">
                          <a:latin typeface="Arial MT"/>
                          <a:cs typeface="Arial MT"/>
                        </a:rPr>
                        <a:t>Absolute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15"/>
                        </a:spcBef>
                      </a:pPr>
                      <a:r>
                        <a:rPr sz="1900" spc="-25" dirty="0">
                          <a:latin typeface="Arial MT"/>
                          <a:cs typeface="Arial MT"/>
                        </a:rPr>
                        <a:t>19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28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4" name="object 4"/>
          <p:cNvSpPr txBox="1"/>
          <p:nvPr/>
        </p:nvSpPr>
        <p:spPr>
          <a:xfrm>
            <a:off x="6843666" y="3195375"/>
            <a:ext cx="1413933"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MAE</a:t>
            </a:r>
            <a:r>
              <a:rPr sz="2400" spc="13" dirty="0">
                <a:latin typeface="Roboto"/>
                <a:cs typeface="Roboto"/>
              </a:rPr>
              <a:t> </a:t>
            </a:r>
            <a:r>
              <a:rPr sz="2400" dirty="0">
                <a:latin typeface="Roboto"/>
                <a:cs typeface="Roboto"/>
              </a:rPr>
              <a:t>=</a:t>
            </a:r>
            <a:r>
              <a:rPr sz="2400" spc="20" dirty="0">
                <a:latin typeface="Roboto"/>
                <a:cs typeface="Roboto"/>
              </a:rPr>
              <a:t> </a:t>
            </a:r>
            <a:r>
              <a:rPr sz="2400" spc="-33" dirty="0">
                <a:latin typeface="Roboto"/>
                <a:cs typeface="Roboto"/>
              </a:rPr>
              <a:t>6.4</a:t>
            </a:r>
            <a:endParaRPr sz="2400">
              <a:latin typeface="Roboto"/>
              <a:cs typeface="Roboto"/>
            </a:endParaRPr>
          </a:p>
        </p:txBody>
      </p:sp>
      <p:sp>
        <p:nvSpPr>
          <p:cNvPr id="5" name="object 5"/>
          <p:cNvSpPr txBox="1">
            <a:spLocks noGrp="1"/>
          </p:cNvSpPr>
          <p:nvPr>
            <p:ph type="title"/>
          </p:nvPr>
        </p:nvSpPr>
        <p:spPr>
          <a:xfrm>
            <a:off x="1117600" y="275793"/>
            <a:ext cx="10376310" cy="930964"/>
          </a:xfrm>
          <a:prstGeom prst="rect">
            <a:avLst/>
          </a:prstGeom>
        </p:spPr>
        <p:txBody>
          <a:bodyPr vert="horz" wrap="square" lIns="0" tIns="251400" rIns="0" bIns="0" rtlCol="0" anchor="ctr">
            <a:spAutoFit/>
          </a:bodyPr>
          <a:lstStyle/>
          <a:p>
            <a:pPr marL="3721007">
              <a:lnSpc>
                <a:spcPct val="100000"/>
              </a:lnSpc>
              <a:spcBef>
                <a:spcPts val="133"/>
              </a:spcBef>
            </a:pPr>
            <a:r>
              <a:rPr dirty="0"/>
              <a:t>Mean</a:t>
            </a:r>
            <a:r>
              <a:rPr spc="-173" dirty="0"/>
              <a:t> </a:t>
            </a:r>
            <a:r>
              <a:rPr dirty="0"/>
              <a:t>Absolute</a:t>
            </a:r>
            <a:r>
              <a:rPr spc="-167" dirty="0"/>
              <a:t> </a:t>
            </a:r>
            <a:r>
              <a:rPr spc="-27" dirty="0"/>
              <a:t>Error</a:t>
            </a: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1128567" y="1479434"/>
            <a:ext cx="4075199" cy="1181799"/>
          </a:xfrm>
          <a:prstGeom prst="rect">
            <a:avLst/>
          </a:prstGeom>
        </p:spPr>
      </p:pic>
      <p:pic>
        <p:nvPicPr>
          <p:cNvPr id="4" name="object 4"/>
          <p:cNvPicPr/>
          <p:nvPr/>
        </p:nvPicPr>
        <p:blipFill>
          <a:blip r:embed="rId3" cstate="print"/>
          <a:stretch>
            <a:fillRect/>
          </a:stretch>
        </p:blipFill>
        <p:spPr>
          <a:xfrm>
            <a:off x="914401" y="3128933"/>
            <a:ext cx="4546599" cy="1231899"/>
          </a:xfrm>
          <a:prstGeom prst="rect">
            <a:avLst/>
          </a:prstGeom>
        </p:spPr>
      </p:pic>
      <p:sp>
        <p:nvSpPr>
          <p:cNvPr id="5" name="object 5"/>
          <p:cNvSpPr txBox="1">
            <a:spLocks noGrp="1"/>
          </p:cNvSpPr>
          <p:nvPr>
            <p:ph type="title"/>
          </p:nvPr>
        </p:nvSpPr>
        <p:spPr>
          <a:xfrm>
            <a:off x="1117600" y="275793"/>
            <a:ext cx="10415639" cy="930964"/>
          </a:xfrm>
          <a:prstGeom prst="rect">
            <a:avLst/>
          </a:prstGeom>
        </p:spPr>
        <p:txBody>
          <a:bodyPr vert="horz" wrap="square" lIns="0" tIns="251400" rIns="0" bIns="0" rtlCol="0" anchor="ctr">
            <a:spAutoFit/>
          </a:bodyPr>
          <a:lstStyle/>
          <a:p>
            <a:pPr marL="3232493">
              <a:lnSpc>
                <a:spcPct val="100000"/>
              </a:lnSpc>
              <a:spcBef>
                <a:spcPts val="133"/>
              </a:spcBef>
            </a:pPr>
            <a:r>
              <a:rPr dirty="0"/>
              <a:t>Root</a:t>
            </a:r>
            <a:r>
              <a:rPr spc="-173" dirty="0"/>
              <a:t> </a:t>
            </a:r>
            <a:r>
              <a:rPr dirty="0"/>
              <a:t>Mean</a:t>
            </a:r>
            <a:r>
              <a:rPr spc="-167" dirty="0"/>
              <a:t> </a:t>
            </a:r>
            <a:r>
              <a:rPr spc="-13" dirty="0"/>
              <a:t>Squared</a:t>
            </a:r>
            <a:r>
              <a:rPr spc="-173" dirty="0"/>
              <a:t> </a:t>
            </a:r>
            <a:r>
              <a:rPr spc="-13" dirty="0"/>
              <a:t>Error</a:t>
            </a: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09601" y="1401733"/>
            <a:ext cx="4546599" cy="1231899"/>
          </a:xfrm>
          <a:prstGeom prst="rect">
            <a:avLst/>
          </a:prstGeom>
        </p:spPr>
      </p:pic>
      <p:graphicFrame>
        <p:nvGraphicFramePr>
          <p:cNvPr id="4" name="object 4"/>
          <p:cNvGraphicFramePr>
            <a:graphicFrameLocks noGrp="1"/>
          </p:cNvGraphicFramePr>
          <p:nvPr/>
        </p:nvGraphicFramePr>
        <p:xfrm>
          <a:off x="906317" y="3142683"/>
          <a:ext cx="4532205"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621365">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450215">
                        <a:lnSpc>
                          <a:spcPts val="1650"/>
                        </a:lnSpc>
                        <a:spcBef>
                          <a:spcPts val="700"/>
                        </a:spcBef>
                      </a:pPr>
                      <a:r>
                        <a:rPr sz="1900" spc="-10" dirty="0">
                          <a:latin typeface="Arial MT"/>
                          <a:cs typeface="Arial MT"/>
                        </a:rPr>
                        <a:t>Squared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15"/>
                        </a:spcBef>
                      </a:pPr>
                      <a:r>
                        <a:rPr sz="1900" spc="-25" dirty="0">
                          <a:latin typeface="Arial MT"/>
                          <a:cs typeface="Arial MT"/>
                        </a:rPr>
                        <a:t>19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28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81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7501468" y="2423708"/>
            <a:ext cx="1314025"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MSE</a:t>
            </a:r>
            <a:r>
              <a:rPr sz="2400" spc="-40" dirty="0">
                <a:latin typeface="Roboto"/>
                <a:cs typeface="Roboto"/>
              </a:rPr>
              <a:t> </a:t>
            </a:r>
            <a:r>
              <a:rPr sz="2400" dirty="0">
                <a:latin typeface="Roboto"/>
                <a:cs typeface="Roboto"/>
              </a:rPr>
              <a:t>=</a:t>
            </a:r>
            <a:r>
              <a:rPr sz="2400" spc="-33" dirty="0">
                <a:latin typeface="Roboto"/>
                <a:cs typeface="Roboto"/>
              </a:rPr>
              <a:t> 44</a:t>
            </a:r>
            <a:endParaRPr sz="2400">
              <a:latin typeface="Roboto"/>
              <a:cs typeface="Roboto"/>
            </a:endParaRPr>
          </a:p>
        </p:txBody>
      </p:sp>
      <p:sp>
        <p:nvSpPr>
          <p:cNvPr id="6" name="object 6"/>
          <p:cNvSpPr txBox="1">
            <a:spLocks noGrp="1"/>
          </p:cNvSpPr>
          <p:nvPr>
            <p:ph type="title"/>
          </p:nvPr>
        </p:nvSpPr>
        <p:spPr>
          <a:xfrm>
            <a:off x="763638" y="138141"/>
            <a:ext cx="11005574" cy="930964"/>
          </a:xfrm>
          <a:prstGeom prst="rect">
            <a:avLst/>
          </a:prstGeom>
        </p:spPr>
        <p:txBody>
          <a:bodyPr vert="horz" wrap="square" lIns="0" tIns="251400" rIns="0" bIns="0" rtlCol="0" anchor="ctr">
            <a:spAutoFit/>
          </a:bodyPr>
          <a:lstStyle/>
          <a:p>
            <a:pPr marL="3232493">
              <a:lnSpc>
                <a:spcPct val="100000"/>
              </a:lnSpc>
              <a:spcBef>
                <a:spcPts val="133"/>
              </a:spcBef>
            </a:pPr>
            <a:r>
              <a:rPr dirty="0"/>
              <a:t>Root</a:t>
            </a:r>
            <a:r>
              <a:rPr spc="-173" dirty="0"/>
              <a:t> </a:t>
            </a:r>
            <a:r>
              <a:rPr dirty="0"/>
              <a:t>Mean</a:t>
            </a:r>
            <a:r>
              <a:rPr spc="-167" dirty="0"/>
              <a:t> </a:t>
            </a:r>
            <a:r>
              <a:rPr spc="-13" dirty="0"/>
              <a:t>Squared</a:t>
            </a:r>
            <a:r>
              <a:rPr spc="-173" dirty="0"/>
              <a:t> </a:t>
            </a:r>
            <a:r>
              <a:rPr spc="-13" dirty="0"/>
              <a:t>Error</a:t>
            </a: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609601" y="1401733"/>
            <a:ext cx="4546599" cy="1231899"/>
          </a:xfrm>
          <a:prstGeom prst="rect">
            <a:avLst/>
          </a:prstGeom>
        </p:spPr>
      </p:pic>
      <p:graphicFrame>
        <p:nvGraphicFramePr>
          <p:cNvPr id="4" name="object 4"/>
          <p:cNvGraphicFramePr>
            <a:graphicFrameLocks noGrp="1"/>
          </p:cNvGraphicFramePr>
          <p:nvPr/>
        </p:nvGraphicFramePr>
        <p:xfrm>
          <a:off x="906317" y="3142683"/>
          <a:ext cx="4532205" cy="3413758"/>
        </p:xfrm>
        <a:graphic>
          <a:graphicData uri="http://schemas.openxmlformats.org/drawingml/2006/table">
            <a:tbl>
              <a:tblPr firstRow="1" bandRow="1">
                <a:tableStyleId>{2D5ABB26-0587-4C30-8999-92F81FD0307C}</a:tableStyleId>
              </a:tblPr>
              <a:tblGrid>
                <a:gridCol w="1346200">
                  <a:extLst>
                    <a:ext uri="{9D8B030D-6E8A-4147-A177-3AD203B41FA5}">
                      <a16:colId xmlns:a16="http://schemas.microsoft.com/office/drawing/2014/main" val="20000"/>
                    </a:ext>
                  </a:extLst>
                </a:gridCol>
                <a:gridCol w="1564640">
                  <a:extLst>
                    <a:ext uri="{9D8B030D-6E8A-4147-A177-3AD203B41FA5}">
                      <a16:colId xmlns:a16="http://schemas.microsoft.com/office/drawing/2014/main" val="20001"/>
                    </a:ext>
                  </a:extLst>
                </a:gridCol>
                <a:gridCol w="1621365">
                  <a:extLst>
                    <a:ext uri="{9D8B030D-6E8A-4147-A177-3AD203B41FA5}">
                      <a16:colId xmlns:a16="http://schemas.microsoft.com/office/drawing/2014/main" val="20002"/>
                    </a:ext>
                  </a:extLst>
                </a:gridCol>
              </a:tblGrid>
              <a:tr h="801793">
                <a:tc>
                  <a:txBody>
                    <a:bodyPr/>
                    <a:lstStyle/>
                    <a:p>
                      <a:pPr marL="85725" marR="386080">
                        <a:lnSpc>
                          <a:spcPts val="1650"/>
                        </a:lnSpc>
                        <a:spcBef>
                          <a:spcPts val="700"/>
                        </a:spcBef>
                      </a:pPr>
                      <a:r>
                        <a:rPr sz="1900" spc="-10" dirty="0">
                          <a:latin typeface="Arial MT"/>
                          <a:cs typeface="Arial MT"/>
                        </a:rPr>
                        <a:t>Actual </a:t>
                      </a:r>
                      <a:r>
                        <a:rPr sz="1900" spc="-30" dirty="0">
                          <a:latin typeface="Arial MT"/>
                          <a:cs typeface="Arial MT"/>
                        </a:rPr>
                        <a:t>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8930">
                        <a:lnSpc>
                          <a:spcPts val="1650"/>
                        </a:lnSpc>
                        <a:spcBef>
                          <a:spcPts val="700"/>
                        </a:spcBef>
                      </a:pPr>
                      <a:r>
                        <a:rPr sz="1900" spc="-10" dirty="0">
                          <a:latin typeface="Arial MT"/>
                          <a:cs typeface="Arial MT"/>
                        </a:rPr>
                        <a:t>Predicted Values</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450215">
                        <a:lnSpc>
                          <a:spcPts val="1650"/>
                        </a:lnSpc>
                        <a:spcBef>
                          <a:spcPts val="700"/>
                        </a:spcBef>
                      </a:pPr>
                      <a:r>
                        <a:rPr sz="1900" spc="-10" dirty="0">
                          <a:latin typeface="Arial MT"/>
                          <a:cs typeface="Arial MT"/>
                        </a:rPr>
                        <a:t>Squared Error</a:t>
                      </a:r>
                      <a:endParaRPr sz="1900">
                        <a:latin typeface="Arial MT"/>
                        <a:cs typeface="Arial MT"/>
                      </a:endParaRPr>
                    </a:p>
                  </a:txBody>
                  <a:tcPr marL="0" marR="0" marT="118533"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2393">
                <a:tc>
                  <a:txBody>
                    <a:bodyPr/>
                    <a:lstStyle/>
                    <a:p>
                      <a:pPr marL="85725">
                        <a:lnSpc>
                          <a:spcPct val="100000"/>
                        </a:lnSpc>
                        <a:spcBef>
                          <a:spcPts val="615"/>
                        </a:spcBef>
                      </a:pPr>
                      <a:r>
                        <a:rPr sz="1900" spc="-25" dirty="0">
                          <a:latin typeface="Arial MT"/>
                          <a:cs typeface="Arial MT"/>
                        </a:rPr>
                        <a:t>19</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28</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81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2393">
                <a:tc>
                  <a:txBody>
                    <a:bodyPr/>
                    <a:lstStyle/>
                    <a:p>
                      <a:pPr marL="85725">
                        <a:lnSpc>
                          <a:spcPct val="100000"/>
                        </a:lnSpc>
                        <a:spcBef>
                          <a:spcPts val="620"/>
                        </a:spcBef>
                      </a:pPr>
                      <a:r>
                        <a:rPr sz="1900" spc="-25" dirty="0">
                          <a:latin typeface="Arial MT"/>
                          <a:cs typeface="Arial MT"/>
                        </a:rPr>
                        <a:t>37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33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2393">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25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2393">
                <a:tc>
                  <a:txBody>
                    <a:bodyPr/>
                    <a:lstStyle/>
                    <a:p>
                      <a:pPr marL="85725">
                        <a:lnSpc>
                          <a:spcPct val="100000"/>
                        </a:lnSpc>
                        <a:spcBef>
                          <a:spcPts val="620"/>
                        </a:spcBef>
                      </a:pPr>
                      <a:r>
                        <a:rPr sz="1900" spc="-50" dirty="0">
                          <a:latin typeface="Arial MT"/>
                          <a:cs typeface="Arial MT"/>
                        </a:rPr>
                        <a:t>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2393">
                <a:tc>
                  <a:txBody>
                    <a:bodyPr/>
                    <a:lstStyle/>
                    <a:p>
                      <a:pPr marL="85725">
                        <a:lnSpc>
                          <a:spcPct val="100000"/>
                        </a:lnSpc>
                        <a:spcBef>
                          <a:spcPts val="620"/>
                        </a:spcBef>
                      </a:pPr>
                      <a:r>
                        <a:rPr sz="1900" spc="-25" dirty="0">
                          <a:latin typeface="Arial MT"/>
                          <a:cs typeface="Arial MT"/>
                        </a:rPr>
                        <a:t>22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15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5" dirty="0">
                          <a:latin typeface="Arial MT"/>
                          <a:cs typeface="Arial MT"/>
                        </a:rPr>
                        <a:t>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bl>
          </a:graphicData>
        </a:graphic>
      </p:graphicFrame>
      <p:sp>
        <p:nvSpPr>
          <p:cNvPr id="5" name="object 5"/>
          <p:cNvSpPr txBox="1"/>
          <p:nvPr/>
        </p:nvSpPr>
        <p:spPr>
          <a:xfrm>
            <a:off x="7501467" y="2423708"/>
            <a:ext cx="1752600" cy="999419"/>
          </a:xfrm>
          <a:prstGeom prst="rect">
            <a:avLst/>
          </a:prstGeom>
        </p:spPr>
        <p:txBody>
          <a:bodyPr vert="horz" wrap="square" lIns="0" tIns="16933" rIns="0" bIns="0" rtlCol="0">
            <a:spAutoFit/>
          </a:bodyPr>
          <a:lstStyle/>
          <a:p>
            <a:pPr marL="16933">
              <a:spcBef>
                <a:spcPts val="133"/>
              </a:spcBef>
            </a:pPr>
            <a:r>
              <a:rPr sz="2400" dirty="0">
                <a:latin typeface="Roboto"/>
                <a:cs typeface="Roboto"/>
              </a:rPr>
              <a:t>MSE</a:t>
            </a:r>
            <a:r>
              <a:rPr sz="2400" spc="-40" dirty="0">
                <a:latin typeface="Roboto"/>
                <a:cs typeface="Roboto"/>
              </a:rPr>
              <a:t> </a:t>
            </a:r>
            <a:r>
              <a:rPr sz="2400" dirty="0">
                <a:latin typeface="Roboto"/>
                <a:cs typeface="Roboto"/>
              </a:rPr>
              <a:t>=</a:t>
            </a:r>
            <a:r>
              <a:rPr sz="2400" spc="-33" dirty="0">
                <a:latin typeface="Roboto"/>
                <a:cs typeface="Roboto"/>
              </a:rPr>
              <a:t> 44</a:t>
            </a:r>
            <a:endParaRPr sz="2400">
              <a:latin typeface="Roboto"/>
              <a:cs typeface="Roboto"/>
            </a:endParaRPr>
          </a:p>
          <a:p>
            <a:pPr marL="16933">
              <a:spcBef>
                <a:spcPts val="1920"/>
              </a:spcBef>
            </a:pPr>
            <a:r>
              <a:rPr sz="2400" dirty="0">
                <a:latin typeface="Roboto"/>
                <a:cs typeface="Roboto"/>
              </a:rPr>
              <a:t>RMSE</a:t>
            </a:r>
            <a:r>
              <a:rPr sz="2400" spc="-73" dirty="0">
                <a:latin typeface="Roboto"/>
                <a:cs typeface="Roboto"/>
              </a:rPr>
              <a:t> </a:t>
            </a:r>
            <a:r>
              <a:rPr sz="2400" dirty="0">
                <a:latin typeface="Roboto"/>
                <a:cs typeface="Roboto"/>
              </a:rPr>
              <a:t>=</a:t>
            </a:r>
            <a:r>
              <a:rPr sz="2400" spc="-67" dirty="0">
                <a:latin typeface="Roboto"/>
                <a:cs typeface="Roboto"/>
              </a:rPr>
              <a:t> </a:t>
            </a:r>
            <a:r>
              <a:rPr sz="2400" spc="-27" dirty="0">
                <a:latin typeface="Roboto"/>
                <a:cs typeface="Roboto"/>
              </a:rPr>
              <a:t>6.63</a:t>
            </a:r>
            <a:endParaRPr sz="2400">
              <a:latin typeface="Roboto"/>
              <a:cs typeface="Roboto"/>
            </a:endParaRPr>
          </a:p>
        </p:txBody>
      </p:sp>
      <p:sp>
        <p:nvSpPr>
          <p:cNvPr id="6" name="object 6"/>
          <p:cNvSpPr txBox="1">
            <a:spLocks noGrp="1"/>
          </p:cNvSpPr>
          <p:nvPr>
            <p:ph type="title"/>
          </p:nvPr>
        </p:nvSpPr>
        <p:spPr>
          <a:xfrm>
            <a:off x="665316" y="69315"/>
            <a:ext cx="10985910" cy="930964"/>
          </a:xfrm>
          <a:prstGeom prst="rect">
            <a:avLst/>
          </a:prstGeom>
        </p:spPr>
        <p:txBody>
          <a:bodyPr vert="horz" wrap="square" lIns="0" tIns="251400" rIns="0" bIns="0" rtlCol="0" anchor="ctr">
            <a:spAutoFit/>
          </a:bodyPr>
          <a:lstStyle/>
          <a:p>
            <a:pPr marL="3232493">
              <a:lnSpc>
                <a:spcPct val="100000"/>
              </a:lnSpc>
              <a:spcBef>
                <a:spcPts val="133"/>
              </a:spcBef>
            </a:pPr>
            <a:r>
              <a:rPr dirty="0"/>
              <a:t>Root</a:t>
            </a:r>
            <a:r>
              <a:rPr spc="-173" dirty="0"/>
              <a:t> </a:t>
            </a:r>
            <a:r>
              <a:rPr dirty="0"/>
              <a:t>Mean</a:t>
            </a:r>
            <a:r>
              <a:rPr spc="-167" dirty="0"/>
              <a:t> </a:t>
            </a:r>
            <a:r>
              <a:rPr spc="-13" dirty="0"/>
              <a:t>Squared</a:t>
            </a:r>
            <a:r>
              <a:rPr spc="-173" dirty="0"/>
              <a:t> </a:t>
            </a:r>
            <a:r>
              <a:rPr spc="-13" dirty="0"/>
              <a:t>Error</a:t>
            </a: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57675" y="2840319"/>
            <a:ext cx="7459719" cy="694207"/>
          </a:xfrm>
          <a:prstGeom prst="rect">
            <a:avLst/>
          </a:prstGeom>
        </p:spPr>
        <p:txBody>
          <a:bodyPr vert="horz" wrap="square" lIns="0" tIns="16933" rIns="0" bIns="0" rtlCol="0" anchor="ctr">
            <a:spAutoFit/>
          </a:bodyPr>
          <a:lstStyle/>
          <a:p>
            <a:pPr marL="16933">
              <a:lnSpc>
                <a:spcPct val="100000"/>
              </a:lnSpc>
              <a:spcBef>
                <a:spcPts val="133"/>
              </a:spcBef>
            </a:pPr>
            <a:r>
              <a:rPr dirty="0"/>
              <a:t>Loss</a:t>
            </a:r>
            <a:r>
              <a:rPr spc="-87" dirty="0"/>
              <a:t> </a:t>
            </a:r>
            <a:r>
              <a:rPr spc="-33" dirty="0"/>
              <a:t>Functions</a:t>
            </a:r>
            <a:r>
              <a:rPr spc="-87" dirty="0"/>
              <a:t> </a:t>
            </a:r>
            <a:r>
              <a:rPr dirty="0"/>
              <a:t>for</a:t>
            </a:r>
            <a:r>
              <a:rPr spc="-87" dirty="0"/>
              <a:t> </a:t>
            </a:r>
            <a:r>
              <a:rPr spc="-13" dirty="0"/>
              <a:t>Classification</a:t>
            </a: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7600" y="2837768"/>
            <a:ext cx="10081342"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929484" y="1466350"/>
          <a:ext cx="4146972" cy="5021577"/>
        </p:xfrm>
        <a:graphic>
          <a:graphicData uri="http://schemas.openxmlformats.org/drawingml/2006/table">
            <a:tbl>
              <a:tblPr firstRow="1" bandRow="1">
                <a:tableStyleId>{2D5ABB26-0587-4C30-8999-92F81FD0307C}</a:tableStyleId>
              </a:tblPr>
              <a:tblGrid>
                <a:gridCol w="911860">
                  <a:extLst>
                    <a:ext uri="{9D8B030D-6E8A-4147-A177-3AD203B41FA5}">
                      <a16:colId xmlns:a16="http://schemas.microsoft.com/office/drawing/2014/main" val="20000"/>
                    </a:ext>
                  </a:extLst>
                </a:gridCol>
                <a:gridCol w="1460500">
                  <a:extLst>
                    <a:ext uri="{9D8B030D-6E8A-4147-A177-3AD203B41FA5}">
                      <a16:colId xmlns:a16="http://schemas.microsoft.com/office/drawing/2014/main" val="20001"/>
                    </a:ext>
                  </a:extLst>
                </a:gridCol>
                <a:gridCol w="1774612">
                  <a:extLst>
                    <a:ext uri="{9D8B030D-6E8A-4147-A177-3AD203B41FA5}">
                      <a16:colId xmlns:a16="http://schemas.microsoft.com/office/drawing/2014/main" val="20002"/>
                    </a:ext>
                  </a:extLst>
                </a:gridCol>
              </a:tblGrid>
              <a:tr h="801793">
                <a:tc>
                  <a:txBody>
                    <a:bodyPr/>
                    <a:lstStyle/>
                    <a:p>
                      <a:pPr marL="85725">
                        <a:lnSpc>
                          <a:spcPct val="100000"/>
                        </a:lnSpc>
                        <a:spcBef>
                          <a:spcPts val="615"/>
                        </a:spcBef>
                      </a:pPr>
                      <a:r>
                        <a:rPr sz="1900" spc="-25" dirty="0">
                          <a:latin typeface="Arial MT"/>
                          <a:cs typeface="Arial MT"/>
                        </a:rPr>
                        <a:t>ID</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Actual</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88290">
                        <a:lnSpc>
                          <a:spcPts val="1650"/>
                        </a:lnSpc>
                        <a:spcBef>
                          <a:spcPts val="695"/>
                        </a:spcBef>
                      </a:pPr>
                      <a:r>
                        <a:rPr sz="1900" spc="-10" dirty="0">
                          <a:latin typeface="Arial MT"/>
                          <a:cs typeface="Arial MT"/>
                        </a:rPr>
                        <a:t>Predicted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7473">
                <a:tc>
                  <a:txBody>
                    <a:bodyPr/>
                    <a:lstStyle/>
                    <a:p>
                      <a:pPr marL="85725">
                        <a:lnSpc>
                          <a:spcPct val="100000"/>
                        </a:lnSpc>
                        <a:spcBef>
                          <a:spcPts val="620"/>
                        </a:spcBef>
                      </a:pPr>
                      <a:r>
                        <a:rPr sz="1900" spc="-25" dirty="0">
                          <a:latin typeface="Arial MT"/>
                          <a:cs typeface="Arial MT"/>
                        </a:rPr>
                        <a:t>ID6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7473">
                <a:tc>
                  <a:txBody>
                    <a:bodyPr/>
                    <a:lstStyle/>
                    <a:p>
                      <a:pPr marL="85725">
                        <a:lnSpc>
                          <a:spcPct val="100000"/>
                        </a:lnSpc>
                        <a:spcBef>
                          <a:spcPts val="615"/>
                        </a:spcBef>
                      </a:pPr>
                      <a:r>
                        <a:rPr sz="1900" spc="-25" dirty="0">
                          <a:latin typeface="Arial MT"/>
                          <a:cs typeface="Arial MT"/>
                        </a:rPr>
                        <a:t>ID1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7473">
                <a:tc>
                  <a:txBody>
                    <a:bodyPr/>
                    <a:lstStyle/>
                    <a:p>
                      <a:pPr marL="85725">
                        <a:lnSpc>
                          <a:spcPct val="100000"/>
                        </a:lnSpc>
                        <a:spcBef>
                          <a:spcPts val="620"/>
                        </a:spcBef>
                      </a:pPr>
                      <a:r>
                        <a:rPr sz="1900" spc="-25" dirty="0">
                          <a:latin typeface="Arial MT"/>
                          <a:cs typeface="Arial MT"/>
                        </a:rPr>
                        <a:t>ID7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7473">
                <a:tc>
                  <a:txBody>
                    <a:bodyPr/>
                    <a:lstStyle/>
                    <a:p>
                      <a:pPr marL="85725">
                        <a:lnSpc>
                          <a:spcPct val="100000"/>
                        </a:lnSpc>
                        <a:spcBef>
                          <a:spcPts val="620"/>
                        </a:spcBef>
                      </a:pPr>
                      <a:r>
                        <a:rPr sz="1900" spc="-25" dirty="0">
                          <a:latin typeface="Arial MT"/>
                          <a:cs typeface="Arial MT"/>
                        </a:rPr>
                        <a:t>ID8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7473">
                <a:tc>
                  <a:txBody>
                    <a:bodyPr/>
                    <a:lstStyle/>
                    <a:p>
                      <a:pPr marL="85725">
                        <a:lnSpc>
                          <a:spcPct val="100000"/>
                        </a:lnSpc>
                        <a:spcBef>
                          <a:spcPts val="620"/>
                        </a:spcBef>
                      </a:pPr>
                      <a:r>
                        <a:rPr sz="1900" spc="-25" dirty="0">
                          <a:latin typeface="Arial MT"/>
                          <a:cs typeface="Arial MT"/>
                        </a:rPr>
                        <a:t>ID2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7473">
                <a:tc>
                  <a:txBody>
                    <a:bodyPr/>
                    <a:lstStyle/>
                    <a:p>
                      <a:pPr marL="85725">
                        <a:lnSpc>
                          <a:spcPct val="100000"/>
                        </a:lnSpc>
                        <a:spcBef>
                          <a:spcPts val="615"/>
                        </a:spcBef>
                      </a:pPr>
                      <a:r>
                        <a:rPr sz="1900" spc="-25" dirty="0">
                          <a:latin typeface="Arial MT"/>
                          <a:cs typeface="Arial MT"/>
                        </a:rPr>
                        <a:t>ID3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7473">
                <a:tc>
                  <a:txBody>
                    <a:bodyPr/>
                    <a:lstStyle/>
                    <a:p>
                      <a:pPr marL="85725">
                        <a:lnSpc>
                          <a:spcPct val="100000"/>
                        </a:lnSpc>
                        <a:spcBef>
                          <a:spcPts val="620"/>
                        </a:spcBef>
                      </a:pPr>
                      <a:r>
                        <a:rPr sz="1900" spc="-25" dirty="0">
                          <a:latin typeface="Arial MT"/>
                          <a:cs typeface="Arial MT"/>
                        </a:rPr>
                        <a:t>ID4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r h="527473">
                <a:tc>
                  <a:txBody>
                    <a:bodyPr/>
                    <a:lstStyle/>
                    <a:p>
                      <a:pPr marL="85725">
                        <a:lnSpc>
                          <a:spcPct val="100000"/>
                        </a:lnSpc>
                        <a:spcBef>
                          <a:spcPts val="620"/>
                        </a:spcBef>
                      </a:pPr>
                      <a:r>
                        <a:rPr sz="1900" spc="-25" dirty="0">
                          <a:latin typeface="Arial MT"/>
                          <a:cs typeface="Arial MT"/>
                        </a:rPr>
                        <a:t>ID5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0.10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8"/>
                  </a:ext>
                </a:extLst>
              </a:tr>
            </a:tbl>
          </a:graphicData>
        </a:graphic>
      </p:graphicFrame>
      <p:sp>
        <p:nvSpPr>
          <p:cNvPr id="5" name="object 5"/>
          <p:cNvSpPr txBox="1">
            <a:spLocks noGrp="1"/>
          </p:cNvSpPr>
          <p:nvPr>
            <p:ph type="title"/>
          </p:nvPr>
        </p:nvSpPr>
        <p:spPr>
          <a:xfrm>
            <a:off x="1117600" y="206967"/>
            <a:ext cx="10356645"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227100" y="1519107"/>
            <a:ext cx="954362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It</a:t>
            </a:r>
            <a:r>
              <a:rPr sz="2400" spc="-73" dirty="0">
                <a:latin typeface="Roboto"/>
                <a:cs typeface="Roboto"/>
              </a:rPr>
              <a:t> </a:t>
            </a:r>
            <a:r>
              <a:rPr sz="2400" dirty="0">
                <a:latin typeface="Roboto"/>
                <a:cs typeface="Roboto"/>
              </a:rPr>
              <a:t>is</a:t>
            </a:r>
            <a:r>
              <a:rPr sz="2400" spc="-73"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negative</a:t>
            </a:r>
            <a:r>
              <a:rPr sz="2400" spc="-73" dirty="0">
                <a:latin typeface="Roboto"/>
                <a:cs typeface="Roboto"/>
              </a:rPr>
              <a:t> </a:t>
            </a:r>
            <a:r>
              <a:rPr sz="2400" spc="-13" dirty="0">
                <a:latin typeface="Roboto"/>
                <a:cs typeface="Roboto"/>
              </a:rPr>
              <a:t>average</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log</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corrected</a:t>
            </a:r>
            <a:r>
              <a:rPr sz="2400" spc="-67" dirty="0">
                <a:latin typeface="Roboto"/>
                <a:cs typeface="Roboto"/>
              </a:rPr>
              <a:t> </a:t>
            </a:r>
            <a:r>
              <a:rPr sz="2400" spc="-13" dirty="0">
                <a:latin typeface="Roboto"/>
                <a:cs typeface="Roboto"/>
              </a:rPr>
              <a:t>predicted</a:t>
            </a:r>
            <a:r>
              <a:rPr sz="2400" spc="-73" dirty="0">
                <a:latin typeface="Roboto"/>
                <a:cs typeface="Roboto"/>
              </a:rPr>
              <a:t> </a:t>
            </a:r>
            <a:r>
              <a:rPr sz="2400" spc="-13" dirty="0">
                <a:latin typeface="Roboto"/>
                <a:cs typeface="Roboto"/>
              </a:rPr>
              <a:t>probabilities</a:t>
            </a:r>
            <a:endParaRPr sz="2400">
              <a:latin typeface="Roboto"/>
              <a:cs typeface="Roboto"/>
            </a:endParaRPr>
          </a:p>
        </p:txBody>
      </p:sp>
      <p:sp>
        <p:nvSpPr>
          <p:cNvPr id="4" name="object 4"/>
          <p:cNvSpPr txBox="1">
            <a:spLocks noGrp="1"/>
          </p:cNvSpPr>
          <p:nvPr>
            <p:ph type="ctrTitle"/>
          </p:nvPr>
        </p:nvSpPr>
        <p:spPr>
          <a:xfrm>
            <a:off x="467796" y="477422"/>
            <a:ext cx="11662805" cy="814839"/>
          </a:xfrm>
          <a:prstGeom prst="rect">
            <a:avLst/>
          </a:prstGeom>
        </p:spPr>
        <p:txBody>
          <a:bodyPr vert="horz" wrap="square" lIns="0" tIns="136399" rIns="0" bIns="0" rtlCol="0" anchor="ctr">
            <a:spAutoFit/>
          </a:bodyPr>
          <a:lstStyle/>
          <a:p>
            <a:pPr marL="1549361">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929483" y="1466350"/>
          <a:ext cx="5995244" cy="5021577"/>
        </p:xfrm>
        <a:graphic>
          <a:graphicData uri="http://schemas.openxmlformats.org/drawingml/2006/table">
            <a:tbl>
              <a:tblPr firstRow="1" bandRow="1">
                <a:tableStyleId>{2D5ABB26-0587-4C30-8999-92F81FD0307C}</a:tableStyleId>
              </a:tblPr>
              <a:tblGrid>
                <a:gridCol w="911860">
                  <a:extLst>
                    <a:ext uri="{9D8B030D-6E8A-4147-A177-3AD203B41FA5}">
                      <a16:colId xmlns:a16="http://schemas.microsoft.com/office/drawing/2014/main" val="20000"/>
                    </a:ext>
                  </a:extLst>
                </a:gridCol>
                <a:gridCol w="1460500">
                  <a:extLst>
                    <a:ext uri="{9D8B030D-6E8A-4147-A177-3AD203B41FA5}">
                      <a16:colId xmlns:a16="http://schemas.microsoft.com/office/drawing/2014/main" val="20001"/>
                    </a:ext>
                  </a:extLst>
                </a:gridCol>
                <a:gridCol w="1774612">
                  <a:extLst>
                    <a:ext uri="{9D8B030D-6E8A-4147-A177-3AD203B41FA5}">
                      <a16:colId xmlns:a16="http://schemas.microsoft.com/office/drawing/2014/main" val="20002"/>
                    </a:ext>
                  </a:extLst>
                </a:gridCol>
                <a:gridCol w="1848272">
                  <a:extLst>
                    <a:ext uri="{9D8B030D-6E8A-4147-A177-3AD203B41FA5}">
                      <a16:colId xmlns:a16="http://schemas.microsoft.com/office/drawing/2014/main" val="20003"/>
                    </a:ext>
                  </a:extLst>
                </a:gridCol>
              </a:tblGrid>
              <a:tr h="801793">
                <a:tc>
                  <a:txBody>
                    <a:bodyPr/>
                    <a:lstStyle/>
                    <a:p>
                      <a:pPr marL="85725">
                        <a:lnSpc>
                          <a:spcPct val="100000"/>
                        </a:lnSpc>
                        <a:spcBef>
                          <a:spcPts val="615"/>
                        </a:spcBef>
                      </a:pPr>
                      <a:r>
                        <a:rPr sz="1900" spc="-25" dirty="0">
                          <a:latin typeface="Arial MT"/>
                          <a:cs typeface="Arial MT"/>
                        </a:rPr>
                        <a:t>ID</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Actual</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88290">
                        <a:lnSpc>
                          <a:spcPts val="1650"/>
                        </a:lnSpc>
                        <a:spcBef>
                          <a:spcPts val="695"/>
                        </a:spcBef>
                      </a:pPr>
                      <a:r>
                        <a:rPr sz="1900" spc="-10" dirty="0">
                          <a:latin typeface="Arial MT"/>
                          <a:cs typeface="Arial MT"/>
                        </a:rPr>
                        <a:t>Predicted probabilities</a:t>
                      </a:r>
                      <a:endParaRPr sz="1900" dirty="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3850">
                        <a:lnSpc>
                          <a:spcPts val="1650"/>
                        </a:lnSpc>
                        <a:spcBef>
                          <a:spcPts val="695"/>
                        </a:spcBef>
                      </a:pPr>
                      <a:r>
                        <a:rPr sz="1900" spc="-10" dirty="0">
                          <a:latin typeface="Arial MT"/>
                          <a:cs typeface="Arial MT"/>
                        </a:rPr>
                        <a:t>Corrected Probabilities</a:t>
                      </a:r>
                      <a:endParaRPr sz="1900" dirty="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7473">
                <a:tc>
                  <a:txBody>
                    <a:bodyPr/>
                    <a:lstStyle/>
                    <a:p>
                      <a:pPr marL="85725">
                        <a:lnSpc>
                          <a:spcPct val="100000"/>
                        </a:lnSpc>
                        <a:spcBef>
                          <a:spcPts val="620"/>
                        </a:spcBef>
                      </a:pPr>
                      <a:r>
                        <a:rPr sz="1900" spc="-25" dirty="0">
                          <a:latin typeface="Arial MT"/>
                          <a:cs typeface="Arial MT"/>
                        </a:rPr>
                        <a:t>ID6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7473">
                <a:tc>
                  <a:txBody>
                    <a:bodyPr/>
                    <a:lstStyle/>
                    <a:p>
                      <a:pPr marL="85725">
                        <a:lnSpc>
                          <a:spcPct val="100000"/>
                        </a:lnSpc>
                        <a:spcBef>
                          <a:spcPts val="615"/>
                        </a:spcBef>
                      </a:pPr>
                      <a:r>
                        <a:rPr sz="1900" spc="-25" dirty="0">
                          <a:latin typeface="Arial MT"/>
                          <a:cs typeface="Arial MT"/>
                        </a:rPr>
                        <a:t>ID1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7473">
                <a:tc>
                  <a:txBody>
                    <a:bodyPr/>
                    <a:lstStyle/>
                    <a:p>
                      <a:pPr marL="85725">
                        <a:lnSpc>
                          <a:spcPct val="100000"/>
                        </a:lnSpc>
                        <a:spcBef>
                          <a:spcPts val="620"/>
                        </a:spcBef>
                      </a:pPr>
                      <a:r>
                        <a:rPr sz="1900" spc="-25" dirty="0">
                          <a:latin typeface="Arial MT"/>
                          <a:cs typeface="Arial MT"/>
                        </a:rPr>
                        <a:t>ID7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7473">
                <a:tc>
                  <a:txBody>
                    <a:bodyPr/>
                    <a:lstStyle/>
                    <a:p>
                      <a:pPr marL="85725">
                        <a:lnSpc>
                          <a:spcPct val="100000"/>
                        </a:lnSpc>
                        <a:spcBef>
                          <a:spcPts val="620"/>
                        </a:spcBef>
                      </a:pPr>
                      <a:r>
                        <a:rPr sz="1900" spc="-25" dirty="0">
                          <a:latin typeface="Arial MT"/>
                          <a:cs typeface="Arial MT"/>
                        </a:rPr>
                        <a:t>ID8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0.56</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0.44</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7473">
                <a:tc>
                  <a:txBody>
                    <a:bodyPr/>
                    <a:lstStyle/>
                    <a:p>
                      <a:pPr marL="85725">
                        <a:lnSpc>
                          <a:spcPct val="100000"/>
                        </a:lnSpc>
                        <a:spcBef>
                          <a:spcPts val="620"/>
                        </a:spcBef>
                      </a:pPr>
                      <a:r>
                        <a:rPr sz="1900" spc="-25" dirty="0">
                          <a:latin typeface="Arial MT"/>
                          <a:cs typeface="Arial MT"/>
                        </a:rPr>
                        <a:t>ID2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0.51</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0.49</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7473">
                <a:tc>
                  <a:txBody>
                    <a:bodyPr/>
                    <a:lstStyle/>
                    <a:p>
                      <a:pPr marL="85725">
                        <a:lnSpc>
                          <a:spcPct val="100000"/>
                        </a:lnSpc>
                        <a:spcBef>
                          <a:spcPts val="615"/>
                        </a:spcBef>
                      </a:pPr>
                      <a:r>
                        <a:rPr sz="1900" spc="-25" dirty="0">
                          <a:latin typeface="Arial MT"/>
                          <a:cs typeface="Arial MT"/>
                        </a:rPr>
                        <a:t>ID3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7473">
                <a:tc>
                  <a:txBody>
                    <a:bodyPr/>
                    <a:lstStyle/>
                    <a:p>
                      <a:pPr marL="85725">
                        <a:lnSpc>
                          <a:spcPct val="100000"/>
                        </a:lnSpc>
                        <a:spcBef>
                          <a:spcPts val="620"/>
                        </a:spcBef>
                      </a:pPr>
                      <a:r>
                        <a:rPr sz="1900" spc="-25" dirty="0">
                          <a:latin typeface="Arial MT"/>
                          <a:cs typeface="Arial MT"/>
                        </a:rPr>
                        <a:t>ID4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r h="527473">
                <a:tc>
                  <a:txBody>
                    <a:bodyPr/>
                    <a:lstStyle/>
                    <a:p>
                      <a:pPr marL="85725">
                        <a:lnSpc>
                          <a:spcPct val="100000"/>
                        </a:lnSpc>
                        <a:spcBef>
                          <a:spcPts val="620"/>
                        </a:spcBef>
                      </a:pPr>
                      <a:r>
                        <a:rPr sz="1900" spc="-25" dirty="0">
                          <a:latin typeface="Arial MT"/>
                          <a:cs typeface="Arial MT"/>
                        </a:rPr>
                        <a:t>ID5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0.10</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b="1" spc="-20" dirty="0">
                          <a:latin typeface="Arial" panose="020B0604020202020204"/>
                          <a:cs typeface="Arial" panose="020B0604020202020204"/>
                        </a:rPr>
                        <a:t>0.90</a:t>
                      </a:r>
                      <a:endParaRPr sz="1900" dirty="0">
                        <a:latin typeface="Arial" panose="020B0604020202020204"/>
                        <a:cs typeface="Arial" panose="020B0604020202020204"/>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8"/>
                  </a:ext>
                </a:extLst>
              </a:tr>
            </a:tbl>
          </a:graphicData>
        </a:graphic>
      </p:graphicFrame>
      <p:sp>
        <p:nvSpPr>
          <p:cNvPr id="5" name="object 5"/>
          <p:cNvSpPr txBox="1">
            <a:spLocks noGrp="1"/>
          </p:cNvSpPr>
          <p:nvPr>
            <p:ph type="title"/>
          </p:nvPr>
        </p:nvSpPr>
        <p:spPr>
          <a:xfrm>
            <a:off x="396240" y="275793"/>
            <a:ext cx="10976077"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
        <p:nvSpPr>
          <p:cNvPr id="6" name="TextBox 5">
            <a:extLst>
              <a:ext uri="{FF2B5EF4-FFF2-40B4-BE49-F238E27FC236}">
                <a16:creationId xmlns:a16="http://schemas.microsoft.com/office/drawing/2014/main" id="{2A6D00A7-5A3E-4D05-94F7-A54D8B6009A7}"/>
              </a:ext>
            </a:extLst>
          </p:cNvPr>
          <p:cNvSpPr txBox="1"/>
          <p:nvPr/>
        </p:nvSpPr>
        <p:spPr>
          <a:xfrm>
            <a:off x="7426960" y="3244334"/>
            <a:ext cx="3962400" cy="1908215"/>
          </a:xfrm>
          <a:prstGeom prst="rect">
            <a:avLst/>
          </a:prstGeom>
          <a:noFill/>
        </p:spPr>
        <p:txBody>
          <a:bodyPr wrap="square">
            <a:spAutoFit/>
          </a:bodyPr>
          <a:lstStyle/>
          <a:p>
            <a:pPr marL="85725">
              <a:spcBef>
                <a:spcPts val="620"/>
              </a:spcBef>
            </a:pPr>
            <a:r>
              <a:rPr lang="en-IN" sz="1800" b="1" spc="-20" dirty="0">
                <a:latin typeface="Arial" panose="020B0604020202020204"/>
                <a:cs typeface="Arial" panose="020B0604020202020204"/>
              </a:rPr>
              <a:t>0.56 , 0.51, 0.10 are predicted probability belonging to class 1 hence we need to correct it to belong to class 0</a:t>
            </a:r>
            <a:endParaRPr lang="en-IN" sz="1800" dirty="0">
              <a:latin typeface="Arial" panose="020B0604020202020204"/>
              <a:cs typeface="Arial" panose="020B0604020202020204"/>
            </a:endParaRPr>
          </a:p>
          <a:p>
            <a:pPr marL="85725">
              <a:spcBef>
                <a:spcPts val="620"/>
              </a:spcBef>
            </a:pPr>
            <a:endParaRPr lang="en-IN" sz="1800" dirty="0">
              <a:latin typeface="Arial" panose="020B0604020202020204"/>
              <a:cs typeface="Arial" panose="020B0604020202020204"/>
            </a:endParaRPr>
          </a:p>
          <a:p>
            <a:pPr marL="85725">
              <a:lnSpc>
                <a:spcPct val="100000"/>
              </a:lnSpc>
              <a:spcBef>
                <a:spcPts val="620"/>
              </a:spcBef>
            </a:pPr>
            <a:endParaRPr lang="en-IN" sz="1800" dirty="0">
              <a:latin typeface="Arial" panose="020B0604020202020204"/>
              <a:cs typeface="Arial" panose="020B060402020202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74911" y="1749399"/>
            <a:ext cx="5199516" cy="3358727"/>
            <a:chOff x="1196612" y="1312049"/>
            <a:chExt cx="4389120" cy="2519045"/>
          </a:xfrm>
        </p:grpSpPr>
        <p:sp>
          <p:nvSpPr>
            <p:cNvPr id="3" name="object 3"/>
            <p:cNvSpPr/>
            <p:nvPr/>
          </p:nvSpPr>
          <p:spPr>
            <a:xfrm>
              <a:off x="1217107" y="1360037"/>
              <a:ext cx="0" cy="2450465"/>
            </a:xfrm>
            <a:custGeom>
              <a:avLst/>
              <a:gdLst/>
              <a:ahLst/>
              <a:cxnLst/>
              <a:rect l="l" t="t" r="r" b="b"/>
              <a:pathLst>
                <a:path h="2450465">
                  <a:moveTo>
                    <a:pt x="0" y="2450249"/>
                  </a:moveTo>
                  <a:lnTo>
                    <a:pt x="0" y="0"/>
                  </a:lnTo>
                </a:path>
              </a:pathLst>
            </a:custGeom>
            <a:ln w="9524">
              <a:solidFill>
                <a:srgbClr val="595959"/>
              </a:solidFill>
            </a:ln>
          </p:spPr>
          <p:txBody>
            <a:bodyPr wrap="square" lIns="0" tIns="0" rIns="0" bIns="0" rtlCol="0"/>
            <a:lstStyle/>
            <a:p>
              <a:endParaRPr sz="2400"/>
            </a:p>
          </p:txBody>
        </p:sp>
        <p:sp>
          <p:nvSpPr>
            <p:cNvPr id="4" name="object 4"/>
            <p:cNvSpPr/>
            <p:nvPr/>
          </p:nvSpPr>
          <p:spPr>
            <a:xfrm>
              <a:off x="1201374" y="1316811"/>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sz="2400"/>
            </a:p>
          </p:txBody>
        </p:sp>
        <p:sp>
          <p:nvSpPr>
            <p:cNvPr id="5" name="object 5"/>
            <p:cNvSpPr/>
            <p:nvPr/>
          </p:nvSpPr>
          <p:spPr>
            <a:xfrm>
              <a:off x="1201374" y="1316811"/>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1217107" y="3810286"/>
              <a:ext cx="4320540" cy="0"/>
            </a:xfrm>
            <a:custGeom>
              <a:avLst/>
              <a:gdLst/>
              <a:ahLst/>
              <a:cxnLst/>
              <a:rect l="l" t="t" r="r" b="b"/>
              <a:pathLst>
                <a:path w="4320540">
                  <a:moveTo>
                    <a:pt x="0" y="0"/>
                  </a:moveTo>
                  <a:lnTo>
                    <a:pt x="4320149" y="0"/>
                  </a:lnTo>
                </a:path>
              </a:pathLst>
            </a:custGeom>
            <a:ln w="9524">
              <a:solidFill>
                <a:srgbClr val="595959"/>
              </a:solidFill>
            </a:ln>
          </p:spPr>
          <p:txBody>
            <a:bodyPr wrap="square" lIns="0" tIns="0" rIns="0" bIns="0" rtlCol="0"/>
            <a:lstStyle/>
            <a:p>
              <a:endParaRPr sz="2400"/>
            </a:p>
          </p:txBody>
        </p:sp>
        <p:sp>
          <p:nvSpPr>
            <p:cNvPr id="7" name="object 7"/>
            <p:cNvSpPr/>
            <p:nvPr/>
          </p:nvSpPr>
          <p:spPr>
            <a:xfrm>
              <a:off x="5537257" y="379455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8" name="object 8"/>
            <p:cNvSpPr/>
            <p:nvPr/>
          </p:nvSpPr>
          <p:spPr>
            <a:xfrm>
              <a:off x="5537257" y="37945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485997" y="3389836"/>
              <a:ext cx="211155" cy="162584"/>
            </a:xfrm>
            <a:prstGeom prst="rect">
              <a:avLst/>
            </a:prstGeom>
          </p:spPr>
        </p:pic>
        <p:pic>
          <p:nvPicPr>
            <p:cNvPr id="10" name="object 10"/>
            <p:cNvPicPr/>
            <p:nvPr/>
          </p:nvPicPr>
          <p:blipFill>
            <a:blip r:embed="rId2" cstate="print"/>
            <a:stretch>
              <a:fillRect/>
            </a:stretch>
          </p:blipFill>
          <p:spPr>
            <a:xfrm>
              <a:off x="1729410" y="3389835"/>
              <a:ext cx="211155" cy="162584"/>
            </a:xfrm>
            <a:prstGeom prst="rect">
              <a:avLst/>
            </a:prstGeom>
          </p:spPr>
        </p:pic>
        <p:pic>
          <p:nvPicPr>
            <p:cNvPr id="11" name="object 11"/>
            <p:cNvPicPr/>
            <p:nvPr/>
          </p:nvPicPr>
          <p:blipFill>
            <a:blip r:embed="rId3" cstate="print"/>
            <a:stretch>
              <a:fillRect/>
            </a:stretch>
          </p:blipFill>
          <p:spPr>
            <a:xfrm>
              <a:off x="1972822" y="3389834"/>
              <a:ext cx="211155" cy="162584"/>
            </a:xfrm>
            <a:prstGeom prst="rect">
              <a:avLst/>
            </a:prstGeom>
          </p:spPr>
        </p:pic>
        <p:pic>
          <p:nvPicPr>
            <p:cNvPr id="12" name="object 12"/>
            <p:cNvPicPr/>
            <p:nvPr/>
          </p:nvPicPr>
          <p:blipFill>
            <a:blip r:embed="rId3" cstate="print"/>
            <a:stretch>
              <a:fillRect/>
            </a:stretch>
          </p:blipFill>
          <p:spPr>
            <a:xfrm>
              <a:off x="2216216" y="3389834"/>
              <a:ext cx="211155" cy="162584"/>
            </a:xfrm>
            <a:prstGeom prst="rect">
              <a:avLst/>
            </a:prstGeom>
          </p:spPr>
        </p:pic>
        <p:pic>
          <p:nvPicPr>
            <p:cNvPr id="13" name="object 13"/>
            <p:cNvPicPr/>
            <p:nvPr/>
          </p:nvPicPr>
          <p:blipFill>
            <a:blip r:embed="rId3" cstate="print"/>
            <a:stretch>
              <a:fillRect/>
            </a:stretch>
          </p:blipFill>
          <p:spPr>
            <a:xfrm>
              <a:off x="4516051" y="1655076"/>
              <a:ext cx="211155" cy="162584"/>
            </a:xfrm>
            <a:prstGeom prst="rect">
              <a:avLst/>
            </a:prstGeom>
          </p:spPr>
        </p:pic>
        <p:pic>
          <p:nvPicPr>
            <p:cNvPr id="14" name="object 14"/>
            <p:cNvPicPr/>
            <p:nvPr/>
          </p:nvPicPr>
          <p:blipFill>
            <a:blip r:embed="rId3" cstate="print"/>
            <a:stretch>
              <a:fillRect/>
            </a:stretch>
          </p:blipFill>
          <p:spPr>
            <a:xfrm>
              <a:off x="4759463" y="1655074"/>
              <a:ext cx="211155" cy="162584"/>
            </a:xfrm>
            <a:prstGeom prst="rect">
              <a:avLst/>
            </a:prstGeom>
          </p:spPr>
        </p:pic>
        <p:pic>
          <p:nvPicPr>
            <p:cNvPr id="15" name="object 15"/>
            <p:cNvPicPr/>
            <p:nvPr/>
          </p:nvPicPr>
          <p:blipFill>
            <a:blip r:embed="rId3" cstate="print"/>
            <a:stretch>
              <a:fillRect/>
            </a:stretch>
          </p:blipFill>
          <p:spPr>
            <a:xfrm>
              <a:off x="5002876" y="1655073"/>
              <a:ext cx="211155" cy="162584"/>
            </a:xfrm>
            <a:prstGeom prst="rect">
              <a:avLst/>
            </a:prstGeom>
          </p:spPr>
        </p:pic>
        <p:pic>
          <p:nvPicPr>
            <p:cNvPr id="16" name="object 16"/>
            <p:cNvPicPr/>
            <p:nvPr/>
          </p:nvPicPr>
          <p:blipFill>
            <a:blip r:embed="rId2" cstate="print"/>
            <a:stretch>
              <a:fillRect/>
            </a:stretch>
          </p:blipFill>
          <p:spPr>
            <a:xfrm>
              <a:off x="5246269" y="1655074"/>
              <a:ext cx="211155" cy="162584"/>
            </a:xfrm>
            <a:prstGeom prst="rect">
              <a:avLst/>
            </a:prstGeom>
          </p:spPr>
        </p:pic>
      </p:grpSp>
      <p:sp>
        <p:nvSpPr>
          <p:cNvPr id="17" name="object 17"/>
          <p:cNvSpPr txBox="1"/>
          <p:nvPr/>
        </p:nvSpPr>
        <p:spPr>
          <a:xfrm>
            <a:off x="396351" y="2212517"/>
            <a:ext cx="1178559" cy="1515009"/>
          </a:xfrm>
          <a:prstGeom prst="rect">
            <a:avLst/>
          </a:prstGeom>
        </p:spPr>
        <p:txBody>
          <a:bodyPr vert="horz" wrap="square" lIns="0" tIns="16933" rIns="0" bIns="0" rtlCol="0">
            <a:spAutoFit/>
          </a:bodyPr>
          <a:lstStyle/>
          <a:p>
            <a:pPr marL="36406" algn="ctr">
              <a:spcBef>
                <a:spcPts val="133"/>
              </a:spcBef>
            </a:pPr>
            <a:r>
              <a:rPr sz="1867" spc="-67" dirty="0">
                <a:solidFill>
                  <a:srgbClr val="274E13"/>
                </a:solidFill>
                <a:latin typeface="Arial MT"/>
                <a:cs typeface="Arial MT"/>
              </a:rPr>
              <a:t>Yes</a:t>
            </a:r>
            <a:endParaRPr sz="1867">
              <a:latin typeface="Arial MT"/>
              <a:cs typeface="Arial MT"/>
            </a:endParaRPr>
          </a:p>
          <a:p>
            <a:pPr>
              <a:lnSpc>
                <a:spcPct val="100000"/>
              </a:lnSpc>
            </a:pPr>
            <a:endParaRPr sz="2000">
              <a:latin typeface="Arial MT"/>
              <a:cs typeface="Arial MT"/>
            </a:endParaRPr>
          </a:p>
          <a:p>
            <a:pPr>
              <a:spcBef>
                <a:spcPts val="47"/>
              </a:spcBef>
            </a:pPr>
            <a:endParaRPr sz="2200">
              <a:latin typeface="Arial MT"/>
              <a:cs typeface="Arial MT"/>
            </a:endParaRPr>
          </a:p>
          <a:p>
            <a:pPr marL="16933" marR="6773" indent="847" algn="ctr">
              <a:lnSpc>
                <a:spcPts val="2200"/>
              </a:lnSpc>
            </a:pPr>
            <a:r>
              <a:rPr sz="1867" spc="-7" dirty="0">
                <a:latin typeface="Arial MT"/>
                <a:cs typeface="Arial MT"/>
              </a:rPr>
              <a:t>Loan </a:t>
            </a:r>
            <a:r>
              <a:rPr sz="1867" dirty="0">
                <a:latin typeface="Arial MT"/>
                <a:cs typeface="Arial MT"/>
              </a:rPr>
              <a:t> </a:t>
            </a:r>
            <a:r>
              <a:rPr sz="1867" spc="-7" dirty="0">
                <a:latin typeface="Arial MT"/>
                <a:cs typeface="Arial MT"/>
              </a:rPr>
              <a:t>Approved?</a:t>
            </a:r>
            <a:endParaRPr sz="1867">
              <a:latin typeface="Arial MT"/>
              <a:cs typeface="Arial MT"/>
            </a:endParaRPr>
          </a:p>
        </p:txBody>
      </p:sp>
      <p:sp>
        <p:nvSpPr>
          <p:cNvPr id="20" name="object 20"/>
          <p:cNvSpPr txBox="1"/>
          <p:nvPr/>
        </p:nvSpPr>
        <p:spPr>
          <a:xfrm>
            <a:off x="2417059" y="5285375"/>
            <a:ext cx="469053"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Low</a:t>
            </a:r>
            <a:endParaRPr sz="1867">
              <a:latin typeface="Arial MT"/>
              <a:cs typeface="Arial MT"/>
            </a:endParaRPr>
          </a:p>
        </p:txBody>
      </p:sp>
      <p:sp>
        <p:nvSpPr>
          <p:cNvPr id="21" name="object 21"/>
          <p:cNvSpPr txBox="1"/>
          <p:nvPr/>
        </p:nvSpPr>
        <p:spPr>
          <a:xfrm>
            <a:off x="6374605" y="5285375"/>
            <a:ext cx="52154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High</a:t>
            </a:r>
            <a:endParaRPr sz="1867">
              <a:latin typeface="Arial MT"/>
              <a:cs typeface="Arial MT"/>
            </a:endParaRPr>
          </a:p>
        </p:txBody>
      </p:sp>
      <p:sp>
        <p:nvSpPr>
          <p:cNvPr id="22" name="object 22"/>
          <p:cNvSpPr txBox="1"/>
          <p:nvPr/>
        </p:nvSpPr>
        <p:spPr>
          <a:xfrm>
            <a:off x="4188157" y="5511074"/>
            <a:ext cx="70442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Salary</a:t>
            </a:r>
            <a:endParaRPr sz="1867">
              <a:latin typeface="Arial MT"/>
              <a:cs typeface="Arial MT"/>
            </a:endParaRPr>
          </a:p>
        </p:txBody>
      </p:sp>
      <p:sp>
        <p:nvSpPr>
          <p:cNvPr id="18" name="object 18"/>
          <p:cNvSpPr txBox="1"/>
          <p:nvPr/>
        </p:nvSpPr>
        <p:spPr>
          <a:xfrm>
            <a:off x="867991" y="4421195"/>
            <a:ext cx="336972" cy="304421"/>
          </a:xfrm>
          <a:prstGeom prst="rect">
            <a:avLst/>
          </a:prstGeom>
        </p:spPr>
        <p:txBody>
          <a:bodyPr vert="horz" wrap="square" lIns="0" tIns="16933" rIns="0" bIns="0" rtlCol="0">
            <a:spAutoFit/>
          </a:bodyPr>
          <a:lstStyle/>
          <a:p>
            <a:pPr marL="16933">
              <a:spcBef>
                <a:spcPts val="133"/>
              </a:spcBef>
            </a:pPr>
            <a:r>
              <a:rPr sz="1867" spc="-7" dirty="0">
                <a:solidFill>
                  <a:srgbClr val="660000"/>
                </a:solidFill>
                <a:latin typeface="Arial MT"/>
                <a:cs typeface="Arial MT"/>
              </a:rPr>
              <a:t>No</a:t>
            </a:r>
            <a:endParaRPr sz="1867">
              <a:latin typeface="Arial MT"/>
              <a:cs typeface="Arial MT"/>
            </a:endParaRPr>
          </a:p>
        </p:txBody>
      </p:sp>
      <p:sp>
        <p:nvSpPr>
          <p:cNvPr id="19" name="object 19"/>
          <p:cNvSpPr txBox="1">
            <a:spLocks noGrp="1"/>
          </p:cNvSpPr>
          <p:nvPr>
            <p:ph type="title"/>
          </p:nvPr>
        </p:nvSpPr>
        <p:spPr>
          <a:xfrm>
            <a:off x="3218691" y="316528"/>
            <a:ext cx="710518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4" name="TextBox 23">
            <a:extLst>
              <a:ext uri="{FF2B5EF4-FFF2-40B4-BE49-F238E27FC236}">
                <a16:creationId xmlns:a16="http://schemas.microsoft.com/office/drawing/2014/main" id="{891971A4-6A8F-4900-849A-C75A05228754}"/>
              </a:ext>
            </a:extLst>
          </p:cNvPr>
          <p:cNvSpPr txBox="1"/>
          <p:nvPr/>
        </p:nvSpPr>
        <p:spPr>
          <a:xfrm>
            <a:off x="7059561" y="1219647"/>
            <a:ext cx="4916129" cy="1477328"/>
          </a:xfrm>
          <a:prstGeom prst="rect">
            <a:avLst/>
          </a:prstGeom>
          <a:noFill/>
        </p:spPr>
        <p:txBody>
          <a:bodyPr wrap="square">
            <a:spAutoFit/>
          </a:bodyPr>
          <a:lstStyle/>
          <a:p>
            <a:r>
              <a:rPr lang="en-US" dirty="0"/>
              <a:t>Let's start with simple example of classification problem where the goal is to determine whether a loan will be approved or not based on a single feature: the applicant's salary. </a:t>
            </a:r>
          </a:p>
          <a:p>
            <a:endParaRPr lang="en-US" dirty="0"/>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227100" y="1519107"/>
            <a:ext cx="954362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It</a:t>
            </a:r>
            <a:r>
              <a:rPr sz="2400" spc="-73" dirty="0">
                <a:latin typeface="Roboto"/>
                <a:cs typeface="Roboto"/>
              </a:rPr>
              <a:t> </a:t>
            </a:r>
            <a:r>
              <a:rPr sz="2400" dirty="0">
                <a:latin typeface="Roboto"/>
                <a:cs typeface="Roboto"/>
              </a:rPr>
              <a:t>is</a:t>
            </a:r>
            <a:r>
              <a:rPr sz="2400" spc="-73"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negative</a:t>
            </a:r>
            <a:r>
              <a:rPr sz="2400" spc="-73" dirty="0">
                <a:latin typeface="Roboto"/>
                <a:cs typeface="Roboto"/>
              </a:rPr>
              <a:t> </a:t>
            </a:r>
            <a:r>
              <a:rPr sz="2400" spc="-13" dirty="0">
                <a:latin typeface="Roboto"/>
                <a:cs typeface="Roboto"/>
              </a:rPr>
              <a:t>average</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log</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corrected</a:t>
            </a:r>
            <a:r>
              <a:rPr sz="2400" spc="-67" dirty="0">
                <a:latin typeface="Roboto"/>
                <a:cs typeface="Roboto"/>
              </a:rPr>
              <a:t> </a:t>
            </a:r>
            <a:r>
              <a:rPr sz="2400" spc="-13" dirty="0">
                <a:latin typeface="Roboto"/>
                <a:cs typeface="Roboto"/>
              </a:rPr>
              <a:t>predicted</a:t>
            </a:r>
            <a:r>
              <a:rPr sz="2400" spc="-73" dirty="0">
                <a:latin typeface="Roboto"/>
                <a:cs typeface="Roboto"/>
              </a:rPr>
              <a:t> </a:t>
            </a:r>
            <a:r>
              <a:rPr sz="2400" spc="-13" dirty="0">
                <a:latin typeface="Roboto"/>
                <a:cs typeface="Roboto"/>
              </a:rPr>
              <a:t>probabilities</a:t>
            </a:r>
            <a:endParaRPr sz="2400">
              <a:latin typeface="Roboto"/>
              <a:cs typeface="Roboto"/>
            </a:endParaRPr>
          </a:p>
        </p:txBody>
      </p:sp>
      <p:sp>
        <p:nvSpPr>
          <p:cNvPr id="5" name="object 5"/>
          <p:cNvSpPr txBox="1"/>
          <p:nvPr/>
        </p:nvSpPr>
        <p:spPr>
          <a:xfrm>
            <a:off x="2971235" y="3543443"/>
            <a:ext cx="1118447" cy="386430"/>
          </a:xfrm>
          <a:prstGeom prst="rect">
            <a:avLst/>
          </a:prstGeom>
        </p:spPr>
        <p:txBody>
          <a:bodyPr vert="horz" wrap="square" lIns="0" tIns="16933" rIns="0" bIns="0" rtlCol="0">
            <a:spAutoFit/>
          </a:bodyPr>
          <a:lstStyle/>
          <a:p>
            <a:pPr marL="50799">
              <a:spcBef>
                <a:spcPts val="133"/>
              </a:spcBef>
            </a:pPr>
            <a:r>
              <a:rPr sz="2400" dirty="0">
                <a:latin typeface="Roboto"/>
                <a:cs typeface="Roboto"/>
              </a:rPr>
              <a:t>log(</a:t>
            </a:r>
            <a:r>
              <a:rPr sz="2400" spc="-60" dirty="0">
                <a:latin typeface="Roboto"/>
                <a:cs typeface="Roboto"/>
              </a:rPr>
              <a:t> </a:t>
            </a:r>
            <a:r>
              <a:rPr sz="2400" dirty="0">
                <a:latin typeface="Roboto"/>
                <a:cs typeface="Roboto"/>
              </a:rPr>
              <a:t>p</a:t>
            </a:r>
            <a:r>
              <a:rPr sz="3200" baseline="-31000" dirty="0">
                <a:latin typeface="Roboto"/>
                <a:cs typeface="Roboto"/>
              </a:rPr>
              <a:t>i</a:t>
            </a:r>
            <a:r>
              <a:rPr sz="3200" spc="20" baseline="-31000" dirty="0">
                <a:latin typeface="Roboto"/>
                <a:cs typeface="Roboto"/>
              </a:rPr>
              <a:t> </a:t>
            </a:r>
            <a:r>
              <a:rPr sz="2400" spc="-67" dirty="0">
                <a:latin typeface="Roboto"/>
                <a:cs typeface="Roboto"/>
              </a:rPr>
              <a:t>)</a:t>
            </a:r>
            <a:endParaRPr sz="2400">
              <a:latin typeface="Roboto"/>
              <a:cs typeface="Roboto"/>
            </a:endParaRPr>
          </a:p>
        </p:txBody>
      </p:sp>
      <p:sp>
        <p:nvSpPr>
          <p:cNvPr id="6" name="object 6"/>
          <p:cNvSpPr txBox="1">
            <a:spLocks noGrp="1"/>
          </p:cNvSpPr>
          <p:nvPr>
            <p:ph type="title"/>
          </p:nvPr>
        </p:nvSpPr>
        <p:spPr>
          <a:xfrm>
            <a:off x="1117600" y="275793"/>
            <a:ext cx="10258323"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2327831600"/>
              </p:ext>
            </p:extLst>
          </p:nvPr>
        </p:nvGraphicFramePr>
        <p:xfrm>
          <a:off x="929483" y="1466350"/>
          <a:ext cx="7949046" cy="5021577"/>
        </p:xfrm>
        <a:graphic>
          <a:graphicData uri="http://schemas.openxmlformats.org/drawingml/2006/table">
            <a:tbl>
              <a:tblPr firstRow="1" bandRow="1">
                <a:tableStyleId>{2D5ABB26-0587-4C30-8999-92F81FD0307C}</a:tableStyleId>
              </a:tblPr>
              <a:tblGrid>
                <a:gridCol w="917001">
                  <a:extLst>
                    <a:ext uri="{9D8B030D-6E8A-4147-A177-3AD203B41FA5}">
                      <a16:colId xmlns:a16="http://schemas.microsoft.com/office/drawing/2014/main" val="20000"/>
                    </a:ext>
                  </a:extLst>
                </a:gridCol>
                <a:gridCol w="1468735">
                  <a:extLst>
                    <a:ext uri="{9D8B030D-6E8A-4147-A177-3AD203B41FA5}">
                      <a16:colId xmlns:a16="http://schemas.microsoft.com/office/drawing/2014/main" val="20001"/>
                    </a:ext>
                  </a:extLst>
                </a:gridCol>
                <a:gridCol w="1784618">
                  <a:extLst>
                    <a:ext uri="{9D8B030D-6E8A-4147-A177-3AD203B41FA5}">
                      <a16:colId xmlns:a16="http://schemas.microsoft.com/office/drawing/2014/main" val="20002"/>
                    </a:ext>
                  </a:extLst>
                </a:gridCol>
                <a:gridCol w="1858694">
                  <a:extLst>
                    <a:ext uri="{9D8B030D-6E8A-4147-A177-3AD203B41FA5}">
                      <a16:colId xmlns:a16="http://schemas.microsoft.com/office/drawing/2014/main" val="20003"/>
                    </a:ext>
                  </a:extLst>
                </a:gridCol>
                <a:gridCol w="1919998">
                  <a:extLst>
                    <a:ext uri="{9D8B030D-6E8A-4147-A177-3AD203B41FA5}">
                      <a16:colId xmlns:a16="http://schemas.microsoft.com/office/drawing/2014/main" val="20004"/>
                    </a:ext>
                  </a:extLst>
                </a:gridCol>
              </a:tblGrid>
              <a:tr h="801793">
                <a:tc>
                  <a:txBody>
                    <a:bodyPr/>
                    <a:lstStyle/>
                    <a:p>
                      <a:pPr marL="85725">
                        <a:lnSpc>
                          <a:spcPct val="100000"/>
                        </a:lnSpc>
                        <a:spcBef>
                          <a:spcPts val="615"/>
                        </a:spcBef>
                      </a:pPr>
                      <a:r>
                        <a:rPr sz="1900" spc="-25" dirty="0">
                          <a:latin typeface="Arial MT"/>
                          <a:cs typeface="Arial MT"/>
                        </a:rPr>
                        <a:t>ID</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Actual</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88290">
                        <a:lnSpc>
                          <a:spcPts val="1650"/>
                        </a:lnSpc>
                        <a:spcBef>
                          <a:spcPts val="695"/>
                        </a:spcBef>
                      </a:pPr>
                      <a:r>
                        <a:rPr sz="1900" spc="-10" dirty="0">
                          <a:latin typeface="Arial MT"/>
                          <a:cs typeface="Arial MT"/>
                        </a:rPr>
                        <a:t>Predicted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3850">
                        <a:lnSpc>
                          <a:spcPts val="1650"/>
                        </a:lnSpc>
                        <a:spcBef>
                          <a:spcPts val="695"/>
                        </a:spcBef>
                      </a:pPr>
                      <a:r>
                        <a:rPr sz="1900" spc="-10" dirty="0">
                          <a:latin typeface="Arial MT"/>
                          <a:cs typeface="Arial MT"/>
                        </a:rPr>
                        <a:t>Corrected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Log</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7473">
                <a:tc>
                  <a:txBody>
                    <a:bodyPr/>
                    <a:lstStyle/>
                    <a:p>
                      <a:pPr marL="85725">
                        <a:lnSpc>
                          <a:spcPct val="100000"/>
                        </a:lnSpc>
                        <a:spcBef>
                          <a:spcPts val="620"/>
                        </a:spcBef>
                      </a:pPr>
                      <a:r>
                        <a:rPr sz="1900" spc="-25" dirty="0">
                          <a:latin typeface="Arial MT"/>
                          <a:cs typeface="Arial MT"/>
                        </a:rPr>
                        <a:t>ID6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-0.0268721464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7473">
                <a:tc>
                  <a:txBody>
                    <a:bodyPr/>
                    <a:lstStyle/>
                    <a:p>
                      <a:pPr marL="85725">
                        <a:lnSpc>
                          <a:spcPct val="100000"/>
                        </a:lnSpc>
                        <a:spcBef>
                          <a:spcPts val="615"/>
                        </a:spcBef>
                      </a:pPr>
                      <a:r>
                        <a:rPr sz="1900" spc="-25" dirty="0">
                          <a:latin typeface="Arial MT"/>
                          <a:cs typeface="Arial MT"/>
                        </a:rPr>
                        <a:t>ID1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dirty="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-0.0457574906</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7473">
                <a:tc>
                  <a:txBody>
                    <a:bodyPr/>
                    <a:lstStyle/>
                    <a:p>
                      <a:pPr marL="85725">
                        <a:lnSpc>
                          <a:spcPct val="100000"/>
                        </a:lnSpc>
                        <a:spcBef>
                          <a:spcPts val="620"/>
                        </a:spcBef>
                      </a:pPr>
                      <a:r>
                        <a:rPr sz="1900" spc="-25" dirty="0">
                          <a:latin typeface="Arial MT"/>
                          <a:cs typeface="Arial MT"/>
                        </a:rPr>
                        <a:t>ID7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-0.1079053973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7473">
                <a:tc>
                  <a:txBody>
                    <a:bodyPr/>
                    <a:lstStyle/>
                    <a:p>
                      <a:pPr marL="85725">
                        <a:lnSpc>
                          <a:spcPct val="100000"/>
                        </a:lnSpc>
                        <a:spcBef>
                          <a:spcPts val="620"/>
                        </a:spcBef>
                      </a:pPr>
                      <a:r>
                        <a:rPr sz="1900" spc="-25" dirty="0">
                          <a:latin typeface="Arial MT"/>
                          <a:cs typeface="Arial MT"/>
                        </a:rPr>
                        <a:t>ID8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0.44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-0.3565473235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7473">
                <a:tc>
                  <a:txBody>
                    <a:bodyPr/>
                    <a:lstStyle/>
                    <a:p>
                      <a:pPr marL="85725">
                        <a:lnSpc>
                          <a:spcPct val="100000"/>
                        </a:lnSpc>
                        <a:spcBef>
                          <a:spcPts val="620"/>
                        </a:spcBef>
                      </a:pPr>
                      <a:r>
                        <a:rPr sz="1900" spc="-25" dirty="0">
                          <a:latin typeface="Arial MT"/>
                          <a:cs typeface="Arial MT"/>
                        </a:rPr>
                        <a:t>ID2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-0.30980392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7473">
                <a:tc>
                  <a:txBody>
                    <a:bodyPr/>
                    <a:lstStyle/>
                    <a:p>
                      <a:pPr marL="85725">
                        <a:lnSpc>
                          <a:spcPct val="100000"/>
                        </a:lnSpc>
                        <a:spcBef>
                          <a:spcPts val="615"/>
                        </a:spcBef>
                      </a:pPr>
                      <a:r>
                        <a:rPr sz="1900" spc="-25" dirty="0">
                          <a:latin typeface="Arial MT"/>
                          <a:cs typeface="Arial MT"/>
                        </a:rPr>
                        <a:t>ID3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-0.3279021421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7473">
                <a:tc>
                  <a:txBody>
                    <a:bodyPr/>
                    <a:lstStyle/>
                    <a:p>
                      <a:pPr marL="85725">
                        <a:lnSpc>
                          <a:spcPct val="100000"/>
                        </a:lnSpc>
                        <a:spcBef>
                          <a:spcPts val="620"/>
                        </a:spcBef>
                      </a:pPr>
                      <a:r>
                        <a:rPr sz="1900" spc="-25" dirty="0">
                          <a:latin typeface="Arial MT"/>
                          <a:cs typeface="Arial MT"/>
                        </a:rPr>
                        <a:t>ID4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-0.4948500217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r h="527473">
                <a:tc>
                  <a:txBody>
                    <a:bodyPr/>
                    <a:lstStyle/>
                    <a:p>
                      <a:pPr marL="85725">
                        <a:lnSpc>
                          <a:spcPct val="100000"/>
                        </a:lnSpc>
                        <a:spcBef>
                          <a:spcPts val="620"/>
                        </a:spcBef>
                      </a:pPr>
                      <a:r>
                        <a:rPr sz="1900" spc="-25" dirty="0">
                          <a:latin typeface="Arial MT"/>
                          <a:cs typeface="Arial MT"/>
                        </a:rPr>
                        <a:t>ID5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0.10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-0.0457574906</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8"/>
                  </a:ext>
                </a:extLst>
              </a:tr>
            </a:tbl>
          </a:graphicData>
        </a:graphic>
      </p:graphicFrame>
      <p:sp>
        <p:nvSpPr>
          <p:cNvPr id="5" name="object 5"/>
          <p:cNvSpPr txBox="1">
            <a:spLocks noGrp="1"/>
          </p:cNvSpPr>
          <p:nvPr>
            <p:ph type="title"/>
          </p:nvPr>
        </p:nvSpPr>
        <p:spPr>
          <a:xfrm>
            <a:off x="665316" y="138141"/>
            <a:ext cx="10572955"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227100" y="1519107"/>
            <a:ext cx="954362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It</a:t>
            </a:r>
            <a:r>
              <a:rPr sz="2400" spc="-73" dirty="0">
                <a:latin typeface="Roboto"/>
                <a:cs typeface="Roboto"/>
              </a:rPr>
              <a:t> </a:t>
            </a:r>
            <a:r>
              <a:rPr sz="2400" dirty="0">
                <a:latin typeface="Roboto"/>
                <a:cs typeface="Roboto"/>
              </a:rPr>
              <a:t>is</a:t>
            </a:r>
            <a:r>
              <a:rPr sz="2400" spc="-73" dirty="0">
                <a:latin typeface="Roboto"/>
                <a:cs typeface="Roboto"/>
              </a:rPr>
              <a:t> </a:t>
            </a:r>
            <a:r>
              <a:rPr sz="2400" dirty="0">
                <a:latin typeface="Roboto"/>
                <a:cs typeface="Roboto"/>
              </a:rPr>
              <a:t>the</a:t>
            </a:r>
            <a:r>
              <a:rPr sz="2400" spc="-67" dirty="0">
                <a:latin typeface="Roboto"/>
                <a:cs typeface="Roboto"/>
              </a:rPr>
              <a:t> </a:t>
            </a:r>
            <a:r>
              <a:rPr sz="2400" spc="-13" dirty="0">
                <a:latin typeface="Roboto"/>
                <a:cs typeface="Roboto"/>
              </a:rPr>
              <a:t>negative</a:t>
            </a:r>
            <a:r>
              <a:rPr sz="2400" spc="-73" dirty="0">
                <a:latin typeface="Roboto"/>
                <a:cs typeface="Roboto"/>
              </a:rPr>
              <a:t> </a:t>
            </a:r>
            <a:r>
              <a:rPr sz="2400" spc="-13" dirty="0">
                <a:latin typeface="Roboto"/>
                <a:cs typeface="Roboto"/>
              </a:rPr>
              <a:t>average</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the</a:t>
            </a:r>
            <a:r>
              <a:rPr sz="2400" spc="-73" dirty="0">
                <a:latin typeface="Roboto"/>
                <a:cs typeface="Roboto"/>
              </a:rPr>
              <a:t> </a:t>
            </a:r>
            <a:r>
              <a:rPr sz="2400" dirty="0">
                <a:latin typeface="Roboto"/>
                <a:cs typeface="Roboto"/>
              </a:rPr>
              <a:t>log</a:t>
            </a:r>
            <a:r>
              <a:rPr sz="2400" spc="-67" dirty="0">
                <a:latin typeface="Roboto"/>
                <a:cs typeface="Roboto"/>
              </a:rPr>
              <a:t> </a:t>
            </a:r>
            <a:r>
              <a:rPr sz="2400" dirty="0">
                <a:latin typeface="Roboto"/>
                <a:cs typeface="Roboto"/>
              </a:rPr>
              <a:t>of</a:t>
            </a:r>
            <a:r>
              <a:rPr sz="2400" spc="-73" dirty="0">
                <a:latin typeface="Roboto"/>
                <a:cs typeface="Roboto"/>
              </a:rPr>
              <a:t> </a:t>
            </a:r>
            <a:r>
              <a:rPr sz="2400" dirty="0">
                <a:latin typeface="Roboto"/>
                <a:cs typeface="Roboto"/>
              </a:rPr>
              <a:t>corrected</a:t>
            </a:r>
            <a:r>
              <a:rPr sz="2400" spc="-67" dirty="0">
                <a:latin typeface="Roboto"/>
                <a:cs typeface="Roboto"/>
              </a:rPr>
              <a:t> </a:t>
            </a:r>
            <a:r>
              <a:rPr sz="2400" spc="-13" dirty="0">
                <a:latin typeface="Roboto"/>
                <a:cs typeface="Roboto"/>
              </a:rPr>
              <a:t>predicted</a:t>
            </a:r>
            <a:r>
              <a:rPr sz="2400" spc="-73" dirty="0">
                <a:latin typeface="Roboto"/>
                <a:cs typeface="Roboto"/>
              </a:rPr>
              <a:t> </a:t>
            </a:r>
            <a:r>
              <a:rPr sz="2400" spc="-13" dirty="0">
                <a:latin typeface="Roboto"/>
                <a:cs typeface="Roboto"/>
              </a:rPr>
              <a:t>probabilities</a:t>
            </a:r>
            <a:endParaRPr sz="2400">
              <a:latin typeface="Roboto"/>
              <a:cs typeface="Roboto"/>
            </a:endParaRPr>
          </a:p>
        </p:txBody>
      </p:sp>
      <p:pic>
        <p:nvPicPr>
          <p:cNvPr id="5" name="object 5"/>
          <p:cNvPicPr/>
          <p:nvPr/>
        </p:nvPicPr>
        <p:blipFill>
          <a:blip r:embed="rId2" cstate="print"/>
          <a:stretch>
            <a:fillRect/>
          </a:stretch>
        </p:blipFill>
        <p:spPr>
          <a:xfrm>
            <a:off x="2697854" y="3271579"/>
            <a:ext cx="129183" cy="172243"/>
          </a:xfrm>
          <a:prstGeom prst="rect">
            <a:avLst/>
          </a:prstGeom>
        </p:spPr>
      </p:pic>
      <p:pic>
        <p:nvPicPr>
          <p:cNvPr id="6" name="object 6"/>
          <p:cNvPicPr/>
          <p:nvPr/>
        </p:nvPicPr>
        <p:blipFill>
          <a:blip r:embed="rId3" cstate="print"/>
          <a:stretch>
            <a:fillRect/>
          </a:stretch>
        </p:blipFill>
        <p:spPr>
          <a:xfrm>
            <a:off x="2692693" y="4004210"/>
            <a:ext cx="301907" cy="176212"/>
          </a:xfrm>
          <a:prstGeom prst="rect">
            <a:avLst/>
          </a:prstGeom>
        </p:spPr>
      </p:pic>
      <p:sp>
        <p:nvSpPr>
          <p:cNvPr id="7" name="object 7"/>
          <p:cNvSpPr txBox="1"/>
          <p:nvPr/>
        </p:nvSpPr>
        <p:spPr>
          <a:xfrm>
            <a:off x="1511668" y="3360416"/>
            <a:ext cx="202353" cy="755762"/>
          </a:xfrm>
          <a:prstGeom prst="rect">
            <a:avLst/>
          </a:prstGeom>
        </p:spPr>
        <p:txBody>
          <a:bodyPr vert="horz" wrap="square" lIns="0" tIns="16933" rIns="0" bIns="0" rtlCol="0">
            <a:spAutoFit/>
          </a:bodyPr>
          <a:lstStyle/>
          <a:p>
            <a:pPr marL="16933">
              <a:spcBef>
                <a:spcPts val="133"/>
              </a:spcBef>
            </a:pPr>
            <a:r>
              <a:rPr sz="4800" spc="-913" dirty="0">
                <a:latin typeface="Roboto"/>
                <a:cs typeface="Roboto"/>
              </a:rPr>
              <a:t>-</a:t>
            </a:r>
            <a:endParaRPr sz="4800">
              <a:latin typeface="Roboto"/>
              <a:cs typeface="Roboto"/>
            </a:endParaRPr>
          </a:p>
        </p:txBody>
      </p:sp>
      <p:sp>
        <p:nvSpPr>
          <p:cNvPr id="8" name="object 8"/>
          <p:cNvSpPr txBox="1"/>
          <p:nvPr/>
        </p:nvSpPr>
        <p:spPr>
          <a:xfrm>
            <a:off x="2057401" y="3279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9" name="object 9"/>
          <p:cNvSpPr txBox="1"/>
          <p:nvPr/>
        </p:nvSpPr>
        <p:spPr>
          <a:xfrm>
            <a:off x="2057401" y="3825608"/>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10" name="object 10"/>
          <p:cNvSpPr/>
          <p:nvPr/>
        </p:nvSpPr>
        <p:spPr>
          <a:xfrm>
            <a:off x="1958033" y="3770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1" name="object 11"/>
          <p:cNvSpPr txBox="1"/>
          <p:nvPr/>
        </p:nvSpPr>
        <p:spPr>
          <a:xfrm>
            <a:off x="4052408" y="3729710"/>
            <a:ext cx="99907" cy="345330"/>
          </a:xfrm>
          <a:prstGeom prst="rect">
            <a:avLst/>
          </a:prstGeom>
        </p:spPr>
        <p:txBody>
          <a:bodyPr vert="horz" wrap="square" lIns="0" tIns="16933" rIns="0" bIns="0" rtlCol="0">
            <a:spAutoFit/>
          </a:bodyPr>
          <a:lstStyle/>
          <a:p>
            <a:pPr marL="16933">
              <a:spcBef>
                <a:spcPts val="133"/>
              </a:spcBef>
            </a:pPr>
            <a:r>
              <a:rPr sz="2133" spc="-67" dirty="0">
                <a:latin typeface="Roboto"/>
                <a:cs typeface="Roboto"/>
              </a:rPr>
              <a:t>i</a:t>
            </a:r>
            <a:endParaRPr sz="2133">
              <a:latin typeface="Roboto"/>
              <a:cs typeface="Roboto"/>
            </a:endParaRPr>
          </a:p>
        </p:txBody>
      </p:sp>
      <p:sp>
        <p:nvSpPr>
          <p:cNvPr id="12" name="object 12"/>
          <p:cNvSpPr txBox="1"/>
          <p:nvPr/>
        </p:nvSpPr>
        <p:spPr>
          <a:xfrm>
            <a:off x="2658100" y="3509577"/>
            <a:ext cx="1781387" cy="427467"/>
          </a:xfrm>
          <a:prstGeom prst="rect">
            <a:avLst/>
          </a:prstGeom>
        </p:spPr>
        <p:txBody>
          <a:bodyPr vert="horz" wrap="square" lIns="0" tIns="16933" rIns="0" bIns="0" rtlCol="0">
            <a:spAutoFit/>
          </a:bodyPr>
          <a:lstStyle/>
          <a:p>
            <a:pPr marL="16933">
              <a:spcBef>
                <a:spcPts val="133"/>
              </a:spcBef>
              <a:tabLst>
                <a:tab pos="461422" algn="l"/>
              </a:tabLst>
            </a:pPr>
            <a:r>
              <a:rPr sz="4000" spc="-100" baseline="4000" dirty="0">
                <a:latin typeface="Arial MT"/>
                <a:cs typeface="Arial MT"/>
              </a:rPr>
              <a:t>∑</a:t>
            </a:r>
            <a:r>
              <a:rPr sz="4000" baseline="4000" dirty="0">
                <a:latin typeface="Arial MT"/>
                <a:cs typeface="Arial MT"/>
              </a:rPr>
              <a:t>	</a:t>
            </a:r>
            <a:r>
              <a:rPr sz="2400" dirty="0">
                <a:latin typeface="Roboto"/>
                <a:cs typeface="Roboto"/>
              </a:rPr>
              <a:t>(</a:t>
            </a:r>
            <a:r>
              <a:rPr sz="2400" spc="-27" dirty="0">
                <a:latin typeface="Roboto"/>
                <a:cs typeface="Roboto"/>
              </a:rPr>
              <a:t> </a:t>
            </a:r>
            <a:r>
              <a:rPr sz="2400" dirty="0">
                <a:latin typeface="Roboto"/>
                <a:cs typeface="Roboto"/>
              </a:rPr>
              <a:t>log(</a:t>
            </a:r>
            <a:r>
              <a:rPr sz="2400" spc="-27" dirty="0">
                <a:latin typeface="Roboto"/>
                <a:cs typeface="Roboto"/>
              </a:rPr>
              <a:t> </a:t>
            </a:r>
            <a:r>
              <a:rPr sz="2400" dirty="0">
                <a:latin typeface="Roboto"/>
                <a:cs typeface="Roboto"/>
              </a:rPr>
              <a:t>p</a:t>
            </a:r>
            <a:r>
              <a:rPr sz="2400" spc="493" dirty="0">
                <a:latin typeface="Roboto"/>
                <a:cs typeface="Roboto"/>
              </a:rPr>
              <a:t> </a:t>
            </a:r>
            <a:r>
              <a:rPr sz="2400" spc="-33" dirty="0">
                <a:latin typeface="Roboto"/>
                <a:cs typeface="Roboto"/>
              </a:rPr>
              <a:t>))</a:t>
            </a:r>
            <a:endParaRPr sz="2400">
              <a:latin typeface="Roboto"/>
              <a:cs typeface="Roboto"/>
            </a:endParaRPr>
          </a:p>
        </p:txBody>
      </p:sp>
      <p:sp>
        <p:nvSpPr>
          <p:cNvPr id="13" name="object 13"/>
          <p:cNvSpPr txBox="1">
            <a:spLocks noGrp="1"/>
          </p:cNvSpPr>
          <p:nvPr>
            <p:ph type="title"/>
          </p:nvPr>
        </p:nvSpPr>
        <p:spPr>
          <a:xfrm>
            <a:off x="350682" y="147974"/>
            <a:ext cx="1115306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2335421702"/>
              </p:ext>
            </p:extLst>
          </p:nvPr>
        </p:nvGraphicFramePr>
        <p:xfrm>
          <a:off x="929483" y="1466350"/>
          <a:ext cx="8072277" cy="5021577"/>
        </p:xfrm>
        <a:graphic>
          <a:graphicData uri="http://schemas.openxmlformats.org/drawingml/2006/table">
            <a:tbl>
              <a:tblPr firstRow="1" bandRow="1">
                <a:tableStyleId>{2D5ABB26-0587-4C30-8999-92F81FD0307C}</a:tableStyleId>
              </a:tblPr>
              <a:tblGrid>
                <a:gridCol w="931217">
                  <a:extLst>
                    <a:ext uri="{9D8B030D-6E8A-4147-A177-3AD203B41FA5}">
                      <a16:colId xmlns:a16="http://schemas.microsoft.com/office/drawing/2014/main" val="20000"/>
                    </a:ext>
                  </a:extLst>
                </a:gridCol>
                <a:gridCol w="1491505">
                  <a:extLst>
                    <a:ext uri="{9D8B030D-6E8A-4147-A177-3AD203B41FA5}">
                      <a16:colId xmlns:a16="http://schemas.microsoft.com/office/drawing/2014/main" val="20001"/>
                    </a:ext>
                  </a:extLst>
                </a:gridCol>
                <a:gridCol w="1812284">
                  <a:extLst>
                    <a:ext uri="{9D8B030D-6E8A-4147-A177-3AD203B41FA5}">
                      <a16:colId xmlns:a16="http://schemas.microsoft.com/office/drawing/2014/main" val="20002"/>
                    </a:ext>
                  </a:extLst>
                </a:gridCol>
                <a:gridCol w="1887508">
                  <a:extLst>
                    <a:ext uri="{9D8B030D-6E8A-4147-A177-3AD203B41FA5}">
                      <a16:colId xmlns:a16="http://schemas.microsoft.com/office/drawing/2014/main" val="20003"/>
                    </a:ext>
                  </a:extLst>
                </a:gridCol>
                <a:gridCol w="1949763">
                  <a:extLst>
                    <a:ext uri="{9D8B030D-6E8A-4147-A177-3AD203B41FA5}">
                      <a16:colId xmlns:a16="http://schemas.microsoft.com/office/drawing/2014/main" val="20004"/>
                    </a:ext>
                  </a:extLst>
                </a:gridCol>
              </a:tblGrid>
              <a:tr h="801793">
                <a:tc>
                  <a:txBody>
                    <a:bodyPr/>
                    <a:lstStyle/>
                    <a:p>
                      <a:pPr marL="85725">
                        <a:lnSpc>
                          <a:spcPct val="100000"/>
                        </a:lnSpc>
                        <a:spcBef>
                          <a:spcPts val="615"/>
                        </a:spcBef>
                      </a:pPr>
                      <a:r>
                        <a:rPr sz="1900" spc="-25" dirty="0">
                          <a:latin typeface="Arial MT"/>
                          <a:cs typeface="Arial MT"/>
                        </a:rPr>
                        <a:t>ID</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Actual</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288290">
                        <a:lnSpc>
                          <a:spcPts val="1650"/>
                        </a:lnSpc>
                        <a:spcBef>
                          <a:spcPts val="695"/>
                        </a:spcBef>
                      </a:pPr>
                      <a:r>
                        <a:rPr sz="1900" spc="-10" dirty="0">
                          <a:latin typeface="Arial MT"/>
                          <a:cs typeface="Arial MT"/>
                        </a:rPr>
                        <a:t>Predicted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marR="323850">
                        <a:lnSpc>
                          <a:spcPts val="1650"/>
                        </a:lnSpc>
                        <a:spcBef>
                          <a:spcPts val="695"/>
                        </a:spcBef>
                      </a:pPr>
                      <a:r>
                        <a:rPr sz="1900" spc="-10" dirty="0">
                          <a:latin typeface="Arial MT"/>
                          <a:cs typeface="Arial MT"/>
                        </a:rPr>
                        <a:t>Corrected Probabilities</a:t>
                      </a:r>
                      <a:endParaRPr sz="1900">
                        <a:latin typeface="Arial MT"/>
                        <a:cs typeface="Arial MT"/>
                      </a:endParaRPr>
                    </a:p>
                  </a:txBody>
                  <a:tcPr marL="0" marR="0" marT="1176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5" dirty="0">
                          <a:latin typeface="Arial MT"/>
                          <a:cs typeface="Arial MT"/>
                        </a:rPr>
                        <a:t>Log</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527473">
                <a:tc>
                  <a:txBody>
                    <a:bodyPr/>
                    <a:lstStyle/>
                    <a:p>
                      <a:pPr marL="85725">
                        <a:lnSpc>
                          <a:spcPct val="100000"/>
                        </a:lnSpc>
                        <a:spcBef>
                          <a:spcPts val="620"/>
                        </a:spcBef>
                      </a:pPr>
                      <a:r>
                        <a:rPr sz="1900" spc="-25" dirty="0">
                          <a:latin typeface="Arial MT"/>
                          <a:cs typeface="Arial MT"/>
                        </a:rPr>
                        <a:t>ID6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-0.0268721464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527473">
                <a:tc>
                  <a:txBody>
                    <a:bodyPr/>
                    <a:lstStyle/>
                    <a:p>
                      <a:pPr marL="85725">
                        <a:lnSpc>
                          <a:spcPct val="100000"/>
                        </a:lnSpc>
                        <a:spcBef>
                          <a:spcPts val="615"/>
                        </a:spcBef>
                      </a:pPr>
                      <a:r>
                        <a:rPr sz="1900" spc="-25" dirty="0">
                          <a:latin typeface="Arial MT"/>
                          <a:cs typeface="Arial MT"/>
                        </a:rPr>
                        <a:t>ID1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0.90</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-0.0457574906</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527473">
                <a:tc>
                  <a:txBody>
                    <a:bodyPr/>
                    <a:lstStyle/>
                    <a:p>
                      <a:pPr marL="85725">
                        <a:lnSpc>
                          <a:spcPct val="100000"/>
                        </a:lnSpc>
                        <a:spcBef>
                          <a:spcPts val="620"/>
                        </a:spcBef>
                      </a:pPr>
                      <a:r>
                        <a:rPr sz="1900" spc="-25" dirty="0">
                          <a:latin typeface="Arial MT"/>
                          <a:cs typeface="Arial MT"/>
                        </a:rPr>
                        <a:t>ID7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0.78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-0.1079053973</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7473">
                <a:tc>
                  <a:txBody>
                    <a:bodyPr/>
                    <a:lstStyle/>
                    <a:p>
                      <a:pPr marL="85725">
                        <a:lnSpc>
                          <a:spcPct val="100000"/>
                        </a:lnSpc>
                        <a:spcBef>
                          <a:spcPts val="620"/>
                        </a:spcBef>
                      </a:pPr>
                      <a:r>
                        <a:rPr sz="1900" spc="-25" dirty="0">
                          <a:latin typeface="Arial MT"/>
                          <a:cs typeface="Arial MT"/>
                        </a:rPr>
                        <a:t>ID8</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0.56</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0.44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-0.3565473235</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r h="527473">
                <a:tc>
                  <a:txBody>
                    <a:bodyPr/>
                    <a:lstStyle/>
                    <a:p>
                      <a:pPr marL="85725">
                        <a:lnSpc>
                          <a:spcPct val="100000"/>
                        </a:lnSpc>
                        <a:spcBef>
                          <a:spcPts val="620"/>
                        </a:spcBef>
                      </a:pPr>
                      <a:r>
                        <a:rPr sz="1900" spc="-25" dirty="0">
                          <a:latin typeface="Arial MT"/>
                          <a:cs typeface="Arial MT"/>
                        </a:rPr>
                        <a:t>ID2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0.51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0.49</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-0.30980392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5"/>
                  </a:ext>
                </a:extLst>
              </a:tr>
              <a:tr h="527473">
                <a:tc>
                  <a:txBody>
                    <a:bodyPr/>
                    <a:lstStyle/>
                    <a:p>
                      <a:pPr marL="85725">
                        <a:lnSpc>
                          <a:spcPct val="100000"/>
                        </a:lnSpc>
                        <a:spcBef>
                          <a:spcPts val="615"/>
                        </a:spcBef>
                      </a:pPr>
                      <a:r>
                        <a:rPr sz="1900" spc="-25" dirty="0">
                          <a:latin typeface="Arial MT"/>
                          <a:cs typeface="Arial MT"/>
                        </a:rPr>
                        <a:t>ID3</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50" dirty="0">
                          <a:latin typeface="Arial MT"/>
                          <a:cs typeface="Arial MT"/>
                        </a:rPr>
                        <a:t>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20" dirty="0">
                          <a:latin typeface="Arial MT"/>
                          <a:cs typeface="Arial MT"/>
                        </a:rPr>
                        <a:t>0.47</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15"/>
                        </a:spcBef>
                      </a:pPr>
                      <a:r>
                        <a:rPr sz="1900" spc="-10" dirty="0">
                          <a:latin typeface="Arial MT"/>
                          <a:cs typeface="Arial MT"/>
                        </a:rPr>
                        <a:t>-0.3279021421</a:t>
                      </a:r>
                      <a:endParaRPr sz="1900">
                        <a:latin typeface="Arial MT"/>
                        <a:cs typeface="Arial MT"/>
                      </a:endParaRPr>
                    </a:p>
                  </a:txBody>
                  <a:tcPr marL="0" marR="0" marT="1041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6"/>
                  </a:ext>
                </a:extLst>
              </a:tr>
              <a:tr h="527473">
                <a:tc>
                  <a:txBody>
                    <a:bodyPr/>
                    <a:lstStyle/>
                    <a:p>
                      <a:pPr marL="85725">
                        <a:lnSpc>
                          <a:spcPct val="100000"/>
                        </a:lnSpc>
                        <a:spcBef>
                          <a:spcPts val="620"/>
                        </a:spcBef>
                      </a:pPr>
                      <a:r>
                        <a:rPr sz="1900" spc="-25" dirty="0">
                          <a:latin typeface="Arial MT"/>
                          <a:cs typeface="Arial MT"/>
                        </a:rPr>
                        <a:t>ID4</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1</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0.32</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-0.4948500217</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7"/>
                  </a:ext>
                </a:extLst>
              </a:tr>
              <a:tr h="527473">
                <a:tc>
                  <a:txBody>
                    <a:bodyPr/>
                    <a:lstStyle/>
                    <a:p>
                      <a:pPr marL="85725">
                        <a:lnSpc>
                          <a:spcPct val="100000"/>
                        </a:lnSpc>
                        <a:spcBef>
                          <a:spcPts val="620"/>
                        </a:spcBef>
                      </a:pPr>
                      <a:r>
                        <a:rPr sz="1900" spc="-25" dirty="0">
                          <a:latin typeface="Arial MT"/>
                          <a:cs typeface="Arial MT"/>
                        </a:rPr>
                        <a:t>ID5</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50" dirty="0">
                          <a:latin typeface="Arial MT"/>
                          <a:cs typeface="Arial MT"/>
                        </a:rPr>
                        <a:t>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0.10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20" dirty="0">
                          <a:latin typeface="Arial MT"/>
                          <a:cs typeface="Arial MT"/>
                        </a:rPr>
                        <a:t>0.90</a:t>
                      </a:r>
                      <a:endParaRPr sz="190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tc>
                  <a:txBody>
                    <a:bodyPr/>
                    <a:lstStyle/>
                    <a:p>
                      <a:pPr marL="85725">
                        <a:lnSpc>
                          <a:spcPct val="100000"/>
                        </a:lnSpc>
                        <a:spcBef>
                          <a:spcPts val="620"/>
                        </a:spcBef>
                      </a:pPr>
                      <a:r>
                        <a:rPr sz="1900" spc="-10" dirty="0">
                          <a:latin typeface="Arial MT"/>
                          <a:cs typeface="Arial MT"/>
                        </a:rPr>
                        <a:t>-0.0457574906</a:t>
                      </a:r>
                      <a:endParaRPr sz="1900" dirty="0">
                        <a:latin typeface="Arial MT"/>
                        <a:cs typeface="Arial MT"/>
                      </a:endParaRPr>
                    </a:p>
                  </a:txBody>
                  <a:tcPr marL="0" marR="0" marT="104987"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8"/>
                  </a:ext>
                </a:extLst>
              </a:tr>
            </a:tbl>
          </a:graphicData>
        </a:graphic>
      </p:graphicFrame>
      <p:sp>
        <p:nvSpPr>
          <p:cNvPr id="5" name="object 5"/>
          <p:cNvSpPr txBox="1"/>
          <p:nvPr/>
        </p:nvSpPr>
        <p:spPr>
          <a:xfrm>
            <a:off x="9426668" y="3150407"/>
            <a:ext cx="2446867"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93" dirty="0">
                <a:latin typeface="Roboto"/>
                <a:cs typeface="Roboto"/>
              </a:rPr>
              <a:t> </a:t>
            </a:r>
            <a:r>
              <a:rPr sz="2400" dirty="0">
                <a:latin typeface="Roboto"/>
                <a:cs typeface="Roboto"/>
              </a:rPr>
              <a:t>Loss</a:t>
            </a:r>
            <a:r>
              <a:rPr sz="2400" spc="-87" dirty="0">
                <a:latin typeface="Roboto"/>
                <a:cs typeface="Roboto"/>
              </a:rPr>
              <a:t> </a:t>
            </a:r>
            <a:r>
              <a:rPr sz="2400" spc="-13" dirty="0">
                <a:latin typeface="Roboto"/>
                <a:cs typeface="Roboto"/>
              </a:rPr>
              <a:t>=0.2144</a:t>
            </a:r>
            <a:endParaRPr sz="2400">
              <a:latin typeface="Roboto"/>
              <a:cs typeface="Roboto"/>
            </a:endParaRPr>
          </a:p>
        </p:txBody>
      </p:sp>
      <p:sp>
        <p:nvSpPr>
          <p:cNvPr id="6" name="object 6"/>
          <p:cNvSpPr txBox="1">
            <a:spLocks noGrp="1"/>
          </p:cNvSpPr>
          <p:nvPr>
            <p:ph type="title"/>
          </p:nvPr>
        </p:nvSpPr>
        <p:spPr>
          <a:xfrm>
            <a:off x="1117600" y="183699"/>
            <a:ext cx="100076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255579"/>
            <a:ext cx="129183" cy="172243"/>
          </a:xfrm>
          <a:prstGeom prst="rect">
            <a:avLst/>
          </a:prstGeom>
        </p:spPr>
      </p:pic>
      <p:pic>
        <p:nvPicPr>
          <p:cNvPr id="5" name="object 5"/>
          <p:cNvPicPr/>
          <p:nvPr/>
        </p:nvPicPr>
        <p:blipFill>
          <a:blip r:embed="rId3" cstate="print"/>
          <a:stretch>
            <a:fillRect/>
          </a:stretch>
        </p:blipFill>
        <p:spPr>
          <a:xfrm>
            <a:off x="4419893" y="2988210"/>
            <a:ext cx="301907" cy="176212"/>
          </a:xfrm>
          <a:prstGeom prst="rect">
            <a:avLst/>
          </a:prstGeom>
        </p:spPr>
      </p:pic>
      <p:sp>
        <p:nvSpPr>
          <p:cNvPr id="6" name="object 6"/>
          <p:cNvSpPr txBox="1"/>
          <p:nvPr/>
        </p:nvSpPr>
        <p:spPr>
          <a:xfrm>
            <a:off x="2023333" y="2520391"/>
            <a:ext cx="142240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endParaRPr sz="2400">
              <a:latin typeface="Roboto"/>
              <a:cs typeface="Roboto"/>
            </a:endParaRPr>
          </a:p>
        </p:txBody>
      </p:sp>
      <p:sp>
        <p:nvSpPr>
          <p:cNvPr id="7" name="object 7"/>
          <p:cNvSpPr txBox="1"/>
          <p:nvPr/>
        </p:nvSpPr>
        <p:spPr>
          <a:xfrm>
            <a:off x="3784601" y="2263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8" name="object 8"/>
          <p:cNvSpPr txBox="1"/>
          <p:nvPr/>
        </p:nvSpPr>
        <p:spPr>
          <a:xfrm>
            <a:off x="3784601" y="2809608"/>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9" name="object 9"/>
          <p:cNvSpPr/>
          <p:nvPr/>
        </p:nvSpPr>
        <p:spPr>
          <a:xfrm>
            <a:off x="3685233" y="2754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351434" y="2425844"/>
            <a:ext cx="5091005" cy="509541"/>
          </a:xfrm>
          <a:prstGeom prst="rect">
            <a:avLst/>
          </a:prstGeom>
        </p:spPr>
        <p:txBody>
          <a:bodyPr vert="horz" wrap="square" lIns="0" tIns="16933" rIns="0" bIns="0" rtlCol="0">
            <a:spAutoFit/>
          </a:bodyPr>
          <a:lstStyle/>
          <a:p>
            <a:pPr marL="50799">
              <a:spcBef>
                <a:spcPts val="133"/>
              </a:spcBef>
            </a:pPr>
            <a:r>
              <a:rPr sz="4000" baseline="4000" dirty="0">
                <a:latin typeface="Arial MT"/>
                <a:cs typeface="Arial MT"/>
              </a:rPr>
              <a:t>∑</a:t>
            </a:r>
            <a:r>
              <a:rPr sz="4000" spc="379" baseline="4000" dirty="0">
                <a:latin typeface="Arial MT"/>
                <a:cs typeface="Arial MT"/>
              </a:rPr>
              <a:t> </a:t>
            </a:r>
            <a:r>
              <a:rPr sz="3200" spc="-579" dirty="0">
                <a:latin typeface="Roboto"/>
                <a:cs typeface="Roboto"/>
              </a:rPr>
              <a:t>-</a:t>
            </a:r>
            <a:r>
              <a:rPr sz="3200" spc="-207"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y</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40" dirty="0">
                <a:latin typeface="Roboto"/>
                <a:cs typeface="Roboto"/>
              </a:rPr>
              <a:t> </a:t>
            </a:r>
            <a:r>
              <a:rPr sz="2400" dirty="0">
                <a:latin typeface="Roboto"/>
                <a:cs typeface="Roboto"/>
              </a:rPr>
              <a:t>p</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a:t>
            </a:r>
            <a:r>
              <a:rPr sz="2400" spc="-33" dirty="0">
                <a:latin typeface="Roboto"/>
                <a:cs typeface="Roboto"/>
              </a:rPr>
              <a:t> </a:t>
            </a:r>
            <a:r>
              <a:rPr sz="2400" spc="-133" dirty="0">
                <a:latin typeface="Roboto"/>
                <a:cs typeface="Roboto"/>
              </a:rPr>
              <a:t>(1-</a:t>
            </a:r>
            <a:r>
              <a:rPr sz="2400" dirty="0">
                <a:latin typeface="Roboto"/>
                <a:cs typeface="Roboto"/>
              </a:rPr>
              <a:t>y</a:t>
            </a:r>
            <a:r>
              <a:rPr sz="3200" baseline="-31000" dirty="0">
                <a:latin typeface="Roboto"/>
                <a:cs typeface="Roboto"/>
              </a:rPr>
              <a:t>i</a:t>
            </a:r>
            <a:r>
              <a:rPr sz="3200" spc="40" baseline="-31000" dirty="0">
                <a:latin typeface="Roboto"/>
                <a:cs typeface="Roboto"/>
              </a:rPr>
              <a:t> </a:t>
            </a:r>
            <a:r>
              <a:rPr sz="2400" dirty="0">
                <a:latin typeface="Roboto"/>
                <a:cs typeface="Roboto"/>
              </a:rPr>
              <a:t>)</a:t>
            </a:r>
            <a:r>
              <a:rPr sz="2400" spc="-33"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33" dirty="0">
                <a:latin typeface="Roboto"/>
                <a:cs typeface="Roboto"/>
              </a:rPr>
              <a:t> </a:t>
            </a:r>
            <a:r>
              <a:rPr sz="2400" spc="-160" dirty="0">
                <a:latin typeface="Roboto"/>
                <a:cs typeface="Roboto"/>
              </a:rPr>
              <a:t>1-</a:t>
            </a:r>
            <a:r>
              <a:rPr sz="2400" dirty="0">
                <a:latin typeface="Roboto"/>
                <a:cs typeface="Roboto"/>
              </a:rPr>
              <a:t>p</a:t>
            </a:r>
            <a:r>
              <a:rPr sz="3200" baseline="-31000" dirty="0">
                <a:latin typeface="Roboto"/>
                <a:cs typeface="Roboto"/>
              </a:rPr>
              <a:t>i</a:t>
            </a:r>
            <a:r>
              <a:rPr sz="3200" spc="40" baseline="-31000" dirty="0">
                <a:latin typeface="Roboto"/>
                <a:cs typeface="Roboto"/>
              </a:rPr>
              <a:t> </a:t>
            </a:r>
            <a:r>
              <a:rPr sz="2400" spc="-33" dirty="0">
                <a:latin typeface="Roboto"/>
                <a:cs typeface="Roboto"/>
              </a:rPr>
              <a:t>))</a:t>
            </a:r>
            <a:endParaRPr sz="2400">
              <a:latin typeface="Roboto"/>
              <a:cs typeface="Roboto"/>
            </a:endParaRPr>
          </a:p>
        </p:txBody>
      </p:sp>
      <p:sp>
        <p:nvSpPr>
          <p:cNvPr id="11" name="object 11"/>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255579"/>
            <a:ext cx="129183" cy="172243"/>
          </a:xfrm>
          <a:prstGeom prst="rect">
            <a:avLst/>
          </a:prstGeom>
        </p:spPr>
      </p:pic>
      <p:pic>
        <p:nvPicPr>
          <p:cNvPr id="5" name="object 5"/>
          <p:cNvPicPr/>
          <p:nvPr/>
        </p:nvPicPr>
        <p:blipFill>
          <a:blip r:embed="rId3" cstate="print"/>
          <a:stretch>
            <a:fillRect/>
          </a:stretch>
        </p:blipFill>
        <p:spPr>
          <a:xfrm>
            <a:off x="4419893" y="2988210"/>
            <a:ext cx="301907" cy="176212"/>
          </a:xfrm>
          <a:prstGeom prst="rect">
            <a:avLst/>
          </a:prstGeom>
        </p:spPr>
      </p:pic>
      <p:sp>
        <p:nvSpPr>
          <p:cNvPr id="6" name="object 6"/>
          <p:cNvSpPr txBox="1"/>
          <p:nvPr/>
        </p:nvSpPr>
        <p:spPr>
          <a:xfrm>
            <a:off x="2023333" y="2520391"/>
            <a:ext cx="142240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endParaRPr sz="2400">
              <a:latin typeface="Roboto"/>
              <a:cs typeface="Roboto"/>
            </a:endParaRPr>
          </a:p>
        </p:txBody>
      </p:sp>
      <p:sp>
        <p:nvSpPr>
          <p:cNvPr id="7" name="object 7"/>
          <p:cNvSpPr txBox="1"/>
          <p:nvPr/>
        </p:nvSpPr>
        <p:spPr>
          <a:xfrm>
            <a:off x="1317699" y="2809609"/>
            <a:ext cx="3550920" cy="2928152"/>
          </a:xfrm>
          <a:prstGeom prst="rect">
            <a:avLst/>
          </a:prstGeom>
        </p:spPr>
        <p:txBody>
          <a:bodyPr vert="horz" wrap="square" lIns="0" tIns="16933" rIns="0" bIns="0" rtlCol="0">
            <a:spAutoFit/>
          </a:bodyPr>
          <a:lstStyle/>
          <a:p>
            <a:pPr marR="839026" algn="r">
              <a:spcBef>
                <a:spcPts val="133"/>
              </a:spcBef>
            </a:pPr>
            <a:r>
              <a:rPr sz="2400" spc="-67" dirty="0">
                <a:latin typeface="Roboto"/>
                <a:cs typeface="Roboto"/>
              </a:rPr>
              <a:t>N</a:t>
            </a:r>
            <a:endParaRPr sz="2400">
              <a:latin typeface="Roboto"/>
              <a:cs typeface="Roboto"/>
            </a:endParaRPr>
          </a:p>
          <a:p>
            <a:pPr>
              <a:lnSpc>
                <a:spcPct val="100000"/>
              </a:lnSpc>
            </a:pPr>
            <a:endParaRPr sz="2400">
              <a:latin typeface="Roboto"/>
              <a:cs typeface="Roboto"/>
            </a:endParaRPr>
          </a:p>
          <a:p>
            <a:pPr>
              <a:spcBef>
                <a:spcPts val="1253"/>
              </a:spcBef>
            </a:pPr>
            <a:endParaRPr sz="2400">
              <a:latin typeface="Roboto"/>
              <a:cs typeface="Roboto"/>
            </a:endParaRPr>
          </a:p>
          <a:p>
            <a:pPr marL="573179" indent="-488514">
              <a:buFont typeface="Arial MT"/>
              <a:buChar char="●"/>
              <a:tabLst>
                <a:tab pos="573179" algn="l"/>
              </a:tabLst>
            </a:pPr>
            <a:r>
              <a:rPr sz="2400" dirty="0">
                <a:latin typeface="Roboto"/>
                <a:cs typeface="Roboto"/>
              </a:rPr>
              <a:t>p</a:t>
            </a:r>
            <a:r>
              <a:rPr sz="4000" baseline="-32000" dirty="0">
                <a:latin typeface="Roboto"/>
                <a:cs typeface="Roboto"/>
              </a:rPr>
              <a:t>i</a:t>
            </a:r>
            <a:r>
              <a:rPr sz="4000" spc="-149" baseline="-32000" dirty="0">
                <a:latin typeface="Roboto"/>
                <a:cs typeface="Roboto"/>
              </a:rPr>
              <a:t> </a:t>
            </a:r>
            <a:r>
              <a:rPr sz="2400" dirty="0">
                <a:latin typeface="Roboto"/>
                <a:cs typeface="Roboto"/>
              </a:rPr>
              <a:t>is</a:t>
            </a:r>
            <a:r>
              <a:rPr sz="2400" spc="-33" dirty="0">
                <a:latin typeface="Roboto"/>
                <a:cs typeface="Roboto"/>
              </a:rPr>
              <a:t> probability</a:t>
            </a:r>
            <a:r>
              <a:rPr sz="2400" spc="-27" dirty="0">
                <a:latin typeface="Roboto"/>
                <a:cs typeface="Roboto"/>
              </a:rPr>
              <a:t> </a:t>
            </a:r>
            <a:r>
              <a:rPr sz="2400" dirty="0">
                <a:latin typeface="Roboto"/>
                <a:cs typeface="Roboto"/>
              </a:rPr>
              <a:t>of</a:t>
            </a:r>
            <a:r>
              <a:rPr sz="2400" spc="-33" dirty="0">
                <a:latin typeface="Roboto"/>
                <a:cs typeface="Roboto"/>
              </a:rPr>
              <a:t> </a:t>
            </a:r>
            <a:r>
              <a:rPr sz="2400" spc="-67" dirty="0">
                <a:latin typeface="Roboto"/>
                <a:cs typeface="Roboto"/>
              </a:rPr>
              <a:t>1</a:t>
            </a:r>
            <a:endParaRPr sz="2400">
              <a:latin typeface="Roboto"/>
              <a:cs typeface="Roboto"/>
            </a:endParaRPr>
          </a:p>
          <a:p>
            <a:pPr>
              <a:lnSpc>
                <a:spcPct val="100000"/>
              </a:lnSpc>
              <a:buFont typeface="Arial MT"/>
              <a:buChar char="●"/>
            </a:pPr>
            <a:endParaRPr sz="2400">
              <a:latin typeface="Roboto"/>
              <a:cs typeface="Roboto"/>
            </a:endParaRPr>
          </a:p>
          <a:p>
            <a:pPr>
              <a:spcBef>
                <a:spcPts val="640"/>
              </a:spcBef>
              <a:buFont typeface="Arial MT"/>
              <a:buChar char="●"/>
            </a:pPr>
            <a:endParaRPr sz="2400">
              <a:latin typeface="Roboto"/>
              <a:cs typeface="Roboto"/>
            </a:endParaRPr>
          </a:p>
          <a:p>
            <a:pPr marL="573179" indent="-488514">
              <a:buFont typeface="Arial MT"/>
              <a:buChar char="●"/>
              <a:tabLst>
                <a:tab pos="573179" algn="l"/>
              </a:tabLst>
            </a:pPr>
            <a:r>
              <a:rPr sz="2400" spc="-160" dirty="0">
                <a:latin typeface="Roboto"/>
                <a:cs typeface="Roboto"/>
              </a:rPr>
              <a:t>1-</a:t>
            </a:r>
            <a:r>
              <a:rPr sz="2400" spc="-100" dirty="0">
                <a:latin typeface="Roboto"/>
                <a:cs typeface="Roboto"/>
              </a:rPr>
              <a:t>p</a:t>
            </a:r>
            <a:r>
              <a:rPr sz="4000" spc="-149" baseline="-31000" dirty="0">
                <a:latin typeface="Roboto"/>
                <a:cs typeface="Roboto"/>
              </a:rPr>
              <a:t>i</a:t>
            </a:r>
            <a:r>
              <a:rPr sz="4000" spc="-109" baseline="-31000" dirty="0">
                <a:latin typeface="Roboto"/>
                <a:cs typeface="Roboto"/>
              </a:rPr>
              <a:t> </a:t>
            </a:r>
            <a:r>
              <a:rPr sz="2400" dirty="0">
                <a:latin typeface="Roboto"/>
                <a:cs typeface="Roboto"/>
              </a:rPr>
              <a:t>is</a:t>
            </a:r>
            <a:r>
              <a:rPr sz="2400" spc="-20" dirty="0">
                <a:latin typeface="Roboto"/>
                <a:cs typeface="Roboto"/>
              </a:rPr>
              <a:t> </a:t>
            </a:r>
            <a:r>
              <a:rPr sz="2400" spc="-33" dirty="0">
                <a:latin typeface="Roboto"/>
                <a:cs typeface="Roboto"/>
              </a:rPr>
              <a:t>probability</a:t>
            </a:r>
            <a:r>
              <a:rPr sz="2400" spc="-7" dirty="0">
                <a:latin typeface="Roboto"/>
                <a:cs typeface="Roboto"/>
              </a:rPr>
              <a:t> </a:t>
            </a:r>
            <a:r>
              <a:rPr sz="2400" dirty="0">
                <a:latin typeface="Roboto"/>
                <a:cs typeface="Roboto"/>
              </a:rPr>
              <a:t>of</a:t>
            </a:r>
            <a:r>
              <a:rPr sz="2400" spc="-13" dirty="0">
                <a:latin typeface="Roboto"/>
                <a:cs typeface="Roboto"/>
              </a:rPr>
              <a:t> </a:t>
            </a:r>
            <a:r>
              <a:rPr sz="2400" spc="-67" dirty="0">
                <a:latin typeface="Roboto"/>
                <a:cs typeface="Roboto"/>
              </a:rPr>
              <a:t>0</a:t>
            </a:r>
            <a:endParaRPr sz="2400">
              <a:latin typeface="Roboto"/>
              <a:cs typeface="Roboto"/>
            </a:endParaRPr>
          </a:p>
        </p:txBody>
      </p:sp>
      <p:sp>
        <p:nvSpPr>
          <p:cNvPr id="8" name="object 8"/>
          <p:cNvSpPr txBox="1"/>
          <p:nvPr/>
        </p:nvSpPr>
        <p:spPr>
          <a:xfrm>
            <a:off x="3784601" y="2263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9" name="object 9"/>
          <p:cNvSpPr/>
          <p:nvPr/>
        </p:nvSpPr>
        <p:spPr>
          <a:xfrm>
            <a:off x="3685233" y="2754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351434" y="2425844"/>
            <a:ext cx="5091005" cy="509541"/>
          </a:xfrm>
          <a:prstGeom prst="rect">
            <a:avLst/>
          </a:prstGeom>
        </p:spPr>
        <p:txBody>
          <a:bodyPr vert="horz" wrap="square" lIns="0" tIns="16933" rIns="0" bIns="0" rtlCol="0">
            <a:spAutoFit/>
          </a:bodyPr>
          <a:lstStyle/>
          <a:p>
            <a:pPr marL="50799">
              <a:spcBef>
                <a:spcPts val="133"/>
              </a:spcBef>
            </a:pPr>
            <a:r>
              <a:rPr sz="4000" baseline="4000" dirty="0">
                <a:latin typeface="Arial MT"/>
                <a:cs typeface="Arial MT"/>
              </a:rPr>
              <a:t>∑</a:t>
            </a:r>
            <a:r>
              <a:rPr sz="4000" spc="379" baseline="4000" dirty="0">
                <a:latin typeface="Arial MT"/>
                <a:cs typeface="Arial MT"/>
              </a:rPr>
              <a:t> </a:t>
            </a:r>
            <a:r>
              <a:rPr sz="3200" spc="-579" dirty="0">
                <a:latin typeface="Roboto"/>
                <a:cs typeface="Roboto"/>
              </a:rPr>
              <a:t>-</a:t>
            </a:r>
            <a:r>
              <a:rPr sz="3200" spc="-207"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y</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40" dirty="0">
                <a:latin typeface="Roboto"/>
                <a:cs typeface="Roboto"/>
              </a:rPr>
              <a:t> </a:t>
            </a:r>
            <a:r>
              <a:rPr sz="2400" dirty="0">
                <a:latin typeface="Roboto"/>
                <a:cs typeface="Roboto"/>
              </a:rPr>
              <a:t>p</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a:t>
            </a:r>
            <a:r>
              <a:rPr sz="2400" spc="-33" dirty="0">
                <a:latin typeface="Roboto"/>
                <a:cs typeface="Roboto"/>
              </a:rPr>
              <a:t> </a:t>
            </a:r>
            <a:r>
              <a:rPr sz="2400" spc="-133" dirty="0">
                <a:latin typeface="Roboto"/>
                <a:cs typeface="Roboto"/>
              </a:rPr>
              <a:t>(1-</a:t>
            </a:r>
            <a:r>
              <a:rPr sz="2400" dirty="0">
                <a:latin typeface="Roboto"/>
                <a:cs typeface="Roboto"/>
              </a:rPr>
              <a:t>y</a:t>
            </a:r>
            <a:r>
              <a:rPr sz="3200" baseline="-31000" dirty="0">
                <a:latin typeface="Roboto"/>
                <a:cs typeface="Roboto"/>
              </a:rPr>
              <a:t>i</a:t>
            </a:r>
            <a:r>
              <a:rPr sz="3200" spc="40" baseline="-31000" dirty="0">
                <a:latin typeface="Roboto"/>
                <a:cs typeface="Roboto"/>
              </a:rPr>
              <a:t> </a:t>
            </a:r>
            <a:r>
              <a:rPr sz="2400" dirty="0">
                <a:latin typeface="Roboto"/>
                <a:cs typeface="Roboto"/>
              </a:rPr>
              <a:t>)</a:t>
            </a:r>
            <a:r>
              <a:rPr sz="2400" spc="-33"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33" dirty="0">
                <a:latin typeface="Roboto"/>
                <a:cs typeface="Roboto"/>
              </a:rPr>
              <a:t> </a:t>
            </a:r>
            <a:r>
              <a:rPr sz="2400" spc="-160" dirty="0">
                <a:latin typeface="Roboto"/>
                <a:cs typeface="Roboto"/>
              </a:rPr>
              <a:t>1-</a:t>
            </a:r>
            <a:r>
              <a:rPr sz="2400" dirty="0">
                <a:latin typeface="Roboto"/>
                <a:cs typeface="Roboto"/>
              </a:rPr>
              <a:t>p</a:t>
            </a:r>
            <a:r>
              <a:rPr sz="3200" baseline="-31000" dirty="0">
                <a:latin typeface="Roboto"/>
                <a:cs typeface="Roboto"/>
              </a:rPr>
              <a:t>i</a:t>
            </a:r>
            <a:r>
              <a:rPr sz="3200" spc="40" baseline="-31000" dirty="0">
                <a:latin typeface="Roboto"/>
                <a:cs typeface="Roboto"/>
              </a:rPr>
              <a:t> </a:t>
            </a:r>
            <a:r>
              <a:rPr sz="2400" spc="-33" dirty="0">
                <a:latin typeface="Roboto"/>
                <a:cs typeface="Roboto"/>
              </a:rPr>
              <a:t>))</a:t>
            </a:r>
            <a:endParaRPr sz="2400" dirty="0">
              <a:latin typeface="Roboto"/>
              <a:cs typeface="Roboto"/>
            </a:endParaRPr>
          </a:p>
        </p:txBody>
      </p:sp>
      <p:sp>
        <p:nvSpPr>
          <p:cNvPr id="11" name="object 11"/>
          <p:cNvSpPr txBox="1">
            <a:spLocks noGrp="1"/>
          </p:cNvSpPr>
          <p:nvPr>
            <p:ph type="title"/>
          </p:nvPr>
        </p:nvSpPr>
        <p:spPr>
          <a:xfrm>
            <a:off x="1117600" y="302383"/>
            <a:ext cx="1044299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255579"/>
            <a:ext cx="129183" cy="172243"/>
          </a:xfrm>
          <a:prstGeom prst="rect">
            <a:avLst/>
          </a:prstGeom>
        </p:spPr>
      </p:pic>
      <p:pic>
        <p:nvPicPr>
          <p:cNvPr id="5" name="object 5"/>
          <p:cNvPicPr/>
          <p:nvPr/>
        </p:nvPicPr>
        <p:blipFill>
          <a:blip r:embed="rId3" cstate="print"/>
          <a:stretch>
            <a:fillRect/>
          </a:stretch>
        </p:blipFill>
        <p:spPr>
          <a:xfrm>
            <a:off x="4419893" y="2988210"/>
            <a:ext cx="301907" cy="176212"/>
          </a:xfrm>
          <a:prstGeom prst="rect">
            <a:avLst/>
          </a:prstGeom>
        </p:spPr>
      </p:pic>
      <p:sp>
        <p:nvSpPr>
          <p:cNvPr id="6" name="object 6"/>
          <p:cNvSpPr txBox="1"/>
          <p:nvPr/>
        </p:nvSpPr>
        <p:spPr>
          <a:xfrm>
            <a:off x="2023333" y="2520391"/>
            <a:ext cx="142240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endParaRPr sz="2400">
              <a:latin typeface="Roboto"/>
              <a:cs typeface="Roboto"/>
            </a:endParaRPr>
          </a:p>
        </p:txBody>
      </p:sp>
      <p:sp>
        <p:nvSpPr>
          <p:cNvPr id="7" name="object 7"/>
          <p:cNvSpPr txBox="1"/>
          <p:nvPr/>
        </p:nvSpPr>
        <p:spPr>
          <a:xfrm>
            <a:off x="1317699" y="2809609"/>
            <a:ext cx="3550920" cy="2928152"/>
          </a:xfrm>
          <a:prstGeom prst="rect">
            <a:avLst/>
          </a:prstGeom>
        </p:spPr>
        <p:txBody>
          <a:bodyPr vert="horz" wrap="square" lIns="0" tIns="16933" rIns="0" bIns="0" rtlCol="0">
            <a:spAutoFit/>
          </a:bodyPr>
          <a:lstStyle/>
          <a:p>
            <a:pPr marR="839026" algn="r">
              <a:spcBef>
                <a:spcPts val="133"/>
              </a:spcBef>
            </a:pPr>
            <a:r>
              <a:rPr sz="2400" spc="-67" dirty="0">
                <a:latin typeface="Roboto"/>
                <a:cs typeface="Roboto"/>
              </a:rPr>
              <a:t>N</a:t>
            </a:r>
            <a:endParaRPr sz="2400">
              <a:latin typeface="Roboto"/>
              <a:cs typeface="Roboto"/>
            </a:endParaRPr>
          </a:p>
          <a:p>
            <a:pPr>
              <a:lnSpc>
                <a:spcPct val="100000"/>
              </a:lnSpc>
            </a:pPr>
            <a:endParaRPr sz="2400">
              <a:latin typeface="Roboto"/>
              <a:cs typeface="Roboto"/>
            </a:endParaRPr>
          </a:p>
          <a:p>
            <a:pPr>
              <a:spcBef>
                <a:spcPts val="1253"/>
              </a:spcBef>
            </a:pPr>
            <a:endParaRPr sz="2400">
              <a:latin typeface="Roboto"/>
              <a:cs typeface="Roboto"/>
            </a:endParaRPr>
          </a:p>
          <a:p>
            <a:pPr marL="573179" indent="-488514">
              <a:buFont typeface="Arial MT"/>
              <a:buChar char="●"/>
              <a:tabLst>
                <a:tab pos="573179" algn="l"/>
              </a:tabLst>
            </a:pPr>
            <a:r>
              <a:rPr sz="2400" dirty="0">
                <a:latin typeface="Roboto"/>
                <a:cs typeface="Roboto"/>
              </a:rPr>
              <a:t>p</a:t>
            </a:r>
            <a:r>
              <a:rPr sz="4000" baseline="-32000" dirty="0">
                <a:latin typeface="Roboto"/>
                <a:cs typeface="Roboto"/>
              </a:rPr>
              <a:t>i</a:t>
            </a:r>
            <a:r>
              <a:rPr sz="4000" spc="-149" baseline="-32000" dirty="0">
                <a:latin typeface="Roboto"/>
                <a:cs typeface="Roboto"/>
              </a:rPr>
              <a:t> </a:t>
            </a:r>
            <a:r>
              <a:rPr sz="2400" dirty="0">
                <a:latin typeface="Roboto"/>
                <a:cs typeface="Roboto"/>
              </a:rPr>
              <a:t>is</a:t>
            </a:r>
            <a:r>
              <a:rPr sz="2400" spc="-33" dirty="0">
                <a:latin typeface="Roboto"/>
                <a:cs typeface="Roboto"/>
              </a:rPr>
              <a:t> probability</a:t>
            </a:r>
            <a:r>
              <a:rPr sz="2400" spc="-27" dirty="0">
                <a:latin typeface="Roboto"/>
                <a:cs typeface="Roboto"/>
              </a:rPr>
              <a:t> </a:t>
            </a:r>
            <a:r>
              <a:rPr sz="2400" dirty="0">
                <a:latin typeface="Roboto"/>
                <a:cs typeface="Roboto"/>
              </a:rPr>
              <a:t>of</a:t>
            </a:r>
            <a:r>
              <a:rPr sz="2400" spc="-33" dirty="0">
                <a:latin typeface="Roboto"/>
                <a:cs typeface="Roboto"/>
              </a:rPr>
              <a:t> </a:t>
            </a:r>
            <a:r>
              <a:rPr sz="2400" spc="-67" dirty="0">
                <a:latin typeface="Roboto"/>
                <a:cs typeface="Roboto"/>
              </a:rPr>
              <a:t>1</a:t>
            </a:r>
            <a:endParaRPr sz="2400">
              <a:latin typeface="Roboto"/>
              <a:cs typeface="Roboto"/>
            </a:endParaRPr>
          </a:p>
          <a:p>
            <a:pPr>
              <a:lnSpc>
                <a:spcPct val="100000"/>
              </a:lnSpc>
              <a:buFont typeface="Arial MT"/>
              <a:buChar char="●"/>
            </a:pPr>
            <a:endParaRPr sz="2400">
              <a:latin typeface="Roboto"/>
              <a:cs typeface="Roboto"/>
            </a:endParaRPr>
          </a:p>
          <a:p>
            <a:pPr>
              <a:spcBef>
                <a:spcPts val="640"/>
              </a:spcBef>
              <a:buFont typeface="Arial MT"/>
              <a:buChar char="●"/>
            </a:pPr>
            <a:endParaRPr sz="2400">
              <a:latin typeface="Roboto"/>
              <a:cs typeface="Roboto"/>
            </a:endParaRPr>
          </a:p>
          <a:p>
            <a:pPr marL="573179" indent="-488514">
              <a:buFont typeface="Arial MT"/>
              <a:buChar char="●"/>
              <a:tabLst>
                <a:tab pos="573179" algn="l"/>
              </a:tabLst>
            </a:pPr>
            <a:r>
              <a:rPr sz="2400" spc="-160" dirty="0">
                <a:latin typeface="Roboto"/>
                <a:cs typeface="Roboto"/>
              </a:rPr>
              <a:t>1-</a:t>
            </a:r>
            <a:r>
              <a:rPr sz="2400" spc="-100" dirty="0">
                <a:latin typeface="Roboto"/>
                <a:cs typeface="Roboto"/>
              </a:rPr>
              <a:t>p</a:t>
            </a:r>
            <a:r>
              <a:rPr sz="4000" spc="-149" baseline="-31000" dirty="0">
                <a:latin typeface="Roboto"/>
                <a:cs typeface="Roboto"/>
              </a:rPr>
              <a:t>i</a:t>
            </a:r>
            <a:r>
              <a:rPr sz="4000" spc="-109" baseline="-31000" dirty="0">
                <a:latin typeface="Roboto"/>
                <a:cs typeface="Roboto"/>
              </a:rPr>
              <a:t> </a:t>
            </a:r>
            <a:r>
              <a:rPr sz="2400" dirty="0">
                <a:latin typeface="Roboto"/>
                <a:cs typeface="Roboto"/>
              </a:rPr>
              <a:t>is</a:t>
            </a:r>
            <a:r>
              <a:rPr sz="2400" spc="-20" dirty="0">
                <a:latin typeface="Roboto"/>
                <a:cs typeface="Roboto"/>
              </a:rPr>
              <a:t> </a:t>
            </a:r>
            <a:r>
              <a:rPr sz="2400" spc="-33" dirty="0">
                <a:latin typeface="Roboto"/>
                <a:cs typeface="Roboto"/>
              </a:rPr>
              <a:t>probability</a:t>
            </a:r>
            <a:r>
              <a:rPr sz="2400" spc="-7" dirty="0">
                <a:latin typeface="Roboto"/>
                <a:cs typeface="Roboto"/>
              </a:rPr>
              <a:t> </a:t>
            </a:r>
            <a:r>
              <a:rPr sz="2400" dirty="0">
                <a:latin typeface="Roboto"/>
                <a:cs typeface="Roboto"/>
              </a:rPr>
              <a:t>of</a:t>
            </a:r>
            <a:r>
              <a:rPr sz="2400" spc="-13" dirty="0">
                <a:latin typeface="Roboto"/>
                <a:cs typeface="Roboto"/>
              </a:rPr>
              <a:t> </a:t>
            </a:r>
            <a:r>
              <a:rPr sz="2400" spc="-67" dirty="0">
                <a:latin typeface="Roboto"/>
                <a:cs typeface="Roboto"/>
              </a:rPr>
              <a:t>0</a:t>
            </a:r>
            <a:endParaRPr sz="2400">
              <a:latin typeface="Roboto"/>
              <a:cs typeface="Roboto"/>
            </a:endParaRPr>
          </a:p>
        </p:txBody>
      </p:sp>
      <p:sp>
        <p:nvSpPr>
          <p:cNvPr id="8" name="object 8"/>
          <p:cNvSpPr txBox="1"/>
          <p:nvPr/>
        </p:nvSpPr>
        <p:spPr>
          <a:xfrm>
            <a:off x="3784601" y="2263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9" name="object 9"/>
          <p:cNvSpPr/>
          <p:nvPr/>
        </p:nvSpPr>
        <p:spPr>
          <a:xfrm>
            <a:off x="3685233" y="2754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351434" y="2425844"/>
            <a:ext cx="5091005" cy="509541"/>
          </a:xfrm>
          <a:prstGeom prst="rect">
            <a:avLst/>
          </a:prstGeom>
        </p:spPr>
        <p:txBody>
          <a:bodyPr vert="horz" wrap="square" lIns="0" tIns="16933" rIns="0" bIns="0" rtlCol="0">
            <a:spAutoFit/>
          </a:bodyPr>
          <a:lstStyle/>
          <a:p>
            <a:pPr marL="50799">
              <a:spcBef>
                <a:spcPts val="133"/>
              </a:spcBef>
            </a:pPr>
            <a:r>
              <a:rPr sz="4000" baseline="4000" dirty="0">
                <a:latin typeface="Arial MT"/>
                <a:cs typeface="Arial MT"/>
              </a:rPr>
              <a:t>∑</a:t>
            </a:r>
            <a:r>
              <a:rPr sz="4000" spc="379" baseline="4000" dirty="0">
                <a:latin typeface="Arial MT"/>
                <a:cs typeface="Arial MT"/>
              </a:rPr>
              <a:t> </a:t>
            </a:r>
            <a:r>
              <a:rPr sz="3200" spc="-579" dirty="0">
                <a:latin typeface="Roboto"/>
                <a:cs typeface="Roboto"/>
              </a:rPr>
              <a:t>-</a:t>
            </a:r>
            <a:r>
              <a:rPr sz="3200" spc="-207"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y</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40" dirty="0">
                <a:latin typeface="Roboto"/>
                <a:cs typeface="Roboto"/>
              </a:rPr>
              <a:t> </a:t>
            </a:r>
            <a:r>
              <a:rPr sz="2400" dirty="0">
                <a:latin typeface="Roboto"/>
                <a:cs typeface="Roboto"/>
              </a:rPr>
              <a:t>p</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a:t>
            </a:r>
            <a:r>
              <a:rPr sz="2400" spc="-33" dirty="0">
                <a:latin typeface="Roboto"/>
                <a:cs typeface="Roboto"/>
              </a:rPr>
              <a:t> </a:t>
            </a:r>
            <a:r>
              <a:rPr sz="2400" spc="-133" dirty="0">
                <a:latin typeface="Roboto"/>
                <a:cs typeface="Roboto"/>
              </a:rPr>
              <a:t>(1-</a:t>
            </a:r>
            <a:r>
              <a:rPr sz="2400" dirty="0">
                <a:latin typeface="Roboto"/>
                <a:cs typeface="Roboto"/>
              </a:rPr>
              <a:t>y</a:t>
            </a:r>
            <a:r>
              <a:rPr sz="3200" baseline="-31000" dirty="0">
                <a:latin typeface="Roboto"/>
                <a:cs typeface="Roboto"/>
              </a:rPr>
              <a:t>i</a:t>
            </a:r>
            <a:r>
              <a:rPr sz="3200" spc="40" baseline="-31000" dirty="0">
                <a:latin typeface="Roboto"/>
                <a:cs typeface="Roboto"/>
              </a:rPr>
              <a:t> </a:t>
            </a:r>
            <a:r>
              <a:rPr sz="2400" dirty="0">
                <a:latin typeface="Roboto"/>
                <a:cs typeface="Roboto"/>
              </a:rPr>
              <a:t>)</a:t>
            </a:r>
            <a:r>
              <a:rPr sz="2400" spc="-33"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33" dirty="0">
                <a:latin typeface="Roboto"/>
                <a:cs typeface="Roboto"/>
              </a:rPr>
              <a:t> </a:t>
            </a:r>
            <a:r>
              <a:rPr sz="2400" spc="-160" dirty="0">
                <a:latin typeface="Roboto"/>
                <a:cs typeface="Roboto"/>
              </a:rPr>
              <a:t>1-</a:t>
            </a:r>
            <a:r>
              <a:rPr sz="2400" dirty="0">
                <a:latin typeface="Roboto"/>
                <a:cs typeface="Roboto"/>
              </a:rPr>
              <a:t>p</a:t>
            </a:r>
            <a:r>
              <a:rPr sz="3200" baseline="-31000" dirty="0">
                <a:latin typeface="Roboto"/>
                <a:cs typeface="Roboto"/>
              </a:rPr>
              <a:t>i</a:t>
            </a:r>
            <a:r>
              <a:rPr sz="3200" spc="40" baseline="-31000" dirty="0">
                <a:latin typeface="Roboto"/>
                <a:cs typeface="Roboto"/>
              </a:rPr>
              <a:t> </a:t>
            </a:r>
            <a:r>
              <a:rPr sz="2400" spc="-33" dirty="0">
                <a:latin typeface="Roboto"/>
                <a:cs typeface="Roboto"/>
              </a:rPr>
              <a:t>))</a:t>
            </a:r>
            <a:endParaRPr sz="2400">
              <a:latin typeface="Roboto"/>
              <a:cs typeface="Roboto"/>
            </a:endParaRPr>
          </a:p>
        </p:txBody>
      </p:sp>
      <p:sp>
        <p:nvSpPr>
          <p:cNvPr id="11" name="object 11"/>
          <p:cNvSpPr txBox="1">
            <a:spLocks noGrp="1"/>
          </p:cNvSpPr>
          <p:nvPr>
            <p:ph type="title"/>
          </p:nvPr>
        </p:nvSpPr>
        <p:spPr>
          <a:xfrm>
            <a:off x="1117600" y="905059"/>
            <a:ext cx="140208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
        <p:nvSpPr>
          <p:cNvPr id="12" name="object 12"/>
          <p:cNvSpPr/>
          <p:nvPr/>
        </p:nvSpPr>
        <p:spPr>
          <a:xfrm>
            <a:off x="4989713" y="2483464"/>
            <a:ext cx="1722120" cy="638387"/>
          </a:xfrm>
          <a:custGeom>
            <a:avLst/>
            <a:gdLst/>
            <a:ahLst/>
            <a:cxnLst/>
            <a:rect l="l" t="t" r="r" b="b"/>
            <a:pathLst>
              <a:path w="1291589" h="478789">
                <a:moveTo>
                  <a:pt x="0" y="0"/>
                </a:moveTo>
                <a:lnTo>
                  <a:pt x="1291499" y="0"/>
                </a:lnTo>
                <a:lnTo>
                  <a:pt x="1291499" y="478199"/>
                </a:lnTo>
                <a:lnTo>
                  <a:pt x="0" y="478199"/>
                </a:lnTo>
                <a:lnTo>
                  <a:pt x="0" y="0"/>
                </a:lnTo>
                <a:close/>
              </a:path>
            </a:pathLst>
          </a:custGeom>
          <a:ln w="19049">
            <a:solidFill>
              <a:srgbClr val="FF0000"/>
            </a:solidFill>
          </a:ln>
        </p:spPr>
        <p:txBody>
          <a:bodyPr wrap="square" lIns="0" tIns="0" rIns="0" bIns="0" rtlCol="0"/>
          <a:lstStyle/>
          <a:p>
            <a:endParaRPr sz="2400"/>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255579"/>
            <a:ext cx="129183" cy="172243"/>
          </a:xfrm>
          <a:prstGeom prst="rect">
            <a:avLst/>
          </a:prstGeom>
        </p:spPr>
      </p:pic>
      <p:pic>
        <p:nvPicPr>
          <p:cNvPr id="5" name="object 5"/>
          <p:cNvPicPr/>
          <p:nvPr/>
        </p:nvPicPr>
        <p:blipFill>
          <a:blip r:embed="rId3" cstate="print"/>
          <a:stretch>
            <a:fillRect/>
          </a:stretch>
        </p:blipFill>
        <p:spPr>
          <a:xfrm>
            <a:off x="4419893" y="2988210"/>
            <a:ext cx="301907" cy="176212"/>
          </a:xfrm>
          <a:prstGeom prst="rect">
            <a:avLst/>
          </a:prstGeom>
        </p:spPr>
      </p:pic>
      <p:sp>
        <p:nvSpPr>
          <p:cNvPr id="6" name="object 6"/>
          <p:cNvSpPr txBox="1"/>
          <p:nvPr/>
        </p:nvSpPr>
        <p:spPr>
          <a:xfrm>
            <a:off x="2023333" y="2520391"/>
            <a:ext cx="1422400" cy="386430"/>
          </a:xfrm>
          <a:prstGeom prst="rect">
            <a:avLst/>
          </a:prstGeom>
        </p:spPr>
        <p:txBody>
          <a:bodyPr vert="horz" wrap="square" lIns="0" tIns="16933" rIns="0" bIns="0" rtlCol="0">
            <a:spAutoFit/>
          </a:bodyPr>
          <a:lstStyle/>
          <a:p>
            <a:pPr marL="16933">
              <a:spcBef>
                <a:spcPts val="133"/>
              </a:spcBef>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endParaRPr sz="2400">
              <a:latin typeface="Roboto"/>
              <a:cs typeface="Roboto"/>
            </a:endParaRPr>
          </a:p>
        </p:txBody>
      </p:sp>
      <p:sp>
        <p:nvSpPr>
          <p:cNvPr id="7" name="object 7"/>
          <p:cNvSpPr txBox="1"/>
          <p:nvPr/>
        </p:nvSpPr>
        <p:spPr>
          <a:xfrm>
            <a:off x="1317699" y="2809609"/>
            <a:ext cx="3550920" cy="2928152"/>
          </a:xfrm>
          <a:prstGeom prst="rect">
            <a:avLst/>
          </a:prstGeom>
        </p:spPr>
        <p:txBody>
          <a:bodyPr vert="horz" wrap="square" lIns="0" tIns="16933" rIns="0" bIns="0" rtlCol="0">
            <a:spAutoFit/>
          </a:bodyPr>
          <a:lstStyle/>
          <a:p>
            <a:pPr marR="839026" algn="r">
              <a:spcBef>
                <a:spcPts val="133"/>
              </a:spcBef>
            </a:pPr>
            <a:r>
              <a:rPr sz="2400" spc="-67" dirty="0">
                <a:latin typeface="Roboto"/>
                <a:cs typeface="Roboto"/>
              </a:rPr>
              <a:t>N</a:t>
            </a:r>
            <a:endParaRPr sz="2400">
              <a:latin typeface="Roboto"/>
              <a:cs typeface="Roboto"/>
            </a:endParaRPr>
          </a:p>
          <a:p>
            <a:pPr>
              <a:lnSpc>
                <a:spcPct val="100000"/>
              </a:lnSpc>
            </a:pPr>
            <a:endParaRPr sz="2400">
              <a:latin typeface="Roboto"/>
              <a:cs typeface="Roboto"/>
            </a:endParaRPr>
          </a:p>
          <a:p>
            <a:pPr>
              <a:spcBef>
                <a:spcPts val="1253"/>
              </a:spcBef>
            </a:pPr>
            <a:endParaRPr sz="2400">
              <a:latin typeface="Roboto"/>
              <a:cs typeface="Roboto"/>
            </a:endParaRPr>
          </a:p>
          <a:p>
            <a:pPr marL="573179" indent="-488514">
              <a:buFont typeface="Arial MT"/>
              <a:buChar char="●"/>
              <a:tabLst>
                <a:tab pos="573179" algn="l"/>
              </a:tabLst>
            </a:pPr>
            <a:r>
              <a:rPr sz="2400" dirty="0">
                <a:latin typeface="Roboto"/>
                <a:cs typeface="Roboto"/>
              </a:rPr>
              <a:t>p</a:t>
            </a:r>
            <a:r>
              <a:rPr sz="4000" baseline="-32000" dirty="0">
                <a:latin typeface="Roboto"/>
                <a:cs typeface="Roboto"/>
              </a:rPr>
              <a:t>i</a:t>
            </a:r>
            <a:r>
              <a:rPr sz="4000" spc="-149" baseline="-32000" dirty="0">
                <a:latin typeface="Roboto"/>
                <a:cs typeface="Roboto"/>
              </a:rPr>
              <a:t> </a:t>
            </a:r>
            <a:r>
              <a:rPr sz="2400" dirty="0">
                <a:latin typeface="Roboto"/>
                <a:cs typeface="Roboto"/>
              </a:rPr>
              <a:t>is</a:t>
            </a:r>
            <a:r>
              <a:rPr sz="2400" spc="-33" dirty="0">
                <a:latin typeface="Roboto"/>
                <a:cs typeface="Roboto"/>
              </a:rPr>
              <a:t> probability</a:t>
            </a:r>
            <a:r>
              <a:rPr sz="2400" spc="-27" dirty="0">
                <a:latin typeface="Roboto"/>
                <a:cs typeface="Roboto"/>
              </a:rPr>
              <a:t> </a:t>
            </a:r>
            <a:r>
              <a:rPr sz="2400" dirty="0">
                <a:latin typeface="Roboto"/>
                <a:cs typeface="Roboto"/>
              </a:rPr>
              <a:t>of</a:t>
            </a:r>
            <a:r>
              <a:rPr sz="2400" spc="-33" dirty="0">
                <a:latin typeface="Roboto"/>
                <a:cs typeface="Roboto"/>
              </a:rPr>
              <a:t> </a:t>
            </a:r>
            <a:r>
              <a:rPr sz="2400" spc="-67" dirty="0">
                <a:latin typeface="Roboto"/>
                <a:cs typeface="Roboto"/>
              </a:rPr>
              <a:t>1</a:t>
            </a:r>
            <a:endParaRPr sz="2400">
              <a:latin typeface="Roboto"/>
              <a:cs typeface="Roboto"/>
            </a:endParaRPr>
          </a:p>
          <a:p>
            <a:pPr>
              <a:lnSpc>
                <a:spcPct val="100000"/>
              </a:lnSpc>
              <a:buFont typeface="Arial MT"/>
              <a:buChar char="●"/>
            </a:pPr>
            <a:endParaRPr sz="2400">
              <a:latin typeface="Roboto"/>
              <a:cs typeface="Roboto"/>
            </a:endParaRPr>
          </a:p>
          <a:p>
            <a:pPr>
              <a:spcBef>
                <a:spcPts val="640"/>
              </a:spcBef>
              <a:buFont typeface="Arial MT"/>
              <a:buChar char="●"/>
            </a:pPr>
            <a:endParaRPr sz="2400">
              <a:latin typeface="Roboto"/>
              <a:cs typeface="Roboto"/>
            </a:endParaRPr>
          </a:p>
          <a:p>
            <a:pPr marL="573179" indent="-488514">
              <a:buFont typeface="Arial MT"/>
              <a:buChar char="●"/>
              <a:tabLst>
                <a:tab pos="573179" algn="l"/>
              </a:tabLst>
            </a:pPr>
            <a:r>
              <a:rPr sz="2400" spc="-160" dirty="0">
                <a:latin typeface="Roboto"/>
                <a:cs typeface="Roboto"/>
              </a:rPr>
              <a:t>1-</a:t>
            </a:r>
            <a:r>
              <a:rPr sz="2400" spc="-100" dirty="0">
                <a:latin typeface="Roboto"/>
                <a:cs typeface="Roboto"/>
              </a:rPr>
              <a:t>p</a:t>
            </a:r>
            <a:r>
              <a:rPr sz="4000" spc="-149" baseline="-31000" dirty="0">
                <a:latin typeface="Roboto"/>
                <a:cs typeface="Roboto"/>
              </a:rPr>
              <a:t>i</a:t>
            </a:r>
            <a:r>
              <a:rPr sz="4000" spc="-109" baseline="-31000" dirty="0">
                <a:latin typeface="Roboto"/>
                <a:cs typeface="Roboto"/>
              </a:rPr>
              <a:t> </a:t>
            </a:r>
            <a:r>
              <a:rPr sz="2400" dirty="0">
                <a:latin typeface="Roboto"/>
                <a:cs typeface="Roboto"/>
              </a:rPr>
              <a:t>is</a:t>
            </a:r>
            <a:r>
              <a:rPr sz="2400" spc="-20" dirty="0">
                <a:latin typeface="Roboto"/>
                <a:cs typeface="Roboto"/>
              </a:rPr>
              <a:t> </a:t>
            </a:r>
            <a:r>
              <a:rPr sz="2400" spc="-33" dirty="0">
                <a:latin typeface="Roboto"/>
                <a:cs typeface="Roboto"/>
              </a:rPr>
              <a:t>probability</a:t>
            </a:r>
            <a:r>
              <a:rPr sz="2400" spc="-7" dirty="0">
                <a:latin typeface="Roboto"/>
                <a:cs typeface="Roboto"/>
              </a:rPr>
              <a:t> </a:t>
            </a:r>
            <a:r>
              <a:rPr sz="2400" dirty="0">
                <a:latin typeface="Roboto"/>
                <a:cs typeface="Roboto"/>
              </a:rPr>
              <a:t>of</a:t>
            </a:r>
            <a:r>
              <a:rPr sz="2400" spc="-13" dirty="0">
                <a:latin typeface="Roboto"/>
                <a:cs typeface="Roboto"/>
              </a:rPr>
              <a:t> </a:t>
            </a:r>
            <a:r>
              <a:rPr sz="2400" spc="-67" dirty="0">
                <a:latin typeface="Roboto"/>
                <a:cs typeface="Roboto"/>
              </a:rPr>
              <a:t>0</a:t>
            </a:r>
            <a:endParaRPr sz="2400">
              <a:latin typeface="Roboto"/>
              <a:cs typeface="Roboto"/>
            </a:endParaRPr>
          </a:p>
        </p:txBody>
      </p:sp>
      <p:sp>
        <p:nvSpPr>
          <p:cNvPr id="8" name="object 8"/>
          <p:cNvSpPr txBox="1"/>
          <p:nvPr/>
        </p:nvSpPr>
        <p:spPr>
          <a:xfrm>
            <a:off x="3784601" y="2263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9" name="object 9"/>
          <p:cNvSpPr/>
          <p:nvPr/>
        </p:nvSpPr>
        <p:spPr>
          <a:xfrm>
            <a:off x="3685233" y="2754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351434" y="2425844"/>
            <a:ext cx="5091005" cy="509541"/>
          </a:xfrm>
          <a:prstGeom prst="rect">
            <a:avLst/>
          </a:prstGeom>
        </p:spPr>
        <p:txBody>
          <a:bodyPr vert="horz" wrap="square" lIns="0" tIns="16933" rIns="0" bIns="0" rtlCol="0">
            <a:spAutoFit/>
          </a:bodyPr>
          <a:lstStyle/>
          <a:p>
            <a:pPr marL="50799">
              <a:spcBef>
                <a:spcPts val="133"/>
              </a:spcBef>
            </a:pPr>
            <a:r>
              <a:rPr sz="4000" baseline="4000" dirty="0">
                <a:latin typeface="Arial MT"/>
                <a:cs typeface="Arial MT"/>
              </a:rPr>
              <a:t>∑</a:t>
            </a:r>
            <a:r>
              <a:rPr sz="4000" spc="379" baseline="4000" dirty="0">
                <a:latin typeface="Arial MT"/>
                <a:cs typeface="Arial MT"/>
              </a:rPr>
              <a:t> </a:t>
            </a:r>
            <a:r>
              <a:rPr sz="3200" spc="-579" dirty="0">
                <a:latin typeface="Roboto"/>
                <a:cs typeface="Roboto"/>
              </a:rPr>
              <a:t>-</a:t>
            </a:r>
            <a:r>
              <a:rPr sz="3200" spc="-207"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y</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40" dirty="0">
                <a:latin typeface="Roboto"/>
                <a:cs typeface="Roboto"/>
              </a:rPr>
              <a:t> </a:t>
            </a:r>
            <a:r>
              <a:rPr sz="2400" dirty="0">
                <a:latin typeface="Roboto"/>
                <a:cs typeface="Roboto"/>
              </a:rPr>
              <a:t>p</a:t>
            </a:r>
            <a:r>
              <a:rPr sz="3200" baseline="-31000" dirty="0">
                <a:latin typeface="Roboto"/>
                <a:cs typeface="Roboto"/>
              </a:rPr>
              <a:t>i</a:t>
            </a:r>
            <a:r>
              <a:rPr sz="3200" spc="49" baseline="-31000"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a:t>
            </a:r>
            <a:r>
              <a:rPr sz="2400" spc="-33" dirty="0">
                <a:latin typeface="Roboto"/>
                <a:cs typeface="Roboto"/>
              </a:rPr>
              <a:t> </a:t>
            </a:r>
            <a:r>
              <a:rPr sz="2400" spc="-133" dirty="0">
                <a:latin typeface="Roboto"/>
                <a:cs typeface="Roboto"/>
              </a:rPr>
              <a:t>(1-</a:t>
            </a:r>
            <a:r>
              <a:rPr sz="2400" dirty="0">
                <a:latin typeface="Roboto"/>
                <a:cs typeface="Roboto"/>
              </a:rPr>
              <a:t>y</a:t>
            </a:r>
            <a:r>
              <a:rPr sz="3200" baseline="-31000" dirty="0">
                <a:latin typeface="Roboto"/>
                <a:cs typeface="Roboto"/>
              </a:rPr>
              <a:t>i</a:t>
            </a:r>
            <a:r>
              <a:rPr sz="3200" spc="40" baseline="-31000" dirty="0">
                <a:latin typeface="Roboto"/>
                <a:cs typeface="Roboto"/>
              </a:rPr>
              <a:t> </a:t>
            </a:r>
            <a:r>
              <a:rPr sz="2400" dirty="0">
                <a:latin typeface="Roboto"/>
                <a:cs typeface="Roboto"/>
              </a:rPr>
              <a:t>)</a:t>
            </a:r>
            <a:r>
              <a:rPr sz="2400" spc="-33" dirty="0">
                <a:latin typeface="Roboto"/>
                <a:cs typeface="Roboto"/>
              </a:rPr>
              <a:t> </a:t>
            </a:r>
            <a:r>
              <a:rPr sz="2400" dirty="0">
                <a:latin typeface="Roboto"/>
                <a:cs typeface="Roboto"/>
              </a:rPr>
              <a:t>*</a:t>
            </a:r>
            <a:r>
              <a:rPr sz="2400" spc="-40" dirty="0">
                <a:latin typeface="Roboto"/>
                <a:cs typeface="Roboto"/>
              </a:rPr>
              <a:t> </a:t>
            </a:r>
            <a:r>
              <a:rPr sz="2400" dirty="0">
                <a:latin typeface="Roboto"/>
                <a:cs typeface="Roboto"/>
              </a:rPr>
              <a:t>log(</a:t>
            </a:r>
            <a:r>
              <a:rPr sz="2400" spc="-33" dirty="0">
                <a:latin typeface="Roboto"/>
                <a:cs typeface="Roboto"/>
              </a:rPr>
              <a:t> </a:t>
            </a:r>
            <a:r>
              <a:rPr sz="2400" spc="-160" dirty="0">
                <a:latin typeface="Roboto"/>
                <a:cs typeface="Roboto"/>
              </a:rPr>
              <a:t>1-</a:t>
            </a:r>
            <a:r>
              <a:rPr sz="2400" dirty="0">
                <a:latin typeface="Roboto"/>
                <a:cs typeface="Roboto"/>
              </a:rPr>
              <a:t>p</a:t>
            </a:r>
            <a:r>
              <a:rPr sz="3200" baseline="-31000" dirty="0">
                <a:latin typeface="Roboto"/>
                <a:cs typeface="Roboto"/>
              </a:rPr>
              <a:t>i</a:t>
            </a:r>
            <a:r>
              <a:rPr sz="3200" spc="40" baseline="-31000" dirty="0">
                <a:latin typeface="Roboto"/>
                <a:cs typeface="Roboto"/>
              </a:rPr>
              <a:t> </a:t>
            </a:r>
            <a:r>
              <a:rPr sz="2400" spc="-33" dirty="0">
                <a:latin typeface="Roboto"/>
                <a:cs typeface="Roboto"/>
              </a:rPr>
              <a:t>))</a:t>
            </a:r>
            <a:endParaRPr sz="2400">
              <a:latin typeface="Roboto"/>
              <a:cs typeface="Roboto"/>
            </a:endParaRPr>
          </a:p>
        </p:txBody>
      </p:sp>
      <p:sp>
        <p:nvSpPr>
          <p:cNvPr id="11" name="object 11"/>
          <p:cNvSpPr txBox="1">
            <a:spLocks noGrp="1"/>
          </p:cNvSpPr>
          <p:nvPr>
            <p:ph type="title"/>
          </p:nvPr>
        </p:nvSpPr>
        <p:spPr>
          <a:xfrm>
            <a:off x="1117600" y="376739"/>
            <a:ext cx="108204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
        <p:nvSpPr>
          <p:cNvPr id="12" name="object 12"/>
          <p:cNvSpPr/>
          <p:nvPr/>
        </p:nvSpPr>
        <p:spPr>
          <a:xfrm>
            <a:off x="6971900" y="2449885"/>
            <a:ext cx="2233507" cy="638387"/>
          </a:xfrm>
          <a:custGeom>
            <a:avLst/>
            <a:gdLst/>
            <a:ahLst/>
            <a:cxnLst/>
            <a:rect l="l" t="t" r="r" b="b"/>
            <a:pathLst>
              <a:path w="1675129" h="478789">
                <a:moveTo>
                  <a:pt x="0" y="0"/>
                </a:moveTo>
                <a:lnTo>
                  <a:pt x="1674599" y="0"/>
                </a:lnTo>
                <a:lnTo>
                  <a:pt x="1674599" y="478199"/>
                </a:lnTo>
                <a:lnTo>
                  <a:pt x="0" y="478199"/>
                </a:lnTo>
                <a:lnTo>
                  <a:pt x="0" y="0"/>
                </a:lnTo>
                <a:close/>
              </a:path>
            </a:pathLst>
          </a:custGeom>
          <a:ln w="19049">
            <a:solidFill>
              <a:srgbClr val="FF0000"/>
            </a:solidFill>
          </a:ln>
        </p:spPr>
        <p:txBody>
          <a:bodyPr wrap="square" lIns="0" tIns="0" rIns="0" bIns="0" rtlCol="0"/>
          <a:lstStyle/>
          <a:p>
            <a:endParaRPr sz="2400"/>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3" cstate="print"/>
          <a:stretch>
            <a:fillRect/>
          </a:stretch>
        </p:blipFill>
        <p:spPr>
          <a:xfrm>
            <a:off x="4425054" y="1442779"/>
            <a:ext cx="129183" cy="172243"/>
          </a:xfrm>
          <a:prstGeom prst="rect">
            <a:avLst/>
          </a:prstGeom>
        </p:spPr>
      </p:pic>
      <p:pic>
        <p:nvPicPr>
          <p:cNvPr id="5" name="object 5"/>
          <p:cNvPicPr/>
          <p:nvPr/>
        </p:nvPicPr>
        <p:blipFill>
          <a:blip r:embed="rId4" cstate="print"/>
          <a:stretch>
            <a:fillRect/>
          </a:stretch>
        </p:blipFill>
        <p:spPr>
          <a:xfrm>
            <a:off x="4419893" y="2175410"/>
            <a:ext cx="301907" cy="176212"/>
          </a:xfrm>
          <a:prstGeom prst="rect">
            <a:avLst/>
          </a:prstGeom>
        </p:spPr>
      </p:pic>
      <p:sp>
        <p:nvSpPr>
          <p:cNvPr id="6" name="object 6"/>
          <p:cNvSpPr txBox="1"/>
          <p:nvPr/>
        </p:nvSpPr>
        <p:spPr>
          <a:xfrm>
            <a:off x="1887867" y="1504391"/>
            <a:ext cx="1801707" cy="632651"/>
          </a:xfrm>
          <a:prstGeom prst="rect">
            <a:avLst/>
          </a:prstGeom>
        </p:spPr>
        <p:txBody>
          <a:bodyPr vert="horz" wrap="square" lIns="0" tIns="16933" rIns="0" bIns="0" rtlCol="0">
            <a:spAutoFit/>
          </a:bodyPr>
          <a:lstStyle/>
          <a:p>
            <a:pPr marL="50799">
              <a:spcBef>
                <a:spcPts val="133"/>
              </a:spcBef>
              <a:tabLst>
                <a:tab pos="1609473"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sp>
        <p:nvSpPr>
          <p:cNvPr id="7" name="object 7"/>
          <p:cNvSpPr txBox="1"/>
          <p:nvPr/>
        </p:nvSpPr>
        <p:spPr>
          <a:xfrm>
            <a:off x="3886201" y="1450707"/>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8" name="object 8"/>
          <p:cNvSpPr txBox="1"/>
          <p:nvPr/>
        </p:nvSpPr>
        <p:spPr>
          <a:xfrm>
            <a:off x="3886201" y="1996807"/>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9" name="object 9"/>
          <p:cNvSpPr/>
          <p:nvPr/>
        </p:nvSpPr>
        <p:spPr>
          <a:xfrm>
            <a:off x="3786833" y="1941232"/>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5025770" y="1900911"/>
            <a:ext cx="2124287" cy="345330"/>
          </a:xfrm>
          <a:prstGeom prst="rect">
            <a:avLst/>
          </a:prstGeom>
        </p:spPr>
        <p:txBody>
          <a:bodyPr vert="horz" wrap="square" lIns="0" tIns="16933" rIns="0" bIns="0" rtlCol="0">
            <a:spAutoFit/>
          </a:bodyPr>
          <a:lstStyle/>
          <a:p>
            <a:pPr marL="16933">
              <a:spcBef>
                <a:spcPts val="133"/>
              </a:spcBef>
              <a:tabLst>
                <a:tab pos="2041262" algn="l"/>
              </a:tabLst>
            </a:pPr>
            <a:r>
              <a:rPr sz="2133" spc="-67" dirty="0">
                <a:latin typeface="Roboto"/>
                <a:cs typeface="Roboto"/>
              </a:rPr>
              <a:t>i</a:t>
            </a:r>
            <a:r>
              <a:rPr sz="2133" dirty="0">
                <a:latin typeface="Roboto"/>
                <a:cs typeface="Roboto"/>
              </a:rPr>
              <a:t>	</a:t>
            </a:r>
            <a:r>
              <a:rPr sz="2133" spc="-67" dirty="0">
                <a:latin typeface="Roboto"/>
                <a:cs typeface="Roboto"/>
              </a:rPr>
              <a:t>i</a:t>
            </a:r>
            <a:endParaRPr sz="2133">
              <a:latin typeface="Roboto"/>
              <a:cs typeface="Roboto"/>
            </a:endParaRPr>
          </a:p>
        </p:txBody>
      </p:sp>
      <p:sp>
        <p:nvSpPr>
          <p:cNvPr id="11" name="object 11"/>
          <p:cNvSpPr txBox="1"/>
          <p:nvPr/>
        </p:nvSpPr>
        <p:spPr>
          <a:xfrm>
            <a:off x="6067666" y="1930544"/>
            <a:ext cx="2469727" cy="263320"/>
          </a:xfrm>
          <a:prstGeom prst="rect">
            <a:avLst/>
          </a:prstGeom>
        </p:spPr>
        <p:txBody>
          <a:bodyPr vert="horz" wrap="square" lIns="0" tIns="16933" rIns="0" bIns="0" rtlCol="0">
            <a:spAutoFit/>
          </a:bodyPr>
          <a:lstStyle/>
          <a:p>
            <a:pPr marL="16933">
              <a:spcBef>
                <a:spcPts val="133"/>
              </a:spcBef>
              <a:tabLst>
                <a:tab pos="2401933" algn="l"/>
              </a:tabLst>
            </a:pPr>
            <a:r>
              <a:rPr sz="1600" spc="-67" dirty="0">
                <a:latin typeface="Roboto"/>
                <a:cs typeface="Roboto"/>
              </a:rPr>
              <a:t>i</a:t>
            </a:r>
            <a:r>
              <a:rPr sz="1600" dirty="0">
                <a:latin typeface="Roboto"/>
                <a:cs typeface="Roboto"/>
              </a:rPr>
              <a:t>	</a:t>
            </a:r>
            <a:r>
              <a:rPr sz="1600" spc="-67" dirty="0">
                <a:latin typeface="Roboto"/>
                <a:cs typeface="Roboto"/>
              </a:rPr>
              <a:t>i</a:t>
            </a:r>
            <a:endParaRPr sz="1600">
              <a:latin typeface="Roboto"/>
              <a:cs typeface="Roboto"/>
            </a:endParaRPr>
          </a:p>
        </p:txBody>
      </p:sp>
      <p:sp>
        <p:nvSpPr>
          <p:cNvPr id="12" name="object 12"/>
          <p:cNvSpPr txBox="1"/>
          <p:nvPr/>
        </p:nvSpPr>
        <p:spPr>
          <a:xfrm>
            <a:off x="4385300" y="1680778"/>
            <a:ext cx="4362872" cy="427467"/>
          </a:xfrm>
          <a:prstGeom prst="rect">
            <a:avLst/>
          </a:prstGeom>
        </p:spPr>
        <p:txBody>
          <a:bodyPr vert="horz" wrap="square" lIns="0" tIns="16933" rIns="0" bIns="0" rtlCol="0">
            <a:spAutoFit/>
          </a:bodyPr>
          <a:lstStyle/>
          <a:p>
            <a:pPr marL="16933">
              <a:spcBef>
                <a:spcPts val="133"/>
              </a:spcBef>
            </a:pPr>
            <a:r>
              <a:rPr sz="4000" baseline="4000" dirty="0">
                <a:latin typeface="Arial MT"/>
                <a:cs typeface="Arial MT"/>
              </a:rPr>
              <a:t>∑</a:t>
            </a:r>
            <a:r>
              <a:rPr sz="4000" spc="679" baseline="4000" dirty="0">
                <a:latin typeface="Arial MT"/>
                <a:cs typeface="Arial MT"/>
              </a:rPr>
              <a:t> </a:t>
            </a:r>
            <a:r>
              <a:rPr sz="2400" dirty="0">
                <a:latin typeface="Roboto"/>
                <a:cs typeface="Roboto"/>
              </a:rPr>
              <a:t>(y</a:t>
            </a:r>
            <a:r>
              <a:rPr sz="2400" spc="533" dirty="0">
                <a:latin typeface="Roboto"/>
                <a:cs typeface="Roboto"/>
              </a:rPr>
              <a:t> </a:t>
            </a:r>
            <a:r>
              <a:rPr sz="2400" dirty="0">
                <a:latin typeface="Roboto"/>
                <a:cs typeface="Roboto"/>
              </a:rPr>
              <a:t>*</a:t>
            </a:r>
            <a:r>
              <a:rPr sz="2400" spc="7" dirty="0">
                <a:latin typeface="Roboto"/>
                <a:cs typeface="Roboto"/>
              </a:rPr>
              <a:t> </a:t>
            </a:r>
            <a:r>
              <a:rPr sz="2400" spc="-27" dirty="0">
                <a:latin typeface="Roboto"/>
                <a:cs typeface="Roboto"/>
              </a:rPr>
              <a:t>log(p</a:t>
            </a:r>
            <a:r>
              <a:rPr sz="2400" spc="-200" dirty="0">
                <a:latin typeface="Roboto"/>
                <a:cs typeface="Roboto"/>
              </a:rPr>
              <a:t> </a:t>
            </a:r>
            <a:r>
              <a:rPr sz="2400" dirty="0">
                <a:latin typeface="Roboto"/>
                <a:cs typeface="Roboto"/>
              </a:rPr>
              <a:t>)</a:t>
            </a:r>
            <a:r>
              <a:rPr sz="2400" spc="7" dirty="0">
                <a:latin typeface="Roboto"/>
                <a:cs typeface="Roboto"/>
              </a:rPr>
              <a:t> </a:t>
            </a:r>
            <a:r>
              <a:rPr sz="2400" dirty="0">
                <a:latin typeface="Roboto"/>
                <a:cs typeface="Roboto"/>
              </a:rPr>
              <a:t>+ </a:t>
            </a:r>
            <a:r>
              <a:rPr sz="2400" spc="-133" dirty="0">
                <a:latin typeface="Roboto"/>
                <a:cs typeface="Roboto"/>
              </a:rPr>
              <a:t>(1-</a:t>
            </a:r>
            <a:r>
              <a:rPr sz="2400" spc="-140" dirty="0">
                <a:latin typeface="Roboto"/>
                <a:cs typeface="Roboto"/>
              </a:rPr>
              <a:t>y</a:t>
            </a:r>
            <a:r>
              <a:rPr sz="2400" spc="-60" dirty="0">
                <a:latin typeface="Roboto"/>
                <a:cs typeface="Roboto"/>
              </a:rPr>
              <a:t> </a:t>
            </a:r>
            <a:r>
              <a:rPr sz="2400" dirty="0">
                <a:latin typeface="Roboto"/>
                <a:cs typeface="Roboto"/>
              </a:rPr>
              <a:t>) *</a:t>
            </a:r>
            <a:r>
              <a:rPr sz="2400" spc="7" dirty="0">
                <a:latin typeface="Roboto"/>
                <a:cs typeface="Roboto"/>
              </a:rPr>
              <a:t> </a:t>
            </a:r>
            <a:r>
              <a:rPr sz="2400" spc="-80" dirty="0">
                <a:latin typeface="Roboto"/>
                <a:cs typeface="Roboto"/>
              </a:rPr>
              <a:t>log(1-</a:t>
            </a:r>
            <a:r>
              <a:rPr sz="2400" spc="-93" dirty="0">
                <a:latin typeface="Roboto"/>
                <a:cs typeface="Roboto"/>
              </a:rPr>
              <a:t>p</a:t>
            </a:r>
            <a:r>
              <a:rPr sz="2400" spc="-200" dirty="0">
                <a:latin typeface="Roboto"/>
                <a:cs typeface="Roboto"/>
              </a:rPr>
              <a:t> </a:t>
            </a:r>
            <a:r>
              <a:rPr sz="2400" spc="-33" dirty="0">
                <a:latin typeface="Roboto"/>
                <a:cs typeface="Roboto"/>
              </a:rPr>
              <a:t>))</a:t>
            </a:r>
            <a:endParaRPr sz="2400">
              <a:latin typeface="Roboto"/>
              <a:cs typeface="Roboto"/>
            </a:endParaRPr>
          </a:p>
        </p:txBody>
      </p:sp>
      <p:sp>
        <p:nvSpPr>
          <p:cNvPr id="13" name="object 13"/>
          <p:cNvSpPr txBox="1">
            <a:spLocks noGrp="1"/>
          </p:cNvSpPr>
          <p:nvPr>
            <p:ph type="title"/>
          </p:nvPr>
        </p:nvSpPr>
        <p:spPr>
          <a:xfrm>
            <a:off x="325120" y="254819"/>
            <a:ext cx="1143000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4425054" y="2763579"/>
            <a:ext cx="129183" cy="172243"/>
          </a:xfrm>
          <a:prstGeom prst="rect">
            <a:avLst/>
          </a:prstGeom>
        </p:spPr>
      </p:pic>
      <p:pic>
        <p:nvPicPr>
          <p:cNvPr id="5" name="object 5"/>
          <p:cNvPicPr/>
          <p:nvPr/>
        </p:nvPicPr>
        <p:blipFill>
          <a:blip r:embed="rId3" cstate="print"/>
          <a:stretch>
            <a:fillRect/>
          </a:stretch>
        </p:blipFill>
        <p:spPr>
          <a:xfrm>
            <a:off x="4419893" y="3496210"/>
            <a:ext cx="301907" cy="176212"/>
          </a:xfrm>
          <a:prstGeom prst="rect">
            <a:avLst/>
          </a:prstGeom>
        </p:spPr>
      </p:pic>
      <p:sp>
        <p:nvSpPr>
          <p:cNvPr id="6" name="object 6"/>
          <p:cNvSpPr txBox="1"/>
          <p:nvPr/>
        </p:nvSpPr>
        <p:spPr>
          <a:xfrm>
            <a:off x="3886201" y="2771508"/>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7" name="object 7"/>
          <p:cNvSpPr txBox="1"/>
          <p:nvPr/>
        </p:nvSpPr>
        <p:spPr>
          <a:xfrm>
            <a:off x="3886201" y="3317608"/>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8" name="object 8"/>
          <p:cNvSpPr/>
          <p:nvPr/>
        </p:nvSpPr>
        <p:spPr>
          <a:xfrm>
            <a:off x="3786833" y="3262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9" name="object 9"/>
          <p:cNvSpPr txBox="1"/>
          <p:nvPr/>
        </p:nvSpPr>
        <p:spPr>
          <a:xfrm>
            <a:off x="4999265" y="3221711"/>
            <a:ext cx="251460" cy="345330"/>
          </a:xfrm>
          <a:prstGeom prst="rect">
            <a:avLst/>
          </a:prstGeom>
        </p:spPr>
        <p:txBody>
          <a:bodyPr vert="horz" wrap="square" lIns="0" tIns="16933" rIns="0" bIns="0" rtlCol="0">
            <a:spAutoFit/>
          </a:bodyPr>
          <a:lstStyle/>
          <a:p>
            <a:pPr marL="16933">
              <a:spcBef>
                <a:spcPts val="133"/>
              </a:spcBef>
            </a:pPr>
            <a:r>
              <a:rPr sz="2133" spc="-33" dirty="0">
                <a:latin typeface="Roboto"/>
                <a:cs typeface="Roboto"/>
              </a:rPr>
              <a:t>i1</a:t>
            </a:r>
            <a:endParaRPr sz="2133">
              <a:latin typeface="Roboto"/>
              <a:cs typeface="Roboto"/>
            </a:endParaRPr>
          </a:p>
        </p:txBody>
      </p:sp>
      <p:sp>
        <p:nvSpPr>
          <p:cNvPr id="10" name="object 10"/>
          <p:cNvSpPr txBox="1"/>
          <p:nvPr/>
        </p:nvSpPr>
        <p:spPr>
          <a:xfrm>
            <a:off x="4385301" y="3001578"/>
            <a:ext cx="1841500" cy="427467"/>
          </a:xfrm>
          <a:prstGeom prst="rect">
            <a:avLst/>
          </a:prstGeom>
        </p:spPr>
        <p:txBody>
          <a:bodyPr vert="horz" wrap="square" lIns="0" tIns="16933" rIns="0" bIns="0" rtlCol="0">
            <a:spAutoFit/>
          </a:bodyPr>
          <a:lstStyle/>
          <a:p>
            <a:pPr marL="16933">
              <a:spcBef>
                <a:spcPts val="133"/>
              </a:spcBef>
              <a:tabLst>
                <a:tab pos="923690" algn="l"/>
              </a:tabLst>
            </a:pPr>
            <a:r>
              <a:rPr sz="4000" baseline="4000" dirty="0">
                <a:latin typeface="Arial MT"/>
                <a:cs typeface="Arial MT"/>
              </a:rPr>
              <a:t>∑</a:t>
            </a:r>
            <a:r>
              <a:rPr sz="4000" spc="349" baseline="4000" dirty="0">
                <a:latin typeface="Arial MT"/>
                <a:cs typeface="Arial MT"/>
              </a:rPr>
              <a:t> </a:t>
            </a:r>
            <a:r>
              <a:rPr sz="2400" spc="-33" dirty="0">
                <a:latin typeface="Roboto"/>
                <a:cs typeface="Roboto"/>
              </a:rPr>
              <a:t>(y</a:t>
            </a:r>
            <a:r>
              <a:rPr sz="2400" dirty="0">
                <a:latin typeface="Roboto"/>
                <a:cs typeface="Roboto"/>
              </a:rPr>
              <a:t>	*</a:t>
            </a:r>
            <a:r>
              <a:rPr sz="2400" spc="-7" dirty="0">
                <a:latin typeface="Roboto"/>
                <a:cs typeface="Roboto"/>
              </a:rPr>
              <a:t> </a:t>
            </a:r>
            <a:r>
              <a:rPr sz="2400" spc="-13" dirty="0">
                <a:latin typeface="Roboto"/>
                <a:cs typeface="Roboto"/>
              </a:rPr>
              <a:t>log(p</a:t>
            </a:r>
            <a:endParaRPr sz="2400">
              <a:latin typeface="Roboto"/>
              <a:cs typeface="Roboto"/>
            </a:endParaRPr>
          </a:p>
        </p:txBody>
      </p:sp>
      <p:sp>
        <p:nvSpPr>
          <p:cNvPr id="11" name="object 11"/>
          <p:cNvSpPr txBox="1"/>
          <p:nvPr/>
        </p:nvSpPr>
        <p:spPr>
          <a:xfrm>
            <a:off x="6193259" y="3221711"/>
            <a:ext cx="251460" cy="345330"/>
          </a:xfrm>
          <a:prstGeom prst="rect">
            <a:avLst/>
          </a:prstGeom>
        </p:spPr>
        <p:txBody>
          <a:bodyPr vert="horz" wrap="square" lIns="0" tIns="16933" rIns="0" bIns="0" rtlCol="0">
            <a:spAutoFit/>
          </a:bodyPr>
          <a:lstStyle/>
          <a:p>
            <a:pPr marL="16933">
              <a:spcBef>
                <a:spcPts val="133"/>
              </a:spcBef>
            </a:pPr>
            <a:r>
              <a:rPr sz="2133" spc="-33" dirty="0">
                <a:latin typeface="Roboto"/>
                <a:cs typeface="Roboto"/>
              </a:rPr>
              <a:t>i1</a:t>
            </a:r>
            <a:endParaRPr sz="2133">
              <a:latin typeface="Roboto"/>
              <a:cs typeface="Roboto"/>
            </a:endParaRPr>
          </a:p>
        </p:txBody>
      </p:sp>
      <p:sp>
        <p:nvSpPr>
          <p:cNvPr id="12" name="object 12"/>
          <p:cNvSpPr txBox="1"/>
          <p:nvPr/>
        </p:nvSpPr>
        <p:spPr>
          <a:xfrm>
            <a:off x="6984973" y="3221711"/>
            <a:ext cx="251460" cy="345330"/>
          </a:xfrm>
          <a:prstGeom prst="rect">
            <a:avLst/>
          </a:prstGeom>
        </p:spPr>
        <p:txBody>
          <a:bodyPr vert="horz" wrap="square" lIns="0" tIns="16933" rIns="0" bIns="0" rtlCol="0">
            <a:spAutoFit/>
          </a:bodyPr>
          <a:lstStyle/>
          <a:p>
            <a:pPr marL="16933">
              <a:spcBef>
                <a:spcPts val="133"/>
              </a:spcBef>
            </a:pPr>
            <a:r>
              <a:rPr sz="2133" spc="-33" dirty="0">
                <a:latin typeface="Roboto"/>
                <a:cs typeface="Roboto"/>
              </a:rPr>
              <a:t>i2</a:t>
            </a:r>
            <a:endParaRPr sz="2133">
              <a:latin typeface="Roboto"/>
              <a:cs typeface="Roboto"/>
            </a:endParaRPr>
          </a:p>
        </p:txBody>
      </p:sp>
      <p:sp>
        <p:nvSpPr>
          <p:cNvPr id="13" name="object 13"/>
          <p:cNvSpPr txBox="1"/>
          <p:nvPr/>
        </p:nvSpPr>
        <p:spPr>
          <a:xfrm>
            <a:off x="8178967" y="3221711"/>
            <a:ext cx="251460" cy="345330"/>
          </a:xfrm>
          <a:prstGeom prst="rect">
            <a:avLst/>
          </a:prstGeom>
        </p:spPr>
        <p:txBody>
          <a:bodyPr vert="horz" wrap="square" lIns="0" tIns="16933" rIns="0" bIns="0" rtlCol="0">
            <a:spAutoFit/>
          </a:bodyPr>
          <a:lstStyle/>
          <a:p>
            <a:pPr marL="16933">
              <a:spcBef>
                <a:spcPts val="133"/>
              </a:spcBef>
            </a:pPr>
            <a:r>
              <a:rPr sz="2133" spc="-33" dirty="0">
                <a:latin typeface="Roboto"/>
                <a:cs typeface="Roboto"/>
              </a:rPr>
              <a:t>i2</a:t>
            </a:r>
            <a:endParaRPr sz="2133">
              <a:latin typeface="Roboto"/>
              <a:cs typeface="Roboto"/>
            </a:endParaRPr>
          </a:p>
        </p:txBody>
      </p:sp>
      <p:sp>
        <p:nvSpPr>
          <p:cNvPr id="14" name="object 14"/>
          <p:cNvSpPr txBox="1"/>
          <p:nvPr/>
        </p:nvSpPr>
        <p:spPr>
          <a:xfrm>
            <a:off x="6411091" y="3035444"/>
            <a:ext cx="2231813" cy="386430"/>
          </a:xfrm>
          <a:prstGeom prst="rect">
            <a:avLst/>
          </a:prstGeom>
        </p:spPr>
        <p:txBody>
          <a:bodyPr vert="horz" wrap="square" lIns="0" tIns="16933" rIns="0" bIns="0" rtlCol="0">
            <a:spAutoFit/>
          </a:bodyPr>
          <a:lstStyle/>
          <a:p>
            <a:pPr marL="16933">
              <a:spcBef>
                <a:spcPts val="133"/>
              </a:spcBef>
              <a:tabLst>
                <a:tab pos="883051" algn="l"/>
                <a:tab pos="2002317" algn="l"/>
              </a:tabLst>
            </a:pPr>
            <a:r>
              <a:rPr sz="2400" dirty="0">
                <a:latin typeface="Roboto"/>
                <a:cs typeface="Roboto"/>
              </a:rPr>
              <a:t>) + </a:t>
            </a:r>
            <a:r>
              <a:rPr sz="2400" spc="-67" dirty="0">
                <a:latin typeface="Roboto"/>
                <a:cs typeface="Roboto"/>
              </a:rPr>
              <a:t>y</a:t>
            </a:r>
            <a:r>
              <a:rPr sz="2400" dirty="0">
                <a:latin typeface="Roboto"/>
                <a:cs typeface="Roboto"/>
              </a:rPr>
              <a:t>	*</a:t>
            </a:r>
            <a:r>
              <a:rPr sz="2400" spc="-20" dirty="0">
                <a:latin typeface="Roboto"/>
                <a:cs typeface="Roboto"/>
              </a:rPr>
              <a:t> </a:t>
            </a:r>
            <a:r>
              <a:rPr sz="2400" spc="-27" dirty="0">
                <a:latin typeface="Roboto"/>
                <a:cs typeface="Roboto"/>
              </a:rPr>
              <a:t>log(p</a:t>
            </a:r>
            <a:r>
              <a:rPr sz="2400" dirty="0">
                <a:latin typeface="Roboto"/>
                <a:cs typeface="Roboto"/>
              </a:rPr>
              <a:t>	</a:t>
            </a:r>
            <a:r>
              <a:rPr sz="2400" spc="-33" dirty="0">
                <a:latin typeface="Roboto"/>
                <a:cs typeface="Roboto"/>
              </a:rPr>
              <a:t>))</a:t>
            </a:r>
            <a:endParaRPr sz="2400">
              <a:latin typeface="Roboto"/>
              <a:cs typeface="Roboto"/>
            </a:endParaRPr>
          </a:p>
        </p:txBody>
      </p:sp>
      <p:sp>
        <p:nvSpPr>
          <p:cNvPr id="15" name="object 15"/>
          <p:cNvSpPr txBox="1"/>
          <p:nvPr/>
        </p:nvSpPr>
        <p:spPr>
          <a:xfrm>
            <a:off x="1887867" y="2825191"/>
            <a:ext cx="1801707" cy="632651"/>
          </a:xfrm>
          <a:prstGeom prst="rect">
            <a:avLst/>
          </a:prstGeom>
        </p:spPr>
        <p:txBody>
          <a:bodyPr vert="horz" wrap="square" lIns="0" tIns="16933" rIns="0" bIns="0" rtlCol="0">
            <a:spAutoFit/>
          </a:bodyPr>
          <a:lstStyle/>
          <a:p>
            <a:pPr marL="50799">
              <a:spcBef>
                <a:spcPts val="133"/>
              </a:spcBef>
              <a:tabLst>
                <a:tab pos="1609473"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pic>
        <p:nvPicPr>
          <p:cNvPr id="16" name="object 16"/>
          <p:cNvPicPr/>
          <p:nvPr/>
        </p:nvPicPr>
        <p:blipFill>
          <a:blip r:embed="rId2" cstate="print"/>
          <a:stretch>
            <a:fillRect/>
          </a:stretch>
        </p:blipFill>
        <p:spPr>
          <a:xfrm>
            <a:off x="4425054" y="1442779"/>
            <a:ext cx="129183" cy="172243"/>
          </a:xfrm>
          <a:prstGeom prst="rect">
            <a:avLst/>
          </a:prstGeom>
        </p:spPr>
      </p:pic>
      <p:pic>
        <p:nvPicPr>
          <p:cNvPr id="17" name="object 17"/>
          <p:cNvPicPr/>
          <p:nvPr/>
        </p:nvPicPr>
        <p:blipFill>
          <a:blip r:embed="rId3" cstate="print"/>
          <a:stretch>
            <a:fillRect/>
          </a:stretch>
        </p:blipFill>
        <p:spPr>
          <a:xfrm>
            <a:off x="4419893" y="2175410"/>
            <a:ext cx="301907" cy="176212"/>
          </a:xfrm>
          <a:prstGeom prst="rect">
            <a:avLst/>
          </a:prstGeom>
        </p:spPr>
      </p:pic>
      <p:sp>
        <p:nvSpPr>
          <p:cNvPr id="18" name="object 18"/>
          <p:cNvSpPr txBox="1"/>
          <p:nvPr/>
        </p:nvSpPr>
        <p:spPr>
          <a:xfrm>
            <a:off x="1887867" y="1504391"/>
            <a:ext cx="1801707" cy="632651"/>
          </a:xfrm>
          <a:prstGeom prst="rect">
            <a:avLst/>
          </a:prstGeom>
        </p:spPr>
        <p:txBody>
          <a:bodyPr vert="horz" wrap="square" lIns="0" tIns="16933" rIns="0" bIns="0" rtlCol="0">
            <a:spAutoFit/>
          </a:bodyPr>
          <a:lstStyle/>
          <a:p>
            <a:pPr marL="50799">
              <a:spcBef>
                <a:spcPts val="133"/>
              </a:spcBef>
              <a:tabLst>
                <a:tab pos="1609473"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sp>
        <p:nvSpPr>
          <p:cNvPr id="19" name="object 19"/>
          <p:cNvSpPr txBox="1"/>
          <p:nvPr/>
        </p:nvSpPr>
        <p:spPr>
          <a:xfrm>
            <a:off x="3886201" y="1450707"/>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20" name="object 20"/>
          <p:cNvSpPr txBox="1"/>
          <p:nvPr/>
        </p:nvSpPr>
        <p:spPr>
          <a:xfrm>
            <a:off x="3886201" y="1996807"/>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21" name="object 21"/>
          <p:cNvSpPr/>
          <p:nvPr/>
        </p:nvSpPr>
        <p:spPr>
          <a:xfrm>
            <a:off x="3786833" y="1941232"/>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22" name="object 22"/>
          <p:cNvSpPr txBox="1"/>
          <p:nvPr/>
        </p:nvSpPr>
        <p:spPr>
          <a:xfrm>
            <a:off x="5025770" y="1900911"/>
            <a:ext cx="2124287" cy="345330"/>
          </a:xfrm>
          <a:prstGeom prst="rect">
            <a:avLst/>
          </a:prstGeom>
        </p:spPr>
        <p:txBody>
          <a:bodyPr vert="horz" wrap="square" lIns="0" tIns="16933" rIns="0" bIns="0" rtlCol="0">
            <a:spAutoFit/>
          </a:bodyPr>
          <a:lstStyle/>
          <a:p>
            <a:pPr marL="16933">
              <a:spcBef>
                <a:spcPts val="133"/>
              </a:spcBef>
              <a:tabLst>
                <a:tab pos="2041262" algn="l"/>
              </a:tabLst>
            </a:pPr>
            <a:r>
              <a:rPr sz="2133" spc="-67" dirty="0">
                <a:latin typeface="Roboto"/>
                <a:cs typeface="Roboto"/>
              </a:rPr>
              <a:t>i</a:t>
            </a:r>
            <a:r>
              <a:rPr sz="2133" dirty="0">
                <a:latin typeface="Roboto"/>
                <a:cs typeface="Roboto"/>
              </a:rPr>
              <a:t>	</a:t>
            </a:r>
            <a:r>
              <a:rPr sz="2133" spc="-67" dirty="0">
                <a:latin typeface="Roboto"/>
                <a:cs typeface="Roboto"/>
              </a:rPr>
              <a:t>i</a:t>
            </a:r>
            <a:endParaRPr sz="2133">
              <a:latin typeface="Roboto"/>
              <a:cs typeface="Roboto"/>
            </a:endParaRPr>
          </a:p>
        </p:txBody>
      </p:sp>
      <p:sp>
        <p:nvSpPr>
          <p:cNvPr id="23" name="object 23"/>
          <p:cNvSpPr txBox="1"/>
          <p:nvPr/>
        </p:nvSpPr>
        <p:spPr>
          <a:xfrm>
            <a:off x="6067666" y="1930544"/>
            <a:ext cx="2469727" cy="263320"/>
          </a:xfrm>
          <a:prstGeom prst="rect">
            <a:avLst/>
          </a:prstGeom>
        </p:spPr>
        <p:txBody>
          <a:bodyPr vert="horz" wrap="square" lIns="0" tIns="16933" rIns="0" bIns="0" rtlCol="0">
            <a:spAutoFit/>
          </a:bodyPr>
          <a:lstStyle/>
          <a:p>
            <a:pPr marL="16933">
              <a:spcBef>
                <a:spcPts val="133"/>
              </a:spcBef>
              <a:tabLst>
                <a:tab pos="2401933" algn="l"/>
              </a:tabLst>
            </a:pPr>
            <a:r>
              <a:rPr sz="1600" spc="-67" dirty="0">
                <a:latin typeface="Roboto"/>
                <a:cs typeface="Roboto"/>
              </a:rPr>
              <a:t>i</a:t>
            </a:r>
            <a:r>
              <a:rPr sz="1600" dirty="0">
                <a:latin typeface="Roboto"/>
                <a:cs typeface="Roboto"/>
              </a:rPr>
              <a:t>	</a:t>
            </a:r>
            <a:r>
              <a:rPr sz="1600" spc="-67" dirty="0">
                <a:latin typeface="Roboto"/>
                <a:cs typeface="Roboto"/>
              </a:rPr>
              <a:t>i</a:t>
            </a:r>
            <a:endParaRPr sz="1600">
              <a:latin typeface="Roboto"/>
              <a:cs typeface="Roboto"/>
            </a:endParaRPr>
          </a:p>
        </p:txBody>
      </p:sp>
      <p:sp>
        <p:nvSpPr>
          <p:cNvPr id="24" name="object 24"/>
          <p:cNvSpPr txBox="1"/>
          <p:nvPr/>
        </p:nvSpPr>
        <p:spPr>
          <a:xfrm>
            <a:off x="4385300" y="1680778"/>
            <a:ext cx="4362872" cy="427467"/>
          </a:xfrm>
          <a:prstGeom prst="rect">
            <a:avLst/>
          </a:prstGeom>
        </p:spPr>
        <p:txBody>
          <a:bodyPr vert="horz" wrap="square" lIns="0" tIns="16933" rIns="0" bIns="0" rtlCol="0">
            <a:spAutoFit/>
          </a:bodyPr>
          <a:lstStyle/>
          <a:p>
            <a:pPr marL="16933">
              <a:spcBef>
                <a:spcPts val="133"/>
              </a:spcBef>
            </a:pPr>
            <a:r>
              <a:rPr sz="4000" baseline="4000" dirty="0">
                <a:latin typeface="Arial MT"/>
                <a:cs typeface="Arial MT"/>
              </a:rPr>
              <a:t>∑</a:t>
            </a:r>
            <a:r>
              <a:rPr sz="4000" spc="679" baseline="4000" dirty="0">
                <a:latin typeface="Arial MT"/>
                <a:cs typeface="Arial MT"/>
              </a:rPr>
              <a:t> </a:t>
            </a:r>
            <a:r>
              <a:rPr sz="2400" dirty="0">
                <a:latin typeface="Roboto"/>
                <a:cs typeface="Roboto"/>
              </a:rPr>
              <a:t>(y</a:t>
            </a:r>
            <a:r>
              <a:rPr sz="2400" spc="533" dirty="0">
                <a:latin typeface="Roboto"/>
                <a:cs typeface="Roboto"/>
              </a:rPr>
              <a:t> </a:t>
            </a:r>
            <a:r>
              <a:rPr sz="2400" dirty="0">
                <a:latin typeface="Roboto"/>
                <a:cs typeface="Roboto"/>
              </a:rPr>
              <a:t>*</a:t>
            </a:r>
            <a:r>
              <a:rPr sz="2400" spc="7" dirty="0">
                <a:latin typeface="Roboto"/>
                <a:cs typeface="Roboto"/>
              </a:rPr>
              <a:t> </a:t>
            </a:r>
            <a:r>
              <a:rPr sz="2400" spc="-27" dirty="0">
                <a:latin typeface="Roboto"/>
                <a:cs typeface="Roboto"/>
              </a:rPr>
              <a:t>log(p</a:t>
            </a:r>
            <a:r>
              <a:rPr sz="2400" spc="-200" dirty="0">
                <a:latin typeface="Roboto"/>
                <a:cs typeface="Roboto"/>
              </a:rPr>
              <a:t> </a:t>
            </a:r>
            <a:r>
              <a:rPr sz="2400" dirty="0">
                <a:latin typeface="Roboto"/>
                <a:cs typeface="Roboto"/>
              </a:rPr>
              <a:t>)</a:t>
            </a:r>
            <a:r>
              <a:rPr sz="2400" spc="7" dirty="0">
                <a:latin typeface="Roboto"/>
                <a:cs typeface="Roboto"/>
              </a:rPr>
              <a:t> </a:t>
            </a:r>
            <a:r>
              <a:rPr sz="2400" dirty="0">
                <a:latin typeface="Roboto"/>
                <a:cs typeface="Roboto"/>
              </a:rPr>
              <a:t>+ </a:t>
            </a:r>
            <a:r>
              <a:rPr sz="2400" spc="-133" dirty="0">
                <a:latin typeface="Roboto"/>
                <a:cs typeface="Roboto"/>
              </a:rPr>
              <a:t>(1-</a:t>
            </a:r>
            <a:r>
              <a:rPr sz="2400" spc="-140" dirty="0">
                <a:latin typeface="Roboto"/>
                <a:cs typeface="Roboto"/>
              </a:rPr>
              <a:t>y</a:t>
            </a:r>
            <a:r>
              <a:rPr sz="2400" spc="-60" dirty="0">
                <a:latin typeface="Roboto"/>
                <a:cs typeface="Roboto"/>
              </a:rPr>
              <a:t> </a:t>
            </a:r>
            <a:r>
              <a:rPr sz="2400" dirty="0">
                <a:latin typeface="Roboto"/>
                <a:cs typeface="Roboto"/>
              </a:rPr>
              <a:t>) *</a:t>
            </a:r>
            <a:r>
              <a:rPr sz="2400" spc="7" dirty="0">
                <a:latin typeface="Roboto"/>
                <a:cs typeface="Roboto"/>
              </a:rPr>
              <a:t> </a:t>
            </a:r>
            <a:r>
              <a:rPr sz="2400" spc="-80" dirty="0">
                <a:latin typeface="Roboto"/>
                <a:cs typeface="Roboto"/>
              </a:rPr>
              <a:t>log(1-</a:t>
            </a:r>
            <a:r>
              <a:rPr sz="2400" spc="-93" dirty="0">
                <a:latin typeface="Roboto"/>
                <a:cs typeface="Roboto"/>
              </a:rPr>
              <a:t>p</a:t>
            </a:r>
            <a:r>
              <a:rPr sz="2400" spc="-200" dirty="0">
                <a:latin typeface="Roboto"/>
                <a:cs typeface="Roboto"/>
              </a:rPr>
              <a:t> </a:t>
            </a:r>
            <a:r>
              <a:rPr sz="2400" spc="-33" dirty="0">
                <a:latin typeface="Roboto"/>
                <a:cs typeface="Roboto"/>
              </a:rPr>
              <a:t>))</a:t>
            </a:r>
            <a:endParaRPr sz="2400">
              <a:latin typeface="Roboto"/>
              <a:cs typeface="Roboto"/>
            </a:endParaRPr>
          </a:p>
        </p:txBody>
      </p:sp>
      <p:sp>
        <p:nvSpPr>
          <p:cNvPr id="25" name="object 25"/>
          <p:cNvSpPr txBox="1">
            <a:spLocks noGrp="1"/>
          </p:cNvSpPr>
          <p:nvPr>
            <p:ph type="title"/>
          </p:nvPr>
        </p:nvSpPr>
        <p:spPr>
          <a:xfrm>
            <a:off x="1117600" y="254819"/>
            <a:ext cx="982472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45441" y="3269787"/>
            <a:ext cx="1246292" cy="581355"/>
          </a:xfrm>
          <a:prstGeom prst="rect">
            <a:avLst/>
          </a:prstGeom>
        </p:spPr>
        <p:txBody>
          <a:bodyPr vert="horz" wrap="square" lIns="0" tIns="16933" rIns="0" bIns="0" rtlCol="0">
            <a:spAutoFit/>
          </a:bodyPr>
          <a:lstStyle/>
          <a:p>
            <a:pPr marL="16933">
              <a:lnSpc>
                <a:spcPts val="2220"/>
              </a:lnSpc>
              <a:spcBef>
                <a:spcPts val="133"/>
              </a:spcBef>
              <a:tabLst>
                <a:tab pos="1228483" algn="l"/>
              </a:tabLst>
            </a:pPr>
            <a:r>
              <a:rPr sz="1867" spc="-7" dirty="0">
                <a:latin typeface="Arial MT"/>
                <a:cs typeface="Arial MT"/>
              </a:rPr>
              <a:t>Salary </a:t>
            </a:r>
            <a:r>
              <a:rPr sz="1867" spc="-27" dirty="0">
                <a:latin typeface="Arial MT"/>
                <a:cs typeface="Arial MT"/>
              </a:rPr>
              <a:t> </a:t>
            </a:r>
            <a:r>
              <a:rPr sz="1867" u="heavy" dirty="0">
                <a:uFill>
                  <a:solidFill>
                    <a:srgbClr val="595959"/>
                  </a:solidFill>
                </a:uFill>
                <a:latin typeface="Times New Roman" panose="02020603050405020304"/>
                <a:cs typeface="Times New Roman" panose="02020603050405020304"/>
              </a:rPr>
              <a:t> 	</a:t>
            </a:r>
            <a:endParaRPr sz="1867" dirty="0">
              <a:latin typeface="Times New Roman" panose="02020603050405020304"/>
              <a:cs typeface="Times New Roman" panose="02020603050405020304"/>
            </a:endParaRPr>
          </a:p>
          <a:p>
            <a:pPr marL="194728">
              <a:lnSpc>
                <a:spcPts val="2220"/>
              </a:lnSpc>
            </a:pPr>
            <a:r>
              <a:rPr sz="1867" dirty="0">
                <a:latin typeface="Arial MT"/>
                <a:cs typeface="Arial MT"/>
              </a:rPr>
              <a:t>(X)</a:t>
            </a:r>
          </a:p>
        </p:txBody>
      </p:sp>
      <p:sp>
        <p:nvSpPr>
          <p:cNvPr id="3" name="object 3"/>
          <p:cNvSpPr txBox="1"/>
          <p:nvPr/>
        </p:nvSpPr>
        <p:spPr>
          <a:xfrm>
            <a:off x="9343092" y="3269787"/>
            <a:ext cx="2353733" cy="581355"/>
          </a:xfrm>
          <a:prstGeom prst="rect">
            <a:avLst/>
          </a:prstGeom>
        </p:spPr>
        <p:txBody>
          <a:bodyPr vert="horz" wrap="square" lIns="0" tIns="16933" rIns="0" bIns="0" rtlCol="0">
            <a:spAutoFit/>
          </a:bodyPr>
          <a:lstStyle/>
          <a:p>
            <a:pPr marL="16933">
              <a:lnSpc>
                <a:spcPts val="2220"/>
              </a:lnSpc>
              <a:spcBef>
                <a:spcPts val="133"/>
              </a:spcBef>
              <a:tabLst>
                <a:tab pos="428403" algn="l"/>
                <a:tab pos="611278"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dirty="0">
              <a:latin typeface="Arial MT"/>
              <a:cs typeface="Arial MT"/>
            </a:endParaRPr>
          </a:p>
          <a:p>
            <a:pPr marL="1316534">
              <a:lnSpc>
                <a:spcPts val="2220"/>
              </a:lnSpc>
            </a:pPr>
            <a:r>
              <a:rPr sz="1867" dirty="0">
                <a:latin typeface="Arial MT"/>
                <a:cs typeface="Arial MT"/>
              </a:rPr>
              <a:t>(Y)</a:t>
            </a:r>
          </a:p>
        </p:txBody>
      </p:sp>
      <p:grpSp>
        <p:nvGrpSpPr>
          <p:cNvPr id="4" name="object 4"/>
          <p:cNvGrpSpPr/>
          <p:nvPr/>
        </p:nvGrpSpPr>
        <p:grpSpPr>
          <a:xfrm>
            <a:off x="8605465" y="3268650"/>
            <a:ext cx="699347" cy="524087"/>
            <a:chOff x="6454099" y="2451487"/>
            <a:chExt cx="524510" cy="393065"/>
          </a:xfrm>
        </p:grpSpPr>
        <p:sp>
          <p:nvSpPr>
            <p:cNvPr id="5" name="object 5"/>
            <p:cNvSpPr/>
            <p:nvPr/>
          </p:nvSpPr>
          <p:spPr>
            <a:xfrm>
              <a:off x="6578024" y="2456250"/>
              <a:ext cx="396240" cy="383540"/>
            </a:xfrm>
            <a:custGeom>
              <a:avLst/>
              <a:gdLst/>
              <a:ahLst/>
              <a:cxnLst/>
              <a:rect l="l" t="t" r="r" b="b"/>
              <a:pathLst>
                <a:path w="396240" h="383539">
                  <a:moveTo>
                    <a:pt x="197849" y="383399"/>
                  </a:moveTo>
                  <a:lnTo>
                    <a:pt x="152484" y="378337"/>
                  </a:lnTo>
                  <a:lnTo>
                    <a:pt x="110840" y="363915"/>
                  </a:lnTo>
                  <a:lnTo>
                    <a:pt x="74104" y="341285"/>
                  </a:lnTo>
                  <a:lnTo>
                    <a:pt x="43465" y="311598"/>
                  </a:lnTo>
                  <a:lnTo>
                    <a:pt x="20109" y="276004"/>
                  </a:lnTo>
                  <a:lnTo>
                    <a:pt x="5225" y="235655"/>
                  </a:lnTo>
                  <a:lnTo>
                    <a:pt x="0" y="191699"/>
                  </a:ln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close/>
                </a:path>
              </a:pathLst>
            </a:custGeom>
            <a:solidFill>
              <a:srgbClr val="EEEEEE"/>
            </a:solidFill>
          </p:spPr>
          <p:txBody>
            <a:bodyPr wrap="square" lIns="0" tIns="0" rIns="0" bIns="0" rtlCol="0"/>
            <a:lstStyle/>
            <a:p>
              <a:endParaRPr sz="2400"/>
            </a:p>
          </p:txBody>
        </p:sp>
        <p:sp>
          <p:nvSpPr>
            <p:cNvPr id="6" name="object 6"/>
            <p:cNvSpPr/>
            <p:nvPr/>
          </p:nvSpPr>
          <p:spPr>
            <a:xfrm>
              <a:off x="6578024" y="2456250"/>
              <a:ext cx="396240" cy="383540"/>
            </a:xfrm>
            <a:custGeom>
              <a:avLst/>
              <a:gdLst/>
              <a:ahLst/>
              <a:cxnLst/>
              <a:rect l="l" t="t" r="r" b="b"/>
              <a:pathLst>
                <a:path w="396240" h="383539">
                  <a:moveTo>
                    <a:pt x="0" y="191699"/>
                  </a:move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lnTo>
                    <a:pt x="152484" y="378337"/>
                  </a:lnTo>
                  <a:lnTo>
                    <a:pt x="110840" y="363915"/>
                  </a:lnTo>
                  <a:lnTo>
                    <a:pt x="74104" y="341285"/>
                  </a:lnTo>
                  <a:lnTo>
                    <a:pt x="43465" y="311598"/>
                  </a:lnTo>
                  <a:lnTo>
                    <a:pt x="20109" y="276004"/>
                  </a:lnTo>
                  <a:lnTo>
                    <a:pt x="5225" y="235655"/>
                  </a:lnTo>
                  <a:lnTo>
                    <a:pt x="0" y="191699"/>
                  </a:lnTo>
                  <a:close/>
                </a:path>
              </a:pathLst>
            </a:custGeom>
            <a:ln w="9524">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6454099" y="2606959"/>
              <a:ext cx="105500" cy="81980"/>
            </a:xfrm>
            <a:prstGeom prst="rect">
              <a:avLst/>
            </a:prstGeom>
          </p:spPr>
        </p:pic>
      </p:grpSp>
      <p:pic>
        <p:nvPicPr>
          <p:cNvPr id="8" name="object 8"/>
          <p:cNvPicPr/>
          <p:nvPr/>
        </p:nvPicPr>
        <p:blipFill>
          <a:blip r:embed="rId2" cstate="print"/>
          <a:stretch>
            <a:fillRect/>
          </a:stretch>
        </p:blipFill>
        <p:spPr>
          <a:xfrm>
            <a:off x="9654165" y="3475945"/>
            <a:ext cx="140667" cy="109307"/>
          </a:xfrm>
          <a:prstGeom prst="rect">
            <a:avLst/>
          </a:prstGeom>
        </p:spPr>
      </p:pic>
      <p:grpSp>
        <p:nvGrpSpPr>
          <p:cNvPr id="9" name="object 9"/>
          <p:cNvGrpSpPr/>
          <p:nvPr/>
        </p:nvGrpSpPr>
        <p:grpSpPr>
          <a:xfrm>
            <a:off x="1595483" y="1749399"/>
            <a:ext cx="5300669" cy="3451866"/>
            <a:chOff x="1196612" y="1312049"/>
            <a:chExt cx="4389120" cy="2519045"/>
          </a:xfrm>
        </p:grpSpPr>
        <p:sp>
          <p:nvSpPr>
            <p:cNvPr id="10" name="object 10"/>
            <p:cNvSpPr/>
            <p:nvPr/>
          </p:nvSpPr>
          <p:spPr>
            <a:xfrm>
              <a:off x="1217107" y="1360037"/>
              <a:ext cx="0" cy="2450465"/>
            </a:xfrm>
            <a:custGeom>
              <a:avLst/>
              <a:gdLst/>
              <a:ahLst/>
              <a:cxnLst/>
              <a:rect l="l" t="t" r="r" b="b"/>
              <a:pathLst>
                <a:path h="2450465">
                  <a:moveTo>
                    <a:pt x="0" y="2450249"/>
                  </a:moveTo>
                  <a:lnTo>
                    <a:pt x="0" y="0"/>
                  </a:lnTo>
                </a:path>
              </a:pathLst>
            </a:custGeom>
            <a:ln w="9524">
              <a:solidFill>
                <a:srgbClr val="595959"/>
              </a:solidFill>
            </a:ln>
          </p:spPr>
          <p:txBody>
            <a:bodyPr wrap="square" lIns="0" tIns="0" rIns="0" bIns="0" rtlCol="0"/>
            <a:lstStyle/>
            <a:p>
              <a:endParaRPr sz="2400"/>
            </a:p>
          </p:txBody>
        </p:sp>
        <p:sp>
          <p:nvSpPr>
            <p:cNvPr id="11" name="object 11"/>
            <p:cNvSpPr/>
            <p:nvPr/>
          </p:nvSpPr>
          <p:spPr>
            <a:xfrm>
              <a:off x="1201374" y="1316811"/>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sz="2400"/>
            </a:p>
          </p:txBody>
        </p:sp>
        <p:sp>
          <p:nvSpPr>
            <p:cNvPr id="12" name="object 12"/>
            <p:cNvSpPr/>
            <p:nvPr/>
          </p:nvSpPr>
          <p:spPr>
            <a:xfrm>
              <a:off x="1201374" y="1316811"/>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sz="2400"/>
            </a:p>
          </p:txBody>
        </p:sp>
        <p:sp>
          <p:nvSpPr>
            <p:cNvPr id="13" name="object 13"/>
            <p:cNvSpPr/>
            <p:nvPr/>
          </p:nvSpPr>
          <p:spPr>
            <a:xfrm>
              <a:off x="1217107" y="3810286"/>
              <a:ext cx="4320540" cy="0"/>
            </a:xfrm>
            <a:custGeom>
              <a:avLst/>
              <a:gdLst/>
              <a:ahLst/>
              <a:cxnLst/>
              <a:rect l="l" t="t" r="r" b="b"/>
              <a:pathLst>
                <a:path w="4320540">
                  <a:moveTo>
                    <a:pt x="0" y="0"/>
                  </a:moveTo>
                  <a:lnTo>
                    <a:pt x="4320149" y="0"/>
                  </a:lnTo>
                </a:path>
              </a:pathLst>
            </a:custGeom>
            <a:ln w="9524">
              <a:solidFill>
                <a:srgbClr val="595959"/>
              </a:solidFill>
            </a:ln>
          </p:spPr>
          <p:txBody>
            <a:bodyPr wrap="square" lIns="0" tIns="0" rIns="0" bIns="0" rtlCol="0"/>
            <a:lstStyle/>
            <a:p>
              <a:endParaRPr sz="2400"/>
            </a:p>
          </p:txBody>
        </p:sp>
        <p:sp>
          <p:nvSpPr>
            <p:cNvPr id="14" name="object 14"/>
            <p:cNvSpPr/>
            <p:nvPr/>
          </p:nvSpPr>
          <p:spPr>
            <a:xfrm>
              <a:off x="5537257" y="379455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15" name="object 15"/>
            <p:cNvSpPr/>
            <p:nvPr/>
          </p:nvSpPr>
          <p:spPr>
            <a:xfrm>
              <a:off x="5537257" y="37945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1485997" y="3389836"/>
              <a:ext cx="211155" cy="162584"/>
            </a:xfrm>
            <a:prstGeom prst="rect">
              <a:avLst/>
            </a:prstGeom>
          </p:spPr>
        </p:pic>
        <p:pic>
          <p:nvPicPr>
            <p:cNvPr id="17" name="object 17"/>
            <p:cNvPicPr/>
            <p:nvPr/>
          </p:nvPicPr>
          <p:blipFill>
            <a:blip r:embed="rId3" cstate="print"/>
            <a:stretch>
              <a:fillRect/>
            </a:stretch>
          </p:blipFill>
          <p:spPr>
            <a:xfrm>
              <a:off x="1729410" y="3389835"/>
              <a:ext cx="211155" cy="162584"/>
            </a:xfrm>
            <a:prstGeom prst="rect">
              <a:avLst/>
            </a:prstGeom>
          </p:spPr>
        </p:pic>
        <p:pic>
          <p:nvPicPr>
            <p:cNvPr id="18" name="object 18"/>
            <p:cNvPicPr/>
            <p:nvPr/>
          </p:nvPicPr>
          <p:blipFill>
            <a:blip r:embed="rId4" cstate="print"/>
            <a:stretch>
              <a:fillRect/>
            </a:stretch>
          </p:blipFill>
          <p:spPr>
            <a:xfrm>
              <a:off x="1972822" y="3389834"/>
              <a:ext cx="211155" cy="162584"/>
            </a:xfrm>
            <a:prstGeom prst="rect">
              <a:avLst/>
            </a:prstGeom>
          </p:spPr>
        </p:pic>
        <p:pic>
          <p:nvPicPr>
            <p:cNvPr id="19" name="object 19"/>
            <p:cNvPicPr/>
            <p:nvPr/>
          </p:nvPicPr>
          <p:blipFill>
            <a:blip r:embed="rId4" cstate="print"/>
            <a:stretch>
              <a:fillRect/>
            </a:stretch>
          </p:blipFill>
          <p:spPr>
            <a:xfrm>
              <a:off x="2216216" y="3389834"/>
              <a:ext cx="211155" cy="162584"/>
            </a:xfrm>
            <a:prstGeom prst="rect">
              <a:avLst/>
            </a:prstGeom>
          </p:spPr>
        </p:pic>
        <p:pic>
          <p:nvPicPr>
            <p:cNvPr id="20" name="object 20"/>
            <p:cNvPicPr/>
            <p:nvPr/>
          </p:nvPicPr>
          <p:blipFill>
            <a:blip r:embed="rId4" cstate="print"/>
            <a:stretch>
              <a:fillRect/>
            </a:stretch>
          </p:blipFill>
          <p:spPr>
            <a:xfrm>
              <a:off x="4516051" y="1655076"/>
              <a:ext cx="211155" cy="162584"/>
            </a:xfrm>
            <a:prstGeom prst="rect">
              <a:avLst/>
            </a:prstGeom>
          </p:spPr>
        </p:pic>
        <p:pic>
          <p:nvPicPr>
            <p:cNvPr id="21" name="object 21"/>
            <p:cNvPicPr/>
            <p:nvPr/>
          </p:nvPicPr>
          <p:blipFill>
            <a:blip r:embed="rId4" cstate="print"/>
            <a:stretch>
              <a:fillRect/>
            </a:stretch>
          </p:blipFill>
          <p:spPr>
            <a:xfrm>
              <a:off x="4759463" y="1655074"/>
              <a:ext cx="211155" cy="162584"/>
            </a:xfrm>
            <a:prstGeom prst="rect">
              <a:avLst/>
            </a:prstGeom>
          </p:spPr>
        </p:pic>
        <p:pic>
          <p:nvPicPr>
            <p:cNvPr id="22" name="object 22"/>
            <p:cNvPicPr/>
            <p:nvPr/>
          </p:nvPicPr>
          <p:blipFill>
            <a:blip r:embed="rId4" cstate="print"/>
            <a:stretch>
              <a:fillRect/>
            </a:stretch>
          </p:blipFill>
          <p:spPr>
            <a:xfrm>
              <a:off x="5002876" y="1655073"/>
              <a:ext cx="211155" cy="162584"/>
            </a:xfrm>
            <a:prstGeom prst="rect">
              <a:avLst/>
            </a:prstGeom>
          </p:spPr>
        </p:pic>
        <p:pic>
          <p:nvPicPr>
            <p:cNvPr id="23" name="object 23"/>
            <p:cNvPicPr/>
            <p:nvPr/>
          </p:nvPicPr>
          <p:blipFill>
            <a:blip r:embed="rId3" cstate="print"/>
            <a:stretch>
              <a:fillRect/>
            </a:stretch>
          </p:blipFill>
          <p:spPr>
            <a:xfrm>
              <a:off x="5246269" y="1655074"/>
              <a:ext cx="211155" cy="162584"/>
            </a:xfrm>
            <a:prstGeom prst="rect">
              <a:avLst/>
            </a:prstGeom>
          </p:spPr>
        </p:pic>
      </p:grpSp>
      <p:sp>
        <p:nvSpPr>
          <p:cNvPr id="24" name="object 24"/>
          <p:cNvSpPr txBox="1"/>
          <p:nvPr/>
        </p:nvSpPr>
        <p:spPr>
          <a:xfrm>
            <a:off x="396351" y="3103083"/>
            <a:ext cx="1178559" cy="595035"/>
          </a:xfrm>
          <a:prstGeom prst="rect">
            <a:avLst/>
          </a:prstGeom>
        </p:spPr>
        <p:txBody>
          <a:bodyPr vert="horz" wrap="square" lIns="0" tIns="30480" rIns="0" bIns="0" rtlCol="0">
            <a:spAutoFit/>
          </a:bodyPr>
          <a:lstStyle/>
          <a:p>
            <a:pPr marL="16933" marR="6773" indent="309026">
              <a:lnSpc>
                <a:spcPts val="2200"/>
              </a:lnSpc>
              <a:spcBef>
                <a:spcPts val="240"/>
              </a:spcBef>
            </a:pPr>
            <a:r>
              <a:rPr sz="1867" spc="-7" dirty="0">
                <a:latin typeface="Arial MT"/>
                <a:cs typeface="Arial MT"/>
              </a:rPr>
              <a:t>Loan </a:t>
            </a:r>
            <a:r>
              <a:rPr sz="1867" dirty="0">
                <a:latin typeface="Arial MT"/>
                <a:cs typeface="Arial MT"/>
              </a:rPr>
              <a:t> </a:t>
            </a:r>
            <a:r>
              <a:rPr sz="1867" spc="-7" dirty="0">
                <a:latin typeface="Arial MT"/>
                <a:cs typeface="Arial MT"/>
              </a:rPr>
              <a:t>Approved?</a:t>
            </a:r>
            <a:endParaRPr sz="1867">
              <a:latin typeface="Arial MT"/>
              <a:cs typeface="Arial MT"/>
            </a:endParaRPr>
          </a:p>
        </p:txBody>
      </p:sp>
      <p:sp>
        <p:nvSpPr>
          <p:cNvPr id="29" name="object 29"/>
          <p:cNvSpPr txBox="1"/>
          <p:nvPr/>
        </p:nvSpPr>
        <p:spPr>
          <a:xfrm>
            <a:off x="2417059" y="5285375"/>
            <a:ext cx="469053"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Low</a:t>
            </a:r>
            <a:endParaRPr sz="1867">
              <a:latin typeface="Arial MT"/>
              <a:cs typeface="Arial MT"/>
            </a:endParaRPr>
          </a:p>
        </p:txBody>
      </p:sp>
      <p:sp>
        <p:nvSpPr>
          <p:cNvPr id="30" name="object 30"/>
          <p:cNvSpPr txBox="1"/>
          <p:nvPr/>
        </p:nvSpPr>
        <p:spPr>
          <a:xfrm>
            <a:off x="6374605" y="5285375"/>
            <a:ext cx="52154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High</a:t>
            </a:r>
            <a:endParaRPr sz="1867">
              <a:latin typeface="Arial MT"/>
              <a:cs typeface="Arial MT"/>
            </a:endParaRPr>
          </a:p>
        </p:txBody>
      </p:sp>
      <p:sp>
        <p:nvSpPr>
          <p:cNvPr id="31" name="object 31"/>
          <p:cNvSpPr txBox="1"/>
          <p:nvPr/>
        </p:nvSpPr>
        <p:spPr>
          <a:xfrm>
            <a:off x="4188157" y="5511074"/>
            <a:ext cx="70442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Salary</a:t>
            </a:r>
            <a:endParaRPr sz="1867">
              <a:latin typeface="Arial MT"/>
              <a:cs typeface="Arial MT"/>
            </a:endParaRPr>
          </a:p>
        </p:txBody>
      </p:sp>
      <p:sp>
        <p:nvSpPr>
          <p:cNvPr id="25" name="object 25"/>
          <p:cNvSpPr txBox="1"/>
          <p:nvPr/>
        </p:nvSpPr>
        <p:spPr>
          <a:xfrm>
            <a:off x="793846" y="2212517"/>
            <a:ext cx="420793" cy="304421"/>
          </a:xfrm>
          <a:prstGeom prst="rect">
            <a:avLst/>
          </a:prstGeom>
        </p:spPr>
        <p:txBody>
          <a:bodyPr vert="horz" wrap="square" lIns="0" tIns="16933" rIns="0" bIns="0" rtlCol="0">
            <a:spAutoFit/>
          </a:bodyPr>
          <a:lstStyle/>
          <a:p>
            <a:pPr marL="16933">
              <a:spcBef>
                <a:spcPts val="133"/>
              </a:spcBef>
            </a:pPr>
            <a:r>
              <a:rPr sz="1867" spc="-173" dirty="0">
                <a:solidFill>
                  <a:srgbClr val="274E13"/>
                </a:solidFill>
                <a:latin typeface="Arial MT"/>
                <a:cs typeface="Arial MT"/>
              </a:rPr>
              <a:t>Y</a:t>
            </a:r>
            <a:r>
              <a:rPr sz="1867" spc="-7" dirty="0">
                <a:solidFill>
                  <a:srgbClr val="274E13"/>
                </a:solidFill>
                <a:latin typeface="Arial MT"/>
                <a:cs typeface="Arial MT"/>
              </a:rPr>
              <a:t>es</a:t>
            </a:r>
            <a:endParaRPr sz="1867">
              <a:latin typeface="Arial MT"/>
              <a:cs typeface="Arial MT"/>
            </a:endParaRPr>
          </a:p>
        </p:txBody>
      </p:sp>
      <p:sp>
        <p:nvSpPr>
          <p:cNvPr id="26" name="object 26"/>
          <p:cNvSpPr txBox="1"/>
          <p:nvPr/>
        </p:nvSpPr>
        <p:spPr>
          <a:xfrm>
            <a:off x="867991" y="4421195"/>
            <a:ext cx="336972" cy="304421"/>
          </a:xfrm>
          <a:prstGeom prst="rect">
            <a:avLst/>
          </a:prstGeom>
        </p:spPr>
        <p:txBody>
          <a:bodyPr vert="horz" wrap="square" lIns="0" tIns="16933" rIns="0" bIns="0" rtlCol="0">
            <a:spAutoFit/>
          </a:bodyPr>
          <a:lstStyle/>
          <a:p>
            <a:pPr marL="16933">
              <a:spcBef>
                <a:spcPts val="133"/>
              </a:spcBef>
            </a:pPr>
            <a:r>
              <a:rPr sz="1867" spc="-7" dirty="0">
                <a:solidFill>
                  <a:srgbClr val="660000"/>
                </a:solidFill>
                <a:latin typeface="Arial MT"/>
                <a:cs typeface="Arial MT"/>
              </a:rPr>
              <a:t>No</a:t>
            </a:r>
            <a:endParaRPr sz="1867">
              <a:latin typeface="Arial MT"/>
              <a:cs typeface="Arial MT"/>
            </a:endParaRPr>
          </a:p>
        </p:txBody>
      </p:sp>
      <p:sp>
        <p:nvSpPr>
          <p:cNvPr id="27" name="object 27"/>
          <p:cNvSpPr txBox="1">
            <a:spLocks noGrp="1"/>
          </p:cNvSpPr>
          <p:nvPr>
            <p:ph type="title"/>
          </p:nvPr>
        </p:nvSpPr>
        <p:spPr>
          <a:xfrm>
            <a:off x="2193943" y="100217"/>
            <a:ext cx="6766841"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8" name="object 28"/>
          <p:cNvSpPr txBox="1"/>
          <p:nvPr/>
        </p:nvSpPr>
        <p:spPr>
          <a:xfrm>
            <a:off x="8670248" y="39907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33" name="TextBox 32">
            <a:extLst>
              <a:ext uri="{FF2B5EF4-FFF2-40B4-BE49-F238E27FC236}">
                <a16:creationId xmlns:a16="http://schemas.microsoft.com/office/drawing/2014/main" id="{9004EE09-FC8F-49DA-B9CC-49828B4FABFF}"/>
              </a:ext>
            </a:extLst>
          </p:cNvPr>
          <p:cNvSpPr txBox="1"/>
          <p:nvPr/>
        </p:nvSpPr>
        <p:spPr>
          <a:xfrm>
            <a:off x="5466741" y="901793"/>
            <a:ext cx="6096000" cy="923330"/>
          </a:xfrm>
          <a:prstGeom prst="rect">
            <a:avLst/>
          </a:prstGeom>
          <a:noFill/>
        </p:spPr>
        <p:txBody>
          <a:bodyPr wrap="square">
            <a:spAutoFit/>
          </a:bodyPr>
          <a:lstStyle/>
          <a:p>
            <a:r>
              <a:rPr lang="en-US" dirty="0"/>
              <a:t>To do this we will build a simple classification models that will take Applicants salary as input and outputs if Applicants loan is Approved or Not </a:t>
            </a:r>
            <a:endParaRPr lang="en-IN" dirty="0"/>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231532" y="3899641"/>
            <a:ext cx="7196667" cy="2602421"/>
          </a:xfrm>
          <a:prstGeom prst="rect">
            <a:avLst/>
          </a:prstGeom>
        </p:spPr>
        <p:txBody>
          <a:bodyPr vert="horz" wrap="square" lIns="0" tIns="16933" rIns="0" bIns="0" rtlCol="0">
            <a:spAutoFit/>
          </a:bodyPr>
          <a:lstStyle/>
          <a:p>
            <a:pPr marL="573179" indent="-488514">
              <a:spcBef>
                <a:spcPts val="133"/>
              </a:spcBef>
              <a:buFont typeface="Arial MT"/>
              <a:buChar char="●"/>
              <a:tabLst>
                <a:tab pos="573179" algn="l"/>
              </a:tabLst>
            </a:pPr>
            <a:r>
              <a:rPr sz="2400" dirty="0">
                <a:latin typeface="Roboto"/>
                <a:cs typeface="Roboto"/>
              </a:rPr>
              <a:t>When</a:t>
            </a:r>
            <a:r>
              <a:rPr sz="2400" spc="-87" dirty="0">
                <a:latin typeface="Roboto"/>
                <a:cs typeface="Roboto"/>
              </a:rPr>
              <a:t> </a:t>
            </a:r>
            <a:r>
              <a:rPr sz="2400" dirty="0">
                <a:latin typeface="Roboto"/>
                <a:cs typeface="Roboto"/>
              </a:rPr>
              <a:t>the</a:t>
            </a:r>
            <a:r>
              <a:rPr sz="2400" spc="-80" dirty="0">
                <a:latin typeface="Roboto"/>
                <a:cs typeface="Roboto"/>
              </a:rPr>
              <a:t> </a:t>
            </a:r>
            <a:r>
              <a:rPr sz="2400" spc="-13" dirty="0">
                <a:latin typeface="Roboto"/>
                <a:cs typeface="Roboto"/>
              </a:rPr>
              <a:t>actual</a:t>
            </a:r>
            <a:r>
              <a:rPr sz="2400" spc="-80" dirty="0">
                <a:latin typeface="Roboto"/>
                <a:cs typeface="Roboto"/>
              </a:rPr>
              <a:t> </a:t>
            </a:r>
            <a:r>
              <a:rPr sz="2400" dirty="0">
                <a:latin typeface="Roboto"/>
                <a:cs typeface="Roboto"/>
              </a:rPr>
              <a:t>class</a:t>
            </a:r>
            <a:r>
              <a:rPr sz="2400" spc="-87" dirty="0">
                <a:latin typeface="Roboto"/>
                <a:cs typeface="Roboto"/>
              </a:rPr>
              <a:t> </a:t>
            </a:r>
            <a:r>
              <a:rPr sz="2400" dirty="0">
                <a:latin typeface="Roboto"/>
                <a:cs typeface="Roboto"/>
              </a:rPr>
              <a:t>is</a:t>
            </a:r>
            <a:r>
              <a:rPr sz="2400" spc="-80" dirty="0">
                <a:latin typeface="Roboto"/>
                <a:cs typeface="Roboto"/>
              </a:rPr>
              <a:t> </a:t>
            </a:r>
            <a:r>
              <a:rPr sz="2400" spc="-33" dirty="0">
                <a:latin typeface="Roboto"/>
                <a:cs typeface="Roboto"/>
              </a:rPr>
              <a:t>1:</a:t>
            </a:r>
            <a:endParaRPr sz="2400">
              <a:latin typeface="Roboto"/>
              <a:cs typeface="Roboto"/>
            </a:endParaRPr>
          </a:p>
          <a:p>
            <a:pPr marL="1182764" lvl="1" indent="-488514">
              <a:spcBef>
                <a:spcPts val="20"/>
              </a:spcBef>
              <a:buFont typeface="Arial MT"/>
              <a:buChar char="○"/>
              <a:tabLst>
                <a:tab pos="1181917" algn="l"/>
              </a:tabLst>
            </a:pPr>
            <a:r>
              <a:rPr sz="2400" dirty="0">
                <a:latin typeface="Roboto"/>
                <a:cs typeface="Roboto"/>
              </a:rPr>
              <a:t>y</a:t>
            </a:r>
            <a:r>
              <a:rPr sz="2400" baseline="-32000" dirty="0">
                <a:latin typeface="Roboto"/>
                <a:cs typeface="Roboto"/>
              </a:rPr>
              <a:t>i1</a:t>
            </a:r>
            <a:r>
              <a:rPr sz="2400" spc="200" baseline="-32000" dirty="0">
                <a:latin typeface="Roboto"/>
                <a:cs typeface="Roboto"/>
              </a:rPr>
              <a:t> </a:t>
            </a:r>
            <a:r>
              <a:rPr sz="2400" dirty="0">
                <a:latin typeface="Roboto"/>
                <a:cs typeface="Roboto"/>
              </a:rPr>
              <a:t>=</a:t>
            </a:r>
            <a:r>
              <a:rPr sz="2400" spc="-67" dirty="0">
                <a:latin typeface="Roboto"/>
                <a:cs typeface="Roboto"/>
              </a:rPr>
              <a:t> </a:t>
            </a:r>
            <a:r>
              <a:rPr sz="2400" dirty="0">
                <a:latin typeface="Roboto"/>
                <a:cs typeface="Roboto"/>
              </a:rPr>
              <a:t>1,</a:t>
            </a:r>
            <a:r>
              <a:rPr sz="2400" spc="-67" dirty="0">
                <a:latin typeface="Roboto"/>
                <a:cs typeface="Roboto"/>
              </a:rPr>
              <a:t> </a:t>
            </a:r>
            <a:r>
              <a:rPr sz="2400" dirty="0">
                <a:latin typeface="Roboto"/>
                <a:cs typeface="Roboto"/>
              </a:rPr>
              <a:t>y</a:t>
            </a:r>
            <a:r>
              <a:rPr sz="2400" baseline="-32000" dirty="0">
                <a:latin typeface="Roboto"/>
                <a:cs typeface="Roboto"/>
              </a:rPr>
              <a:t>i2</a:t>
            </a:r>
            <a:r>
              <a:rPr sz="2400" spc="209" baseline="-32000" dirty="0">
                <a:latin typeface="Roboto"/>
                <a:cs typeface="Roboto"/>
              </a:rPr>
              <a:t> </a:t>
            </a:r>
            <a:r>
              <a:rPr sz="2400" dirty="0">
                <a:latin typeface="Roboto"/>
                <a:cs typeface="Roboto"/>
              </a:rPr>
              <a:t>=</a:t>
            </a:r>
            <a:r>
              <a:rPr sz="2400" spc="-67" dirty="0">
                <a:latin typeface="Roboto"/>
                <a:cs typeface="Roboto"/>
              </a:rPr>
              <a:t> 0</a:t>
            </a:r>
            <a:endParaRPr sz="2400">
              <a:latin typeface="Roboto"/>
              <a:cs typeface="Roboto"/>
            </a:endParaRPr>
          </a:p>
          <a:p>
            <a:pPr lvl="1">
              <a:spcBef>
                <a:spcPts val="33"/>
              </a:spcBef>
              <a:buFont typeface="Arial MT"/>
              <a:buChar char="○"/>
            </a:pPr>
            <a:endParaRPr sz="2400">
              <a:latin typeface="Roboto"/>
              <a:cs typeface="Roboto"/>
            </a:endParaRPr>
          </a:p>
          <a:p>
            <a:pPr marL="573179" indent="-488514">
              <a:spcBef>
                <a:spcPts val="7"/>
              </a:spcBef>
              <a:buFont typeface="Arial MT"/>
              <a:buChar char="●"/>
              <a:tabLst>
                <a:tab pos="573179" algn="l"/>
              </a:tabLst>
            </a:pPr>
            <a:r>
              <a:rPr sz="2400" dirty="0">
                <a:latin typeface="Roboto"/>
                <a:cs typeface="Roboto"/>
              </a:rPr>
              <a:t>When</a:t>
            </a:r>
            <a:r>
              <a:rPr sz="2400" spc="-87" dirty="0">
                <a:latin typeface="Roboto"/>
                <a:cs typeface="Roboto"/>
              </a:rPr>
              <a:t> </a:t>
            </a:r>
            <a:r>
              <a:rPr sz="2400" dirty="0">
                <a:latin typeface="Roboto"/>
                <a:cs typeface="Roboto"/>
              </a:rPr>
              <a:t>the</a:t>
            </a:r>
            <a:r>
              <a:rPr sz="2400" spc="-80" dirty="0">
                <a:latin typeface="Roboto"/>
                <a:cs typeface="Roboto"/>
              </a:rPr>
              <a:t> </a:t>
            </a:r>
            <a:r>
              <a:rPr sz="2400" spc="-13" dirty="0">
                <a:latin typeface="Roboto"/>
                <a:cs typeface="Roboto"/>
              </a:rPr>
              <a:t>actual</a:t>
            </a:r>
            <a:r>
              <a:rPr sz="2400" spc="-80" dirty="0">
                <a:latin typeface="Roboto"/>
                <a:cs typeface="Roboto"/>
              </a:rPr>
              <a:t> </a:t>
            </a:r>
            <a:r>
              <a:rPr sz="2400" dirty="0">
                <a:latin typeface="Roboto"/>
                <a:cs typeface="Roboto"/>
              </a:rPr>
              <a:t>class</a:t>
            </a:r>
            <a:r>
              <a:rPr sz="2400" spc="-87" dirty="0">
                <a:latin typeface="Roboto"/>
                <a:cs typeface="Roboto"/>
              </a:rPr>
              <a:t> </a:t>
            </a:r>
            <a:r>
              <a:rPr sz="2400" dirty="0">
                <a:latin typeface="Roboto"/>
                <a:cs typeface="Roboto"/>
              </a:rPr>
              <a:t>is</a:t>
            </a:r>
            <a:r>
              <a:rPr sz="2400" spc="-80" dirty="0">
                <a:latin typeface="Roboto"/>
                <a:cs typeface="Roboto"/>
              </a:rPr>
              <a:t> </a:t>
            </a:r>
            <a:r>
              <a:rPr sz="2400" spc="-33" dirty="0">
                <a:latin typeface="Roboto"/>
                <a:cs typeface="Roboto"/>
              </a:rPr>
              <a:t>0:</a:t>
            </a:r>
            <a:endParaRPr sz="2400">
              <a:latin typeface="Roboto"/>
              <a:cs typeface="Roboto"/>
            </a:endParaRPr>
          </a:p>
          <a:p>
            <a:pPr marL="1182764" lvl="1" indent="-488514">
              <a:spcBef>
                <a:spcPts val="20"/>
              </a:spcBef>
              <a:buFont typeface="Arial MT"/>
              <a:buChar char="○"/>
              <a:tabLst>
                <a:tab pos="1181917" algn="l"/>
              </a:tabLst>
            </a:pPr>
            <a:r>
              <a:rPr sz="2400" dirty="0">
                <a:latin typeface="Roboto"/>
                <a:cs typeface="Roboto"/>
              </a:rPr>
              <a:t>y</a:t>
            </a:r>
            <a:r>
              <a:rPr sz="2400" baseline="-32000" dirty="0">
                <a:latin typeface="Roboto"/>
                <a:cs typeface="Roboto"/>
              </a:rPr>
              <a:t>i1</a:t>
            </a:r>
            <a:r>
              <a:rPr sz="2400" spc="200" baseline="-32000" dirty="0">
                <a:latin typeface="Roboto"/>
                <a:cs typeface="Roboto"/>
              </a:rPr>
              <a:t> </a:t>
            </a:r>
            <a:r>
              <a:rPr sz="2400" dirty="0">
                <a:latin typeface="Roboto"/>
                <a:cs typeface="Roboto"/>
              </a:rPr>
              <a:t>=</a:t>
            </a:r>
            <a:r>
              <a:rPr sz="2400" spc="-67" dirty="0">
                <a:latin typeface="Roboto"/>
                <a:cs typeface="Roboto"/>
              </a:rPr>
              <a:t> </a:t>
            </a:r>
            <a:r>
              <a:rPr sz="2400" dirty="0">
                <a:latin typeface="Roboto"/>
                <a:cs typeface="Roboto"/>
              </a:rPr>
              <a:t>0,</a:t>
            </a:r>
            <a:r>
              <a:rPr sz="2400" spc="-67" dirty="0">
                <a:latin typeface="Roboto"/>
                <a:cs typeface="Roboto"/>
              </a:rPr>
              <a:t> </a:t>
            </a:r>
            <a:r>
              <a:rPr sz="2400" dirty="0">
                <a:latin typeface="Roboto"/>
                <a:cs typeface="Roboto"/>
              </a:rPr>
              <a:t>y</a:t>
            </a:r>
            <a:r>
              <a:rPr sz="2400" baseline="-32000" dirty="0">
                <a:latin typeface="Roboto"/>
                <a:cs typeface="Roboto"/>
              </a:rPr>
              <a:t>i2</a:t>
            </a:r>
            <a:r>
              <a:rPr sz="2400" spc="209" baseline="-32000" dirty="0">
                <a:latin typeface="Roboto"/>
                <a:cs typeface="Roboto"/>
              </a:rPr>
              <a:t> </a:t>
            </a:r>
            <a:r>
              <a:rPr sz="2400" dirty="0">
                <a:latin typeface="Roboto"/>
                <a:cs typeface="Roboto"/>
              </a:rPr>
              <a:t>=</a:t>
            </a:r>
            <a:r>
              <a:rPr sz="2400" spc="-67" dirty="0">
                <a:latin typeface="Roboto"/>
                <a:cs typeface="Roboto"/>
              </a:rPr>
              <a:t> 1</a:t>
            </a:r>
            <a:endParaRPr sz="2400">
              <a:latin typeface="Roboto"/>
              <a:cs typeface="Roboto"/>
            </a:endParaRPr>
          </a:p>
          <a:p>
            <a:pPr lvl="1">
              <a:spcBef>
                <a:spcPts val="33"/>
              </a:spcBef>
              <a:buFont typeface="Arial MT"/>
              <a:buChar char="○"/>
            </a:pPr>
            <a:endParaRPr sz="2400">
              <a:latin typeface="Roboto"/>
              <a:cs typeface="Roboto"/>
            </a:endParaRPr>
          </a:p>
          <a:p>
            <a:pPr marL="573179" indent="-488514">
              <a:spcBef>
                <a:spcPts val="7"/>
              </a:spcBef>
              <a:buFont typeface="Arial MT"/>
              <a:buChar char="●"/>
              <a:tabLst>
                <a:tab pos="573179" algn="l"/>
              </a:tabLst>
            </a:pPr>
            <a:r>
              <a:rPr sz="2400" dirty="0">
                <a:latin typeface="Roboto"/>
                <a:cs typeface="Roboto"/>
              </a:rPr>
              <a:t>pi1</a:t>
            </a:r>
            <a:r>
              <a:rPr sz="2400" spc="-73" dirty="0">
                <a:latin typeface="Roboto"/>
                <a:cs typeface="Roboto"/>
              </a:rPr>
              <a:t> </a:t>
            </a:r>
            <a:r>
              <a:rPr sz="2400" dirty="0">
                <a:latin typeface="Roboto"/>
                <a:cs typeface="Roboto"/>
              </a:rPr>
              <a:t>and</a:t>
            </a:r>
            <a:r>
              <a:rPr sz="2400" spc="-73" dirty="0">
                <a:latin typeface="Roboto"/>
                <a:cs typeface="Roboto"/>
              </a:rPr>
              <a:t> </a:t>
            </a:r>
            <a:r>
              <a:rPr sz="2400" dirty="0">
                <a:latin typeface="Roboto"/>
                <a:cs typeface="Roboto"/>
              </a:rPr>
              <a:t>pi2</a:t>
            </a:r>
            <a:r>
              <a:rPr sz="2400" spc="-73" dirty="0">
                <a:latin typeface="Roboto"/>
                <a:cs typeface="Roboto"/>
              </a:rPr>
              <a:t> </a:t>
            </a:r>
            <a:r>
              <a:rPr sz="2400" dirty="0">
                <a:latin typeface="Roboto"/>
                <a:cs typeface="Roboto"/>
              </a:rPr>
              <a:t>:</a:t>
            </a:r>
            <a:r>
              <a:rPr sz="2400" spc="-73" dirty="0">
                <a:latin typeface="Roboto"/>
                <a:cs typeface="Roboto"/>
              </a:rPr>
              <a:t> </a:t>
            </a:r>
            <a:r>
              <a:rPr sz="2400" spc="-33" dirty="0">
                <a:latin typeface="Roboto"/>
                <a:cs typeface="Roboto"/>
              </a:rPr>
              <a:t>probability</a:t>
            </a:r>
            <a:r>
              <a:rPr sz="2400" spc="-73" dirty="0">
                <a:latin typeface="Roboto"/>
                <a:cs typeface="Roboto"/>
              </a:rPr>
              <a:t> </a:t>
            </a:r>
            <a:r>
              <a:rPr sz="2400" dirty="0">
                <a:latin typeface="Roboto"/>
                <a:cs typeface="Roboto"/>
              </a:rPr>
              <a:t>of</a:t>
            </a:r>
            <a:r>
              <a:rPr sz="2400" spc="-73" dirty="0">
                <a:latin typeface="Roboto"/>
                <a:cs typeface="Roboto"/>
              </a:rPr>
              <a:t> </a:t>
            </a:r>
            <a:r>
              <a:rPr sz="2400" spc="-13" dirty="0">
                <a:latin typeface="Roboto"/>
                <a:cs typeface="Roboto"/>
              </a:rPr>
              <a:t>first</a:t>
            </a:r>
            <a:r>
              <a:rPr sz="2400" spc="-67" dirty="0">
                <a:latin typeface="Roboto"/>
                <a:cs typeface="Roboto"/>
              </a:rPr>
              <a:t> </a:t>
            </a:r>
            <a:r>
              <a:rPr sz="2400" dirty="0">
                <a:latin typeface="Roboto"/>
                <a:cs typeface="Roboto"/>
              </a:rPr>
              <a:t>and</a:t>
            </a:r>
            <a:r>
              <a:rPr sz="2400" spc="-73" dirty="0">
                <a:latin typeface="Roboto"/>
                <a:cs typeface="Roboto"/>
              </a:rPr>
              <a:t> </a:t>
            </a:r>
            <a:r>
              <a:rPr sz="2400" dirty="0">
                <a:latin typeface="Roboto"/>
                <a:cs typeface="Roboto"/>
              </a:rPr>
              <a:t>second</a:t>
            </a:r>
            <a:r>
              <a:rPr sz="2400" spc="-73" dirty="0">
                <a:latin typeface="Roboto"/>
                <a:cs typeface="Roboto"/>
              </a:rPr>
              <a:t> </a:t>
            </a:r>
            <a:r>
              <a:rPr sz="2400" spc="-13" dirty="0">
                <a:latin typeface="Roboto"/>
                <a:cs typeface="Roboto"/>
              </a:rPr>
              <a:t>class</a:t>
            </a:r>
            <a:endParaRPr sz="2400">
              <a:latin typeface="Roboto"/>
              <a:cs typeface="Roboto"/>
            </a:endParaRPr>
          </a:p>
        </p:txBody>
      </p:sp>
      <p:grpSp>
        <p:nvGrpSpPr>
          <p:cNvPr id="5" name="object 5"/>
          <p:cNvGrpSpPr/>
          <p:nvPr/>
        </p:nvGrpSpPr>
        <p:grpSpPr>
          <a:xfrm>
            <a:off x="4419894" y="2763579"/>
            <a:ext cx="302260" cy="909320"/>
            <a:chOff x="3314920" y="2072684"/>
            <a:chExt cx="226695" cy="681990"/>
          </a:xfrm>
        </p:grpSpPr>
        <p:pic>
          <p:nvPicPr>
            <p:cNvPr id="6" name="object 6"/>
            <p:cNvPicPr/>
            <p:nvPr/>
          </p:nvPicPr>
          <p:blipFill>
            <a:blip r:embed="rId2" cstate="print"/>
            <a:stretch>
              <a:fillRect/>
            </a:stretch>
          </p:blipFill>
          <p:spPr>
            <a:xfrm>
              <a:off x="3318790" y="2072684"/>
              <a:ext cx="96887" cy="129182"/>
            </a:xfrm>
            <a:prstGeom prst="rect">
              <a:avLst/>
            </a:prstGeom>
          </p:spPr>
        </p:pic>
        <p:pic>
          <p:nvPicPr>
            <p:cNvPr id="7" name="object 7"/>
            <p:cNvPicPr/>
            <p:nvPr/>
          </p:nvPicPr>
          <p:blipFill>
            <a:blip r:embed="rId3" cstate="print"/>
            <a:stretch>
              <a:fillRect/>
            </a:stretch>
          </p:blipFill>
          <p:spPr>
            <a:xfrm>
              <a:off x="3314920" y="2622157"/>
              <a:ext cx="226430" cy="132159"/>
            </a:xfrm>
            <a:prstGeom prst="rect">
              <a:avLst/>
            </a:prstGeom>
          </p:spPr>
        </p:pic>
      </p:grpSp>
      <p:sp>
        <p:nvSpPr>
          <p:cNvPr id="8" name="object 8"/>
          <p:cNvSpPr txBox="1"/>
          <p:nvPr/>
        </p:nvSpPr>
        <p:spPr>
          <a:xfrm>
            <a:off x="3903134" y="2591168"/>
            <a:ext cx="234527" cy="1117400"/>
          </a:xfrm>
          <a:prstGeom prst="rect">
            <a:avLst/>
          </a:prstGeom>
        </p:spPr>
        <p:txBody>
          <a:bodyPr vert="horz" wrap="square" lIns="0" tIns="197273" rIns="0" bIns="0" rtlCol="0">
            <a:spAutoFit/>
          </a:bodyPr>
          <a:lstStyle/>
          <a:p>
            <a:pPr>
              <a:spcBef>
                <a:spcPts val="1553"/>
              </a:spcBef>
            </a:pPr>
            <a:r>
              <a:rPr sz="2400" spc="-67" dirty="0">
                <a:latin typeface="Roboto"/>
                <a:cs typeface="Roboto"/>
              </a:rPr>
              <a:t>1</a:t>
            </a:r>
            <a:endParaRPr sz="2400">
              <a:latin typeface="Roboto"/>
              <a:cs typeface="Roboto"/>
            </a:endParaRPr>
          </a:p>
          <a:p>
            <a:pPr>
              <a:spcBef>
                <a:spcPts val="1420"/>
              </a:spcBef>
            </a:pPr>
            <a:r>
              <a:rPr sz="2400" spc="-67" dirty="0">
                <a:latin typeface="Roboto"/>
                <a:cs typeface="Roboto"/>
              </a:rPr>
              <a:t>N</a:t>
            </a:r>
            <a:endParaRPr sz="2400">
              <a:latin typeface="Roboto"/>
              <a:cs typeface="Roboto"/>
            </a:endParaRPr>
          </a:p>
        </p:txBody>
      </p:sp>
      <p:sp>
        <p:nvSpPr>
          <p:cNvPr id="9" name="object 9"/>
          <p:cNvSpPr/>
          <p:nvPr/>
        </p:nvSpPr>
        <p:spPr>
          <a:xfrm>
            <a:off x="3786833" y="3262033"/>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10" name="object 10"/>
          <p:cNvSpPr txBox="1"/>
          <p:nvPr/>
        </p:nvSpPr>
        <p:spPr>
          <a:xfrm>
            <a:off x="4402234" y="3001578"/>
            <a:ext cx="631612" cy="427467"/>
          </a:xfrm>
          <a:prstGeom prst="rect">
            <a:avLst/>
          </a:prstGeom>
        </p:spPr>
        <p:txBody>
          <a:bodyPr vert="horz" wrap="square" lIns="0" tIns="16933" rIns="0" bIns="0" rtlCol="0">
            <a:spAutoFit/>
          </a:bodyPr>
          <a:lstStyle/>
          <a:p>
            <a:pPr>
              <a:spcBef>
                <a:spcPts val="133"/>
              </a:spcBef>
            </a:pPr>
            <a:r>
              <a:rPr sz="4000" baseline="4000" dirty="0">
                <a:latin typeface="Arial MT"/>
                <a:cs typeface="Arial MT"/>
              </a:rPr>
              <a:t>∑</a:t>
            </a:r>
            <a:r>
              <a:rPr sz="4000" spc="349" baseline="4000" dirty="0">
                <a:latin typeface="Arial MT"/>
                <a:cs typeface="Arial MT"/>
              </a:rPr>
              <a:t> </a:t>
            </a:r>
            <a:r>
              <a:rPr sz="2400" spc="-33" dirty="0">
                <a:latin typeface="Roboto"/>
                <a:cs typeface="Roboto"/>
              </a:rPr>
              <a:t>(y</a:t>
            </a:r>
            <a:endParaRPr sz="2400">
              <a:latin typeface="Roboto"/>
              <a:cs typeface="Roboto"/>
            </a:endParaRPr>
          </a:p>
        </p:txBody>
      </p:sp>
      <p:sp>
        <p:nvSpPr>
          <p:cNvPr id="11" name="object 11"/>
          <p:cNvSpPr txBox="1"/>
          <p:nvPr/>
        </p:nvSpPr>
        <p:spPr>
          <a:xfrm>
            <a:off x="5016198" y="3221711"/>
            <a:ext cx="234527" cy="345330"/>
          </a:xfrm>
          <a:prstGeom prst="rect">
            <a:avLst/>
          </a:prstGeom>
        </p:spPr>
        <p:txBody>
          <a:bodyPr vert="horz" wrap="square" lIns="0" tIns="16933" rIns="0" bIns="0" rtlCol="0">
            <a:spAutoFit/>
          </a:bodyPr>
          <a:lstStyle/>
          <a:p>
            <a:pPr>
              <a:spcBef>
                <a:spcPts val="133"/>
              </a:spcBef>
            </a:pPr>
            <a:r>
              <a:rPr sz="2133" spc="-33" dirty="0">
                <a:latin typeface="Roboto"/>
                <a:cs typeface="Roboto"/>
              </a:rPr>
              <a:t>i1</a:t>
            </a:r>
            <a:endParaRPr sz="2133">
              <a:latin typeface="Roboto"/>
              <a:cs typeface="Roboto"/>
            </a:endParaRPr>
          </a:p>
        </p:txBody>
      </p:sp>
      <p:sp>
        <p:nvSpPr>
          <p:cNvPr id="12" name="object 12"/>
          <p:cNvSpPr txBox="1"/>
          <p:nvPr/>
        </p:nvSpPr>
        <p:spPr>
          <a:xfrm>
            <a:off x="5309315" y="3035444"/>
            <a:ext cx="917787" cy="386430"/>
          </a:xfrm>
          <a:prstGeom prst="rect">
            <a:avLst/>
          </a:prstGeom>
        </p:spPr>
        <p:txBody>
          <a:bodyPr vert="horz" wrap="square" lIns="0" tIns="16933" rIns="0" bIns="0" rtlCol="0">
            <a:spAutoFit/>
          </a:bodyPr>
          <a:lstStyle/>
          <a:p>
            <a:pPr>
              <a:spcBef>
                <a:spcPts val="133"/>
              </a:spcBef>
            </a:pPr>
            <a:r>
              <a:rPr sz="2400" dirty="0">
                <a:latin typeface="Roboto"/>
                <a:cs typeface="Roboto"/>
              </a:rPr>
              <a:t>*</a:t>
            </a:r>
            <a:r>
              <a:rPr sz="2400" spc="-7" dirty="0">
                <a:latin typeface="Roboto"/>
                <a:cs typeface="Roboto"/>
              </a:rPr>
              <a:t> </a:t>
            </a:r>
            <a:r>
              <a:rPr sz="2400" spc="-13" dirty="0">
                <a:latin typeface="Roboto"/>
                <a:cs typeface="Roboto"/>
              </a:rPr>
              <a:t>log(p</a:t>
            </a:r>
            <a:endParaRPr sz="2400">
              <a:latin typeface="Roboto"/>
              <a:cs typeface="Roboto"/>
            </a:endParaRPr>
          </a:p>
        </p:txBody>
      </p:sp>
      <p:sp>
        <p:nvSpPr>
          <p:cNvPr id="13" name="object 13"/>
          <p:cNvSpPr txBox="1"/>
          <p:nvPr/>
        </p:nvSpPr>
        <p:spPr>
          <a:xfrm>
            <a:off x="6210193" y="3221711"/>
            <a:ext cx="234527" cy="345330"/>
          </a:xfrm>
          <a:prstGeom prst="rect">
            <a:avLst/>
          </a:prstGeom>
        </p:spPr>
        <p:txBody>
          <a:bodyPr vert="horz" wrap="square" lIns="0" tIns="16933" rIns="0" bIns="0" rtlCol="0">
            <a:spAutoFit/>
          </a:bodyPr>
          <a:lstStyle/>
          <a:p>
            <a:pPr>
              <a:spcBef>
                <a:spcPts val="133"/>
              </a:spcBef>
            </a:pPr>
            <a:r>
              <a:rPr sz="2133" spc="-33" dirty="0">
                <a:latin typeface="Roboto"/>
                <a:cs typeface="Roboto"/>
              </a:rPr>
              <a:t>i1</a:t>
            </a:r>
            <a:endParaRPr sz="2133">
              <a:latin typeface="Roboto"/>
              <a:cs typeface="Roboto"/>
            </a:endParaRPr>
          </a:p>
        </p:txBody>
      </p:sp>
      <p:sp>
        <p:nvSpPr>
          <p:cNvPr id="14" name="object 14"/>
          <p:cNvSpPr txBox="1"/>
          <p:nvPr/>
        </p:nvSpPr>
        <p:spPr>
          <a:xfrm>
            <a:off x="6428025" y="3035444"/>
            <a:ext cx="590127" cy="386430"/>
          </a:xfrm>
          <a:prstGeom prst="rect">
            <a:avLst/>
          </a:prstGeom>
        </p:spPr>
        <p:txBody>
          <a:bodyPr vert="horz" wrap="square" lIns="0" tIns="16933" rIns="0" bIns="0" rtlCol="0">
            <a:spAutoFit/>
          </a:bodyPr>
          <a:lstStyle/>
          <a:p>
            <a:pPr>
              <a:spcBef>
                <a:spcPts val="133"/>
              </a:spcBef>
            </a:pPr>
            <a:r>
              <a:rPr sz="2400" dirty="0">
                <a:latin typeface="Roboto"/>
                <a:cs typeface="Roboto"/>
              </a:rPr>
              <a:t>) + </a:t>
            </a:r>
            <a:r>
              <a:rPr sz="2400" spc="-67" dirty="0">
                <a:latin typeface="Roboto"/>
                <a:cs typeface="Roboto"/>
              </a:rPr>
              <a:t>y</a:t>
            </a:r>
            <a:endParaRPr sz="2400">
              <a:latin typeface="Roboto"/>
              <a:cs typeface="Roboto"/>
            </a:endParaRPr>
          </a:p>
        </p:txBody>
      </p:sp>
      <p:sp>
        <p:nvSpPr>
          <p:cNvPr id="15" name="object 15"/>
          <p:cNvSpPr txBox="1"/>
          <p:nvPr/>
        </p:nvSpPr>
        <p:spPr>
          <a:xfrm>
            <a:off x="7001906" y="3221711"/>
            <a:ext cx="234527" cy="345330"/>
          </a:xfrm>
          <a:prstGeom prst="rect">
            <a:avLst/>
          </a:prstGeom>
        </p:spPr>
        <p:txBody>
          <a:bodyPr vert="horz" wrap="square" lIns="0" tIns="16933" rIns="0" bIns="0" rtlCol="0">
            <a:spAutoFit/>
          </a:bodyPr>
          <a:lstStyle/>
          <a:p>
            <a:pPr>
              <a:spcBef>
                <a:spcPts val="133"/>
              </a:spcBef>
            </a:pPr>
            <a:r>
              <a:rPr sz="2133" spc="-33" dirty="0">
                <a:latin typeface="Roboto"/>
                <a:cs typeface="Roboto"/>
              </a:rPr>
              <a:t>i2</a:t>
            </a:r>
            <a:endParaRPr sz="2133">
              <a:latin typeface="Roboto"/>
              <a:cs typeface="Roboto"/>
            </a:endParaRPr>
          </a:p>
        </p:txBody>
      </p:sp>
      <p:sp>
        <p:nvSpPr>
          <p:cNvPr id="16" name="object 16"/>
          <p:cNvSpPr txBox="1"/>
          <p:nvPr/>
        </p:nvSpPr>
        <p:spPr>
          <a:xfrm>
            <a:off x="8195901" y="3221711"/>
            <a:ext cx="234527" cy="345330"/>
          </a:xfrm>
          <a:prstGeom prst="rect">
            <a:avLst/>
          </a:prstGeom>
        </p:spPr>
        <p:txBody>
          <a:bodyPr vert="horz" wrap="square" lIns="0" tIns="16933" rIns="0" bIns="0" rtlCol="0">
            <a:spAutoFit/>
          </a:bodyPr>
          <a:lstStyle/>
          <a:p>
            <a:pPr>
              <a:spcBef>
                <a:spcPts val="133"/>
              </a:spcBef>
            </a:pPr>
            <a:r>
              <a:rPr sz="2133" spc="-33" dirty="0">
                <a:latin typeface="Roboto"/>
                <a:cs typeface="Roboto"/>
              </a:rPr>
              <a:t>i2</a:t>
            </a:r>
            <a:endParaRPr sz="2133">
              <a:latin typeface="Roboto"/>
              <a:cs typeface="Roboto"/>
            </a:endParaRPr>
          </a:p>
        </p:txBody>
      </p:sp>
      <p:sp>
        <p:nvSpPr>
          <p:cNvPr id="17" name="object 17"/>
          <p:cNvSpPr txBox="1"/>
          <p:nvPr/>
        </p:nvSpPr>
        <p:spPr>
          <a:xfrm>
            <a:off x="7295022" y="3035444"/>
            <a:ext cx="1347892" cy="386430"/>
          </a:xfrm>
          <a:prstGeom prst="rect">
            <a:avLst/>
          </a:prstGeom>
        </p:spPr>
        <p:txBody>
          <a:bodyPr vert="horz" wrap="square" lIns="0" tIns="16933" rIns="0" bIns="0" rtlCol="0">
            <a:spAutoFit/>
          </a:bodyPr>
          <a:lstStyle/>
          <a:p>
            <a:pPr>
              <a:spcBef>
                <a:spcPts val="133"/>
              </a:spcBef>
              <a:tabLst>
                <a:tab pos="1118419" algn="l"/>
              </a:tabLst>
            </a:pPr>
            <a:r>
              <a:rPr sz="2400" dirty="0">
                <a:latin typeface="Roboto"/>
                <a:cs typeface="Roboto"/>
              </a:rPr>
              <a:t>*</a:t>
            </a:r>
            <a:r>
              <a:rPr sz="2400" spc="-7" dirty="0">
                <a:latin typeface="Roboto"/>
                <a:cs typeface="Roboto"/>
              </a:rPr>
              <a:t> </a:t>
            </a:r>
            <a:r>
              <a:rPr sz="2400" spc="-13" dirty="0">
                <a:latin typeface="Roboto"/>
                <a:cs typeface="Roboto"/>
              </a:rPr>
              <a:t>log(p</a:t>
            </a:r>
            <a:r>
              <a:rPr sz="2400" dirty="0">
                <a:latin typeface="Roboto"/>
                <a:cs typeface="Roboto"/>
              </a:rPr>
              <a:t>	</a:t>
            </a:r>
            <a:r>
              <a:rPr sz="2400" spc="-33" dirty="0">
                <a:latin typeface="Roboto"/>
                <a:cs typeface="Roboto"/>
              </a:rPr>
              <a:t>))</a:t>
            </a:r>
            <a:endParaRPr sz="2400">
              <a:latin typeface="Roboto"/>
              <a:cs typeface="Roboto"/>
            </a:endParaRPr>
          </a:p>
        </p:txBody>
      </p:sp>
      <p:sp>
        <p:nvSpPr>
          <p:cNvPr id="18" name="object 18"/>
          <p:cNvSpPr txBox="1"/>
          <p:nvPr/>
        </p:nvSpPr>
        <p:spPr>
          <a:xfrm>
            <a:off x="1904800" y="2825191"/>
            <a:ext cx="1784773" cy="632651"/>
          </a:xfrm>
          <a:prstGeom prst="rect">
            <a:avLst/>
          </a:prstGeom>
        </p:spPr>
        <p:txBody>
          <a:bodyPr vert="horz" wrap="square" lIns="0" tIns="16933" rIns="0" bIns="0" rtlCol="0">
            <a:spAutoFit/>
          </a:bodyPr>
          <a:lstStyle/>
          <a:p>
            <a:pPr marL="33866">
              <a:spcBef>
                <a:spcPts val="133"/>
              </a:spcBef>
              <a:tabLst>
                <a:tab pos="1592540"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pic>
        <p:nvPicPr>
          <p:cNvPr id="19" name="object 19"/>
          <p:cNvPicPr/>
          <p:nvPr/>
        </p:nvPicPr>
        <p:blipFill>
          <a:blip r:embed="rId2" cstate="print"/>
          <a:stretch>
            <a:fillRect/>
          </a:stretch>
        </p:blipFill>
        <p:spPr>
          <a:xfrm>
            <a:off x="4425054" y="1442779"/>
            <a:ext cx="129183" cy="172243"/>
          </a:xfrm>
          <a:prstGeom prst="rect">
            <a:avLst/>
          </a:prstGeom>
        </p:spPr>
      </p:pic>
      <p:pic>
        <p:nvPicPr>
          <p:cNvPr id="20" name="object 20"/>
          <p:cNvPicPr/>
          <p:nvPr/>
        </p:nvPicPr>
        <p:blipFill>
          <a:blip r:embed="rId3" cstate="print"/>
          <a:stretch>
            <a:fillRect/>
          </a:stretch>
        </p:blipFill>
        <p:spPr>
          <a:xfrm>
            <a:off x="4419893" y="2175410"/>
            <a:ext cx="301907" cy="176212"/>
          </a:xfrm>
          <a:prstGeom prst="rect">
            <a:avLst/>
          </a:prstGeom>
        </p:spPr>
      </p:pic>
      <p:sp>
        <p:nvSpPr>
          <p:cNvPr id="21" name="object 21"/>
          <p:cNvSpPr txBox="1"/>
          <p:nvPr/>
        </p:nvSpPr>
        <p:spPr>
          <a:xfrm>
            <a:off x="1887867" y="1504391"/>
            <a:ext cx="1801707" cy="632651"/>
          </a:xfrm>
          <a:prstGeom prst="rect">
            <a:avLst/>
          </a:prstGeom>
        </p:spPr>
        <p:txBody>
          <a:bodyPr vert="horz" wrap="square" lIns="0" tIns="16933" rIns="0" bIns="0" rtlCol="0">
            <a:spAutoFit/>
          </a:bodyPr>
          <a:lstStyle/>
          <a:p>
            <a:pPr marL="50799">
              <a:spcBef>
                <a:spcPts val="133"/>
              </a:spcBef>
              <a:tabLst>
                <a:tab pos="1609473" algn="l"/>
              </a:tabLst>
            </a:pPr>
            <a:r>
              <a:rPr sz="2400" dirty="0">
                <a:latin typeface="Roboto"/>
                <a:cs typeface="Roboto"/>
              </a:rPr>
              <a:t>Log</a:t>
            </a:r>
            <a:r>
              <a:rPr sz="2400" spc="-87" dirty="0">
                <a:latin typeface="Roboto"/>
                <a:cs typeface="Roboto"/>
              </a:rPr>
              <a:t> </a:t>
            </a:r>
            <a:r>
              <a:rPr sz="2400" dirty="0">
                <a:latin typeface="Roboto"/>
                <a:cs typeface="Roboto"/>
              </a:rPr>
              <a:t>loss</a:t>
            </a:r>
            <a:r>
              <a:rPr sz="2400" spc="-87" dirty="0">
                <a:latin typeface="Roboto"/>
                <a:cs typeface="Roboto"/>
              </a:rPr>
              <a:t> </a:t>
            </a:r>
            <a:r>
              <a:rPr sz="2400" spc="-67" dirty="0">
                <a:latin typeface="Roboto"/>
                <a:cs typeface="Roboto"/>
              </a:rPr>
              <a:t>=</a:t>
            </a:r>
            <a:r>
              <a:rPr sz="2400" dirty="0">
                <a:latin typeface="Roboto"/>
                <a:cs typeface="Roboto"/>
              </a:rPr>
              <a:t>	</a:t>
            </a:r>
            <a:r>
              <a:rPr sz="6000" spc="-1159" baseline="-8000" dirty="0">
                <a:latin typeface="Roboto"/>
                <a:cs typeface="Roboto"/>
              </a:rPr>
              <a:t>-</a:t>
            </a:r>
            <a:endParaRPr sz="6000" baseline="-8000">
              <a:latin typeface="Roboto"/>
              <a:cs typeface="Roboto"/>
            </a:endParaRPr>
          </a:p>
        </p:txBody>
      </p:sp>
      <p:sp>
        <p:nvSpPr>
          <p:cNvPr id="22" name="object 22"/>
          <p:cNvSpPr txBox="1"/>
          <p:nvPr/>
        </p:nvSpPr>
        <p:spPr>
          <a:xfrm>
            <a:off x="3886201" y="1450707"/>
            <a:ext cx="20574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1</a:t>
            </a:r>
            <a:endParaRPr sz="2400">
              <a:latin typeface="Roboto"/>
              <a:cs typeface="Roboto"/>
            </a:endParaRPr>
          </a:p>
        </p:txBody>
      </p:sp>
      <p:sp>
        <p:nvSpPr>
          <p:cNvPr id="23" name="object 23"/>
          <p:cNvSpPr txBox="1"/>
          <p:nvPr/>
        </p:nvSpPr>
        <p:spPr>
          <a:xfrm>
            <a:off x="3886201" y="1996807"/>
            <a:ext cx="251460" cy="386430"/>
          </a:xfrm>
          <a:prstGeom prst="rect">
            <a:avLst/>
          </a:prstGeom>
        </p:spPr>
        <p:txBody>
          <a:bodyPr vert="horz" wrap="square" lIns="0" tIns="16933" rIns="0" bIns="0" rtlCol="0">
            <a:spAutoFit/>
          </a:bodyPr>
          <a:lstStyle/>
          <a:p>
            <a:pPr marL="16933">
              <a:spcBef>
                <a:spcPts val="133"/>
              </a:spcBef>
            </a:pPr>
            <a:r>
              <a:rPr sz="2400" spc="-67" dirty="0">
                <a:latin typeface="Roboto"/>
                <a:cs typeface="Roboto"/>
              </a:rPr>
              <a:t>N</a:t>
            </a:r>
            <a:endParaRPr sz="2400">
              <a:latin typeface="Roboto"/>
              <a:cs typeface="Roboto"/>
            </a:endParaRPr>
          </a:p>
        </p:txBody>
      </p:sp>
      <p:sp>
        <p:nvSpPr>
          <p:cNvPr id="24" name="object 24"/>
          <p:cNvSpPr/>
          <p:nvPr/>
        </p:nvSpPr>
        <p:spPr>
          <a:xfrm>
            <a:off x="3786833" y="1941232"/>
            <a:ext cx="461433" cy="0"/>
          </a:xfrm>
          <a:custGeom>
            <a:avLst/>
            <a:gdLst/>
            <a:ahLst/>
            <a:cxnLst/>
            <a:rect l="l" t="t" r="r" b="b"/>
            <a:pathLst>
              <a:path w="346075">
                <a:moveTo>
                  <a:pt x="0" y="0"/>
                </a:moveTo>
                <a:lnTo>
                  <a:pt x="345899" y="0"/>
                </a:lnTo>
              </a:path>
            </a:pathLst>
          </a:custGeom>
          <a:ln w="38099">
            <a:solidFill>
              <a:srgbClr val="000000"/>
            </a:solidFill>
          </a:ln>
        </p:spPr>
        <p:txBody>
          <a:bodyPr wrap="square" lIns="0" tIns="0" rIns="0" bIns="0" rtlCol="0"/>
          <a:lstStyle/>
          <a:p>
            <a:endParaRPr sz="2400"/>
          </a:p>
        </p:txBody>
      </p:sp>
      <p:sp>
        <p:nvSpPr>
          <p:cNvPr id="25" name="object 25"/>
          <p:cNvSpPr txBox="1"/>
          <p:nvPr/>
        </p:nvSpPr>
        <p:spPr>
          <a:xfrm>
            <a:off x="5025770" y="1900911"/>
            <a:ext cx="2124287" cy="345330"/>
          </a:xfrm>
          <a:prstGeom prst="rect">
            <a:avLst/>
          </a:prstGeom>
        </p:spPr>
        <p:txBody>
          <a:bodyPr vert="horz" wrap="square" lIns="0" tIns="16933" rIns="0" bIns="0" rtlCol="0">
            <a:spAutoFit/>
          </a:bodyPr>
          <a:lstStyle/>
          <a:p>
            <a:pPr marL="16933">
              <a:spcBef>
                <a:spcPts val="133"/>
              </a:spcBef>
              <a:tabLst>
                <a:tab pos="2041262" algn="l"/>
              </a:tabLst>
            </a:pPr>
            <a:r>
              <a:rPr sz="2133" spc="-67" dirty="0">
                <a:latin typeface="Roboto"/>
                <a:cs typeface="Roboto"/>
              </a:rPr>
              <a:t>i</a:t>
            </a:r>
            <a:r>
              <a:rPr sz="2133" dirty="0">
                <a:latin typeface="Roboto"/>
                <a:cs typeface="Roboto"/>
              </a:rPr>
              <a:t>	</a:t>
            </a:r>
            <a:r>
              <a:rPr sz="2133" spc="-67" dirty="0">
                <a:latin typeface="Roboto"/>
                <a:cs typeface="Roboto"/>
              </a:rPr>
              <a:t>i</a:t>
            </a:r>
            <a:endParaRPr sz="2133">
              <a:latin typeface="Roboto"/>
              <a:cs typeface="Roboto"/>
            </a:endParaRPr>
          </a:p>
        </p:txBody>
      </p:sp>
      <p:sp>
        <p:nvSpPr>
          <p:cNvPr id="26" name="object 26"/>
          <p:cNvSpPr txBox="1"/>
          <p:nvPr/>
        </p:nvSpPr>
        <p:spPr>
          <a:xfrm>
            <a:off x="6067666" y="1930544"/>
            <a:ext cx="2469727" cy="263320"/>
          </a:xfrm>
          <a:prstGeom prst="rect">
            <a:avLst/>
          </a:prstGeom>
        </p:spPr>
        <p:txBody>
          <a:bodyPr vert="horz" wrap="square" lIns="0" tIns="16933" rIns="0" bIns="0" rtlCol="0">
            <a:spAutoFit/>
          </a:bodyPr>
          <a:lstStyle/>
          <a:p>
            <a:pPr marL="16933">
              <a:spcBef>
                <a:spcPts val="133"/>
              </a:spcBef>
              <a:tabLst>
                <a:tab pos="2401933" algn="l"/>
              </a:tabLst>
            </a:pPr>
            <a:r>
              <a:rPr sz="1600" spc="-67" dirty="0">
                <a:latin typeface="Roboto"/>
                <a:cs typeface="Roboto"/>
              </a:rPr>
              <a:t>i</a:t>
            </a:r>
            <a:r>
              <a:rPr sz="1600" dirty="0">
                <a:latin typeface="Roboto"/>
                <a:cs typeface="Roboto"/>
              </a:rPr>
              <a:t>	</a:t>
            </a:r>
            <a:r>
              <a:rPr sz="1600" spc="-67" dirty="0">
                <a:latin typeface="Roboto"/>
                <a:cs typeface="Roboto"/>
              </a:rPr>
              <a:t>i</a:t>
            </a:r>
            <a:endParaRPr sz="1600">
              <a:latin typeface="Roboto"/>
              <a:cs typeface="Roboto"/>
            </a:endParaRPr>
          </a:p>
        </p:txBody>
      </p:sp>
      <p:sp>
        <p:nvSpPr>
          <p:cNvPr id="27" name="object 27"/>
          <p:cNvSpPr txBox="1"/>
          <p:nvPr/>
        </p:nvSpPr>
        <p:spPr>
          <a:xfrm>
            <a:off x="4385300" y="1680778"/>
            <a:ext cx="4362872" cy="427467"/>
          </a:xfrm>
          <a:prstGeom prst="rect">
            <a:avLst/>
          </a:prstGeom>
        </p:spPr>
        <p:txBody>
          <a:bodyPr vert="horz" wrap="square" lIns="0" tIns="16933" rIns="0" bIns="0" rtlCol="0">
            <a:spAutoFit/>
          </a:bodyPr>
          <a:lstStyle/>
          <a:p>
            <a:pPr marL="16933">
              <a:spcBef>
                <a:spcPts val="133"/>
              </a:spcBef>
            </a:pPr>
            <a:r>
              <a:rPr sz="4000" baseline="4000" dirty="0">
                <a:latin typeface="Arial MT"/>
                <a:cs typeface="Arial MT"/>
              </a:rPr>
              <a:t>∑</a:t>
            </a:r>
            <a:r>
              <a:rPr sz="4000" spc="679" baseline="4000" dirty="0">
                <a:latin typeface="Arial MT"/>
                <a:cs typeface="Arial MT"/>
              </a:rPr>
              <a:t> </a:t>
            </a:r>
            <a:r>
              <a:rPr sz="2400" dirty="0">
                <a:latin typeface="Roboto"/>
                <a:cs typeface="Roboto"/>
              </a:rPr>
              <a:t>(y</a:t>
            </a:r>
            <a:r>
              <a:rPr sz="2400" spc="533" dirty="0">
                <a:latin typeface="Roboto"/>
                <a:cs typeface="Roboto"/>
              </a:rPr>
              <a:t> </a:t>
            </a:r>
            <a:r>
              <a:rPr sz="2400" dirty="0">
                <a:latin typeface="Roboto"/>
                <a:cs typeface="Roboto"/>
              </a:rPr>
              <a:t>*</a:t>
            </a:r>
            <a:r>
              <a:rPr sz="2400" spc="7" dirty="0">
                <a:latin typeface="Roboto"/>
                <a:cs typeface="Roboto"/>
              </a:rPr>
              <a:t> </a:t>
            </a:r>
            <a:r>
              <a:rPr sz="2400" spc="-27" dirty="0">
                <a:latin typeface="Roboto"/>
                <a:cs typeface="Roboto"/>
              </a:rPr>
              <a:t>log(p</a:t>
            </a:r>
            <a:r>
              <a:rPr sz="2400" spc="-200" dirty="0">
                <a:latin typeface="Roboto"/>
                <a:cs typeface="Roboto"/>
              </a:rPr>
              <a:t> </a:t>
            </a:r>
            <a:r>
              <a:rPr sz="2400" dirty="0">
                <a:latin typeface="Roboto"/>
                <a:cs typeface="Roboto"/>
              </a:rPr>
              <a:t>)</a:t>
            </a:r>
            <a:r>
              <a:rPr sz="2400" spc="7" dirty="0">
                <a:latin typeface="Roboto"/>
                <a:cs typeface="Roboto"/>
              </a:rPr>
              <a:t> </a:t>
            </a:r>
            <a:r>
              <a:rPr sz="2400" dirty="0">
                <a:latin typeface="Roboto"/>
                <a:cs typeface="Roboto"/>
              </a:rPr>
              <a:t>+ </a:t>
            </a:r>
            <a:r>
              <a:rPr sz="2400" spc="-133" dirty="0">
                <a:latin typeface="Roboto"/>
                <a:cs typeface="Roboto"/>
              </a:rPr>
              <a:t>(1-</a:t>
            </a:r>
            <a:r>
              <a:rPr sz="2400" spc="-140" dirty="0">
                <a:latin typeface="Roboto"/>
                <a:cs typeface="Roboto"/>
              </a:rPr>
              <a:t>y</a:t>
            </a:r>
            <a:r>
              <a:rPr sz="2400" spc="-60" dirty="0">
                <a:latin typeface="Roboto"/>
                <a:cs typeface="Roboto"/>
              </a:rPr>
              <a:t> </a:t>
            </a:r>
            <a:r>
              <a:rPr sz="2400" dirty="0">
                <a:latin typeface="Roboto"/>
                <a:cs typeface="Roboto"/>
              </a:rPr>
              <a:t>) *</a:t>
            </a:r>
            <a:r>
              <a:rPr sz="2400" spc="7" dirty="0">
                <a:latin typeface="Roboto"/>
                <a:cs typeface="Roboto"/>
              </a:rPr>
              <a:t> </a:t>
            </a:r>
            <a:r>
              <a:rPr sz="2400" spc="-80" dirty="0">
                <a:latin typeface="Roboto"/>
                <a:cs typeface="Roboto"/>
              </a:rPr>
              <a:t>log(1-</a:t>
            </a:r>
            <a:r>
              <a:rPr sz="2400" spc="-93" dirty="0">
                <a:latin typeface="Roboto"/>
                <a:cs typeface="Roboto"/>
              </a:rPr>
              <a:t>p</a:t>
            </a:r>
            <a:r>
              <a:rPr sz="2400" spc="-200" dirty="0">
                <a:latin typeface="Roboto"/>
                <a:cs typeface="Roboto"/>
              </a:rPr>
              <a:t> </a:t>
            </a:r>
            <a:r>
              <a:rPr sz="2400" spc="-33" dirty="0">
                <a:latin typeface="Roboto"/>
                <a:cs typeface="Roboto"/>
              </a:rPr>
              <a:t>))</a:t>
            </a:r>
            <a:endParaRPr sz="2400">
              <a:latin typeface="Roboto"/>
              <a:cs typeface="Roboto"/>
            </a:endParaRPr>
          </a:p>
        </p:txBody>
      </p:sp>
      <p:sp>
        <p:nvSpPr>
          <p:cNvPr id="28" name="object 28"/>
          <p:cNvSpPr/>
          <p:nvPr/>
        </p:nvSpPr>
        <p:spPr>
          <a:xfrm>
            <a:off x="1791733" y="2686334"/>
            <a:ext cx="7028180" cy="1128607"/>
          </a:xfrm>
          <a:custGeom>
            <a:avLst/>
            <a:gdLst/>
            <a:ahLst/>
            <a:cxnLst/>
            <a:rect l="l" t="t" r="r" b="b"/>
            <a:pathLst>
              <a:path w="5271134" h="846455">
                <a:moveTo>
                  <a:pt x="0" y="0"/>
                </a:moveTo>
                <a:lnTo>
                  <a:pt x="5270999" y="0"/>
                </a:lnTo>
                <a:lnTo>
                  <a:pt x="5270999" y="845999"/>
                </a:lnTo>
                <a:lnTo>
                  <a:pt x="0" y="845999"/>
                </a:lnTo>
                <a:lnTo>
                  <a:pt x="0" y="0"/>
                </a:lnTo>
                <a:close/>
              </a:path>
            </a:pathLst>
          </a:custGeom>
          <a:ln w="38099">
            <a:solidFill>
              <a:srgbClr val="FF0000"/>
            </a:solidFill>
          </a:ln>
        </p:spPr>
        <p:txBody>
          <a:bodyPr wrap="square" lIns="0" tIns="0" rIns="0" bIns="0" rtlCol="0"/>
          <a:lstStyle/>
          <a:p>
            <a:endParaRPr sz="2400"/>
          </a:p>
        </p:txBody>
      </p:sp>
      <p:sp>
        <p:nvSpPr>
          <p:cNvPr id="29" name="object 29"/>
          <p:cNvSpPr txBox="1">
            <a:spLocks noGrp="1"/>
          </p:cNvSpPr>
          <p:nvPr>
            <p:ph type="title"/>
          </p:nvPr>
        </p:nvSpPr>
        <p:spPr>
          <a:xfrm>
            <a:off x="1117600" y="254819"/>
            <a:ext cx="10220960" cy="930964"/>
          </a:xfrm>
          <a:prstGeom prst="rect">
            <a:avLst/>
          </a:prstGeom>
        </p:spPr>
        <p:txBody>
          <a:bodyPr vert="horz" wrap="square" lIns="0" tIns="251400" rIns="0" bIns="0" rtlCol="0" anchor="ctr">
            <a:spAutoFit/>
          </a:bodyPr>
          <a:lstStyle/>
          <a:p>
            <a:pPr marL="2510304">
              <a:lnSpc>
                <a:spcPct val="100000"/>
              </a:lnSpc>
              <a:spcBef>
                <a:spcPts val="133"/>
              </a:spcBef>
            </a:pPr>
            <a:r>
              <a:rPr spc="-40" dirty="0"/>
              <a:t>Binary</a:t>
            </a:r>
            <a:r>
              <a:rPr spc="-113" dirty="0"/>
              <a:t> </a:t>
            </a:r>
            <a:r>
              <a:rPr dirty="0"/>
              <a:t>Cross</a:t>
            </a:r>
            <a:r>
              <a:rPr spc="-120" dirty="0"/>
              <a:t> </a:t>
            </a:r>
            <a:r>
              <a:rPr spc="-33" dirty="0"/>
              <a:t>Entropy</a:t>
            </a:r>
            <a:r>
              <a:rPr spc="-113" dirty="0"/>
              <a:t> </a:t>
            </a:r>
            <a:r>
              <a:rPr dirty="0"/>
              <a:t>/</a:t>
            </a:r>
            <a:r>
              <a:rPr spc="-113" dirty="0"/>
              <a:t> </a:t>
            </a:r>
            <a:r>
              <a:rPr dirty="0"/>
              <a:t>Log</a:t>
            </a:r>
            <a:r>
              <a:rPr spc="-113" dirty="0"/>
              <a:t> </a:t>
            </a:r>
            <a:r>
              <a:rPr spc="-27" dirty="0"/>
              <a:t>Loss</a:t>
            </a: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3547599" y="1604932"/>
            <a:ext cx="5096799" cy="2062059"/>
          </a:xfrm>
          <a:prstGeom prst="rect">
            <a:avLst/>
          </a:prstGeom>
        </p:spPr>
      </p:pic>
      <p:sp>
        <p:nvSpPr>
          <p:cNvPr id="5" name="object 5"/>
          <p:cNvSpPr txBox="1"/>
          <p:nvPr/>
        </p:nvSpPr>
        <p:spPr>
          <a:xfrm>
            <a:off x="4031666" y="3638875"/>
            <a:ext cx="4173220" cy="1125094"/>
          </a:xfrm>
          <a:prstGeom prst="rect">
            <a:avLst/>
          </a:prstGeom>
        </p:spPr>
        <p:txBody>
          <a:bodyPr vert="horz" wrap="square" lIns="0" tIns="16933" rIns="0" bIns="0" rtlCol="0">
            <a:spAutoFit/>
          </a:bodyPr>
          <a:lstStyle/>
          <a:p>
            <a:pPr marL="505447" indent="-488514">
              <a:spcBef>
                <a:spcPts val="133"/>
              </a:spcBef>
              <a:buFont typeface="Arial MT"/>
              <a:buChar char="●"/>
              <a:tabLst>
                <a:tab pos="505447" algn="l"/>
              </a:tabLst>
            </a:pPr>
            <a:r>
              <a:rPr sz="2400" dirty="0">
                <a:latin typeface="Roboto"/>
                <a:cs typeface="Roboto"/>
              </a:rPr>
              <a:t>N</a:t>
            </a:r>
            <a:r>
              <a:rPr sz="2400" spc="-47" dirty="0">
                <a:latin typeface="Roboto"/>
                <a:cs typeface="Roboto"/>
              </a:rPr>
              <a:t> </a:t>
            </a:r>
            <a:r>
              <a:rPr sz="2400" dirty="0">
                <a:latin typeface="Roboto"/>
                <a:cs typeface="Roboto"/>
              </a:rPr>
              <a:t>is</a:t>
            </a:r>
            <a:r>
              <a:rPr sz="2400" spc="-47" dirty="0">
                <a:latin typeface="Roboto"/>
                <a:cs typeface="Roboto"/>
              </a:rPr>
              <a:t> </a:t>
            </a:r>
            <a:r>
              <a:rPr sz="2400" dirty="0">
                <a:latin typeface="Roboto"/>
                <a:cs typeface="Roboto"/>
              </a:rPr>
              <a:t>the</a:t>
            </a:r>
            <a:r>
              <a:rPr sz="2400" spc="-47" dirty="0">
                <a:latin typeface="Roboto"/>
                <a:cs typeface="Roboto"/>
              </a:rPr>
              <a:t> </a:t>
            </a:r>
            <a:r>
              <a:rPr sz="2400" spc="-13" dirty="0">
                <a:latin typeface="Roboto"/>
                <a:cs typeface="Roboto"/>
              </a:rPr>
              <a:t>number</a:t>
            </a:r>
            <a:r>
              <a:rPr sz="2400" spc="-40" dirty="0">
                <a:latin typeface="Roboto"/>
                <a:cs typeface="Roboto"/>
              </a:rPr>
              <a:t> </a:t>
            </a:r>
            <a:r>
              <a:rPr sz="2400" dirty="0">
                <a:latin typeface="Roboto"/>
                <a:cs typeface="Roboto"/>
              </a:rPr>
              <a:t>of</a:t>
            </a:r>
            <a:r>
              <a:rPr sz="2400" spc="-47" dirty="0">
                <a:latin typeface="Roboto"/>
                <a:cs typeface="Roboto"/>
              </a:rPr>
              <a:t> </a:t>
            </a:r>
            <a:r>
              <a:rPr sz="2400" spc="-27" dirty="0">
                <a:latin typeface="Roboto"/>
                <a:cs typeface="Roboto"/>
              </a:rPr>
              <a:t>rows</a:t>
            </a:r>
            <a:endParaRPr sz="2400">
              <a:latin typeface="Roboto"/>
              <a:cs typeface="Roboto"/>
            </a:endParaRPr>
          </a:p>
          <a:p>
            <a:pPr>
              <a:spcBef>
                <a:spcPts val="33"/>
              </a:spcBef>
              <a:buFont typeface="Arial MT"/>
              <a:buChar char="●"/>
            </a:pPr>
            <a:endParaRPr sz="2400">
              <a:latin typeface="Roboto"/>
              <a:cs typeface="Roboto"/>
            </a:endParaRPr>
          </a:p>
          <a:p>
            <a:pPr marL="505447" indent="-488514">
              <a:spcBef>
                <a:spcPts val="7"/>
              </a:spcBef>
              <a:buFont typeface="Arial MT"/>
              <a:buChar char="●"/>
              <a:tabLst>
                <a:tab pos="505447" algn="l"/>
              </a:tabLst>
            </a:pPr>
            <a:r>
              <a:rPr sz="2400" dirty="0">
                <a:latin typeface="Roboto"/>
                <a:cs typeface="Roboto"/>
              </a:rPr>
              <a:t>M</a:t>
            </a:r>
            <a:r>
              <a:rPr sz="2400" spc="-53" dirty="0">
                <a:latin typeface="Roboto"/>
                <a:cs typeface="Roboto"/>
              </a:rPr>
              <a:t> </a:t>
            </a:r>
            <a:r>
              <a:rPr sz="2400" dirty="0">
                <a:latin typeface="Roboto"/>
                <a:cs typeface="Roboto"/>
              </a:rPr>
              <a:t>is</a:t>
            </a:r>
            <a:r>
              <a:rPr sz="2400" spc="-47" dirty="0">
                <a:latin typeface="Roboto"/>
                <a:cs typeface="Roboto"/>
              </a:rPr>
              <a:t> </a:t>
            </a:r>
            <a:r>
              <a:rPr sz="2400" dirty="0">
                <a:latin typeface="Roboto"/>
                <a:cs typeface="Roboto"/>
              </a:rPr>
              <a:t>the</a:t>
            </a:r>
            <a:r>
              <a:rPr sz="2400" spc="-47" dirty="0">
                <a:latin typeface="Roboto"/>
                <a:cs typeface="Roboto"/>
              </a:rPr>
              <a:t> </a:t>
            </a:r>
            <a:r>
              <a:rPr sz="2400" spc="-13" dirty="0">
                <a:latin typeface="Roboto"/>
                <a:cs typeface="Roboto"/>
              </a:rPr>
              <a:t>number</a:t>
            </a:r>
            <a:r>
              <a:rPr sz="2400" spc="-47" dirty="0">
                <a:latin typeface="Roboto"/>
                <a:cs typeface="Roboto"/>
              </a:rPr>
              <a:t> </a:t>
            </a:r>
            <a:r>
              <a:rPr sz="2400" dirty="0">
                <a:latin typeface="Roboto"/>
                <a:cs typeface="Roboto"/>
              </a:rPr>
              <a:t>of</a:t>
            </a:r>
            <a:r>
              <a:rPr sz="2400" spc="-53" dirty="0">
                <a:latin typeface="Roboto"/>
                <a:cs typeface="Roboto"/>
              </a:rPr>
              <a:t> </a:t>
            </a:r>
            <a:r>
              <a:rPr sz="2400" spc="-13" dirty="0">
                <a:latin typeface="Roboto"/>
                <a:cs typeface="Roboto"/>
              </a:rPr>
              <a:t>classes</a:t>
            </a:r>
            <a:endParaRPr sz="2400">
              <a:latin typeface="Roboto"/>
              <a:cs typeface="Roboto"/>
            </a:endParaRPr>
          </a:p>
        </p:txBody>
      </p:sp>
      <p:grpSp>
        <p:nvGrpSpPr>
          <p:cNvPr id="6" name="object 6"/>
          <p:cNvGrpSpPr/>
          <p:nvPr/>
        </p:nvGrpSpPr>
        <p:grpSpPr>
          <a:xfrm>
            <a:off x="5190983" y="1854216"/>
            <a:ext cx="3334173" cy="1391920"/>
            <a:chOff x="3893237" y="1390662"/>
            <a:chExt cx="2500630" cy="1043940"/>
          </a:xfrm>
        </p:grpSpPr>
        <p:sp>
          <p:nvSpPr>
            <p:cNvPr id="7" name="object 7"/>
            <p:cNvSpPr/>
            <p:nvPr/>
          </p:nvSpPr>
          <p:spPr>
            <a:xfrm>
              <a:off x="3898000" y="1395424"/>
              <a:ext cx="2491105" cy="1034415"/>
            </a:xfrm>
            <a:custGeom>
              <a:avLst/>
              <a:gdLst/>
              <a:ahLst/>
              <a:cxnLst/>
              <a:rect l="l" t="t" r="r" b="b"/>
              <a:pathLst>
                <a:path w="2491104" h="1034414">
                  <a:moveTo>
                    <a:pt x="2490899" y="1034399"/>
                  </a:moveTo>
                  <a:lnTo>
                    <a:pt x="0" y="1034399"/>
                  </a:lnTo>
                  <a:lnTo>
                    <a:pt x="0" y="0"/>
                  </a:lnTo>
                  <a:lnTo>
                    <a:pt x="2490899" y="0"/>
                  </a:lnTo>
                  <a:lnTo>
                    <a:pt x="2490899" y="1034399"/>
                  </a:lnTo>
                  <a:close/>
                </a:path>
              </a:pathLst>
            </a:custGeom>
            <a:solidFill>
              <a:srgbClr val="FFFFFF"/>
            </a:solidFill>
          </p:spPr>
          <p:txBody>
            <a:bodyPr wrap="square" lIns="0" tIns="0" rIns="0" bIns="0" rtlCol="0"/>
            <a:lstStyle/>
            <a:p>
              <a:endParaRPr sz="2400"/>
            </a:p>
          </p:txBody>
        </p:sp>
        <p:sp>
          <p:nvSpPr>
            <p:cNvPr id="8" name="object 8"/>
            <p:cNvSpPr/>
            <p:nvPr/>
          </p:nvSpPr>
          <p:spPr>
            <a:xfrm>
              <a:off x="3898000" y="1395424"/>
              <a:ext cx="2491105" cy="1034415"/>
            </a:xfrm>
            <a:custGeom>
              <a:avLst/>
              <a:gdLst/>
              <a:ahLst/>
              <a:cxnLst/>
              <a:rect l="l" t="t" r="r" b="b"/>
              <a:pathLst>
                <a:path w="2491104" h="1034414">
                  <a:moveTo>
                    <a:pt x="0" y="0"/>
                  </a:moveTo>
                  <a:lnTo>
                    <a:pt x="2490899" y="0"/>
                  </a:lnTo>
                  <a:lnTo>
                    <a:pt x="2490899" y="1034399"/>
                  </a:lnTo>
                  <a:lnTo>
                    <a:pt x="0" y="1034399"/>
                  </a:lnTo>
                  <a:lnTo>
                    <a:pt x="0" y="0"/>
                  </a:lnTo>
                  <a:close/>
                </a:path>
              </a:pathLst>
            </a:custGeom>
            <a:ln w="9524">
              <a:solidFill>
                <a:srgbClr val="FFFFFF"/>
              </a:solidFill>
            </a:ln>
          </p:spPr>
          <p:txBody>
            <a:bodyPr wrap="square" lIns="0" tIns="0" rIns="0" bIns="0" rtlCol="0"/>
            <a:lstStyle/>
            <a:p>
              <a:endParaRPr sz="2400"/>
            </a:p>
          </p:txBody>
        </p:sp>
        <p:pic>
          <p:nvPicPr>
            <p:cNvPr id="9" name="object 9"/>
            <p:cNvPicPr/>
            <p:nvPr/>
          </p:nvPicPr>
          <p:blipFill>
            <a:blip r:embed="rId3" cstate="print"/>
            <a:stretch>
              <a:fillRect/>
            </a:stretch>
          </p:blipFill>
          <p:spPr>
            <a:xfrm>
              <a:off x="4062350" y="1493525"/>
              <a:ext cx="2009774" cy="685799"/>
            </a:xfrm>
            <a:prstGeom prst="rect">
              <a:avLst/>
            </a:prstGeom>
          </p:spPr>
        </p:pic>
        <p:sp>
          <p:nvSpPr>
            <p:cNvPr id="10" name="object 10"/>
            <p:cNvSpPr/>
            <p:nvPr/>
          </p:nvSpPr>
          <p:spPr>
            <a:xfrm>
              <a:off x="3918478" y="1828844"/>
              <a:ext cx="109220" cy="31115"/>
            </a:xfrm>
            <a:custGeom>
              <a:avLst/>
              <a:gdLst/>
              <a:ahLst/>
              <a:cxnLst/>
              <a:rect l="l" t="t" r="r" b="b"/>
              <a:pathLst>
                <a:path w="109220" h="31114">
                  <a:moveTo>
                    <a:pt x="103832" y="30658"/>
                  </a:moveTo>
                  <a:lnTo>
                    <a:pt x="5357" y="30658"/>
                  </a:lnTo>
                  <a:lnTo>
                    <a:pt x="3323" y="29517"/>
                  </a:lnTo>
                  <a:lnTo>
                    <a:pt x="644" y="24854"/>
                  </a:lnTo>
                  <a:lnTo>
                    <a:pt x="0" y="20835"/>
                  </a:lnTo>
                  <a:lnTo>
                    <a:pt x="0" y="9525"/>
                  </a:lnTo>
                  <a:lnTo>
                    <a:pt x="644" y="5605"/>
                  </a:lnTo>
                  <a:lnTo>
                    <a:pt x="3323" y="1141"/>
                  </a:lnTo>
                  <a:lnTo>
                    <a:pt x="5357" y="0"/>
                  </a:lnTo>
                  <a:lnTo>
                    <a:pt x="102542" y="0"/>
                  </a:lnTo>
                  <a:lnTo>
                    <a:pt x="109091" y="12402"/>
                  </a:lnTo>
                  <a:lnTo>
                    <a:pt x="109091" y="15180"/>
                  </a:lnTo>
                  <a:lnTo>
                    <a:pt x="109091" y="21034"/>
                  </a:lnTo>
                  <a:lnTo>
                    <a:pt x="108396" y="25102"/>
                  </a:lnTo>
                  <a:lnTo>
                    <a:pt x="105717" y="29567"/>
                  </a:lnTo>
                  <a:lnTo>
                    <a:pt x="103832" y="30658"/>
                  </a:lnTo>
                  <a:close/>
                </a:path>
              </a:pathLst>
            </a:custGeom>
            <a:solidFill>
              <a:srgbClr val="000000"/>
            </a:solidFill>
          </p:spPr>
          <p:txBody>
            <a:bodyPr wrap="square" lIns="0" tIns="0" rIns="0" bIns="0" rtlCol="0"/>
            <a:lstStyle/>
            <a:p>
              <a:endParaRPr sz="2400"/>
            </a:p>
          </p:txBody>
        </p:sp>
      </p:grpSp>
      <p:sp>
        <p:nvSpPr>
          <p:cNvPr id="11" name="object 11"/>
          <p:cNvSpPr txBox="1">
            <a:spLocks noGrp="1"/>
          </p:cNvSpPr>
          <p:nvPr>
            <p:ph type="title"/>
          </p:nvPr>
        </p:nvSpPr>
        <p:spPr>
          <a:xfrm>
            <a:off x="650240" y="183699"/>
            <a:ext cx="9906000" cy="930964"/>
          </a:xfrm>
          <a:prstGeom prst="rect">
            <a:avLst/>
          </a:prstGeom>
        </p:spPr>
        <p:txBody>
          <a:bodyPr vert="horz" wrap="square" lIns="0" tIns="251400" rIns="0" bIns="0" rtlCol="0" anchor="ctr">
            <a:spAutoFit/>
          </a:bodyPr>
          <a:lstStyle/>
          <a:p>
            <a:pPr marL="3143595">
              <a:lnSpc>
                <a:spcPct val="100000"/>
              </a:lnSpc>
              <a:spcBef>
                <a:spcPts val="133"/>
              </a:spcBef>
            </a:pPr>
            <a:r>
              <a:rPr spc="-13" dirty="0"/>
              <a:t>Categorical</a:t>
            </a:r>
            <a:r>
              <a:rPr spc="-133" dirty="0"/>
              <a:t> </a:t>
            </a:r>
            <a:r>
              <a:rPr dirty="0"/>
              <a:t>Cross</a:t>
            </a:r>
            <a:r>
              <a:rPr spc="-127" dirty="0"/>
              <a:t> </a:t>
            </a:r>
            <a:r>
              <a:rPr spc="-13" dirty="0"/>
              <a:t>Entropy</a:t>
            </a:r>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A1CF6E5-6E04-4E26-A825-2A264C9908AF}"/>
              </a:ext>
            </a:extLst>
          </p:cNvPr>
          <p:cNvPicPr>
            <a:picLocks noChangeAspect="1"/>
          </p:cNvPicPr>
          <p:nvPr/>
        </p:nvPicPr>
        <p:blipFill>
          <a:blip r:embed="rId2"/>
          <a:stretch>
            <a:fillRect/>
          </a:stretch>
        </p:blipFill>
        <p:spPr>
          <a:xfrm>
            <a:off x="1275677" y="1023602"/>
            <a:ext cx="9640645" cy="4810796"/>
          </a:xfrm>
          <a:prstGeom prst="rect">
            <a:avLst/>
          </a:prstGeom>
        </p:spPr>
      </p:pic>
    </p:spTree>
    <p:extLst>
      <p:ext uri="{BB962C8B-B14F-4D97-AF65-F5344CB8AC3E}">
        <p14:creationId xmlns:p14="http://schemas.microsoft.com/office/powerpoint/2010/main" val="253604259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3104E-FFBF-4734-8C8C-68CC5E10C637}"/>
              </a:ext>
            </a:extLst>
          </p:cNvPr>
          <p:cNvPicPr>
            <a:picLocks noChangeAspect="1"/>
          </p:cNvPicPr>
          <p:nvPr/>
        </p:nvPicPr>
        <p:blipFill>
          <a:blip r:embed="rId2"/>
          <a:stretch>
            <a:fillRect/>
          </a:stretch>
        </p:blipFill>
        <p:spPr>
          <a:xfrm>
            <a:off x="1220280" y="725411"/>
            <a:ext cx="9335803" cy="3162741"/>
          </a:xfrm>
          <a:prstGeom prst="rect">
            <a:avLst/>
          </a:prstGeom>
        </p:spPr>
      </p:pic>
    </p:spTree>
    <p:extLst>
      <p:ext uri="{BB962C8B-B14F-4D97-AF65-F5344CB8AC3E}">
        <p14:creationId xmlns:p14="http://schemas.microsoft.com/office/powerpoint/2010/main" val="385803415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8A51B9-8601-4B7C-B84B-A3802CA8F547}"/>
              </a:ext>
            </a:extLst>
          </p:cNvPr>
          <p:cNvPicPr>
            <a:picLocks noChangeAspect="1"/>
          </p:cNvPicPr>
          <p:nvPr/>
        </p:nvPicPr>
        <p:blipFill>
          <a:blip r:embed="rId2"/>
          <a:stretch>
            <a:fillRect/>
          </a:stretch>
        </p:blipFill>
        <p:spPr>
          <a:xfrm>
            <a:off x="1332835" y="1223654"/>
            <a:ext cx="9526329" cy="4410691"/>
          </a:xfrm>
          <a:prstGeom prst="rect">
            <a:avLst/>
          </a:prstGeom>
        </p:spPr>
      </p:pic>
    </p:spTree>
    <p:extLst>
      <p:ext uri="{BB962C8B-B14F-4D97-AF65-F5344CB8AC3E}">
        <p14:creationId xmlns:p14="http://schemas.microsoft.com/office/powerpoint/2010/main" val="500097925"/>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58772-8CBE-4813-90DE-F8D308539C59}"/>
              </a:ext>
            </a:extLst>
          </p:cNvPr>
          <p:cNvPicPr>
            <a:picLocks noChangeAspect="1"/>
          </p:cNvPicPr>
          <p:nvPr/>
        </p:nvPicPr>
        <p:blipFill>
          <a:blip r:embed="rId2"/>
          <a:stretch>
            <a:fillRect/>
          </a:stretch>
        </p:blipFill>
        <p:spPr>
          <a:xfrm>
            <a:off x="1555823" y="764333"/>
            <a:ext cx="9288171" cy="3791479"/>
          </a:xfrm>
          <a:prstGeom prst="rect">
            <a:avLst/>
          </a:prstGeom>
        </p:spPr>
      </p:pic>
    </p:spTree>
    <p:extLst>
      <p:ext uri="{BB962C8B-B14F-4D97-AF65-F5344CB8AC3E}">
        <p14:creationId xmlns:p14="http://schemas.microsoft.com/office/powerpoint/2010/main" val="33389874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0FC31F-4D47-4A22-A9FF-4C5B6AFA2234}"/>
              </a:ext>
            </a:extLst>
          </p:cNvPr>
          <p:cNvPicPr>
            <a:picLocks noChangeAspect="1"/>
          </p:cNvPicPr>
          <p:nvPr/>
        </p:nvPicPr>
        <p:blipFill>
          <a:blip r:embed="rId2"/>
          <a:stretch>
            <a:fillRect/>
          </a:stretch>
        </p:blipFill>
        <p:spPr>
          <a:xfrm>
            <a:off x="1423335" y="1666629"/>
            <a:ext cx="9345329" cy="3524742"/>
          </a:xfrm>
          <a:prstGeom prst="rect">
            <a:avLst/>
          </a:prstGeom>
        </p:spPr>
      </p:pic>
    </p:spTree>
    <p:extLst>
      <p:ext uri="{BB962C8B-B14F-4D97-AF65-F5344CB8AC3E}">
        <p14:creationId xmlns:p14="http://schemas.microsoft.com/office/powerpoint/2010/main" val="6279822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95483" y="1704632"/>
            <a:ext cx="5852160" cy="3403600"/>
            <a:chOff x="1196612" y="1278474"/>
            <a:chExt cx="4389120" cy="2552700"/>
          </a:xfrm>
        </p:grpSpPr>
        <p:sp>
          <p:nvSpPr>
            <p:cNvPr id="3" name="object 3"/>
            <p:cNvSpPr/>
            <p:nvPr/>
          </p:nvSpPr>
          <p:spPr>
            <a:xfrm>
              <a:off x="1217107" y="1360037"/>
              <a:ext cx="0" cy="2450465"/>
            </a:xfrm>
            <a:custGeom>
              <a:avLst/>
              <a:gdLst/>
              <a:ahLst/>
              <a:cxnLst/>
              <a:rect l="l" t="t" r="r" b="b"/>
              <a:pathLst>
                <a:path h="2450465">
                  <a:moveTo>
                    <a:pt x="0" y="2450249"/>
                  </a:moveTo>
                  <a:lnTo>
                    <a:pt x="0" y="0"/>
                  </a:lnTo>
                </a:path>
              </a:pathLst>
            </a:custGeom>
            <a:ln w="9524">
              <a:solidFill>
                <a:srgbClr val="595959"/>
              </a:solidFill>
            </a:ln>
          </p:spPr>
          <p:txBody>
            <a:bodyPr wrap="square" lIns="0" tIns="0" rIns="0" bIns="0" rtlCol="0"/>
            <a:lstStyle/>
            <a:p>
              <a:endParaRPr sz="2400"/>
            </a:p>
          </p:txBody>
        </p:sp>
        <p:sp>
          <p:nvSpPr>
            <p:cNvPr id="4" name="object 4"/>
            <p:cNvSpPr/>
            <p:nvPr/>
          </p:nvSpPr>
          <p:spPr>
            <a:xfrm>
              <a:off x="1201374" y="1316811"/>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sz="2400"/>
            </a:p>
          </p:txBody>
        </p:sp>
        <p:sp>
          <p:nvSpPr>
            <p:cNvPr id="5" name="object 5"/>
            <p:cNvSpPr/>
            <p:nvPr/>
          </p:nvSpPr>
          <p:spPr>
            <a:xfrm>
              <a:off x="1201374" y="1316811"/>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1217107" y="3810286"/>
              <a:ext cx="4320540" cy="0"/>
            </a:xfrm>
            <a:custGeom>
              <a:avLst/>
              <a:gdLst/>
              <a:ahLst/>
              <a:cxnLst/>
              <a:rect l="l" t="t" r="r" b="b"/>
              <a:pathLst>
                <a:path w="4320540">
                  <a:moveTo>
                    <a:pt x="0" y="0"/>
                  </a:moveTo>
                  <a:lnTo>
                    <a:pt x="4320149" y="0"/>
                  </a:lnTo>
                </a:path>
              </a:pathLst>
            </a:custGeom>
            <a:ln w="9524">
              <a:solidFill>
                <a:srgbClr val="595959"/>
              </a:solidFill>
            </a:ln>
          </p:spPr>
          <p:txBody>
            <a:bodyPr wrap="square" lIns="0" tIns="0" rIns="0" bIns="0" rtlCol="0"/>
            <a:lstStyle/>
            <a:p>
              <a:endParaRPr sz="2400"/>
            </a:p>
          </p:txBody>
        </p:sp>
        <p:sp>
          <p:nvSpPr>
            <p:cNvPr id="7" name="object 7"/>
            <p:cNvSpPr/>
            <p:nvPr/>
          </p:nvSpPr>
          <p:spPr>
            <a:xfrm>
              <a:off x="5537257" y="379455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8" name="object 8"/>
            <p:cNvSpPr/>
            <p:nvPr/>
          </p:nvSpPr>
          <p:spPr>
            <a:xfrm>
              <a:off x="5537257" y="37945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485997" y="3389836"/>
              <a:ext cx="211155" cy="162584"/>
            </a:xfrm>
            <a:prstGeom prst="rect">
              <a:avLst/>
            </a:prstGeom>
          </p:spPr>
        </p:pic>
        <p:pic>
          <p:nvPicPr>
            <p:cNvPr id="10" name="object 10"/>
            <p:cNvPicPr/>
            <p:nvPr/>
          </p:nvPicPr>
          <p:blipFill>
            <a:blip r:embed="rId2" cstate="print"/>
            <a:stretch>
              <a:fillRect/>
            </a:stretch>
          </p:blipFill>
          <p:spPr>
            <a:xfrm>
              <a:off x="1729410" y="3389835"/>
              <a:ext cx="211155" cy="162584"/>
            </a:xfrm>
            <a:prstGeom prst="rect">
              <a:avLst/>
            </a:prstGeom>
          </p:spPr>
        </p:pic>
        <p:pic>
          <p:nvPicPr>
            <p:cNvPr id="11" name="object 11"/>
            <p:cNvPicPr/>
            <p:nvPr/>
          </p:nvPicPr>
          <p:blipFill>
            <a:blip r:embed="rId3" cstate="print"/>
            <a:stretch>
              <a:fillRect/>
            </a:stretch>
          </p:blipFill>
          <p:spPr>
            <a:xfrm>
              <a:off x="1972822" y="3389834"/>
              <a:ext cx="211155" cy="162584"/>
            </a:xfrm>
            <a:prstGeom prst="rect">
              <a:avLst/>
            </a:prstGeom>
          </p:spPr>
        </p:pic>
        <p:pic>
          <p:nvPicPr>
            <p:cNvPr id="12" name="object 12"/>
            <p:cNvPicPr/>
            <p:nvPr/>
          </p:nvPicPr>
          <p:blipFill>
            <a:blip r:embed="rId3" cstate="print"/>
            <a:stretch>
              <a:fillRect/>
            </a:stretch>
          </p:blipFill>
          <p:spPr>
            <a:xfrm>
              <a:off x="2216216" y="3389834"/>
              <a:ext cx="211155" cy="162584"/>
            </a:xfrm>
            <a:prstGeom prst="rect">
              <a:avLst/>
            </a:prstGeom>
          </p:spPr>
        </p:pic>
        <p:pic>
          <p:nvPicPr>
            <p:cNvPr id="13" name="object 13"/>
            <p:cNvPicPr/>
            <p:nvPr/>
          </p:nvPicPr>
          <p:blipFill>
            <a:blip r:embed="rId3" cstate="print"/>
            <a:stretch>
              <a:fillRect/>
            </a:stretch>
          </p:blipFill>
          <p:spPr>
            <a:xfrm>
              <a:off x="4516051" y="1655076"/>
              <a:ext cx="211155" cy="162584"/>
            </a:xfrm>
            <a:prstGeom prst="rect">
              <a:avLst/>
            </a:prstGeom>
          </p:spPr>
        </p:pic>
        <p:pic>
          <p:nvPicPr>
            <p:cNvPr id="14" name="object 14"/>
            <p:cNvPicPr/>
            <p:nvPr/>
          </p:nvPicPr>
          <p:blipFill>
            <a:blip r:embed="rId3" cstate="print"/>
            <a:stretch>
              <a:fillRect/>
            </a:stretch>
          </p:blipFill>
          <p:spPr>
            <a:xfrm>
              <a:off x="4759463" y="1655074"/>
              <a:ext cx="211155" cy="162584"/>
            </a:xfrm>
            <a:prstGeom prst="rect">
              <a:avLst/>
            </a:prstGeom>
          </p:spPr>
        </p:pic>
        <p:pic>
          <p:nvPicPr>
            <p:cNvPr id="15" name="object 15"/>
            <p:cNvPicPr/>
            <p:nvPr/>
          </p:nvPicPr>
          <p:blipFill>
            <a:blip r:embed="rId3" cstate="print"/>
            <a:stretch>
              <a:fillRect/>
            </a:stretch>
          </p:blipFill>
          <p:spPr>
            <a:xfrm>
              <a:off x="5002876" y="1655073"/>
              <a:ext cx="211155" cy="162584"/>
            </a:xfrm>
            <a:prstGeom prst="rect">
              <a:avLst/>
            </a:prstGeom>
          </p:spPr>
        </p:pic>
        <p:pic>
          <p:nvPicPr>
            <p:cNvPr id="16" name="object 16"/>
            <p:cNvPicPr/>
            <p:nvPr/>
          </p:nvPicPr>
          <p:blipFill>
            <a:blip r:embed="rId2" cstate="print"/>
            <a:stretch>
              <a:fillRect/>
            </a:stretch>
          </p:blipFill>
          <p:spPr>
            <a:xfrm>
              <a:off x="5246269" y="1655074"/>
              <a:ext cx="211155" cy="162584"/>
            </a:xfrm>
            <a:prstGeom prst="rect">
              <a:avLst/>
            </a:prstGeom>
          </p:spPr>
        </p:pic>
        <p:sp>
          <p:nvSpPr>
            <p:cNvPr id="17" name="object 17"/>
            <p:cNvSpPr/>
            <p:nvPr/>
          </p:nvSpPr>
          <p:spPr>
            <a:xfrm>
              <a:off x="3313399" y="1278474"/>
              <a:ext cx="0" cy="2540635"/>
            </a:xfrm>
            <a:custGeom>
              <a:avLst/>
              <a:gdLst/>
              <a:ahLst/>
              <a:cxnLst/>
              <a:rect l="l" t="t" r="r" b="b"/>
              <a:pathLst>
                <a:path h="2540635">
                  <a:moveTo>
                    <a:pt x="0" y="2540099"/>
                  </a:moveTo>
                  <a:lnTo>
                    <a:pt x="0" y="0"/>
                  </a:lnTo>
                </a:path>
              </a:pathLst>
            </a:custGeom>
            <a:ln w="19049">
              <a:solidFill>
                <a:srgbClr val="FF0000"/>
              </a:solidFill>
            </a:ln>
          </p:spPr>
          <p:txBody>
            <a:bodyPr wrap="square" lIns="0" tIns="0" rIns="0" bIns="0" rtlCol="0"/>
            <a:lstStyle/>
            <a:p>
              <a:endParaRPr sz="2400"/>
            </a:p>
          </p:txBody>
        </p:sp>
      </p:grpSp>
      <p:sp>
        <p:nvSpPr>
          <p:cNvPr id="18" name="object 18"/>
          <p:cNvSpPr txBox="1"/>
          <p:nvPr/>
        </p:nvSpPr>
        <p:spPr>
          <a:xfrm>
            <a:off x="396351" y="3103083"/>
            <a:ext cx="1178559" cy="595035"/>
          </a:xfrm>
          <a:prstGeom prst="rect">
            <a:avLst/>
          </a:prstGeom>
        </p:spPr>
        <p:txBody>
          <a:bodyPr vert="horz" wrap="square" lIns="0" tIns="30480" rIns="0" bIns="0" rtlCol="0">
            <a:spAutoFit/>
          </a:bodyPr>
          <a:lstStyle/>
          <a:p>
            <a:pPr marL="16933" marR="6773" indent="309026">
              <a:lnSpc>
                <a:spcPts val="2200"/>
              </a:lnSpc>
              <a:spcBef>
                <a:spcPts val="240"/>
              </a:spcBef>
            </a:pPr>
            <a:r>
              <a:rPr sz="1867" spc="-7" dirty="0">
                <a:latin typeface="Arial MT"/>
                <a:cs typeface="Arial MT"/>
              </a:rPr>
              <a:t>Loan </a:t>
            </a:r>
            <a:r>
              <a:rPr sz="1867" dirty="0">
                <a:latin typeface="Arial MT"/>
                <a:cs typeface="Arial MT"/>
              </a:rPr>
              <a:t> </a:t>
            </a:r>
            <a:r>
              <a:rPr sz="1867" spc="-7" dirty="0">
                <a:latin typeface="Arial MT"/>
                <a:cs typeface="Arial MT"/>
              </a:rPr>
              <a:t>Approved?</a:t>
            </a:r>
            <a:endParaRPr sz="1867">
              <a:latin typeface="Arial MT"/>
              <a:cs typeface="Arial MT"/>
            </a:endParaRPr>
          </a:p>
        </p:txBody>
      </p:sp>
      <p:sp>
        <p:nvSpPr>
          <p:cNvPr id="19" name="object 19"/>
          <p:cNvSpPr txBox="1"/>
          <p:nvPr/>
        </p:nvSpPr>
        <p:spPr>
          <a:xfrm>
            <a:off x="793846" y="2212517"/>
            <a:ext cx="420793" cy="304421"/>
          </a:xfrm>
          <a:prstGeom prst="rect">
            <a:avLst/>
          </a:prstGeom>
        </p:spPr>
        <p:txBody>
          <a:bodyPr vert="horz" wrap="square" lIns="0" tIns="16933" rIns="0" bIns="0" rtlCol="0">
            <a:spAutoFit/>
          </a:bodyPr>
          <a:lstStyle/>
          <a:p>
            <a:pPr marL="16933">
              <a:spcBef>
                <a:spcPts val="133"/>
              </a:spcBef>
            </a:pPr>
            <a:r>
              <a:rPr sz="1867" spc="-173" dirty="0">
                <a:solidFill>
                  <a:srgbClr val="274E13"/>
                </a:solidFill>
                <a:latin typeface="Arial MT"/>
                <a:cs typeface="Arial MT"/>
              </a:rPr>
              <a:t>Y</a:t>
            </a:r>
            <a:r>
              <a:rPr sz="1867" spc="-7" dirty="0">
                <a:solidFill>
                  <a:srgbClr val="274E13"/>
                </a:solidFill>
                <a:latin typeface="Arial MT"/>
                <a:cs typeface="Arial MT"/>
              </a:rPr>
              <a:t>es</a:t>
            </a:r>
            <a:endParaRPr sz="1867">
              <a:latin typeface="Arial MT"/>
              <a:cs typeface="Arial MT"/>
            </a:endParaRPr>
          </a:p>
        </p:txBody>
      </p:sp>
      <p:sp>
        <p:nvSpPr>
          <p:cNvPr id="20" name="object 20"/>
          <p:cNvSpPr txBox="1"/>
          <p:nvPr/>
        </p:nvSpPr>
        <p:spPr>
          <a:xfrm>
            <a:off x="867991" y="4421195"/>
            <a:ext cx="336972" cy="304421"/>
          </a:xfrm>
          <a:prstGeom prst="rect">
            <a:avLst/>
          </a:prstGeom>
        </p:spPr>
        <p:txBody>
          <a:bodyPr vert="horz" wrap="square" lIns="0" tIns="16933" rIns="0" bIns="0" rtlCol="0">
            <a:spAutoFit/>
          </a:bodyPr>
          <a:lstStyle/>
          <a:p>
            <a:pPr marL="16933">
              <a:spcBef>
                <a:spcPts val="133"/>
              </a:spcBef>
            </a:pPr>
            <a:r>
              <a:rPr sz="1867" spc="-7" dirty="0">
                <a:solidFill>
                  <a:srgbClr val="660000"/>
                </a:solidFill>
                <a:latin typeface="Arial MT"/>
                <a:cs typeface="Arial MT"/>
              </a:rPr>
              <a:t>No</a:t>
            </a:r>
            <a:endParaRPr sz="1867">
              <a:latin typeface="Arial MT"/>
              <a:cs typeface="Arial MT"/>
            </a:endParaRPr>
          </a:p>
        </p:txBody>
      </p:sp>
      <p:sp>
        <p:nvSpPr>
          <p:cNvPr id="21" name="object 21"/>
          <p:cNvSpPr txBox="1">
            <a:spLocks noGrp="1"/>
          </p:cNvSpPr>
          <p:nvPr>
            <p:ph type="title"/>
          </p:nvPr>
        </p:nvSpPr>
        <p:spPr>
          <a:xfrm>
            <a:off x="2262871" y="316528"/>
            <a:ext cx="6697914"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2" name="object 22"/>
          <p:cNvSpPr txBox="1"/>
          <p:nvPr/>
        </p:nvSpPr>
        <p:spPr>
          <a:xfrm>
            <a:off x="7406113" y="3269787"/>
            <a:ext cx="1246292" cy="581355"/>
          </a:xfrm>
          <a:prstGeom prst="rect">
            <a:avLst/>
          </a:prstGeom>
        </p:spPr>
        <p:txBody>
          <a:bodyPr vert="horz" wrap="square" lIns="0" tIns="16933" rIns="0" bIns="0" rtlCol="0">
            <a:spAutoFit/>
          </a:bodyPr>
          <a:lstStyle/>
          <a:p>
            <a:pPr marL="16933">
              <a:lnSpc>
                <a:spcPts val="2220"/>
              </a:lnSpc>
              <a:spcBef>
                <a:spcPts val="133"/>
              </a:spcBef>
              <a:tabLst>
                <a:tab pos="1228483" algn="l"/>
              </a:tabLst>
            </a:pPr>
            <a:r>
              <a:rPr sz="1867" spc="-7" dirty="0">
                <a:latin typeface="Arial MT"/>
                <a:cs typeface="Arial MT"/>
              </a:rPr>
              <a:t>Salary </a:t>
            </a:r>
            <a:r>
              <a:rPr sz="1867" spc="-27" dirty="0">
                <a:latin typeface="Arial MT"/>
                <a:cs typeface="Arial MT"/>
              </a:rPr>
              <a:t> </a:t>
            </a:r>
            <a:r>
              <a:rPr sz="1867" u="heavy" dirty="0">
                <a:uFill>
                  <a:solidFill>
                    <a:srgbClr val="595959"/>
                  </a:solidFill>
                </a:uFill>
                <a:latin typeface="Times New Roman" panose="02020603050405020304"/>
                <a:cs typeface="Times New Roman" panose="02020603050405020304"/>
              </a:rPr>
              <a:t> 	</a:t>
            </a:r>
            <a:endParaRPr sz="1867" dirty="0">
              <a:latin typeface="Times New Roman" panose="02020603050405020304"/>
              <a:cs typeface="Times New Roman" panose="02020603050405020304"/>
            </a:endParaRPr>
          </a:p>
          <a:p>
            <a:pPr marL="194728">
              <a:lnSpc>
                <a:spcPts val="2220"/>
              </a:lnSpc>
            </a:pPr>
            <a:r>
              <a:rPr sz="1867" dirty="0">
                <a:latin typeface="Arial MT"/>
                <a:cs typeface="Arial MT"/>
              </a:rPr>
              <a:t>(X)</a:t>
            </a:r>
          </a:p>
        </p:txBody>
      </p:sp>
      <p:sp>
        <p:nvSpPr>
          <p:cNvPr id="23" name="object 23"/>
          <p:cNvSpPr txBox="1"/>
          <p:nvPr/>
        </p:nvSpPr>
        <p:spPr>
          <a:xfrm>
            <a:off x="9303764" y="3269787"/>
            <a:ext cx="2353733" cy="581355"/>
          </a:xfrm>
          <a:prstGeom prst="rect">
            <a:avLst/>
          </a:prstGeom>
        </p:spPr>
        <p:txBody>
          <a:bodyPr vert="horz" wrap="square" lIns="0" tIns="16933" rIns="0" bIns="0" rtlCol="0">
            <a:spAutoFit/>
          </a:bodyPr>
          <a:lstStyle/>
          <a:p>
            <a:pPr marL="16933">
              <a:lnSpc>
                <a:spcPts val="2220"/>
              </a:lnSpc>
              <a:spcBef>
                <a:spcPts val="133"/>
              </a:spcBef>
              <a:tabLst>
                <a:tab pos="428403" algn="l"/>
                <a:tab pos="611278"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dirty="0">
              <a:latin typeface="Arial MT"/>
              <a:cs typeface="Arial MT"/>
            </a:endParaRPr>
          </a:p>
          <a:p>
            <a:pPr marL="1316534">
              <a:lnSpc>
                <a:spcPts val="2220"/>
              </a:lnSpc>
            </a:pPr>
            <a:r>
              <a:rPr sz="1867" dirty="0">
                <a:latin typeface="Arial MT"/>
                <a:cs typeface="Arial MT"/>
              </a:rPr>
              <a:t>(Y)</a:t>
            </a:r>
          </a:p>
        </p:txBody>
      </p:sp>
      <p:grpSp>
        <p:nvGrpSpPr>
          <p:cNvPr id="24" name="object 24"/>
          <p:cNvGrpSpPr/>
          <p:nvPr/>
        </p:nvGrpSpPr>
        <p:grpSpPr>
          <a:xfrm>
            <a:off x="8605465" y="3268650"/>
            <a:ext cx="699347" cy="524087"/>
            <a:chOff x="6454099" y="2451487"/>
            <a:chExt cx="524510" cy="393065"/>
          </a:xfrm>
        </p:grpSpPr>
        <p:sp>
          <p:nvSpPr>
            <p:cNvPr id="25" name="object 25"/>
            <p:cNvSpPr/>
            <p:nvPr/>
          </p:nvSpPr>
          <p:spPr>
            <a:xfrm>
              <a:off x="6578024" y="2456250"/>
              <a:ext cx="396240" cy="383540"/>
            </a:xfrm>
            <a:custGeom>
              <a:avLst/>
              <a:gdLst/>
              <a:ahLst/>
              <a:cxnLst/>
              <a:rect l="l" t="t" r="r" b="b"/>
              <a:pathLst>
                <a:path w="396240" h="383539">
                  <a:moveTo>
                    <a:pt x="197849" y="383399"/>
                  </a:moveTo>
                  <a:lnTo>
                    <a:pt x="152484" y="378337"/>
                  </a:lnTo>
                  <a:lnTo>
                    <a:pt x="110840" y="363915"/>
                  </a:lnTo>
                  <a:lnTo>
                    <a:pt x="74104" y="341285"/>
                  </a:lnTo>
                  <a:lnTo>
                    <a:pt x="43465" y="311598"/>
                  </a:lnTo>
                  <a:lnTo>
                    <a:pt x="20109" y="276004"/>
                  </a:lnTo>
                  <a:lnTo>
                    <a:pt x="5225" y="235655"/>
                  </a:lnTo>
                  <a:lnTo>
                    <a:pt x="0" y="191699"/>
                  </a:ln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close/>
                </a:path>
              </a:pathLst>
            </a:custGeom>
            <a:solidFill>
              <a:srgbClr val="EEEEEE"/>
            </a:solidFill>
          </p:spPr>
          <p:txBody>
            <a:bodyPr wrap="square" lIns="0" tIns="0" rIns="0" bIns="0" rtlCol="0"/>
            <a:lstStyle/>
            <a:p>
              <a:endParaRPr sz="2400"/>
            </a:p>
          </p:txBody>
        </p:sp>
        <p:sp>
          <p:nvSpPr>
            <p:cNvPr id="26" name="object 26"/>
            <p:cNvSpPr/>
            <p:nvPr/>
          </p:nvSpPr>
          <p:spPr>
            <a:xfrm>
              <a:off x="6578024" y="2456250"/>
              <a:ext cx="396240" cy="383540"/>
            </a:xfrm>
            <a:custGeom>
              <a:avLst/>
              <a:gdLst/>
              <a:ahLst/>
              <a:cxnLst/>
              <a:rect l="l" t="t" r="r" b="b"/>
              <a:pathLst>
                <a:path w="396240" h="383539">
                  <a:moveTo>
                    <a:pt x="0" y="191699"/>
                  </a:move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lnTo>
                    <a:pt x="152484" y="378337"/>
                  </a:lnTo>
                  <a:lnTo>
                    <a:pt x="110840" y="363915"/>
                  </a:lnTo>
                  <a:lnTo>
                    <a:pt x="74104" y="341285"/>
                  </a:lnTo>
                  <a:lnTo>
                    <a:pt x="43465" y="311598"/>
                  </a:lnTo>
                  <a:lnTo>
                    <a:pt x="20109" y="276004"/>
                  </a:lnTo>
                  <a:lnTo>
                    <a:pt x="5225" y="235655"/>
                  </a:lnTo>
                  <a:lnTo>
                    <a:pt x="0" y="191699"/>
                  </a:lnTo>
                  <a:close/>
                </a:path>
              </a:pathLst>
            </a:custGeom>
            <a:ln w="9524">
              <a:solidFill>
                <a:srgbClr val="595959"/>
              </a:solidFill>
            </a:ln>
          </p:spPr>
          <p:txBody>
            <a:bodyPr wrap="square" lIns="0" tIns="0" rIns="0" bIns="0" rtlCol="0"/>
            <a:lstStyle/>
            <a:p>
              <a:endParaRPr sz="2400"/>
            </a:p>
          </p:txBody>
        </p:sp>
        <p:pic>
          <p:nvPicPr>
            <p:cNvPr id="27" name="object 27"/>
            <p:cNvPicPr/>
            <p:nvPr/>
          </p:nvPicPr>
          <p:blipFill>
            <a:blip r:embed="rId4" cstate="print"/>
            <a:stretch>
              <a:fillRect/>
            </a:stretch>
          </p:blipFill>
          <p:spPr>
            <a:xfrm>
              <a:off x="6454099" y="2606959"/>
              <a:ext cx="105500" cy="81980"/>
            </a:xfrm>
            <a:prstGeom prst="rect">
              <a:avLst/>
            </a:prstGeom>
          </p:spPr>
        </p:pic>
      </p:grpSp>
      <p:pic>
        <p:nvPicPr>
          <p:cNvPr id="28" name="object 28"/>
          <p:cNvPicPr/>
          <p:nvPr/>
        </p:nvPicPr>
        <p:blipFill>
          <a:blip r:embed="rId4" cstate="print"/>
          <a:stretch>
            <a:fillRect/>
          </a:stretch>
        </p:blipFill>
        <p:spPr>
          <a:xfrm>
            <a:off x="9654165" y="3475945"/>
            <a:ext cx="140667" cy="109307"/>
          </a:xfrm>
          <a:prstGeom prst="rect">
            <a:avLst/>
          </a:prstGeom>
        </p:spPr>
      </p:pic>
      <p:sp>
        <p:nvSpPr>
          <p:cNvPr id="29" name="object 29"/>
          <p:cNvSpPr txBox="1"/>
          <p:nvPr/>
        </p:nvSpPr>
        <p:spPr>
          <a:xfrm>
            <a:off x="8670248" y="39907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30" name="object 30"/>
          <p:cNvSpPr txBox="1"/>
          <p:nvPr/>
        </p:nvSpPr>
        <p:spPr>
          <a:xfrm>
            <a:off x="3576700" y="5126974"/>
            <a:ext cx="1891453" cy="672043"/>
          </a:xfrm>
          <a:prstGeom prst="rect">
            <a:avLst/>
          </a:prstGeom>
        </p:spPr>
        <p:txBody>
          <a:bodyPr vert="horz" wrap="square" lIns="0" tIns="0" rIns="0" bIns="0" rtlCol="0">
            <a:spAutoFit/>
          </a:bodyPr>
          <a:lstStyle/>
          <a:p>
            <a:pPr algn="ctr">
              <a:lnSpc>
                <a:spcPts val="2193"/>
              </a:lnSpc>
            </a:pPr>
            <a:r>
              <a:rPr sz="1867" spc="-7" dirty="0">
                <a:solidFill>
                  <a:srgbClr val="FF0000"/>
                </a:solidFill>
                <a:latin typeface="Arial MT"/>
                <a:cs typeface="Arial MT"/>
              </a:rPr>
              <a:t>50,000</a:t>
            </a:r>
            <a:r>
              <a:rPr sz="1867" spc="-53" dirty="0">
                <a:solidFill>
                  <a:srgbClr val="FF0000"/>
                </a:solidFill>
                <a:latin typeface="Arial MT"/>
                <a:cs typeface="Arial MT"/>
              </a:rPr>
              <a:t> </a:t>
            </a:r>
            <a:r>
              <a:rPr sz="1867" spc="-7" dirty="0">
                <a:solidFill>
                  <a:srgbClr val="FF0000"/>
                </a:solidFill>
                <a:latin typeface="Arial MT"/>
                <a:cs typeface="Arial MT"/>
              </a:rPr>
              <a:t>per</a:t>
            </a:r>
            <a:r>
              <a:rPr sz="1867" spc="-53" dirty="0">
                <a:solidFill>
                  <a:srgbClr val="FF0000"/>
                </a:solidFill>
                <a:latin typeface="Arial MT"/>
                <a:cs typeface="Arial MT"/>
              </a:rPr>
              <a:t> </a:t>
            </a:r>
            <a:r>
              <a:rPr sz="1867" dirty="0">
                <a:solidFill>
                  <a:srgbClr val="FF0000"/>
                </a:solidFill>
                <a:latin typeface="Arial MT"/>
                <a:cs typeface="Arial MT"/>
              </a:rPr>
              <a:t>month</a:t>
            </a:r>
            <a:endParaRPr sz="1867">
              <a:latin typeface="Arial MT"/>
              <a:cs typeface="Arial MT"/>
            </a:endParaRPr>
          </a:p>
          <a:p>
            <a:pPr marL="35559" algn="ctr">
              <a:spcBef>
                <a:spcPts val="780"/>
              </a:spcBef>
            </a:pPr>
            <a:r>
              <a:rPr sz="1867" spc="-7" dirty="0">
                <a:latin typeface="Arial MT"/>
                <a:cs typeface="Arial MT"/>
              </a:rPr>
              <a:t>Salary</a:t>
            </a:r>
            <a:endParaRPr sz="1867">
              <a:latin typeface="Arial MT"/>
              <a:cs typeface="Arial MT"/>
            </a:endParaRPr>
          </a:p>
        </p:txBody>
      </p:sp>
      <p:sp>
        <p:nvSpPr>
          <p:cNvPr id="31" name="object 31"/>
          <p:cNvSpPr txBox="1"/>
          <p:nvPr/>
        </p:nvSpPr>
        <p:spPr>
          <a:xfrm>
            <a:off x="2417059" y="5285375"/>
            <a:ext cx="469053"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Low</a:t>
            </a:r>
            <a:endParaRPr sz="1867">
              <a:latin typeface="Arial MT"/>
              <a:cs typeface="Arial MT"/>
            </a:endParaRPr>
          </a:p>
        </p:txBody>
      </p:sp>
      <p:sp>
        <p:nvSpPr>
          <p:cNvPr id="32" name="object 32"/>
          <p:cNvSpPr txBox="1"/>
          <p:nvPr/>
        </p:nvSpPr>
        <p:spPr>
          <a:xfrm>
            <a:off x="6374605" y="5285375"/>
            <a:ext cx="52154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High</a:t>
            </a:r>
            <a:endParaRPr sz="1867">
              <a:latin typeface="Arial MT"/>
              <a:cs typeface="Arial MT"/>
            </a:endParaRPr>
          </a:p>
        </p:txBody>
      </p:sp>
      <p:sp>
        <p:nvSpPr>
          <p:cNvPr id="36" name="TextBox 35">
            <a:extLst>
              <a:ext uri="{FF2B5EF4-FFF2-40B4-BE49-F238E27FC236}">
                <a16:creationId xmlns:a16="http://schemas.microsoft.com/office/drawing/2014/main" id="{49A12045-E04B-4803-B847-BA39CC590565}"/>
              </a:ext>
            </a:extLst>
          </p:cNvPr>
          <p:cNvSpPr txBox="1"/>
          <p:nvPr/>
        </p:nvSpPr>
        <p:spPr>
          <a:xfrm>
            <a:off x="235975" y="5948212"/>
            <a:ext cx="11749541" cy="646331"/>
          </a:xfrm>
          <a:prstGeom prst="rect">
            <a:avLst/>
          </a:prstGeom>
          <a:noFill/>
        </p:spPr>
        <p:txBody>
          <a:bodyPr wrap="square">
            <a:spAutoFit/>
          </a:bodyPr>
          <a:lstStyle/>
          <a:p>
            <a:r>
              <a:rPr lang="en-US" dirty="0"/>
              <a:t>Suppose bank want to reduce the risk of loan default </a:t>
            </a:r>
            <a:r>
              <a:rPr lang="en-US" b="0" i="0" dirty="0">
                <a:solidFill>
                  <a:srgbClr val="303030"/>
                </a:solidFill>
                <a:effectLst/>
                <a:latin typeface="ui-sans-serif"/>
              </a:rPr>
              <a:t>hence decides to roll out loans to only such individuals who have a monthly salary</a:t>
            </a:r>
            <a:r>
              <a:rPr lang="en-US" dirty="0"/>
              <a:t> &gt;50000</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28942"/>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4"/>
            <a:ext cx="3307927" cy="2168969"/>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dirty="0">
              <a:latin typeface="Roboto"/>
              <a:cs typeface="Roboto"/>
            </a:endParaRPr>
          </a:p>
          <a:p>
            <a:pPr marL="626518" indent="-448722">
              <a:lnSpc>
                <a:spcPts val="2227"/>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7" dirty="0">
                <a:latin typeface="Roboto"/>
                <a:cs typeface="Roboto"/>
              </a:rPr>
              <a:t> Neural </a:t>
            </a:r>
            <a:r>
              <a:rPr sz="1867" spc="-13" dirty="0">
                <a:latin typeface="Roboto"/>
                <a:cs typeface="Roboto"/>
              </a:rPr>
              <a:t>Network</a:t>
            </a:r>
            <a:endParaRPr sz="1867" dirty="0">
              <a:latin typeface="Roboto"/>
              <a:cs typeface="Roboto"/>
            </a:endParaRPr>
          </a:p>
          <a:p>
            <a:pPr marL="1236102" lvl="1" indent="-427556">
              <a:lnSpc>
                <a:spcPts val="1893"/>
              </a:lnSpc>
              <a:buFont typeface="Arial MT"/>
              <a:buChar char="○"/>
              <a:tabLst>
                <a:tab pos="1235256" algn="l"/>
                <a:tab pos="1236102" algn="l"/>
              </a:tabLst>
            </a:pPr>
            <a:r>
              <a:rPr sz="1600" spc="-13" dirty="0">
                <a:latin typeface="Roboto"/>
                <a:cs typeface="Roboto"/>
              </a:rPr>
              <a:t>Weights</a:t>
            </a:r>
            <a:r>
              <a:rPr sz="1600" spc="-40" dirty="0">
                <a:latin typeface="Roboto"/>
                <a:cs typeface="Roboto"/>
              </a:rPr>
              <a:t> </a:t>
            </a:r>
            <a:r>
              <a:rPr sz="1600" spc="-20" dirty="0">
                <a:latin typeface="Roboto"/>
                <a:cs typeface="Roboto"/>
              </a:rPr>
              <a:t>and</a:t>
            </a:r>
            <a:r>
              <a:rPr sz="1600" spc="-33" dirty="0">
                <a:latin typeface="Roboto"/>
                <a:cs typeface="Roboto"/>
              </a:rPr>
              <a:t> </a:t>
            </a:r>
            <a:r>
              <a:rPr sz="1600" spc="-13" dirty="0">
                <a:latin typeface="Roboto"/>
                <a:cs typeface="Roboto"/>
              </a:rPr>
              <a:t>biases</a:t>
            </a:r>
            <a:endParaRPr sz="1600" dirty="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Forward</a:t>
            </a:r>
            <a:r>
              <a:rPr sz="1600" spc="-53" dirty="0">
                <a:latin typeface="Roboto"/>
                <a:cs typeface="Roboto"/>
              </a:rPr>
              <a:t> </a:t>
            </a:r>
            <a:r>
              <a:rPr sz="1600" spc="-20" dirty="0">
                <a:latin typeface="Roboto"/>
                <a:cs typeface="Roboto"/>
              </a:rPr>
              <a:t>Prop</a:t>
            </a:r>
            <a:endParaRPr sz="1600" dirty="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Backward</a:t>
            </a:r>
            <a:r>
              <a:rPr sz="1600" spc="-60" dirty="0">
                <a:latin typeface="Roboto"/>
                <a:cs typeface="Roboto"/>
              </a:rPr>
              <a:t> </a:t>
            </a:r>
            <a:r>
              <a:rPr sz="1600" spc="-20" dirty="0">
                <a:latin typeface="Roboto"/>
                <a:cs typeface="Roboto"/>
              </a:rPr>
              <a:t>Prop</a:t>
            </a:r>
            <a:endParaRPr sz="1600" dirty="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Activation</a:t>
            </a:r>
            <a:r>
              <a:rPr sz="1600" spc="-33" dirty="0">
                <a:latin typeface="Roboto"/>
                <a:cs typeface="Roboto"/>
              </a:rPr>
              <a:t> </a:t>
            </a:r>
            <a:r>
              <a:rPr sz="1600" spc="-27" dirty="0">
                <a:latin typeface="Roboto"/>
                <a:cs typeface="Roboto"/>
              </a:rPr>
              <a:t>Function</a:t>
            </a:r>
            <a:endParaRPr sz="1600" dirty="0">
              <a:latin typeface="Roboto"/>
              <a:cs typeface="Roboto"/>
            </a:endParaRPr>
          </a:p>
          <a:p>
            <a:pPr marL="1236102" lvl="1" indent="-427556">
              <a:lnSpc>
                <a:spcPts val="1913"/>
              </a:lnSpc>
              <a:buFont typeface="Arial MT"/>
              <a:buChar char="○"/>
              <a:tabLst>
                <a:tab pos="1235256" algn="l"/>
                <a:tab pos="1236102" algn="l"/>
              </a:tabLst>
            </a:pPr>
            <a:r>
              <a:rPr sz="1600" spc="-20" dirty="0">
                <a:latin typeface="Roboto"/>
                <a:cs typeface="Roboto"/>
              </a:rPr>
              <a:t>Gradient</a:t>
            </a:r>
            <a:r>
              <a:rPr sz="1600" spc="-53" dirty="0">
                <a:latin typeface="Roboto"/>
                <a:cs typeface="Roboto"/>
              </a:rPr>
              <a:t> </a:t>
            </a:r>
            <a:r>
              <a:rPr sz="1600" spc="-20" dirty="0">
                <a:latin typeface="Roboto"/>
                <a:cs typeface="Roboto"/>
              </a:rPr>
              <a:t>Descent</a:t>
            </a:r>
            <a:endParaRPr sz="1600" dirty="0">
              <a:latin typeface="Roboto"/>
              <a:cs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95483" y="1704632"/>
            <a:ext cx="5852160" cy="3403600"/>
            <a:chOff x="1196612" y="1278474"/>
            <a:chExt cx="4389120" cy="2552700"/>
          </a:xfrm>
        </p:grpSpPr>
        <p:sp>
          <p:nvSpPr>
            <p:cNvPr id="3" name="object 3"/>
            <p:cNvSpPr/>
            <p:nvPr/>
          </p:nvSpPr>
          <p:spPr>
            <a:xfrm>
              <a:off x="1217107" y="1360037"/>
              <a:ext cx="0" cy="2450465"/>
            </a:xfrm>
            <a:custGeom>
              <a:avLst/>
              <a:gdLst/>
              <a:ahLst/>
              <a:cxnLst/>
              <a:rect l="l" t="t" r="r" b="b"/>
              <a:pathLst>
                <a:path h="2450465">
                  <a:moveTo>
                    <a:pt x="0" y="2450249"/>
                  </a:moveTo>
                  <a:lnTo>
                    <a:pt x="0" y="0"/>
                  </a:lnTo>
                </a:path>
              </a:pathLst>
            </a:custGeom>
            <a:ln w="9524">
              <a:solidFill>
                <a:srgbClr val="595959"/>
              </a:solidFill>
            </a:ln>
          </p:spPr>
          <p:txBody>
            <a:bodyPr wrap="square" lIns="0" tIns="0" rIns="0" bIns="0" rtlCol="0"/>
            <a:lstStyle/>
            <a:p>
              <a:endParaRPr sz="2400"/>
            </a:p>
          </p:txBody>
        </p:sp>
        <p:sp>
          <p:nvSpPr>
            <p:cNvPr id="4" name="object 4"/>
            <p:cNvSpPr/>
            <p:nvPr/>
          </p:nvSpPr>
          <p:spPr>
            <a:xfrm>
              <a:off x="1201374" y="1316811"/>
              <a:ext cx="31750" cy="43815"/>
            </a:xfrm>
            <a:custGeom>
              <a:avLst/>
              <a:gdLst/>
              <a:ahLst/>
              <a:cxnLst/>
              <a:rect l="l" t="t" r="r" b="b"/>
              <a:pathLst>
                <a:path w="31750" h="43815">
                  <a:moveTo>
                    <a:pt x="31465" y="43225"/>
                  </a:moveTo>
                  <a:lnTo>
                    <a:pt x="0" y="43225"/>
                  </a:lnTo>
                  <a:lnTo>
                    <a:pt x="15732" y="0"/>
                  </a:lnTo>
                  <a:lnTo>
                    <a:pt x="31465" y="43225"/>
                  </a:lnTo>
                  <a:close/>
                </a:path>
              </a:pathLst>
            </a:custGeom>
            <a:solidFill>
              <a:srgbClr val="595959"/>
            </a:solidFill>
          </p:spPr>
          <p:txBody>
            <a:bodyPr wrap="square" lIns="0" tIns="0" rIns="0" bIns="0" rtlCol="0"/>
            <a:lstStyle/>
            <a:p>
              <a:endParaRPr sz="2400"/>
            </a:p>
          </p:txBody>
        </p:sp>
        <p:sp>
          <p:nvSpPr>
            <p:cNvPr id="5" name="object 5"/>
            <p:cNvSpPr/>
            <p:nvPr/>
          </p:nvSpPr>
          <p:spPr>
            <a:xfrm>
              <a:off x="1201374" y="1316811"/>
              <a:ext cx="31750" cy="43815"/>
            </a:xfrm>
            <a:custGeom>
              <a:avLst/>
              <a:gdLst/>
              <a:ahLst/>
              <a:cxnLst/>
              <a:rect l="l" t="t" r="r" b="b"/>
              <a:pathLst>
                <a:path w="31750" h="43815">
                  <a:moveTo>
                    <a:pt x="31465" y="43225"/>
                  </a:moveTo>
                  <a:lnTo>
                    <a:pt x="15732" y="0"/>
                  </a:lnTo>
                  <a:lnTo>
                    <a:pt x="0" y="43225"/>
                  </a:lnTo>
                  <a:lnTo>
                    <a:pt x="31465" y="43225"/>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1217107" y="3810286"/>
              <a:ext cx="4320540" cy="0"/>
            </a:xfrm>
            <a:custGeom>
              <a:avLst/>
              <a:gdLst/>
              <a:ahLst/>
              <a:cxnLst/>
              <a:rect l="l" t="t" r="r" b="b"/>
              <a:pathLst>
                <a:path w="4320540">
                  <a:moveTo>
                    <a:pt x="0" y="0"/>
                  </a:moveTo>
                  <a:lnTo>
                    <a:pt x="4320149" y="0"/>
                  </a:lnTo>
                </a:path>
              </a:pathLst>
            </a:custGeom>
            <a:ln w="9524">
              <a:solidFill>
                <a:srgbClr val="595959"/>
              </a:solidFill>
            </a:ln>
          </p:spPr>
          <p:txBody>
            <a:bodyPr wrap="square" lIns="0" tIns="0" rIns="0" bIns="0" rtlCol="0"/>
            <a:lstStyle/>
            <a:p>
              <a:endParaRPr sz="2400"/>
            </a:p>
          </p:txBody>
        </p:sp>
        <p:sp>
          <p:nvSpPr>
            <p:cNvPr id="7" name="object 7"/>
            <p:cNvSpPr/>
            <p:nvPr/>
          </p:nvSpPr>
          <p:spPr>
            <a:xfrm>
              <a:off x="5537257" y="3794554"/>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8" name="object 8"/>
            <p:cNvSpPr/>
            <p:nvPr/>
          </p:nvSpPr>
          <p:spPr>
            <a:xfrm>
              <a:off x="5537257" y="3794554"/>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1485997" y="3389836"/>
              <a:ext cx="211155" cy="162584"/>
            </a:xfrm>
            <a:prstGeom prst="rect">
              <a:avLst/>
            </a:prstGeom>
          </p:spPr>
        </p:pic>
        <p:pic>
          <p:nvPicPr>
            <p:cNvPr id="10" name="object 10"/>
            <p:cNvPicPr/>
            <p:nvPr/>
          </p:nvPicPr>
          <p:blipFill>
            <a:blip r:embed="rId2" cstate="print"/>
            <a:stretch>
              <a:fillRect/>
            </a:stretch>
          </p:blipFill>
          <p:spPr>
            <a:xfrm>
              <a:off x="1729410" y="3389835"/>
              <a:ext cx="211155" cy="162584"/>
            </a:xfrm>
            <a:prstGeom prst="rect">
              <a:avLst/>
            </a:prstGeom>
          </p:spPr>
        </p:pic>
        <p:pic>
          <p:nvPicPr>
            <p:cNvPr id="11" name="object 11"/>
            <p:cNvPicPr/>
            <p:nvPr/>
          </p:nvPicPr>
          <p:blipFill>
            <a:blip r:embed="rId3" cstate="print"/>
            <a:stretch>
              <a:fillRect/>
            </a:stretch>
          </p:blipFill>
          <p:spPr>
            <a:xfrm>
              <a:off x="1972822" y="3389834"/>
              <a:ext cx="211155" cy="162584"/>
            </a:xfrm>
            <a:prstGeom prst="rect">
              <a:avLst/>
            </a:prstGeom>
          </p:spPr>
        </p:pic>
        <p:pic>
          <p:nvPicPr>
            <p:cNvPr id="12" name="object 12"/>
            <p:cNvPicPr/>
            <p:nvPr/>
          </p:nvPicPr>
          <p:blipFill>
            <a:blip r:embed="rId3" cstate="print"/>
            <a:stretch>
              <a:fillRect/>
            </a:stretch>
          </p:blipFill>
          <p:spPr>
            <a:xfrm>
              <a:off x="2216216" y="3389834"/>
              <a:ext cx="211155" cy="162584"/>
            </a:xfrm>
            <a:prstGeom prst="rect">
              <a:avLst/>
            </a:prstGeom>
          </p:spPr>
        </p:pic>
        <p:pic>
          <p:nvPicPr>
            <p:cNvPr id="13" name="object 13"/>
            <p:cNvPicPr/>
            <p:nvPr/>
          </p:nvPicPr>
          <p:blipFill>
            <a:blip r:embed="rId3" cstate="print"/>
            <a:stretch>
              <a:fillRect/>
            </a:stretch>
          </p:blipFill>
          <p:spPr>
            <a:xfrm>
              <a:off x="4516051" y="1655076"/>
              <a:ext cx="211155" cy="162584"/>
            </a:xfrm>
            <a:prstGeom prst="rect">
              <a:avLst/>
            </a:prstGeom>
          </p:spPr>
        </p:pic>
        <p:pic>
          <p:nvPicPr>
            <p:cNvPr id="14" name="object 14"/>
            <p:cNvPicPr/>
            <p:nvPr/>
          </p:nvPicPr>
          <p:blipFill>
            <a:blip r:embed="rId3" cstate="print"/>
            <a:stretch>
              <a:fillRect/>
            </a:stretch>
          </p:blipFill>
          <p:spPr>
            <a:xfrm>
              <a:off x="4759463" y="1655074"/>
              <a:ext cx="211155" cy="162584"/>
            </a:xfrm>
            <a:prstGeom prst="rect">
              <a:avLst/>
            </a:prstGeom>
          </p:spPr>
        </p:pic>
        <p:pic>
          <p:nvPicPr>
            <p:cNvPr id="15" name="object 15"/>
            <p:cNvPicPr/>
            <p:nvPr/>
          </p:nvPicPr>
          <p:blipFill>
            <a:blip r:embed="rId3" cstate="print"/>
            <a:stretch>
              <a:fillRect/>
            </a:stretch>
          </p:blipFill>
          <p:spPr>
            <a:xfrm>
              <a:off x="5002876" y="1655073"/>
              <a:ext cx="211155" cy="162584"/>
            </a:xfrm>
            <a:prstGeom prst="rect">
              <a:avLst/>
            </a:prstGeom>
          </p:spPr>
        </p:pic>
        <p:pic>
          <p:nvPicPr>
            <p:cNvPr id="16" name="object 16"/>
            <p:cNvPicPr/>
            <p:nvPr/>
          </p:nvPicPr>
          <p:blipFill>
            <a:blip r:embed="rId2" cstate="print"/>
            <a:stretch>
              <a:fillRect/>
            </a:stretch>
          </p:blipFill>
          <p:spPr>
            <a:xfrm>
              <a:off x="5246269" y="1655074"/>
              <a:ext cx="211155" cy="162584"/>
            </a:xfrm>
            <a:prstGeom prst="rect">
              <a:avLst/>
            </a:prstGeom>
          </p:spPr>
        </p:pic>
        <p:sp>
          <p:nvSpPr>
            <p:cNvPr id="17" name="object 17"/>
            <p:cNvSpPr/>
            <p:nvPr/>
          </p:nvSpPr>
          <p:spPr>
            <a:xfrm>
              <a:off x="3313399" y="1278474"/>
              <a:ext cx="0" cy="2540635"/>
            </a:xfrm>
            <a:custGeom>
              <a:avLst/>
              <a:gdLst/>
              <a:ahLst/>
              <a:cxnLst/>
              <a:rect l="l" t="t" r="r" b="b"/>
              <a:pathLst>
                <a:path h="2540635">
                  <a:moveTo>
                    <a:pt x="0" y="2540099"/>
                  </a:moveTo>
                  <a:lnTo>
                    <a:pt x="0" y="0"/>
                  </a:lnTo>
                </a:path>
              </a:pathLst>
            </a:custGeom>
            <a:ln w="19049">
              <a:solidFill>
                <a:srgbClr val="FF0000"/>
              </a:solidFill>
            </a:ln>
          </p:spPr>
          <p:txBody>
            <a:bodyPr wrap="square" lIns="0" tIns="0" rIns="0" bIns="0" rtlCol="0"/>
            <a:lstStyle/>
            <a:p>
              <a:endParaRPr sz="2400"/>
            </a:p>
          </p:txBody>
        </p:sp>
      </p:grpSp>
      <p:sp>
        <p:nvSpPr>
          <p:cNvPr id="18" name="object 18"/>
          <p:cNvSpPr txBox="1"/>
          <p:nvPr/>
        </p:nvSpPr>
        <p:spPr>
          <a:xfrm>
            <a:off x="396351" y="3103083"/>
            <a:ext cx="1178559" cy="595035"/>
          </a:xfrm>
          <a:prstGeom prst="rect">
            <a:avLst/>
          </a:prstGeom>
        </p:spPr>
        <p:txBody>
          <a:bodyPr vert="horz" wrap="square" lIns="0" tIns="30480" rIns="0" bIns="0" rtlCol="0">
            <a:spAutoFit/>
          </a:bodyPr>
          <a:lstStyle/>
          <a:p>
            <a:pPr marL="16933" marR="6773" indent="309026">
              <a:lnSpc>
                <a:spcPts val="2200"/>
              </a:lnSpc>
              <a:spcBef>
                <a:spcPts val="240"/>
              </a:spcBef>
            </a:pPr>
            <a:r>
              <a:rPr sz="1867" spc="-7" dirty="0">
                <a:latin typeface="Arial MT"/>
                <a:cs typeface="Arial MT"/>
              </a:rPr>
              <a:t>Loan </a:t>
            </a:r>
            <a:r>
              <a:rPr sz="1867" dirty="0">
                <a:latin typeface="Arial MT"/>
                <a:cs typeface="Arial MT"/>
              </a:rPr>
              <a:t> </a:t>
            </a:r>
            <a:r>
              <a:rPr sz="1867" spc="-7" dirty="0">
                <a:latin typeface="Arial MT"/>
                <a:cs typeface="Arial MT"/>
              </a:rPr>
              <a:t>Approved?</a:t>
            </a:r>
            <a:endParaRPr sz="1867">
              <a:latin typeface="Arial MT"/>
              <a:cs typeface="Arial MT"/>
            </a:endParaRPr>
          </a:p>
        </p:txBody>
      </p:sp>
      <p:sp>
        <p:nvSpPr>
          <p:cNvPr id="19" name="object 19"/>
          <p:cNvSpPr txBox="1"/>
          <p:nvPr/>
        </p:nvSpPr>
        <p:spPr>
          <a:xfrm>
            <a:off x="793846" y="2212517"/>
            <a:ext cx="420793" cy="304421"/>
          </a:xfrm>
          <a:prstGeom prst="rect">
            <a:avLst/>
          </a:prstGeom>
        </p:spPr>
        <p:txBody>
          <a:bodyPr vert="horz" wrap="square" lIns="0" tIns="16933" rIns="0" bIns="0" rtlCol="0">
            <a:spAutoFit/>
          </a:bodyPr>
          <a:lstStyle/>
          <a:p>
            <a:pPr marL="16933">
              <a:spcBef>
                <a:spcPts val="133"/>
              </a:spcBef>
            </a:pPr>
            <a:r>
              <a:rPr sz="1867" spc="-173" dirty="0">
                <a:solidFill>
                  <a:srgbClr val="274E13"/>
                </a:solidFill>
                <a:latin typeface="Arial MT"/>
                <a:cs typeface="Arial MT"/>
              </a:rPr>
              <a:t>Y</a:t>
            </a:r>
            <a:r>
              <a:rPr sz="1867" spc="-7" dirty="0">
                <a:solidFill>
                  <a:srgbClr val="274E13"/>
                </a:solidFill>
                <a:latin typeface="Arial MT"/>
                <a:cs typeface="Arial MT"/>
              </a:rPr>
              <a:t>es</a:t>
            </a:r>
            <a:endParaRPr sz="1867">
              <a:latin typeface="Arial MT"/>
              <a:cs typeface="Arial MT"/>
            </a:endParaRPr>
          </a:p>
        </p:txBody>
      </p:sp>
      <p:sp>
        <p:nvSpPr>
          <p:cNvPr id="20" name="object 20"/>
          <p:cNvSpPr txBox="1"/>
          <p:nvPr/>
        </p:nvSpPr>
        <p:spPr>
          <a:xfrm>
            <a:off x="867991" y="4421195"/>
            <a:ext cx="336972" cy="304421"/>
          </a:xfrm>
          <a:prstGeom prst="rect">
            <a:avLst/>
          </a:prstGeom>
        </p:spPr>
        <p:txBody>
          <a:bodyPr vert="horz" wrap="square" lIns="0" tIns="16933" rIns="0" bIns="0" rtlCol="0">
            <a:spAutoFit/>
          </a:bodyPr>
          <a:lstStyle/>
          <a:p>
            <a:pPr marL="16933">
              <a:spcBef>
                <a:spcPts val="133"/>
              </a:spcBef>
            </a:pPr>
            <a:r>
              <a:rPr sz="1867" spc="-7" dirty="0">
                <a:solidFill>
                  <a:srgbClr val="660000"/>
                </a:solidFill>
                <a:latin typeface="Arial MT"/>
                <a:cs typeface="Arial MT"/>
              </a:rPr>
              <a:t>No</a:t>
            </a:r>
            <a:endParaRPr sz="1867">
              <a:latin typeface="Arial MT"/>
              <a:cs typeface="Arial MT"/>
            </a:endParaRPr>
          </a:p>
        </p:txBody>
      </p:sp>
      <p:sp>
        <p:nvSpPr>
          <p:cNvPr id="21" name="object 21"/>
          <p:cNvSpPr txBox="1">
            <a:spLocks noGrp="1"/>
          </p:cNvSpPr>
          <p:nvPr>
            <p:ph type="title"/>
          </p:nvPr>
        </p:nvSpPr>
        <p:spPr>
          <a:xfrm>
            <a:off x="2417059" y="316528"/>
            <a:ext cx="6543725"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2" name="object 22"/>
          <p:cNvSpPr txBox="1"/>
          <p:nvPr/>
        </p:nvSpPr>
        <p:spPr>
          <a:xfrm>
            <a:off x="7445441" y="3299283"/>
            <a:ext cx="1246292" cy="581355"/>
          </a:xfrm>
          <a:prstGeom prst="rect">
            <a:avLst/>
          </a:prstGeom>
        </p:spPr>
        <p:txBody>
          <a:bodyPr vert="horz" wrap="square" lIns="0" tIns="16933" rIns="0" bIns="0" rtlCol="0">
            <a:spAutoFit/>
          </a:bodyPr>
          <a:lstStyle/>
          <a:p>
            <a:pPr marL="16933">
              <a:lnSpc>
                <a:spcPts val="2220"/>
              </a:lnSpc>
              <a:spcBef>
                <a:spcPts val="133"/>
              </a:spcBef>
              <a:tabLst>
                <a:tab pos="1228483" algn="l"/>
              </a:tabLst>
            </a:pPr>
            <a:r>
              <a:rPr sz="1867" spc="-7" dirty="0">
                <a:latin typeface="Arial MT"/>
                <a:cs typeface="Arial MT"/>
              </a:rPr>
              <a:t>Salary </a:t>
            </a:r>
            <a:r>
              <a:rPr sz="1867" spc="-27" dirty="0">
                <a:latin typeface="Arial MT"/>
                <a:cs typeface="Arial MT"/>
              </a:rPr>
              <a:t> </a:t>
            </a:r>
            <a:r>
              <a:rPr sz="1867" u="heavy"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L="194728">
              <a:lnSpc>
                <a:spcPts val="2220"/>
              </a:lnSpc>
            </a:pPr>
            <a:r>
              <a:rPr sz="1867" dirty="0">
                <a:latin typeface="Arial MT"/>
                <a:cs typeface="Arial MT"/>
              </a:rPr>
              <a:t>(X)</a:t>
            </a:r>
            <a:endParaRPr sz="1867">
              <a:latin typeface="Arial MT"/>
              <a:cs typeface="Arial MT"/>
            </a:endParaRPr>
          </a:p>
        </p:txBody>
      </p:sp>
      <p:sp>
        <p:nvSpPr>
          <p:cNvPr id="23" name="object 23"/>
          <p:cNvSpPr txBox="1"/>
          <p:nvPr/>
        </p:nvSpPr>
        <p:spPr>
          <a:xfrm>
            <a:off x="9293932" y="3299283"/>
            <a:ext cx="2353733" cy="581355"/>
          </a:xfrm>
          <a:prstGeom prst="rect">
            <a:avLst/>
          </a:prstGeom>
        </p:spPr>
        <p:txBody>
          <a:bodyPr vert="horz" wrap="square" lIns="0" tIns="16933" rIns="0" bIns="0" rtlCol="0">
            <a:spAutoFit/>
          </a:bodyPr>
          <a:lstStyle/>
          <a:p>
            <a:pPr marL="16933">
              <a:lnSpc>
                <a:spcPts val="2220"/>
              </a:lnSpc>
              <a:spcBef>
                <a:spcPts val="133"/>
              </a:spcBef>
              <a:tabLst>
                <a:tab pos="428403" algn="l"/>
                <a:tab pos="611278" algn="l"/>
              </a:tabLst>
            </a:pPr>
            <a:r>
              <a:rPr sz="1867" u="heavy" dirty="0">
                <a:uFill>
                  <a:solidFill>
                    <a:srgbClr val="595959"/>
                  </a:solidFill>
                </a:uFill>
                <a:latin typeface="Times New Roman" panose="02020603050405020304"/>
                <a:cs typeface="Times New Roman" panose="02020603050405020304"/>
              </a:rPr>
              <a:t> 	</a:t>
            </a:r>
            <a:r>
              <a:rPr sz="1867" dirty="0">
                <a:latin typeface="Times New Roman" panose="02020603050405020304"/>
                <a:cs typeface="Times New Roman" panose="02020603050405020304"/>
              </a:rPr>
              <a:t>	</a:t>
            </a: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316534">
              <a:lnSpc>
                <a:spcPts val="2220"/>
              </a:lnSpc>
            </a:pPr>
            <a:r>
              <a:rPr sz="1867" dirty="0">
                <a:latin typeface="Arial MT"/>
                <a:cs typeface="Arial MT"/>
              </a:rPr>
              <a:t>(Y)</a:t>
            </a:r>
            <a:endParaRPr sz="1867">
              <a:latin typeface="Arial MT"/>
              <a:cs typeface="Arial MT"/>
            </a:endParaRPr>
          </a:p>
        </p:txBody>
      </p:sp>
      <p:pic>
        <p:nvPicPr>
          <p:cNvPr id="24" name="object 24"/>
          <p:cNvPicPr/>
          <p:nvPr/>
        </p:nvPicPr>
        <p:blipFill>
          <a:blip r:embed="rId4" cstate="print"/>
          <a:stretch>
            <a:fillRect/>
          </a:stretch>
        </p:blipFill>
        <p:spPr>
          <a:xfrm>
            <a:off x="9654165" y="3475945"/>
            <a:ext cx="140667" cy="109307"/>
          </a:xfrm>
          <a:prstGeom prst="rect">
            <a:avLst/>
          </a:prstGeom>
        </p:spPr>
      </p:pic>
      <p:grpSp>
        <p:nvGrpSpPr>
          <p:cNvPr id="25" name="object 25"/>
          <p:cNvGrpSpPr/>
          <p:nvPr/>
        </p:nvGrpSpPr>
        <p:grpSpPr>
          <a:xfrm>
            <a:off x="8605465" y="2859833"/>
            <a:ext cx="699347" cy="933027"/>
            <a:chOff x="6454099" y="2144875"/>
            <a:chExt cx="524510" cy="699770"/>
          </a:xfrm>
        </p:grpSpPr>
        <p:sp>
          <p:nvSpPr>
            <p:cNvPr id="26" name="object 26"/>
            <p:cNvSpPr/>
            <p:nvPr/>
          </p:nvSpPr>
          <p:spPr>
            <a:xfrm>
              <a:off x="6578024" y="2456250"/>
              <a:ext cx="396240" cy="383540"/>
            </a:xfrm>
            <a:custGeom>
              <a:avLst/>
              <a:gdLst/>
              <a:ahLst/>
              <a:cxnLst/>
              <a:rect l="l" t="t" r="r" b="b"/>
              <a:pathLst>
                <a:path w="396240" h="383539">
                  <a:moveTo>
                    <a:pt x="197849" y="383399"/>
                  </a:moveTo>
                  <a:lnTo>
                    <a:pt x="152484" y="378337"/>
                  </a:lnTo>
                  <a:lnTo>
                    <a:pt x="110840" y="363915"/>
                  </a:lnTo>
                  <a:lnTo>
                    <a:pt x="74104" y="341285"/>
                  </a:lnTo>
                  <a:lnTo>
                    <a:pt x="43465" y="311598"/>
                  </a:lnTo>
                  <a:lnTo>
                    <a:pt x="20109" y="276004"/>
                  </a:lnTo>
                  <a:lnTo>
                    <a:pt x="5225" y="235655"/>
                  </a:lnTo>
                  <a:lnTo>
                    <a:pt x="0" y="191699"/>
                  </a:ln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close/>
                </a:path>
              </a:pathLst>
            </a:custGeom>
            <a:solidFill>
              <a:srgbClr val="EEEEEE"/>
            </a:solidFill>
          </p:spPr>
          <p:txBody>
            <a:bodyPr wrap="square" lIns="0" tIns="0" rIns="0" bIns="0" rtlCol="0"/>
            <a:lstStyle/>
            <a:p>
              <a:endParaRPr sz="2400"/>
            </a:p>
          </p:txBody>
        </p:sp>
        <p:sp>
          <p:nvSpPr>
            <p:cNvPr id="27" name="object 27"/>
            <p:cNvSpPr/>
            <p:nvPr/>
          </p:nvSpPr>
          <p:spPr>
            <a:xfrm>
              <a:off x="6578024" y="2456250"/>
              <a:ext cx="396240" cy="383540"/>
            </a:xfrm>
            <a:custGeom>
              <a:avLst/>
              <a:gdLst/>
              <a:ahLst/>
              <a:cxnLst/>
              <a:rect l="l" t="t" r="r" b="b"/>
              <a:pathLst>
                <a:path w="396240" h="383539">
                  <a:moveTo>
                    <a:pt x="0" y="191699"/>
                  </a:moveTo>
                  <a:lnTo>
                    <a:pt x="5225" y="147744"/>
                  </a:lnTo>
                  <a:lnTo>
                    <a:pt x="20109" y="107395"/>
                  </a:lnTo>
                  <a:lnTo>
                    <a:pt x="43465" y="71801"/>
                  </a:lnTo>
                  <a:lnTo>
                    <a:pt x="74104" y="42114"/>
                  </a:lnTo>
                  <a:lnTo>
                    <a:pt x="110840" y="19484"/>
                  </a:lnTo>
                  <a:lnTo>
                    <a:pt x="152484" y="5062"/>
                  </a:lnTo>
                  <a:lnTo>
                    <a:pt x="197849" y="0"/>
                  </a:lnTo>
                  <a:lnTo>
                    <a:pt x="236629" y="3717"/>
                  </a:lnTo>
                  <a:lnTo>
                    <a:pt x="273564" y="14592"/>
                  </a:lnTo>
                  <a:lnTo>
                    <a:pt x="307617" y="32207"/>
                  </a:lnTo>
                  <a:lnTo>
                    <a:pt x="337750" y="56147"/>
                  </a:lnTo>
                  <a:lnTo>
                    <a:pt x="362458" y="85344"/>
                  </a:lnTo>
                  <a:lnTo>
                    <a:pt x="391863" y="154126"/>
                  </a:lnTo>
                  <a:lnTo>
                    <a:pt x="395699" y="191699"/>
                  </a:lnTo>
                  <a:lnTo>
                    <a:pt x="390474" y="235655"/>
                  </a:lnTo>
                  <a:lnTo>
                    <a:pt x="375590" y="276004"/>
                  </a:lnTo>
                  <a:lnTo>
                    <a:pt x="352234" y="311598"/>
                  </a:lnTo>
                  <a:lnTo>
                    <a:pt x="321595" y="341285"/>
                  </a:lnTo>
                  <a:lnTo>
                    <a:pt x="284859" y="363915"/>
                  </a:lnTo>
                  <a:lnTo>
                    <a:pt x="243215" y="378337"/>
                  </a:lnTo>
                  <a:lnTo>
                    <a:pt x="197849" y="383399"/>
                  </a:lnTo>
                  <a:lnTo>
                    <a:pt x="152484" y="378337"/>
                  </a:lnTo>
                  <a:lnTo>
                    <a:pt x="110840" y="363915"/>
                  </a:lnTo>
                  <a:lnTo>
                    <a:pt x="74104" y="341285"/>
                  </a:lnTo>
                  <a:lnTo>
                    <a:pt x="43465" y="311598"/>
                  </a:lnTo>
                  <a:lnTo>
                    <a:pt x="20109" y="276004"/>
                  </a:lnTo>
                  <a:lnTo>
                    <a:pt x="5225" y="235655"/>
                  </a:lnTo>
                  <a:lnTo>
                    <a:pt x="0" y="191699"/>
                  </a:lnTo>
                  <a:close/>
                </a:path>
              </a:pathLst>
            </a:custGeom>
            <a:ln w="9524">
              <a:solidFill>
                <a:srgbClr val="595959"/>
              </a:solidFill>
            </a:ln>
          </p:spPr>
          <p:txBody>
            <a:bodyPr wrap="square" lIns="0" tIns="0" rIns="0" bIns="0" rtlCol="0"/>
            <a:lstStyle/>
            <a:p>
              <a:endParaRPr sz="2400"/>
            </a:p>
          </p:txBody>
        </p:sp>
        <p:pic>
          <p:nvPicPr>
            <p:cNvPr id="28" name="object 28"/>
            <p:cNvPicPr/>
            <p:nvPr/>
          </p:nvPicPr>
          <p:blipFill>
            <a:blip r:embed="rId4" cstate="print"/>
            <a:stretch>
              <a:fillRect/>
            </a:stretch>
          </p:blipFill>
          <p:spPr>
            <a:xfrm>
              <a:off x="6454099" y="2606959"/>
              <a:ext cx="105500" cy="81980"/>
            </a:xfrm>
            <a:prstGeom prst="rect">
              <a:avLst/>
            </a:prstGeom>
          </p:spPr>
        </p:pic>
        <p:sp>
          <p:nvSpPr>
            <p:cNvPr id="29" name="object 29"/>
            <p:cNvSpPr/>
            <p:nvPr/>
          </p:nvSpPr>
          <p:spPr>
            <a:xfrm>
              <a:off x="6765842" y="2144875"/>
              <a:ext cx="0" cy="521334"/>
            </a:xfrm>
            <a:custGeom>
              <a:avLst/>
              <a:gdLst/>
              <a:ahLst/>
              <a:cxnLst/>
              <a:rect l="l" t="t" r="r" b="b"/>
              <a:pathLst>
                <a:path h="521335">
                  <a:moveTo>
                    <a:pt x="0" y="0"/>
                  </a:moveTo>
                  <a:lnTo>
                    <a:pt x="0" y="520799"/>
                  </a:lnTo>
                </a:path>
              </a:pathLst>
            </a:custGeom>
            <a:ln w="9524">
              <a:solidFill>
                <a:srgbClr val="595959"/>
              </a:solidFill>
            </a:ln>
          </p:spPr>
          <p:txBody>
            <a:bodyPr wrap="square" lIns="0" tIns="0" rIns="0" bIns="0" rtlCol="0"/>
            <a:lstStyle/>
            <a:p>
              <a:endParaRPr sz="2400"/>
            </a:p>
          </p:txBody>
        </p:sp>
      </p:grpSp>
      <p:sp>
        <p:nvSpPr>
          <p:cNvPr id="30" name="object 30"/>
          <p:cNvSpPr txBox="1"/>
          <p:nvPr/>
        </p:nvSpPr>
        <p:spPr>
          <a:xfrm>
            <a:off x="8453501" y="2462918"/>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32" name="object 32"/>
          <p:cNvSpPr txBox="1"/>
          <p:nvPr/>
        </p:nvSpPr>
        <p:spPr>
          <a:xfrm>
            <a:off x="3576700" y="5126974"/>
            <a:ext cx="1891453" cy="672043"/>
          </a:xfrm>
          <a:prstGeom prst="rect">
            <a:avLst/>
          </a:prstGeom>
        </p:spPr>
        <p:txBody>
          <a:bodyPr vert="horz" wrap="square" lIns="0" tIns="0" rIns="0" bIns="0" rtlCol="0">
            <a:spAutoFit/>
          </a:bodyPr>
          <a:lstStyle/>
          <a:p>
            <a:pPr algn="ctr">
              <a:lnSpc>
                <a:spcPts val="2193"/>
              </a:lnSpc>
            </a:pPr>
            <a:r>
              <a:rPr sz="1867" spc="-7" dirty="0">
                <a:solidFill>
                  <a:srgbClr val="FF0000"/>
                </a:solidFill>
                <a:latin typeface="Arial MT"/>
                <a:cs typeface="Arial MT"/>
              </a:rPr>
              <a:t>50,000</a:t>
            </a:r>
            <a:r>
              <a:rPr sz="1867" spc="-53" dirty="0">
                <a:solidFill>
                  <a:srgbClr val="FF0000"/>
                </a:solidFill>
                <a:latin typeface="Arial MT"/>
                <a:cs typeface="Arial MT"/>
              </a:rPr>
              <a:t> </a:t>
            </a:r>
            <a:r>
              <a:rPr sz="1867" spc="-7" dirty="0">
                <a:solidFill>
                  <a:srgbClr val="FF0000"/>
                </a:solidFill>
                <a:latin typeface="Arial MT"/>
                <a:cs typeface="Arial MT"/>
              </a:rPr>
              <a:t>per</a:t>
            </a:r>
            <a:r>
              <a:rPr sz="1867" spc="-53" dirty="0">
                <a:solidFill>
                  <a:srgbClr val="FF0000"/>
                </a:solidFill>
                <a:latin typeface="Arial MT"/>
                <a:cs typeface="Arial MT"/>
              </a:rPr>
              <a:t> </a:t>
            </a:r>
            <a:r>
              <a:rPr sz="1867" dirty="0">
                <a:solidFill>
                  <a:srgbClr val="FF0000"/>
                </a:solidFill>
                <a:latin typeface="Arial MT"/>
                <a:cs typeface="Arial MT"/>
              </a:rPr>
              <a:t>month</a:t>
            </a:r>
            <a:endParaRPr sz="1867">
              <a:latin typeface="Arial MT"/>
              <a:cs typeface="Arial MT"/>
            </a:endParaRPr>
          </a:p>
          <a:p>
            <a:pPr marL="35559" algn="ctr">
              <a:spcBef>
                <a:spcPts val="780"/>
              </a:spcBef>
            </a:pPr>
            <a:r>
              <a:rPr sz="1867" spc="-7" dirty="0">
                <a:latin typeface="Arial MT"/>
                <a:cs typeface="Arial MT"/>
              </a:rPr>
              <a:t>Salary</a:t>
            </a:r>
            <a:endParaRPr sz="1867">
              <a:latin typeface="Arial MT"/>
              <a:cs typeface="Arial MT"/>
            </a:endParaRPr>
          </a:p>
        </p:txBody>
      </p:sp>
      <p:sp>
        <p:nvSpPr>
          <p:cNvPr id="33" name="object 33"/>
          <p:cNvSpPr txBox="1"/>
          <p:nvPr/>
        </p:nvSpPr>
        <p:spPr>
          <a:xfrm>
            <a:off x="2417059" y="5285375"/>
            <a:ext cx="469053"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Low</a:t>
            </a:r>
            <a:endParaRPr sz="1867">
              <a:latin typeface="Arial MT"/>
              <a:cs typeface="Arial MT"/>
            </a:endParaRPr>
          </a:p>
        </p:txBody>
      </p:sp>
      <p:sp>
        <p:nvSpPr>
          <p:cNvPr id="34" name="object 34"/>
          <p:cNvSpPr txBox="1"/>
          <p:nvPr/>
        </p:nvSpPr>
        <p:spPr>
          <a:xfrm>
            <a:off x="6374605" y="5285375"/>
            <a:ext cx="521547" cy="282129"/>
          </a:xfrm>
          <a:prstGeom prst="rect">
            <a:avLst/>
          </a:prstGeom>
        </p:spPr>
        <p:txBody>
          <a:bodyPr vert="horz" wrap="square" lIns="0" tIns="0" rIns="0" bIns="0" rtlCol="0">
            <a:spAutoFit/>
          </a:bodyPr>
          <a:lstStyle/>
          <a:p>
            <a:pPr marL="16933">
              <a:lnSpc>
                <a:spcPts val="2193"/>
              </a:lnSpc>
            </a:pPr>
            <a:r>
              <a:rPr sz="1867" spc="-7" dirty="0">
                <a:latin typeface="Arial MT"/>
                <a:cs typeface="Arial MT"/>
              </a:rPr>
              <a:t>High</a:t>
            </a:r>
            <a:endParaRPr sz="1867">
              <a:latin typeface="Arial MT"/>
              <a:cs typeface="Arial MT"/>
            </a:endParaRPr>
          </a:p>
        </p:txBody>
      </p:sp>
      <p:sp>
        <p:nvSpPr>
          <p:cNvPr id="31" name="object 31"/>
          <p:cNvSpPr txBox="1"/>
          <p:nvPr/>
        </p:nvSpPr>
        <p:spPr>
          <a:xfrm>
            <a:off x="8670248" y="39907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36" name="TextBox 35">
            <a:extLst>
              <a:ext uri="{FF2B5EF4-FFF2-40B4-BE49-F238E27FC236}">
                <a16:creationId xmlns:a16="http://schemas.microsoft.com/office/drawing/2014/main" id="{8C856E23-FBC2-4484-9E61-A75401585B26}"/>
              </a:ext>
            </a:extLst>
          </p:cNvPr>
          <p:cNvSpPr txBox="1"/>
          <p:nvPr/>
        </p:nvSpPr>
        <p:spPr>
          <a:xfrm>
            <a:off x="7619999" y="1417989"/>
            <a:ext cx="3942741" cy="646331"/>
          </a:xfrm>
          <a:prstGeom prst="rect">
            <a:avLst/>
          </a:prstGeom>
          <a:noFill/>
        </p:spPr>
        <p:txBody>
          <a:bodyPr wrap="square">
            <a:spAutoFit/>
          </a:bodyPr>
          <a:lstStyle/>
          <a:p>
            <a:r>
              <a:rPr lang="en-US" dirty="0"/>
              <a:t>Setting up a threshold of 50000  to approve the loan </a:t>
            </a:r>
            <a:endParaRPr lang="en-IN"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2531" y="129714"/>
            <a:ext cx="6630539"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3" name="object 3"/>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4" name="object 4"/>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5" name="object 5"/>
          <p:cNvGrpSpPr/>
          <p:nvPr/>
        </p:nvGrpSpPr>
        <p:grpSpPr>
          <a:xfrm>
            <a:off x="7384441" y="2469709"/>
            <a:ext cx="1870287" cy="1075267"/>
            <a:chOff x="5538330" y="1852282"/>
            <a:chExt cx="1402715" cy="806450"/>
          </a:xfrm>
        </p:grpSpPr>
        <p:sp>
          <p:nvSpPr>
            <p:cNvPr id="6" name="object 6"/>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7" name="object 7"/>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878305" y="2335889"/>
              <a:ext cx="105500" cy="81980"/>
            </a:xfrm>
            <a:prstGeom prst="rect">
              <a:avLst/>
            </a:prstGeom>
          </p:spPr>
        </p:pic>
        <p:sp>
          <p:nvSpPr>
            <p:cNvPr id="10" name="object 10"/>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835394" y="2335889"/>
              <a:ext cx="105500" cy="81980"/>
            </a:xfrm>
            <a:prstGeom prst="rect">
              <a:avLst/>
            </a:prstGeom>
          </p:spPr>
        </p:pic>
        <p:sp>
          <p:nvSpPr>
            <p:cNvPr id="12" name="object 12"/>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grpSp>
      <p:sp>
        <p:nvSpPr>
          <p:cNvPr id="13" name="object 13"/>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4" name="object 14"/>
          <p:cNvSpPr txBox="1"/>
          <p:nvPr/>
        </p:nvSpPr>
        <p:spPr>
          <a:xfrm>
            <a:off x="917967" y="2118485"/>
            <a:ext cx="2227580" cy="304421"/>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7" dirty="0">
                <a:latin typeface="Arial" panose="020B0604020202020204"/>
                <a:cs typeface="Arial" panose="020B0604020202020204"/>
              </a:rPr>
              <a:t> </a:t>
            </a:r>
            <a:r>
              <a:rPr sz="1867" b="1" spc="-7" dirty="0">
                <a:latin typeface="Arial" panose="020B0604020202020204"/>
                <a:cs typeface="Arial" panose="020B0604020202020204"/>
              </a:rPr>
              <a:t>of</a:t>
            </a:r>
            <a:r>
              <a:rPr sz="1867" b="1" spc="-40" dirty="0">
                <a:latin typeface="Arial" panose="020B0604020202020204"/>
                <a:cs typeface="Arial" panose="020B0604020202020204"/>
              </a:rPr>
              <a:t> </a:t>
            </a:r>
            <a:r>
              <a:rPr sz="1867" b="1" dirty="0">
                <a:latin typeface="Arial" panose="020B0604020202020204"/>
                <a:cs typeface="Arial" panose="020B0604020202020204"/>
              </a:rPr>
              <a:t>the</a:t>
            </a:r>
            <a:r>
              <a:rPr sz="1867" b="1" spc="-47" dirty="0">
                <a:latin typeface="Arial" panose="020B0604020202020204"/>
                <a:cs typeface="Arial" panose="020B0604020202020204"/>
              </a:rPr>
              <a:t> </a:t>
            </a:r>
            <a:r>
              <a:rPr sz="1867" b="1" dirty="0">
                <a:latin typeface="Arial" panose="020B0604020202020204"/>
                <a:cs typeface="Arial" panose="020B0604020202020204"/>
              </a:rPr>
              <a:t>Model:</a:t>
            </a:r>
            <a:endParaRPr sz="1867">
              <a:latin typeface="Arial" panose="020B0604020202020204"/>
              <a:cs typeface="Arial" panose="020B0604020202020204"/>
            </a:endParaRPr>
          </a:p>
        </p:txBody>
      </p:sp>
      <p:sp>
        <p:nvSpPr>
          <p:cNvPr id="15" name="object 15"/>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7399" y="2984167"/>
            <a:ext cx="1171787" cy="684107"/>
          </a:xfrm>
          <a:custGeom>
            <a:avLst/>
            <a:gdLst/>
            <a:ahLst/>
            <a:cxnLst/>
            <a:rect l="l" t="t" r="r" b="b"/>
            <a:pathLst>
              <a:path w="878839" h="513080">
                <a:moveTo>
                  <a:pt x="0" y="0"/>
                </a:moveTo>
                <a:lnTo>
                  <a:pt x="878699" y="0"/>
                </a:lnTo>
                <a:lnTo>
                  <a:pt x="878699" y="512699"/>
                </a:lnTo>
                <a:lnTo>
                  <a:pt x="0" y="512699"/>
                </a:lnTo>
                <a:lnTo>
                  <a:pt x="0" y="0"/>
                </a:lnTo>
                <a:close/>
              </a:path>
            </a:pathLst>
          </a:custGeom>
          <a:ln w="9524">
            <a:solidFill>
              <a:srgbClr val="0000FF"/>
            </a:solidFill>
          </a:ln>
        </p:spPr>
        <p:txBody>
          <a:bodyPr wrap="square" lIns="0" tIns="0" rIns="0" bIns="0" rtlCol="0"/>
          <a:lstStyle/>
          <a:p>
            <a:endParaRPr sz="2400"/>
          </a:p>
        </p:txBody>
      </p:sp>
      <p:sp>
        <p:nvSpPr>
          <p:cNvPr id="3" name="object 3"/>
          <p:cNvSpPr txBox="1">
            <a:spLocks noGrp="1"/>
          </p:cNvSpPr>
          <p:nvPr>
            <p:ph type="title"/>
          </p:nvPr>
        </p:nvSpPr>
        <p:spPr>
          <a:xfrm>
            <a:off x="2802195" y="316528"/>
            <a:ext cx="615859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4" name="object 4"/>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5" name="object 5"/>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6" name="object 6"/>
          <p:cNvGrpSpPr/>
          <p:nvPr/>
        </p:nvGrpSpPr>
        <p:grpSpPr>
          <a:xfrm>
            <a:off x="7384441" y="2655779"/>
            <a:ext cx="1870287" cy="889197"/>
            <a:chOff x="5538330" y="1852282"/>
            <a:chExt cx="1402715" cy="806450"/>
          </a:xfrm>
        </p:grpSpPr>
        <p:sp>
          <p:nvSpPr>
            <p:cNvPr id="7" name="object 7"/>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sp>
          <p:nvSpPr>
            <p:cNvPr id="8" name="object 8"/>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9" name="object 9"/>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pic>
          <p:nvPicPr>
            <p:cNvPr id="10" name="object 10"/>
            <p:cNvPicPr/>
            <p:nvPr/>
          </p:nvPicPr>
          <p:blipFill>
            <a:blip r:embed="rId2" cstate="print"/>
            <a:stretch>
              <a:fillRect/>
            </a:stretch>
          </p:blipFill>
          <p:spPr>
            <a:xfrm>
              <a:off x="5878305" y="2335889"/>
              <a:ext cx="105500" cy="81980"/>
            </a:xfrm>
            <a:prstGeom prst="rect">
              <a:avLst/>
            </a:prstGeom>
          </p:spPr>
        </p:pic>
        <p:sp>
          <p:nvSpPr>
            <p:cNvPr id="11" name="object 11"/>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6835394" y="2335889"/>
              <a:ext cx="105500" cy="81980"/>
            </a:xfrm>
            <a:prstGeom prst="rect">
              <a:avLst/>
            </a:prstGeom>
          </p:spPr>
        </p:pic>
        <p:sp>
          <p:nvSpPr>
            <p:cNvPr id="13" name="object 13"/>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grpSp>
      <p:sp>
        <p:nvSpPr>
          <p:cNvPr id="14" name="object 14"/>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5" name="object 15"/>
          <p:cNvSpPr txBox="1"/>
          <p:nvPr/>
        </p:nvSpPr>
        <p:spPr>
          <a:xfrm>
            <a:off x="917967" y="2118485"/>
            <a:ext cx="2227580" cy="889197"/>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7" dirty="0">
                <a:latin typeface="Arial" panose="020B0604020202020204"/>
                <a:cs typeface="Arial" panose="020B0604020202020204"/>
              </a:rPr>
              <a:t> </a:t>
            </a:r>
            <a:r>
              <a:rPr sz="1867" b="1" spc="-7" dirty="0">
                <a:latin typeface="Arial" panose="020B0604020202020204"/>
                <a:cs typeface="Arial" panose="020B0604020202020204"/>
              </a:rPr>
              <a:t>of</a:t>
            </a:r>
            <a:r>
              <a:rPr sz="1867" b="1" spc="-40" dirty="0">
                <a:latin typeface="Arial" panose="020B0604020202020204"/>
                <a:cs typeface="Arial" panose="020B0604020202020204"/>
              </a:rPr>
              <a:t> </a:t>
            </a:r>
            <a:r>
              <a:rPr sz="1867" b="1" dirty="0">
                <a:latin typeface="Arial" panose="020B0604020202020204"/>
                <a:cs typeface="Arial" panose="020B0604020202020204"/>
              </a:rPr>
              <a:t>the</a:t>
            </a:r>
            <a:r>
              <a:rPr sz="1867" b="1" spc="-47" dirty="0">
                <a:latin typeface="Arial" panose="020B0604020202020204"/>
                <a:cs typeface="Arial" panose="020B0604020202020204"/>
              </a:rPr>
              <a:t> </a:t>
            </a:r>
            <a:r>
              <a:rPr sz="1867" b="1" dirty="0">
                <a:latin typeface="Arial" panose="020B0604020202020204"/>
                <a:cs typeface="Arial" panose="020B0604020202020204"/>
              </a:rPr>
              <a:t>Model:</a:t>
            </a:r>
            <a:endParaRPr sz="1867">
              <a:latin typeface="Arial" panose="020B0604020202020204"/>
              <a:cs typeface="Arial" panose="020B0604020202020204"/>
            </a:endParaRPr>
          </a:p>
          <a:p>
            <a:pPr>
              <a:spcBef>
                <a:spcPts val="33"/>
              </a:spcBef>
            </a:pPr>
            <a:endParaRPr sz="1933">
              <a:latin typeface="Arial" panose="020B0604020202020204"/>
              <a:cs typeface="Arial" panose="020B0604020202020204"/>
            </a:endParaRPr>
          </a:p>
          <a:p>
            <a:pPr marL="626518" indent="-448722">
              <a:buChar char="●"/>
              <a:tabLst>
                <a:tab pos="625671" algn="l"/>
                <a:tab pos="626518" algn="l"/>
              </a:tabLst>
            </a:pPr>
            <a:r>
              <a:rPr sz="1867" spc="-7" dirty="0">
                <a:latin typeface="Arial MT"/>
                <a:cs typeface="Arial MT"/>
              </a:rPr>
              <a:t>Salary</a:t>
            </a:r>
            <a:r>
              <a:rPr sz="1867" spc="-53" dirty="0">
                <a:latin typeface="Arial MT"/>
                <a:cs typeface="Arial MT"/>
              </a:rPr>
              <a:t> </a:t>
            </a:r>
            <a:r>
              <a:rPr sz="1867" spc="-7" dirty="0">
                <a:latin typeface="Arial MT"/>
                <a:cs typeface="Arial MT"/>
              </a:rPr>
              <a:t>as</a:t>
            </a:r>
            <a:r>
              <a:rPr sz="1867" spc="-53" dirty="0">
                <a:latin typeface="Arial MT"/>
                <a:cs typeface="Arial MT"/>
              </a:rPr>
              <a:t> </a:t>
            </a:r>
            <a:r>
              <a:rPr sz="1867" spc="-7" dirty="0">
                <a:latin typeface="Arial MT"/>
                <a:cs typeface="Arial MT"/>
              </a:rPr>
              <a:t>input</a:t>
            </a:r>
            <a:endParaRPr sz="1867">
              <a:latin typeface="Arial MT"/>
              <a:cs typeface="Arial MT"/>
            </a:endParaRPr>
          </a:p>
        </p:txBody>
      </p:sp>
      <p:sp>
        <p:nvSpPr>
          <p:cNvPr id="16" name="object 16"/>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21859" y="316528"/>
            <a:ext cx="6138926"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3" name="object 3"/>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4" name="object 4"/>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5" name="object 5"/>
          <p:cNvGrpSpPr/>
          <p:nvPr/>
        </p:nvGrpSpPr>
        <p:grpSpPr>
          <a:xfrm>
            <a:off x="7371740" y="2793591"/>
            <a:ext cx="1882987" cy="751840"/>
            <a:chOff x="5528805" y="2095193"/>
            <a:chExt cx="1412240" cy="563880"/>
          </a:xfrm>
        </p:grpSpPr>
        <p:sp>
          <p:nvSpPr>
            <p:cNvPr id="6" name="object 6"/>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7" name="object 7"/>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878305" y="2335889"/>
              <a:ext cx="105500" cy="81980"/>
            </a:xfrm>
            <a:prstGeom prst="rect">
              <a:avLst/>
            </a:prstGeom>
          </p:spPr>
        </p:pic>
        <p:sp>
          <p:nvSpPr>
            <p:cNvPr id="10" name="object 10"/>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835394" y="2335889"/>
              <a:ext cx="105500" cy="81980"/>
            </a:xfrm>
            <a:prstGeom prst="rect">
              <a:avLst/>
            </a:prstGeom>
          </p:spPr>
        </p:pic>
      </p:grpSp>
      <p:sp>
        <p:nvSpPr>
          <p:cNvPr id="12" name="object 12"/>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dirty="0">
              <a:latin typeface="Arial MT"/>
              <a:cs typeface="Arial MT"/>
            </a:endParaRPr>
          </a:p>
        </p:txBody>
      </p:sp>
      <p:grpSp>
        <p:nvGrpSpPr>
          <p:cNvPr id="13" name="object 13"/>
          <p:cNvGrpSpPr/>
          <p:nvPr/>
        </p:nvGrpSpPr>
        <p:grpSpPr>
          <a:xfrm>
            <a:off x="7602517" y="2072817"/>
            <a:ext cx="1333500" cy="1601586"/>
            <a:chOff x="5701887" y="1518187"/>
            <a:chExt cx="1000125" cy="1237615"/>
          </a:xfrm>
        </p:grpSpPr>
        <p:sp>
          <p:nvSpPr>
            <p:cNvPr id="14" name="object 14"/>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sp>
          <p:nvSpPr>
            <p:cNvPr id="15" name="object 15"/>
            <p:cNvSpPr/>
            <p:nvPr/>
          </p:nvSpPr>
          <p:spPr>
            <a:xfrm>
              <a:off x="5706650" y="1522949"/>
              <a:ext cx="990600" cy="1228090"/>
            </a:xfrm>
            <a:custGeom>
              <a:avLst/>
              <a:gdLst/>
              <a:ahLst/>
              <a:cxnLst/>
              <a:rect l="l" t="t" r="r" b="b"/>
              <a:pathLst>
                <a:path w="990600" h="1228089">
                  <a:moveTo>
                    <a:pt x="0" y="0"/>
                  </a:moveTo>
                  <a:lnTo>
                    <a:pt x="990599" y="0"/>
                  </a:lnTo>
                  <a:lnTo>
                    <a:pt x="990599" y="1227899"/>
                  </a:lnTo>
                  <a:lnTo>
                    <a:pt x="0" y="1227899"/>
                  </a:lnTo>
                  <a:lnTo>
                    <a:pt x="0" y="0"/>
                  </a:lnTo>
                  <a:close/>
                </a:path>
              </a:pathLst>
            </a:custGeom>
            <a:ln w="9524">
              <a:solidFill>
                <a:srgbClr val="0000FF"/>
              </a:solidFill>
            </a:ln>
          </p:spPr>
          <p:txBody>
            <a:bodyPr wrap="square" lIns="0" tIns="0" rIns="0" bIns="0" rtlCol="0"/>
            <a:lstStyle/>
            <a:p>
              <a:endParaRPr sz="2400"/>
            </a:p>
          </p:txBody>
        </p:sp>
      </p:grpSp>
      <p:sp>
        <p:nvSpPr>
          <p:cNvPr id="16" name="object 16"/>
          <p:cNvSpPr txBox="1"/>
          <p:nvPr/>
        </p:nvSpPr>
        <p:spPr>
          <a:xfrm>
            <a:off x="917967" y="2118485"/>
            <a:ext cx="4273127" cy="1473972"/>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0" dirty="0">
                <a:latin typeface="Arial" panose="020B0604020202020204"/>
                <a:cs typeface="Arial" panose="020B0604020202020204"/>
              </a:rPr>
              <a:t> </a:t>
            </a:r>
            <a:r>
              <a:rPr sz="1867" b="1" spc="-7" dirty="0">
                <a:latin typeface="Arial" panose="020B0604020202020204"/>
                <a:cs typeface="Arial" panose="020B0604020202020204"/>
              </a:rPr>
              <a:t>of</a:t>
            </a:r>
            <a:r>
              <a:rPr sz="1867" b="1" spc="-33" dirty="0">
                <a:latin typeface="Arial" panose="020B0604020202020204"/>
                <a:cs typeface="Arial" panose="020B0604020202020204"/>
              </a:rPr>
              <a:t> </a:t>
            </a:r>
            <a:r>
              <a:rPr sz="1867" b="1" dirty="0">
                <a:latin typeface="Arial" panose="020B0604020202020204"/>
                <a:cs typeface="Arial" panose="020B0604020202020204"/>
              </a:rPr>
              <a:t>the</a:t>
            </a:r>
            <a:r>
              <a:rPr sz="1867" b="1" spc="-33" dirty="0">
                <a:latin typeface="Arial" panose="020B0604020202020204"/>
                <a:cs typeface="Arial" panose="020B0604020202020204"/>
              </a:rPr>
              <a:t> </a:t>
            </a:r>
            <a:r>
              <a:rPr sz="1867" b="1" dirty="0">
                <a:latin typeface="Arial" panose="020B0604020202020204"/>
                <a:cs typeface="Arial" panose="020B0604020202020204"/>
              </a:rPr>
              <a:t>Model:</a:t>
            </a:r>
            <a:endParaRPr sz="1867">
              <a:latin typeface="Arial" panose="020B0604020202020204"/>
              <a:cs typeface="Arial" panose="020B0604020202020204"/>
            </a:endParaRPr>
          </a:p>
          <a:p>
            <a:pPr>
              <a:spcBef>
                <a:spcPts val="33"/>
              </a:spcBef>
            </a:pPr>
            <a:endParaRPr sz="1933">
              <a:latin typeface="Arial" panose="020B0604020202020204"/>
              <a:cs typeface="Arial" panose="020B0604020202020204"/>
            </a:endParaRPr>
          </a:p>
          <a:p>
            <a:pPr marL="626518" indent="-448722">
              <a:buChar char="●"/>
              <a:tabLst>
                <a:tab pos="625671" algn="l"/>
                <a:tab pos="626518" algn="l"/>
              </a:tabLst>
            </a:pPr>
            <a:r>
              <a:rPr sz="1867" spc="-7" dirty="0">
                <a:latin typeface="Arial MT"/>
                <a:cs typeface="Arial MT"/>
              </a:rPr>
              <a:t>Salary</a:t>
            </a:r>
            <a:r>
              <a:rPr sz="1867" spc="-47" dirty="0">
                <a:latin typeface="Arial MT"/>
                <a:cs typeface="Arial MT"/>
              </a:rPr>
              <a:t> </a:t>
            </a:r>
            <a:r>
              <a:rPr sz="1867" spc="-7" dirty="0">
                <a:latin typeface="Arial MT"/>
                <a:cs typeface="Arial MT"/>
              </a:rPr>
              <a:t>as</a:t>
            </a:r>
            <a:r>
              <a:rPr sz="1867" spc="-47" dirty="0">
                <a:latin typeface="Arial MT"/>
                <a:cs typeface="Arial MT"/>
              </a:rPr>
              <a:t> </a:t>
            </a:r>
            <a:r>
              <a:rPr sz="1867" spc="-7" dirty="0">
                <a:latin typeface="Arial MT"/>
                <a:cs typeface="Arial MT"/>
              </a:rPr>
              <a:t>input</a:t>
            </a:r>
            <a:endParaRPr sz="1867">
              <a:latin typeface="Arial MT"/>
              <a:cs typeface="Arial MT"/>
            </a:endParaRPr>
          </a:p>
          <a:p>
            <a:pPr>
              <a:spcBef>
                <a:spcPts val="40"/>
              </a:spcBef>
              <a:buFont typeface="Arial MT"/>
              <a:buChar char="●"/>
            </a:pPr>
            <a:endParaRPr sz="1933">
              <a:latin typeface="Arial MT"/>
              <a:cs typeface="Arial MT"/>
            </a:endParaRPr>
          </a:p>
          <a:p>
            <a:pPr marL="626518" indent="-448722">
              <a:buChar char="●"/>
              <a:tabLst>
                <a:tab pos="625671" algn="l"/>
                <a:tab pos="626518" algn="l"/>
              </a:tabLst>
            </a:pPr>
            <a:r>
              <a:rPr sz="1867" spc="-7" dirty="0">
                <a:latin typeface="Arial MT"/>
                <a:cs typeface="Arial MT"/>
              </a:rPr>
              <a:t>Check</a:t>
            </a:r>
            <a:r>
              <a:rPr sz="1867" spc="-20" dirty="0">
                <a:latin typeface="Arial MT"/>
                <a:cs typeface="Arial MT"/>
              </a:rPr>
              <a:t> </a:t>
            </a:r>
            <a:r>
              <a:rPr sz="1867" spc="-7" dirty="0">
                <a:latin typeface="Arial MT"/>
                <a:cs typeface="Arial MT"/>
              </a:rPr>
              <a:t>if</a:t>
            </a:r>
            <a:r>
              <a:rPr sz="1867" spc="-20" dirty="0">
                <a:latin typeface="Arial MT"/>
                <a:cs typeface="Arial MT"/>
              </a:rPr>
              <a:t> </a:t>
            </a:r>
            <a:r>
              <a:rPr sz="1867" spc="-13" dirty="0">
                <a:latin typeface="Arial MT"/>
                <a:cs typeface="Arial MT"/>
              </a:rPr>
              <a:t>it’s</a:t>
            </a:r>
            <a:r>
              <a:rPr sz="1867" spc="-20" dirty="0">
                <a:latin typeface="Arial MT"/>
                <a:cs typeface="Arial MT"/>
              </a:rPr>
              <a:t> </a:t>
            </a:r>
            <a:r>
              <a:rPr sz="1867" spc="-7" dirty="0">
                <a:latin typeface="Arial MT"/>
                <a:cs typeface="Arial MT"/>
              </a:rPr>
              <a:t>at</a:t>
            </a:r>
            <a:r>
              <a:rPr sz="1867" spc="-20" dirty="0">
                <a:latin typeface="Arial MT"/>
                <a:cs typeface="Arial MT"/>
              </a:rPr>
              <a:t> </a:t>
            </a:r>
            <a:r>
              <a:rPr sz="1867" spc="-7" dirty="0">
                <a:latin typeface="Arial MT"/>
                <a:cs typeface="Arial MT"/>
              </a:rPr>
              <a:t>least</a:t>
            </a:r>
            <a:r>
              <a:rPr sz="1867" spc="-20" dirty="0">
                <a:latin typeface="Arial MT"/>
                <a:cs typeface="Arial MT"/>
              </a:rPr>
              <a:t> </a:t>
            </a:r>
            <a:r>
              <a:rPr sz="1867" spc="-7" dirty="0">
                <a:latin typeface="Arial MT"/>
                <a:cs typeface="Arial MT"/>
              </a:rPr>
              <a:t>50,000</a:t>
            </a:r>
            <a:r>
              <a:rPr sz="1867" spc="-20" dirty="0">
                <a:latin typeface="Arial MT"/>
                <a:cs typeface="Arial MT"/>
              </a:rPr>
              <a:t> </a:t>
            </a:r>
            <a:r>
              <a:rPr sz="1867" spc="-7" dirty="0">
                <a:latin typeface="Arial MT"/>
                <a:cs typeface="Arial MT"/>
              </a:rPr>
              <a:t>or</a:t>
            </a:r>
            <a:r>
              <a:rPr sz="1867" spc="-13" dirty="0">
                <a:latin typeface="Arial MT"/>
                <a:cs typeface="Arial MT"/>
              </a:rPr>
              <a:t> </a:t>
            </a:r>
            <a:r>
              <a:rPr sz="1867" spc="-7" dirty="0">
                <a:latin typeface="Arial MT"/>
                <a:cs typeface="Arial MT"/>
              </a:rPr>
              <a:t>not?</a:t>
            </a:r>
            <a:endParaRPr sz="1867">
              <a:latin typeface="Arial MT"/>
              <a:cs typeface="Arial MT"/>
            </a:endParaRPr>
          </a:p>
        </p:txBody>
      </p:sp>
      <p:sp>
        <p:nvSpPr>
          <p:cNvPr id="17" name="object 17"/>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691" y="316528"/>
            <a:ext cx="7075683"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3" name="object 3"/>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4" name="object 4"/>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5" name="object 5"/>
          <p:cNvGrpSpPr/>
          <p:nvPr/>
        </p:nvGrpSpPr>
        <p:grpSpPr>
          <a:xfrm>
            <a:off x="7384440" y="2469710"/>
            <a:ext cx="4130040" cy="1204807"/>
            <a:chOff x="5538330" y="1852282"/>
            <a:chExt cx="3097530" cy="903605"/>
          </a:xfrm>
        </p:grpSpPr>
        <p:sp>
          <p:nvSpPr>
            <p:cNvPr id="6" name="object 6"/>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7" name="object 7"/>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878305" y="2335889"/>
              <a:ext cx="105500" cy="81980"/>
            </a:xfrm>
            <a:prstGeom prst="rect">
              <a:avLst/>
            </a:prstGeom>
          </p:spPr>
        </p:pic>
        <p:sp>
          <p:nvSpPr>
            <p:cNvPr id="10" name="object 10"/>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835394" y="2335889"/>
              <a:ext cx="105500" cy="81980"/>
            </a:xfrm>
            <a:prstGeom prst="rect">
              <a:avLst/>
            </a:prstGeom>
          </p:spPr>
        </p:pic>
        <p:sp>
          <p:nvSpPr>
            <p:cNvPr id="12" name="object 12"/>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sp>
          <p:nvSpPr>
            <p:cNvPr id="13" name="object 13"/>
            <p:cNvSpPr/>
            <p:nvPr/>
          </p:nvSpPr>
          <p:spPr>
            <a:xfrm>
              <a:off x="6733050" y="2238125"/>
              <a:ext cx="1898014" cy="513080"/>
            </a:xfrm>
            <a:custGeom>
              <a:avLst/>
              <a:gdLst/>
              <a:ahLst/>
              <a:cxnLst/>
              <a:rect l="l" t="t" r="r" b="b"/>
              <a:pathLst>
                <a:path w="1898015" h="513080">
                  <a:moveTo>
                    <a:pt x="0" y="0"/>
                  </a:moveTo>
                  <a:lnTo>
                    <a:pt x="1897499" y="0"/>
                  </a:lnTo>
                  <a:lnTo>
                    <a:pt x="1897499" y="512699"/>
                  </a:lnTo>
                  <a:lnTo>
                    <a:pt x="0" y="512699"/>
                  </a:lnTo>
                  <a:lnTo>
                    <a:pt x="0" y="0"/>
                  </a:lnTo>
                  <a:close/>
                </a:path>
              </a:pathLst>
            </a:custGeom>
            <a:ln w="9524">
              <a:solidFill>
                <a:srgbClr val="0000FF"/>
              </a:solidFill>
            </a:ln>
          </p:spPr>
          <p:txBody>
            <a:bodyPr wrap="square" lIns="0" tIns="0" rIns="0" bIns="0" rtlCol="0"/>
            <a:lstStyle/>
            <a:p>
              <a:endParaRPr sz="2400"/>
            </a:p>
          </p:txBody>
        </p:sp>
      </p:grpSp>
      <p:sp>
        <p:nvSpPr>
          <p:cNvPr id="14" name="object 14"/>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5" name="object 15"/>
          <p:cNvSpPr txBox="1"/>
          <p:nvPr/>
        </p:nvSpPr>
        <p:spPr>
          <a:xfrm>
            <a:off x="917968" y="2118484"/>
            <a:ext cx="4840393" cy="2058748"/>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0" dirty="0">
                <a:latin typeface="Arial" panose="020B0604020202020204"/>
                <a:cs typeface="Arial" panose="020B0604020202020204"/>
              </a:rPr>
              <a:t> </a:t>
            </a:r>
            <a:r>
              <a:rPr sz="1867" b="1" spc="-7" dirty="0">
                <a:latin typeface="Arial" panose="020B0604020202020204"/>
                <a:cs typeface="Arial" panose="020B0604020202020204"/>
              </a:rPr>
              <a:t>of</a:t>
            </a:r>
            <a:r>
              <a:rPr sz="1867" b="1" spc="-33" dirty="0">
                <a:latin typeface="Arial" panose="020B0604020202020204"/>
                <a:cs typeface="Arial" panose="020B0604020202020204"/>
              </a:rPr>
              <a:t> </a:t>
            </a:r>
            <a:r>
              <a:rPr sz="1867" b="1" dirty="0">
                <a:latin typeface="Arial" panose="020B0604020202020204"/>
                <a:cs typeface="Arial" panose="020B0604020202020204"/>
              </a:rPr>
              <a:t>the</a:t>
            </a:r>
            <a:r>
              <a:rPr sz="1867" b="1" spc="-33" dirty="0">
                <a:latin typeface="Arial" panose="020B0604020202020204"/>
                <a:cs typeface="Arial" panose="020B0604020202020204"/>
              </a:rPr>
              <a:t> </a:t>
            </a:r>
            <a:r>
              <a:rPr sz="1867" b="1" dirty="0">
                <a:latin typeface="Arial" panose="020B0604020202020204"/>
                <a:cs typeface="Arial" panose="020B0604020202020204"/>
              </a:rPr>
              <a:t>Model:</a:t>
            </a:r>
            <a:endParaRPr sz="1867">
              <a:latin typeface="Arial" panose="020B0604020202020204"/>
              <a:cs typeface="Arial" panose="020B0604020202020204"/>
            </a:endParaRPr>
          </a:p>
          <a:p>
            <a:pPr>
              <a:spcBef>
                <a:spcPts val="33"/>
              </a:spcBef>
            </a:pPr>
            <a:endParaRPr sz="1933">
              <a:latin typeface="Arial" panose="020B0604020202020204"/>
              <a:cs typeface="Arial" panose="020B0604020202020204"/>
            </a:endParaRPr>
          </a:p>
          <a:p>
            <a:pPr marL="626518" indent="-448722">
              <a:buChar char="●"/>
              <a:tabLst>
                <a:tab pos="625671" algn="l"/>
                <a:tab pos="626518" algn="l"/>
              </a:tabLst>
            </a:pPr>
            <a:r>
              <a:rPr sz="1867" spc="-7" dirty="0">
                <a:latin typeface="Arial MT"/>
                <a:cs typeface="Arial MT"/>
              </a:rPr>
              <a:t>Salary</a:t>
            </a:r>
            <a:r>
              <a:rPr sz="1867" spc="-47" dirty="0">
                <a:latin typeface="Arial MT"/>
                <a:cs typeface="Arial MT"/>
              </a:rPr>
              <a:t> </a:t>
            </a:r>
            <a:r>
              <a:rPr sz="1867" spc="-7" dirty="0">
                <a:latin typeface="Arial MT"/>
                <a:cs typeface="Arial MT"/>
              </a:rPr>
              <a:t>as</a:t>
            </a:r>
            <a:r>
              <a:rPr sz="1867" spc="-47" dirty="0">
                <a:latin typeface="Arial MT"/>
                <a:cs typeface="Arial MT"/>
              </a:rPr>
              <a:t> </a:t>
            </a:r>
            <a:r>
              <a:rPr sz="1867" spc="-7" dirty="0">
                <a:latin typeface="Arial MT"/>
                <a:cs typeface="Arial MT"/>
              </a:rPr>
              <a:t>input</a:t>
            </a:r>
            <a:endParaRPr sz="1867">
              <a:latin typeface="Arial MT"/>
              <a:cs typeface="Arial MT"/>
            </a:endParaRPr>
          </a:p>
          <a:p>
            <a:pPr>
              <a:spcBef>
                <a:spcPts val="40"/>
              </a:spcBef>
              <a:buFont typeface="Arial MT"/>
              <a:buChar char="●"/>
            </a:pPr>
            <a:endParaRPr sz="1933">
              <a:latin typeface="Arial MT"/>
              <a:cs typeface="Arial MT"/>
            </a:endParaRPr>
          </a:p>
          <a:p>
            <a:pPr marL="626518" indent="-448722">
              <a:buChar char="●"/>
              <a:tabLst>
                <a:tab pos="625671" algn="l"/>
                <a:tab pos="626518" algn="l"/>
              </a:tabLst>
            </a:pPr>
            <a:r>
              <a:rPr sz="1867" spc="-7" dirty="0">
                <a:latin typeface="Arial MT"/>
                <a:cs typeface="Arial MT"/>
              </a:rPr>
              <a:t>Check</a:t>
            </a:r>
            <a:r>
              <a:rPr sz="1867" spc="-20" dirty="0">
                <a:latin typeface="Arial MT"/>
                <a:cs typeface="Arial MT"/>
              </a:rPr>
              <a:t> </a:t>
            </a:r>
            <a:r>
              <a:rPr sz="1867" spc="-7" dirty="0">
                <a:latin typeface="Arial MT"/>
                <a:cs typeface="Arial MT"/>
              </a:rPr>
              <a:t>if</a:t>
            </a:r>
            <a:r>
              <a:rPr sz="1867" spc="-20" dirty="0">
                <a:latin typeface="Arial MT"/>
                <a:cs typeface="Arial MT"/>
              </a:rPr>
              <a:t> </a:t>
            </a:r>
            <a:r>
              <a:rPr sz="1867" spc="-13" dirty="0">
                <a:latin typeface="Arial MT"/>
                <a:cs typeface="Arial MT"/>
              </a:rPr>
              <a:t>it’s</a:t>
            </a:r>
            <a:r>
              <a:rPr sz="1867" spc="-20" dirty="0">
                <a:latin typeface="Arial MT"/>
                <a:cs typeface="Arial MT"/>
              </a:rPr>
              <a:t> </a:t>
            </a:r>
            <a:r>
              <a:rPr sz="1867" spc="-7" dirty="0">
                <a:latin typeface="Arial MT"/>
                <a:cs typeface="Arial MT"/>
              </a:rPr>
              <a:t>at</a:t>
            </a:r>
            <a:r>
              <a:rPr sz="1867" spc="-13" dirty="0">
                <a:latin typeface="Arial MT"/>
                <a:cs typeface="Arial MT"/>
              </a:rPr>
              <a:t> </a:t>
            </a:r>
            <a:r>
              <a:rPr sz="1867" spc="-7" dirty="0">
                <a:latin typeface="Arial MT"/>
                <a:cs typeface="Arial MT"/>
              </a:rPr>
              <a:t>least</a:t>
            </a:r>
            <a:r>
              <a:rPr sz="1867" spc="-20" dirty="0">
                <a:latin typeface="Arial MT"/>
                <a:cs typeface="Arial MT"/>
              </a:rPr>
              <a:t> </a:t>
            </a:r>
            <a:r>
              <a:rPr sz="1867" spc="-7" dirty="0">
                <a:latin typeface="Arial MT"/>
                <a:cs typeface="Arial MT"/>
              </a:rPr>
              <a:t>50,000</a:t>
            </a:r>
            <a:r>
              <a:rPr sz="1867" spc="-20" dirty="0">
                <a:latin typeface="Arial MT"/>
                <a:cs typeface="Arial MT"/>
              </a:rPr>
              <a:t> </a:t>
            </a:r>
            <a:r>
              <a:rPr sz="1867" spc="-7" dirty="0">
                <a:latin typeface="Arial MT"/>
                <a:cs typeface="Arial MT"/>
              </a:rPr>
              <a:t>or</a:t>
            </a:r>
            <a:r>
              <a:rPr sz="1867" spc="-13" dirty="0">
                <a:latin typeface="Arial MT"/>
                <a:cs typeface="Arial MT"/>
              </a:rPr>
              <a:t> </a:t>
            </a:r>
            <a:r>
              <a:rPr sz="1867" spc="-7" dirty="0">
                <a:latin typeface="Arial MT"/>
                <a:cs typeface="Arial MT"/>
              </a:rPr>
              <a:t>not?</a:t>
            </a:r>
            <a:endParaRPr sz="1867">
              <a:latin typeface="Arial MT"/>
              <a:cs typeface="Arial MT"/>
            </a:endParaRPr>
          </a:p>
          <a:p>
            <a:pPr>
              <a:spcBef>
                <a:spcPts val="33"/>
              </a:spcBef>
              <a:buFont typeface="Arial MT"/>
              <a:buChar char="●"/>
            </a:pPr>
            <a:endParaRPr sz="1933">
              <a:latin typeface="Arial MT"/>
              <a:cs typeface="Arial MT"/>
            </a:endParaRPr>
          </a:p>
          <a:p>
            <a:pPr marL="626518" indent="-448722">
              <a:buChar char="●"/>
              <a:tabLst>
                <a:tab pos="625671" algn="l"/>
                <a:tab pos="626518" algn="l"/>
              </a:tabLst>
            </a:pPr>
            <a:r>
              <a:rPr sz="1867" spc="-7" dirty="0">
                <a:latin typeface="Arial MT"/>
                <a:cs typeface="Arial MT"/>
              </a:rPr>
              <a:t>If</a:t>
            </a:r>
            <a:r>
              <a:rPr sz="1867" spc="-20" dirty="0">
                <a:latin typeface="Arial MT"/>
                <a:cs typeface="Arial MT"/>
              </a:rPr>
              <a:t> </a:t>
            </a:r>
            <a:r>
              <a:rPr sz="1867" spc="-7" dirty="0">
                <a:latin typeface="Arial MT"/>
                <a:cs typeface="Arial MT"/>
              </a:rPr>
              <a:t>the</a:t>
            </a:r>
            <a:r>
              <a:rPr sz="1867" spc="-20" dirty="0">
                <a:latin typeface="Arial MT"/>
                <a:cs typeface="Arial MT"/>
              </a:rPr>
              <a:t> </a:t>
            </a:r>
            <a:r>
              <a:rPr sz="1867" dirty="0">
                <a:latin typeface="Arial MT"/>
                <a:cs typeface="Arial MT"/>
              </a:rPr>
              <a:t>condition</a:t>
            </a:r>
            <a:r>
              <a:rPr sz="1867" spc="-13" dirty="0">
                <a:latin typeface="Arial MT"/>
                <a:cs typeface="Arial MT"/>
              </a:rPr>
              <a:t> </a:t>
            </a:r>
            <a:r>
              <a:rPr sz="1867" spc="-7" dirty="0">
                <a:latin typeface="Arial MT"/>
                <a:cs typeface="Arial MT"/>
              </a:rPr>
              <a:t>is</a:t>
            </a:r>
            <a:r>
              <a:rPr sz="1867" spc="-20" dirty="0">
                <a:latin typeface="Arial MT"/>
                <a:cs typeface="Arial MT"/>
              </a:rPr>
              <a:t> </a:t>
            </a:r>
            <a:r>
              <a:rPr sz="1867" spc="-7" dirty="0">
                <a:latin typeface="Arial MT"/>
                <a:cs typeface="Arial MT"/>
              </a:rPr>
              <a:t>true</a:t>
            </a:r>
            <a:r>
              <a:rPr sz="1867" spc="-13" dirty="0">
                <a:latin typeface="Arial MT"/>
                <a:cs typeface="Arial MT"/>
              </a:rPr>
              <a:t> </a:t>
            </a:r>
            <a:r>
              <a:rPr sz="1867" spc="-7" dirty="0">
                <a:latin typeface="Arial MT"/>
                <a:cs typeface="Arial MT"/>
              </a:rPr>
              <a:t>only</a:t>
            </a:r>
            <a:r>
              <a:rPr sz="1867" spc="-20" dirty="0">
                <a:latin typeface="Arial MT"/>
                <a:cs typeface="Arial MT"/>
              </a:rPr>
              <a:t> </a:t>
            </a:r>
            <a:r>
              <a:rPr sz="1867" spc="-7" dirty="0">
                <a:latin typeface="Arial MT"/>
                <a:cs typeface="Arial MT"/>
              </a:rPr>
              <a:t>then</a:t>
            </a:r>
            <a:r>
              <a:rPr sz="1867" spc="-13" dirty="0">
                <a:latin typeface="Arial MT"/>
                <a:cs typeface="Arial MT"/>
              </a:rPr>
              <a:t> </a:t>
            </a:r>
            <a:r>
              <a:rPr sz="1867" spc="-7" dirty="0">
                <a:latin typeface="Arial MT"/>
                <a:cs typeface="Arial MT"/>
              </a:rPr>
              <a:t>output</a:t>
            </a:r>
            <a:r>
              <a:rPr sz="1867" spc="-20" dirty="0">
                <a:latin typeface="Arial MT"/>
                <a:cs typeface="Arial MT"/>
              </a:rPr>
              <a:t> </a:t>
            </a:r>
            <a:r>
              <a:rPr sz="1867" dirty="0">
                <a:latin typeface="Arial MT"/>
                <a:cs typeface="Arial MT"/>
              </a:rPr>
              <a:t>a</a:t>
            </a:r>
            <a:endParaRPr sz="1867">
              <a:latin typeface="Arial MT"/>
              <a:cs typeface="Arial MT"/>
            </a:endParaRPr>
          </a:p>
        </p:txBody>
      </p:sp>
      <p:sp>
        <p:nvSpPr>
          <p:cNvPr id="16" name="object 16"/>
          <p:cNvSpPr txBox="1"/>
          <p:nvPr/>
        </p:nvSpPr>
        <p:spPr>
          <a:xfrm>
            <a:off x="1527567" y="4404485"/>
            <a:ext cx="57912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173" dirty="0">
                <a:latin typeface="Arial MT"/>
                <a:cs typeface="Arial MT"/>
              </a:rPr>
              <a:t>Y</a:t>
            </a:r>
            <a:r>
              <a:rPr sz="1867" spc="-7" dirty="0">
                <a:latin typeface="Arial MT"/>
                <a:cs typeface="Arial MT"/>
              </a:rPr>
              <a:t>es”</a:t>
            </a:r>
            <a:endParaRPr sz="1867">
              <a:latin typeface="Arial MT"/>
              <a:cs typeface="Arial MT"/>
            </a:endParaRPr>
          </a:p>
        </p:txBody>
      </p:sp>
      <p:sp>
        <p:nvSpPr>
          <p:cNvPr id="17" name="object 17"/>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21" name="TextBox 20">
            <a:extLst>
              <a:ext uri="{FF2B5EF4-FFF2-40B4-BE49-F238E27FC236}">
                <a16:creationId xmlns:a16="http://schemas.microsoft.com/office/drawing/2014/main" id="{CFD8C0C9-3033-44E3-BB18-D053D593E2D4}"/>
              </a:ext>
            </a:extLst>
          </p:cNvPr>
          <p:cNvSpPr txBox="1"/>
          <p:nvPr/>
        </p:nvSpPr>
        <p:spPr>
          <a:xfrm>
            <a:off x="683915" y="5494994"/>
            <a:ext cx="11222950" cy="923330"/>
          </a:xfrm>
          <a:prstGeom prst="rect">
            <a:avLst/>
          </a:prstGeom>
          <a:noFill/>
        </p:spPr>
        <p:txBody>
          <a:bodyPr wrap="square">
            <a:spAutoFit/>
          </a:bodyPr>
          <a:lstStyle/>
          <a:p>
            <a:r>
              <a:rPr lang="en-US" dirty="0"/>
              <a:t>We just saw how a simple decision-making model, like a perceptron, works to determine if a loan should be approved based on a single input — the salary. The perceptron checks whether the salary exceeds a certain threshold, and if it does, it outputs 'Yes' for loan approval</a:t>
            </a:r>
            <a:endParaRPr lang="en-I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691" y="51056"/>
            <a:ext cx="623444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pic>
        <p:nvPicPr>
          <p:cNvPr id="3" name="object 3"/>
          <p:cNvPicPr/>
          <p:nvPr/>
        </p:nvPicPr>
        <p:blipFill>
          <a:blip r:embed="rId2" cstate="print"/>
          <a:stretch>
            <a:fillRect/>
          </a:stretch>
        </p:blipFill>
        <p:spPr>
          <a:xfrm>
            <a:off x="122701" y="2197834"/>
            <a:ext cx="6521364" cy="2259132"/>
          </a:xfrm>
          <a:prstGeom prst="rect">
            <a:avLst/>
          </a:prstGeom>
        </p:spPr>
      </p:pic>
      <p:sp>
        <p:nvSpPr>
          <p:cNvPr id="4" name="object 4"/>
          <p:cNvSpPr txBox="1"/>
          <p:nvPr/>
        </p:nvSpPr>
        <p:spPr>
          <a:xfrm>
            <a:off x="2369938" y="4480378"/>
            <a:ext cx="2158153" cy="345330"/>
          </a:xfrm>
          <a:prstGeom prst="rect">
            <a:avLst/>
          </a:prstGeom>
        </p:spPr>
        <p:txBody>
          <a:bodyPr vert="horz" wrap="square" lIns="0" tIns="16933" rIns="0" bIns="0" rtlCol="0">
            <a:spAutoFit/>
          </a:bodyPr>
          <a:lstStyle/>
          <a:p>
            <a:pPr marL="16933">
              <a:spcBef>
                <a:spcPts val="133"/>
              </a:spcBef>
            </a:pPr>
            <a:r>
              <a:rPr sz="2133" u="heavy" spc="-20" dirty="0">
                <a:solidFill>
                  <a:srgbClr val="FF0000"/>
                </a:solidFill>
                <a:uFill>
                  <a:solidFill>
                    <a:srgbClr val="FF0000"/>
                  </a:solidFill>
                </a:uFill>
                <a:latin typeface="Roboto"/>
                <a:cs typeface="Roboto"/>
              </a:rPr>
              <a:t>Biological</a:t>
            </a:r>
            <a:r>
              <a:rPr sz="2133" u="heavy" spc="-67" dirty="0">
                <a:solidFill>
                  <a:srgbClr val="FF0000"/>
                </a:solidFill>
                <a:uFill>
                  <a:solidFill>
                    <a:srgbClr val="FF0000"/>
                  </a:solidFill>
                </a:uFill>
                <a:latin typeface="Roboto"/>
                <a:cs typeface="Roboto"/>
              </a:rPr>
              <a:t> </a:t>
            </a:r>
            <a:r>
              <a:rPr sz="2133" u="heavy" spc="-27" dirty="0">
                <a:solidFill>
                  <a:srgbClr val="FF0000"/>
                </a:solidFill>
                <a:uFill>
                  <a:solidFill>
                    <a:srgbClr val="FF0000"/>
                  </a:solidFill>
                </a:uFill>
                <a:latin typeface="Roboto"/>
                <a:cs typeface="Roboto"/>
              </a:rPr>
              <a:t>Neuron</a:t>
            </a:r>
            <a:endParaRPr sz="2133" dirty="0">
              <a:latin typeface="Roboto"/>
              <a:cs typeface="Roboto"/>
            </a:endParaRPr>
          </a:p>
        </p:txBody>
      </p:sp>
      <p:sp>
        <p:nvSpPr>
          <p:cNvPr id="5" name="object 5"/>
          <p:cNvSpPr txBox="1"/>
          <p:nvPr/>
        </p:nvSpPr>
        <p:spPr>
          <a:xfrm>
            <a:off x="8074268" y="4477101"/>
            <a:ext cx="912707" cy="345330"/>
          </a:xfrm>
          <a:prstGeom prst="rect">
            <a:avLst/>
          </a:prstGeom>
        </p:spPr>
        <p:txBody>
          <a:bodyPr vert="horz" wrap="square" lIns="0" tIns="16933" rIns="0" bIns="0" rtlCol="0">
            <a:spAutoFit/>
          </a:bodyPr>
          <a:lstStyle/>
          <a:p>
            <a:pPr marL="16933">
              <a:spcBef>
                <a:spcPts val="133"/>
              </a:spcBef>
            </a:pPr>
            <a:r>
              <a:rPr sz="2133" u="heavy" spc="-27" dirty="0">
                <a:solidFill>
                  <a:srgbClr val="FF0000"/>
                </a:solidFill>
                <a:uFill>
                  <a:solidFill>
                    <a:srgbClr val="FF0000"/>
                  </a:solidFill>
                </a:uFill>
                <a:latin typeface="Roboto"/>
                <a:cs typeface="Roboto"/>
              </a:rPr>
              <a:t>Neuron</a:t>
            </a:r>
            <a:endParaRPr sz="2133">
              <a:latin typeface="Roboto"/>
              <a:cs typeface="Roboto"/>
            </a:endParaRPr>
          </a:p>
        </p:txBody>
      </p:sp>
      <p:sp>
        <p:nvSpPr>
          <p:cNvPr id="6" name="object 6"/>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7" name="object 7"/>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8" name="object 8"/>
          <p:cNvGrpSpPr/>
          <p:nvPr/>
        </p:nvGrpSpPr>
        <p:grpSpPr>
          <a:xfrm>
            <a:off x="7384437" y="2469711"/>
            <a:ext cx="4276623" cy="1164458"/>
            <a:chOff x="5538330" y="1852282"/>
            <a:chExt cx="3207468" cy="873343"/>
          </a:xfrm>
        </p:grpSpPr>
        <p:sp>
          <p:nvSpPr>
            <p:cNvPr id="9" name="object 9"/>
            <p:cNvSpPr/>
            <p:nvPr/>
          </p:nvSpPr>
          <p:spPr>
            <a:xfrm>
              <a:off x="6002440" y="2099956"/>
              <a:ext cx="481965" cy="549909"/>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10" name="object 10"/>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11" name="object 11"/>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3" cstate="print"/>
            <a:stretch>
              <a:fillRect/>
            </a:stretch>
          </p:blipFill>
          <p:spPr>
            <a:xfrm>
              <a:off x="5878305" y="2335889"/>
              <a:ext cx="105500" cy="81980"/>
            </a:xfrm>
            <a:prstGeom prst="rect">
              <a:avLst/>
            </a:prstGeom>
          </p:spPr>
        </p:pic>
        <p:sp>
          <p:nvSpPr>
            <p:cNvPr id="13" name="object 13"/>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6835394" y="2335889"/>
              <a:ext cx="105500" cy="81980"/>
            </a:xfrm>
            <a:prstGeom prst="rect">
              <a:avLst/>
            </a:prstGeom>
          </p:spPr>
        </p:pic>
        <p:sp>
          <p:nvSpPr>
            <p:cNvPr id="15" name="object 15"/>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sp>
          <p:nvSpPr>
            <p:cNvPr id="16" name="object 16"/>
            <p:cNvSpPr/>
            <p:nvPr/>
          </p:nvSpPr>
          <p:spPr>
            <a:xfrm>
              <a:off x="6851037" y="2120136"/>
              <a:ext cx="1894761" cy="605489"/>
            </a:xfrm>
            <a:custGeom>
              <a:avLst/>
              <a:gdLst/>
              <a:ahLst/>
              <a:cxnLst/>
              <a:rect l="l" t="t" r="r" b="b"/>
              <a:pathLst>
                <a:path w="1898015" h="513080">
                  <a:moveTo>
                    <a:pt x="0" y="0"/>
                  </a:moveTo>
                  <a:lnTo>
                    <a:pt x="1897499" y="0"/>
                  </a:lnTo>
                  <a:lnTo>
                    <a:pt x="1897499" y="512699"/>
                  </a:lnTo>
                  <a:lnTo>
                    <a:pt x="0" y="512699"/>
                  </a:lnTo>
                  <a:lnTo>
                    <a:pt x="0" y="0"/>
                  </a:lnTo>
                  <a:close/>
                </a:path>
              </a:pathLst>
            </a:custGeom>
            <a:ln w="9524">
              <a:solidFill>
                <a:srgbClr val="0000FF"/>
              </a:solidFill>
            </a:ln>
          </p:spPr>
          <p:txBody>
            <a:bodyPr wrap="square" lIns="0" tIns="0" rIns="0" bIns="0" rtlCol="0"/>
            <a:lstStyle/>
            <a:p>
              <a:endParaRPr sz="2400"/>
            </a:p>
          </p:txBody>
        </p:sp>
      </p:grpSp>
      <p:sp>
        <p:nvSpPr>
          <p:cNvPr id="17" name="object 17"/>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8" name="object 18"/>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
        <p:nvSpPr>
          <p:cNvPr id="21" name="TextBox 20">
            <a:extLst>
              <a:ext uri="{FF2B5EF4-FFF2-40B4-BE49-F238E27FC236}">
                <a16:creationId xmlns:a16="http://schemas.microsoft.com/office/drawing/2014/main" id="{F34EC952-C161-42C3-ABF0-6F3EB089AE3A}"/>
              </a:ext>
            </a:extLst>
          </p:cNvPr>
          <p:cNvSpPr txBox="1"/>
          <p:nvPr/>
        </p:nvSpPr>
        <p:spPr>
          <a:xfrm>
            <a:off x="452279" y="5093565"/>
            <a:ext cx="6096000" cy="1200329"/>
          </a:xfrm>
          <a:prstGeom prst="rect">
            <a:avLst/>
          </a:prstGeom>
          <a:noFill/>
        </p:spPr>
        <p:txBody>
          <a:bodyPr wrap="square">
            <a:spAutoFit/>
          </a:bodyPr>
          <a:lstStyle/>
          <a:p>
            <a:r>
              <a:rPr lang="en-IN" dirty="0"/>
              <a:t>Dendrites: Receive signals from neurons.</a:t>
            </a:r>
          </a:p>
          <a:p>
            <a:r>
              <a:rPr lang="en-IN" dirty="0"/>
              <a:t>Cell Body (Soma): Processes incoming electrical signals.</a:t>
            </a:r>
          </a:p>
          <a:p>
            <a:r>
              <a:rPr lang="en-IN" dirty="0"/>
              <a:t>Axon: Transmits signals to synapse.</a:t>
            </a:r>
          </a:p>
          <a:p>
            <a:r>
              <a:rPr lang="en-IN" dirty="0"/>
              <a:t>Axon Terminals: Send signals to next neuron.</a:t>
            </a:r>
          </a:p>
        </p:txBody>
      </p:sp>
      <p:sp>
        <p:nvSpPr>
          <p:cNvPr id="23" name="TextBox 22">
            <a:extLst>
              <a:ext uri="{FF2B5EF4-FFF2-40B4-BE49-F238E27FC236}">
                <a16:creationId xmlns:a16="http://schemas.microsoft.com/office/drawing/2014/main" id="{81906AC2-0BA1-4131-B661-C6D5BAD15CD5}"/>
              </a:ext>
            </a:extLst>
          </p:cNvPr>
          <p:cNvSpPr txBox="1"/>
          <p:nvPr/>
        </p:nvSpPr>
        <p:spPr>
          <a:xfrm>
            <a:off x="6056679" y="4874713"/>
            <a:ext cx="6096000" cy="1754326"/>
          </a:xfrm>
          <a:prstGeom prst="rect">
            <a:avLst/>
          </a:prstGeom>
          <a:noFill/>
        </p:spPr>
        <p:txBody>
          <a:bodyPr wrap="square">
            <a:spAutoFit/>
          </a:bodyPr>
          <a:lstStyle/>
          <a:p>
            <a:r>
              <a:rPr lang="en-IN" dirty="0"/>
              <a:t>Dendrites (Input Layer): Receive input signals/data.</a:t>
            </a:r>
          </a:p>
          <a:p>
            <a:r>
              <a:rPr lang="en-IN" dirty="0"/>
              <a:t>Cell Body (Summation Node): Aggregates and processes inputs.</a:t>
            </a:r>
          </a:p>
          <a:p>
            <a:r>
              <a:rPr lang="en-IN" dirty="0"/>
              <a:t>Axon (Output Pathway): Transmits the processed signal forward.</a:t>
            </a:r>
          </a:p>
          <a:p>
            <a:r>
              <a:rPr lang="en-IN" dirty="0"/>
              <a:t>Axon Terminals (Output Layer): Communicates the final output to next neurons.</a:t>
            </a:r>
          </a:p>
        </p:txBody>
      </p:sp>
      <p:sp>
        <p:nvSpPr>
          <p:cNvPr id="24" name="TextBox 23">
            <a:extLst>
              <a:ext uri="{FF2B5EF4-FFF2-40B4-BE49-F238E27FC236}">
                <a16:creationId xmlns:a16="http://schemas.microsoft.com/office/drawing/2014/main" id="{B37DCC61-FF82-4454-9977-23B8493473BA}"/>
              </a:ext>
            </a:extLst>
          </p:cNvPr>
          <p:cNvSpPr txBox="1"/>
          <p:nvPr/>
        </p:nvSpPr>
        <p:spPr>
          <a:xfrm>
            <a:off x="122701" y="653276"/>
            <a:ext cx="12029978" cy="1477328"/>
          </a:xfrm>
          <a:prstGeom prst="rect">
            <a:avLst/>
          </a:prstGeom>
          <a:noFill/>
        </p:spPr>
        <p:txBody>
          <a:bodyPr wrap="square">
            <a:spAutoFit/>
          </a:bodyPr>
          <a:lstStyle/>
          <a:p>
            <a:r>
              <a:rPr lang="en-US" dirty="0"/>
              <a:t>On the left, we see a biological neuron receiving multiple inputs through its dendrites, integrating them in the cell body, and generating an output signal if the conditions are met. Similarly, on the right, the artificial neuron, or perceptron, takes an input, applies a decision rule — in this case, checking if the salary is greater than 50,000 — and then decides whether to output a 'Yes' or 'No.’ Both systems, biological and artificial, follow the fundamental principle of receiving inputs, processing them, and producing an output based on a set of criteria."</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18691" y="316528"/>
            <a:ext cx="6475915"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3" name="object 3"/>
          <p:cNvSpPr txBox="1"/>
          <p:nvPr/>
        </p:nvSpPr>
        <p:spPr>
          <a:xfrm>
            <a:off x="6551087" y="2964246"/>
            <a:ext cx="704427" cy="595035"/>
          </a:xfrm>
          <a:prstGeom prst="rect">
            <a:avLst/>
          </a:prstGeom>
        </p:spPr>
        <p:txBody>
          <a:bodyPr vert="horz" wrap="square" lIns="0" tIns="30480" rIns="0" bIns="0" rtlCol="0">
            <a:spAutoFit/>
          </a:bodyPr>
          <a:lstStyle/>
          <a:p>
            <a:pPr marL="194728" marR="6773" indent="-178642">
              <a:lnSpc>
                <a:spcPts val="2200"/>
              </a:lnSpc>
              <a:spcBef>
                <a:spcPts val="240"/>
              </a:spcBef>
            </a:pPr>
            <a:r>
              <a:rPr sz="1867" spc="-7" dirty="0">
                <a:latin typeface="Arial MT"/>
                <a:cs typeface="Arial MT"/>
              </a:rPr>
              <a:t>Salary  </a:t>
            </a:r>
            <a:r>
              <a:rPr sz="1867" dirty="0">
                <a:latin typeface="Arial MT"/>
                <a:cs typeface="Arial MT"/>
              </a:rPr>
              <a:t>(X)</a:t>
            </a:r>
            <a:endParaRPr sz="1867">
              <a:latin typeface="Arial MT"/>
              <a:cs typeface="Arial MT"/>
            </a:endParaRPr>
          </a:p>
        </p:txBody>
      </p:sp>
      <p:sp>
        <p:nvSpPr>
          <p:cNvPr id="4" name="object 4"/>
          <p:cNvSpPr txBox="1"/>
          <p:nvPr/>
        </p:nvSpPr>
        <p:spPr>
          <a:xfrm>
            <a:off x="9453131" y="2988633"/>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5" name="object 5"/>
          <p:cNvGrpSpPr/>
          <p:nvPr/>
        </p:nvGrpSpPr>
        <p:grpSpPr>
          <a:xfrm>
            <a:off x="7384441" y="2469709"/>
            <a:ext cx="1870287" cy="1075267"/>
            <a:chOff x="5538330" y="1852282"/>
            <a:chExt cx="1402715" cy="806450"/>
          </a:xfrm>
        </p:grpSpPr>
        <p:sp>
          <p:nvSpPr>
            <p:cNvPr id="6" name="object 6"/>
            <p:cNvSpPr/>
            <p:nvPr/>
          </p:nvSpPr>
          <p:spPr>
            <a:xfrm>
              <a:off x="6002440" y="2099956"/>
              <a:ext cx="481965" cy="554355"/>
            </a:xfrm>
            <a:custGeom>
              <a:avLst/>
              <a:gdLst/>
              <a:ahLst/>
              <a:cxnLst/>
              <a:rect l="l" t="t" r="r" b="b"/>
              <a:pathLst>
                <a:path w="481964" h="554355">
                  <a:moveTo>
                    <a:pt x="240749" y="553799"/>
                  </a:move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close/>
                </a:path>
              </a:pathLst>
            </a:custGeom>
            <a:solidFill>
              <a:srgbClr val="EEEEEE"/>
            </a:solidFill>
          </p:spPr>
          <p:txBody>
            <a:bodyPr wrap="square" lIns="0" tIns="0" rIns="0" bIns="0" rtlCol="0"/>
            <a:lstStyle/>
            <a:p>
              <a:endParaRPr sz="2400"/>
            </a:p>
          </p:txBody>
        </p:sp>
        <p:sp>
          <p:nvSpPr>
            <p:cNvPr id="7" name="object 7"/>
            <p:cNvSpPr/>
            <p:nvPr/>
          </p:nvSpPr>
          <p:spPr>
            <a:xfrm>
              <a:off x="6002440" y="2099956"/>
              <a:ext cx="481965" cy="554355"/>
            </a:xfrm>
            <a:custGeom>
              <a:avLst/>
              <a:gdLst/>
              <a:ahLst/>
              <a:cxnLst/>
              <a:rect l="l" t="t" r="r" b="b"/>
              <a:pathLst>
                <a:path w="481964" h="554355">
                  <a:moveTo>
                    <a:pt x="0" y="276899"/>
                  </a:moveTo>
                  <a:lnTo>
                    <a:pt x="3878" y="227126"/>
                  </a:lnTo>
                  <a:lnTo>
                    <a:pt x="15061" y="180280"/>
                  </a:lnTo>
                  <a:lnTo>
                    <a:pt x="32869" y="137143"/>
                  </a:lnTo>
                  <a:lnTo>
                    <a:pt x="56621" y="98496"/>
                  </a:lnTo>
                  <a:lnTo>
                    <a:pt x="85637" y="65123"/>
                  </a:lnTo>
                  <a:lnTo>
                    <a:pt x="119238" y="37804"/>
                  </a:lnTo>
                  <a:lnTo>
                    <a:pt x="156744" y="17323"/>
                  </a:lnTo>
                  <a:lnTo>
                    <a:pt x="197474" y="4461"/>
                  </a:lnTo>
                  <a:lnTo>
                    <a:pt x="240749" y="0"/>
                  </a:lnTo>
                  <a:lnTo>
                    <a:pt x="287937" y="5369"/>
                  </a:lnTo>
                  <a:lnTo>
                    <a:pt x="332881" y="21077"/>
                  </a:lnTo>
                  <a:lnTo>
                    <a:pt x="374318" y="46522"/>
                  </a:lnTo>
                  <a:lnTo>
                    <a:pt x="410985" y="81102"/>
                  </a:lnTo>
                  <a:lnTo>
                    <a:pt x="441051" y="123275"/>
                  </a:lnTo>
                  <a:lnTo>
                    <a:pt x="463174" y="170934"/>
                  </a:lnTo>
                  <a:lnTo>
                    <a:pt x="476831" y="222627"/>
                  </a:lnTo>
                  <a:lnTo>
                    <a:pt x="481499" y="276899"/>
                  </a:lnTo>
                  <a:lnTo>
                    <a:pt x="477621" y="326673"/>
                  </a:lnTo>
                  <a:lnTo>
                    <a:pt x="466438" y="373519"/>
                  </a:lnTo>
                  <a:lnTo>
                    <a:pt x="448630" y="416656"/>
                  </a:lnTo>
                  <a:lnTo>
                    <a:pt x="424878" y="455303"/>
                  </a:lnTo>
                  <a:lnTo>
                    <a:pt x="395862" y="488676"/>
                  </a:lnTo>
                  <a:lnTo>
                    <a:pt x="362261" y="515994"/>
                  </a:lnTo>
                  <a:lnTo>
                    <a:pt x="324755" y="536476"/>
                  </a:lnTo>
                  <a:lnTo>
                    <a:pt x="284025" y="549338"/>
                  </a:lnTo>
                  <a:lnTo>
                    <a:pt x="240749" y="553799"/>
                  </a:lnTo>
                  <a:lnTo>
                    <a:pt x="197474" y="549338"/>
                  </a:lnTo>
                  <a:lnTo>
                    <a:pt x="156744" y="536476"/>
                  </a:lnTo>
                  <a:lnTo>
                    <a:pt x="119238" y="515994"/>
                  </a:lnTo>
                  <a:lnTo>
                    <a:pt x="85637" y="488676"/>
                  </a:lnTo>
                  <a:lnTo>
                    <a:pt x="56621" y="455303"/>
                  </a:lnTo>
                  <a:lnTo>
                    <a:pt x="32869" y="416656"/>
                  </a:lnTo>
                  <a:lnTo>
                    <a:pt x="15061" y="373519"/>
                  </a:lnTo>
                  <a:lnTo>
                    <a:pt x="3878" y="326673"/>
                  </a:lnTo>
                  <a:lnTo>
                    <a:pt x="0" y="276899"/>
                  </a:lnTo>
                  <a:close/>
                </a:path>
              </a:pathLst>
            </a:custGeom>
            <a:ln w="9524">
              <a:solidFill>
                <a:srgbClr val="595959"/>
              </a:solidFill>
            </a:ln>
          </p:spPr>
          <p:txBody>
            <a:bodyPr wrap="square" lIns="0" tIns="0" rIns="0" bIns="0" rtlCol="0"/>
            <a:lstStyle/>
            <a:p>
              <a:endParaRPr sz="2400"/>
            </a:p>
          </p:txBody>
        </p:sp>
        <p:sp>
          <p:nvSpPr>
            <p:cNvPr id="8" name="object 8"/>
            <p:cNvSpPr/>
            <p:nvPr/>
          </p:nvSpPr>
          <p:spPr>
            <a:xfrm>
              <a:off x="5538330" y="2376880"/>
              <a:ext cx="349885" cy="0"/>
            </a:xfrm>
            <a:custGeom>
              <a:avLst/>
              <a:gdLst/>
              <a:ahLst/>
              <a:cxnLst/>
              <a:rect l="l" t="t" r="r" b="b"/>
              <a:pathLst>
                <a:path w="349885">
                  <a:moveTo>
                    <a:pt x="0" y="0"/>
                  </a:moveTo>
                  <a:lnTo>
                    <a:pt x="3494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878305" y="2335889"/>
              <a:ext cx="105500" cy="81980"/>
            </a:xfrm>
            <a:prstGeom prst="rect">
              <a:avLst/>
            </a:prstGeom>
          </p:spPr>
        </p:pic>
        <p:sp>
          <p:nvSpPr>
            <p:cNvPr id="10" name="object 10"/>
            <p:cNvSpPr/>
            <p:nvPr/>
          </p:nvSpPr>
          <p:spPr>
            <a:xfrm>
              <a:off x="6495419" y="2376880"/>
              <a:ext cx="349885" cy="0"/>
            </a:xfrm>
            <a:custGeom>
              <a:avLst/>
              <a:gdLst/>
              <a:ahLst/>
              <a:cxnLst/>
              <a:rect l="l" t="t" r="r" b="b"/>
              <a:pathLst>
                <a:path w="349884">
                  <a:moveTo>
                    <a:pt x="0" y="0"/>
                  </a:moveTo>
                  <a:lnTo>
                    <a:pt x="349499" y="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2" cstate="print"/>
            <a:stretch>
              <a:fillRect/>
            </a:stretch>
          </p:blipFill>
          <p:spPr>
            <a:xfrm>
              <a:off x="6835394" y="2335889"/>
              <a:ext cx="105500" cy="81980"/>
            </a:xfrm>
            <a:prstGeom prst="rect">
              <a:avLst/>
            </a:prstGeom>
          </p:spPr>
        </p:pic>
        <p:sp>
          <p:nvSpPr>
            <p:cNvPr id="12" name="object 12"/>
            <p:cNvSpPr/>
            <p:nvPr/>
          </p:nvSpPr>
          <p:spPr>
            <a:xfrm>
              <a:off x="6230992" y="1852282"/>
              <a:ext cx="0" cy="549910"/>
            </a:xfrm>
            <a:custGeom>
              <a:avLst/>
              <a:gdLst/>
              <a:ahLst/>
              <a:cxnLst/>
              <a:rect l="l" t="t" r="r" b="b"/>
              <a:pathLst>
                <a:path h="549910">
                  <a:moveTo>
                    <a:pt x="0" y="0"/>
                  </a:moveTo>
                  <a:lnTo>
                    <a:pt x="0" y="549899"/>
                  </a:lnTo>
                </a:path>
              </a:pathLst>
            </a:custGeom>
            <a:ln w="9524">
              <a:solidFill>
                <a:srgbClr val="595959"/>
              </a:solidFill>
            </a:ln>
          </p:spPr>
          <p:txBody>
            <a:bodyPr wrap="square" lIns="0" tIns="0" rIns="0" bIns="0" rtlCol="0"/>
            <a:lstStyle/>
            <a:p>
              <a:endParaRPr sz="2400"/>
            </a:p>
          </p:txBody>
        </p:sp>
      </p:grpSp>
      <p:sp>
        <p:nvSpPr>
          <p:cNvPr id="13" name="object 13"/>
          <p:cNvSpPr txBox="1"/>
          <p:nvPr/>
        </p:nvSpPr>
        <p:spPr>
          <a:xfrm>
            <a:off x="7706242" y="20728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4" name="object 14"/>
          <p:cNvSpPr txBox="1"/>
          <p:nvPr/>
        </p:nvSpPr>
        <p:spPr>
          <a:xfrm>
            <a:off x="917968" y="2118484"/>
            <a:ext cx="4840393" cy="2058748"/>
          </a:xfrm>
          <a:prstGeom prst="rect">
            <a:avLst/>
          </a:prstGeom>
        </p:spPr>
        <p:txBody>
          <a:bodyPr vert="horz" wrap="square" lIns="0" tIns="16933" rIns="0" bIns="0" rtlCol="0">
            <a:spAutoFit/>
          </a:bodyPr>
          <a:lstStyle/>
          <a:p>
            <a:pPr marL="16933">
              <a:spcBef>
                <a:spcPts val="133"/>
              </a:spcBef>
            </a:pPr>
            <a:r>
              <a:rPr sz="1867" b="1" spc="-33" dirty="0">
                <a:latin typeface="Arial" panose="020B0604020202020204"/>
                <a:cs typeface="Arial" panose="020B0604020202020204"/>
              </a:rPr>
              <a:t>Tasks</a:t>
            </a:r>
            <a:r>
              <a:rPr sz="1867" b="1" spc="-40" dirty="0">
                <a:latin typeface="Arial" panose="020B0604020202020204"/>
                <a:cs typeface="Arial" panose="020B0604020202020204"/>
              </a:rPr>
              <a:t> </a:t>
            </a:r>
            <a:r>
              <a:rPr sz="1867" b="1" spc="-7" dirty="0">
                <a:latin typeface="Arial" panose="020B0604020202020204"/>
                <a:cs typeface="Arial" panose="020B0604020202020204"/>
              </a:rPr>
              <a:t>of</a:t>
            </a:r>
            <a:r>
              <a:rPr sz="1867" b="1" spc="-33" dirty="0">
                <a:latin typeface="Arial" panose="020B0604020202020204"/>
                <a:cs typeface="Arial" panose="020B0604020202020204"/>
              </a:rPr>
              <a:t> </a:t>
            </a:r>
            <a:r>
              <a:rPr sz="1867" b="1" dirty="0">
                <a:latin typeface="Arial" panose="020B0604020202020204"/>
                <a:cs typeface="Arial" panose="020B0604020202020204"/>
              </a:rPr>
              <a:t>the</a:t>
            </a:r>
            <a:r>
              <a:rPr sz="1867" b="1" spc="-33" dirty="0">
                <a:latin typeface="Arial" panose="020B0604020202020204"/>
                <a:cs typeface="Arial" panose="020B0604020202020204"/>
              </a:rPr>
              <a:t> </a:t>
            </a:r>
            <a:r>
              <a:rPr sz="1867" b="1" dirty="0">
                <a:latin typeface="Arial" panose="020B0604020202020204"/>
                <a:cs typeface="Arial" panose="020B0604020202020204"/>
              </a:rPr>
              <a:t>Model:</a:t>
            </a:r>
            <a:endParaRPr sz="1867" dirty="0">
              <a:latin typeface="Arial" panose="020B0604020202020204"/>
              <a:cs typeface="Arial" panose="020B0604020202020204"/>
            </a:endParaRPr>
          </a:p>
          <a:p>
            <a:pPr>
              <a:spcBef>
                <a:spcPts val="33"/>
              </a:spcBef>
            </a:pPr>
            <a:endParaRPr sz="1933" dirty="0">
              <a:latin typeface="Arial" panose="020B0604020202020204"/>
              <a:cs typeface="Arial" panose="020B0604020202020204"/>
            </a:endParaRPr>
          </a:p>
          <a:p>
            <a:pPr marL="626518" indent="-448722">
              <a:buChar char="●"/>
              <a:tabLst>
                <a:tab pos="625671" algn="l"/>
                <a:tab pos="626518" algn="l"/>
              </a:tabLst>
            </a:pPr>
            <a:r>
              <a:rPr sz="1867" spc="-7" dirty="0">
                <a:latin typeface="Arial MT"/>
                <a:cs typeface="Arial MT"/>
              </a:rPr>
              <a:t>Salary</a:t>
            </a:r>
            <a:r>
              <a:rPr sz="1867" spc="-47" dirty="0">
                <a:latin typeface="Arial MT"/>
                <a:cs typeface="Arial MT"/>
              </a:rPr>
              <a:t> </a:t>
            </a:r>
            <a:r>
              <a:rPr sz="1867" spc="-7" dirty="0">
                <a:latin typeface="Arial MT"/>
                <a:cs typeface="Arial MT"/>
              </a:rPr>
              <a:t>as</a:t>
            </a:r>
            <a:r>
              <a:rPr sz="1867" spc="-47" dirty="0">
                <a:latin typeface="Arial MT"/>
                <a:cs typeface="Arial MT"/>
              </a:rPr>
              <a:t> </a:t>
            </a:r>
            <a:r>
              <a:rPr sz="1867" spc="-7" dirty="0">
                <a:latin typeface="Arial MT"/>
                <a:cs typeface="Arial MT"/>
              </a:rPr>
              <a:t>input</a:t>
            </a:r>
            <a:endParaRPr sz="1867" dirty="0">
              <a:latin typeface="Arial MT"/>
              <a:cs typeface="Arial MT"/>
            </a:endParaRPr>
          </a:p>
          <a:p>
            <a:pPr>
              <a:spcBef>
                <a:spcPts val="40"/>
              </a:spcBef>
              <a:buFont typeface="Arial MT"/>
              <a:buChar char="●"/>
            </a:pPr>
            <a:endParaRPr sz="1933" dirty="0">
              <a:latin typeface="Arial MT"/>
              <a:cs typeface="Arial MT"/>
            </a:endParaRPr>
          </a:p>
          <a:p>
            <a:pPr marL="626518" indent="-448722">
              <a:buChar char="●"/>
              <a:tabLst>
                <a:tab pos="625671" algn="l"/>
                <a:tab pos="626518" algn="l"/>
              </a:tabLst>
            </a:pPr>
            <a:r>
              <a:rPr sz="1867" spc="-7" dirty="0">
                <a:latin typeface="Arial MT"/>
                <a:cs typeface="Arial MT"/>
              </a:rPr>
              <a:t>Check</a:t>
            </a:r>
            <a:r>
              <a:rPr sz="1867" spc="-20" dirty="0">
                <a:latin typeface="Arial MT"/>
                <a:cs typeface="Arial MT"/>
              </a:rPr>
              <a:t> </a:t>
            </a:r>
            <a:r>
              <a:rPr sz="1867" spc="-7" dirty="0">
                <a:latin typeface="Arial MT"/>
                <a:cs typeface="Arial MT"/>
              </a:rPr>
              <a:t>if</a:t>
            </a:r>
            <a:r>
              <a:rPr sz="1867" spc="-20" dirty="0">
                <a:latin typeface="Arial MT"/>
                <a:cs typeface="Arial MT"/>
              </a:rPr>
              <a:t> </a:t>
            </a:r>
            <a:r>
              <a:rPr sz="1867" spc="-13" dirty="0">
                <a:latin typeface="Arial MT"/>
                <a:cs typeface="Arial MT"/>
              </a:rPr>
              <a:t>it’s</a:t>
            </a:r>
            <a:r>
              <a:rPr sz="1867" spc="-20" dirty="0">
                <a:latin typeface="Arial MT"/>
                <a:cs typeface="Arial MT"/>
              </a:rPr>
              <a:t> </a:t>
            </a:r>
            <a:r>
              <a:rPr sz="1867" spc="-7" dirty="0">
                <a:latin typeface="Arial MT"/>
                <a:cs typeface="Arial MT"/>
              </a:rPr>
              <a:t>at</a:t>
            </a:r>
            <a:r>
              <a:rPr sz="1867" spc="-13" dirty="0">
                <a:latin typeface="Arial MT"/>
                <a:cs typeface="Arial MT"/>
              </a:rPr>
              <a:t> </a:t>
            </a:r>
            <a:r>
              <a:rPr sz="1867" spc="-7" dirty="0">
                <a:latin typeface="Arial MT"/>
                <a:cs typeface="Arial MT"/>
              </a:rPr>
              <a:t>least</a:t>
            </a:r>
            <a:r>
              <a:rPr sz="1867" spc="-20" dirty="0">
                <a:latin typeface="Arial MT"/>
                <a:cs typeface="Arial MT"/>
              </a:rPr>
              <a:t> </a:t>
            </a:r>
            <a:r>
              <a:rPr sz="1867" spc="-7" dirty="0">
                <a:latin typeface="Arial MT"/>
                <a:cs typeface="Arial MT"/>
              </a:rPr>
              <a:t>50,000</a:t>
            </a:r>
            <a:r>
              <a:rPr sz="1867" spc="-20" dirty="0">
                <a:latin typeface="Arial MT"/>
                <a:cs typeface="Arial MT"/>
              </a:rPr>
              <a:t> </a:t>
            </a:r>
            <a:r>
              <a:rPr sz="1867" spc="-7" dirty="0">
                <a:latin typeface="Arial MT"/>
                <a:cs typeface="Arial MT"/>
              </a:rPr>
              <a:t>or</a:t>
            </a:r>
            <a:r>
              <a:rPr sz="1867" spc="-13" dirty="0">
                <a:latin typeface="Arial MT"/>
                <a:cs typeface="Arial MT"/>
              </a:rPr>
              <a:t> </a:t>
            </a:r>
            <a:r>
              <a:rPr sz="1867" spc="-7" dirty="0">
                <a:latin typeface="Arial MT"/>
                <a:cs typeface="Arial MT"/>
              </a:rPr>
              <a:t>not?</a:t>
            </a:r>
            <a:endParaRPr sz="1867" dirty="0">
              <a:latin typeface="Arial MT"/>
              <a:cs typeface="Arial MT"/>
            </a:endParaRPr>
          </a:p>
          <a:p>
            <a:pPr>
              <a:spcBef>
                <a:spcPts val="33"/>
              </a:spcBef>
              <a:buFont typeface="Arial MT"/>
              <a:buChar char="●"/>
            </a:pPr>
            <a:endParaRPr sz="1933" dirty="0">
              <a:latin typeface="Arial MT"/>
              <a:cs typeface="Arial MT"/>
            </a:endParaRPr>
          </a:p>
          <a:p>
            <a:pPr marL="626518" indent="-448722">
              <a:buChar char="●"/>
              <a:tabLst>
                <a:tab pos="625671" algn="l"/>
                <a:tab pos="626518" algn="l"/>
              </a:tabLst>
            </a:pPr>
            <a:r>
              <a:rPr sz="1867" spc="-7" dirty="0">
                <a:latin typeface="Arial MT"/>
                <a:cs typeface="Arial MT"/>
              </a:rPr>
              <a:t>If</a:t>
            </a:r>
            <a:r>
              <a:rPr sz="1867" spc="-20" dirty="0">
                <a:latin typeface="Arial MT"/>
                <a:cs typeface="Arial MT"/>
              </a:rPr>
              <a:t> </a:t>
            </a:r>
            <a:r>
              <a:rPr sz="1867" spc="-7" dirty="0">
                <a:latin typeface="Arial MT"/>
                <a:cs typeface="Arial MT"/>
              </a:rPr>
              <a:t>the</a:t>
            </a:r>
            <a:r>
              <a:rPr sz="1867" spc="-20" dirty="0">
                <a:latin typeface="Arial MT"/>
                <a:cs typeface="Arial MT"/>
              </a:rPr>
              <a:t> </a:t>
            </a:r>
            <a:r>
              <a:rPr sz="1867" dirty="0">
                <a:latin typeface="Arial MT"/>
                <a:cs typeface="Arial MT"/>
              </a:rPr>
              <a:t>condition</a:t>
            </a:r>
            <a:r>
              <a:rPr sz="1867" spc="-13" dirty="0">
                <a:latin typeface="Arial MT"/>
                <a:cs typeface="Arial MT"/>
              </a:rPr>
              <a:t> </a:t>
            </a:r>
            <a:r>
              <a:rPr sz="1867" spc="-7" dirty="0">
                <a:latin typeface="Arial MT"/>
                <a:cs typeface="Arial MT"/>
              </a:rPr>
              <a:t>is</a:t>
            </a:r>
            <a:r>
              <a:rPr sz="1867" spc="-20" dirty="0">
                <a:latin typeface="Arial MT"/>
                <a:cs typeface="Arial MT"/>
              </a:rPr>
              <a:t> </a:t>
            </a:r>
            <a:r>
              <a:rPr sz="1867" spc="-7" dirty="0">
                <a:latin typeface="Arial MT"/>
                <a:cs typeface="Arial MT"/>
              </a:rPr>
              <a:t>true</a:t>
            </a:r>
            <a:r>
              <a:rPr sz="1867" spc="-13" dirty="0">
                <a:latin typeface="Arial MT"/>
                <a:cs typeface="Arial MT"/>
              </a:rPr>
              <a:t> </a:t>
            </a:r>
            <a:r>
              <a:rPr sz="1867" spc="-7" dirty="0">
                <a:latin typeface="Arial MT"/>
                <a:cs typeface="Arial MT"/>
              </a:rPr>
              <a:t>only</a:t>
            </a:r>
            <a:r>
              <a:rPr sz="1867" spc="-20" dirty="0">
                <a:latin typeface="Arial MT"/>
                <a:cs typeface="Arial MT"/>
              </a:rPr>
              <a:t> </a:t>
            </a:r>
            <a:r>
              <a:rPr sz="1867" spc="-7" dirty="0">
                <a:latin typeface="Arial MT"/>
                <a:cs typeface="Arial MT"/>
              </a:rPr>
              <a:t>then</a:t>
            </a:r>
            <a:r>
              <a:rPr sz="1867" spc="-13" dirty="0">
                <a:latin typeface="Arial MT"/>
                <a:cs typeface="Arial MT"/>
              </a:rPr>
              <a:t> </a:t>
            </a:r>
            <a:r>
              <a:rPr sz="1867" spc="-7" dirty="0">
                <a:latin typeface="Arial MT"/>
                <a:cs typeface="Arial MT"/>
              </a:rPr>
              <a:t>output</a:t>
            </a:r>
            <a:r>
              <a:rPr sz="1867" spc="-20" dirty="0">
                <a:latin typeface="Arial MT"/>
                <a:cs typeface="Arial MT"/>
              </a:rPr>
              <a:t> </a:t>
            </a:r>
            <a:r>
              <a:rPr sz="1867" dirty="0">
                <a:latin typeface="Arial MT"/>
                <a:cs typeface="Arial MT"/>
              </a:rPr>
              <a:t>a</a:t>
            </a:r>
          </a:p>
        </p:txBody>
      </p:sp>
      <p:sp>
        <p:nvSpPr>
          <p:cNvPr id="15" name="object 15"/>
          <p:cNvSpPr txBox="1"/>
          <p:nvPr/>
        </p:nvSpPr>
        <p:spPr>
          <a:xfrm>
            <a:off x="1527567" y="4404485"/>
            <a:ext cx="57912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a:t>
            </a:r>
            <a:r>
              <a:rPr sz="1867" spc="-173" dirty="0">
                <a:latin typeface="Arial MT"/>
                <a:cs typeface="Arial MT"/>
              </a:rPr>
              <a:t>Y</a:t>
            </a:r>
            <a:r>
              <a:rPr sz="1867" spc="-7" dirty="0">
                <a:latin typeface="Arial MT"/>
                <a:cs typeface="Arial MT"/>
              </a:rPr>
              <a:t>es”</a:t>
            </a:r>
            <a:endParaRPr sz="1867">
              <a:latin typeface="Arial MT"/>
              <a:cs typeface="Arial MT"/>
            </a:endParaRPr>
          </a:p>
        </p:txBody>
      </p:sp>
      <p:sp>
        <p:nvSpPr>
          <p:cNvPr id="16" name="object 16"/>
          <p:cNvSpPr txBox="1"/>
          <p:nvPr/>
        </p:nvSpPr>
        <p:spPr>
          <a:xfrm>
            <a:off x="7959047" y="3787551"/>
            <a:ext cx="838200"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“Model”</a:t>
            </a:r>
            <a:endParaRPr sz="1867">
              <a:latin typeface="Arial MT"/>
              <a:cs typeface="Arial M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6453" y="129714"/>
            <a:ext cx="8004398"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a:t>
            </a:r>
            <a:r>
              <a:rPr spc="-33" dirty="0"/>
              <a:t> Perceptron </a:t>
            </a:r>
            <a:r>
              <a:rPr spc="-40" dirty="0"/>
              <a:t>:</a:t>
            </a:r>
            <a:r>
              <a:rPr spc="-33" dirty="0"/>
              <a:t> </a:t>
            </a:r>
            <a:r>
              <a:rPr spc="-53" dirty="0"/>
              <a:t>Inputs</a:t>
            </a:r>
          </a:p>
        </p:txBody>
      </p:sp>
      <p:sp>
        <p:nvSpPr>
          <p:cNvPr id="3" name="object 3"/>
          <p:cNvSpPr txBox="1"/>
          <p:nvPr/>
        </p:nvSpPr>
        <p:spPr>
          <a:xfrm>
            <a:off x="5346497" y="2213807"/>
            <a:ext cx="3650827" cy="2395592"/>
          </a:xfrm>
          <a:prstGeom prst="rect">
            <a:avLst/>
          </a:prstGeom>
        </p:spPr>
        <p:txBody>
          <a:bodyPr vert="horz" wrap="square" lIns="0" tIns="0" rIns="0" bIns="0" rtlCol="0">
            <a:spAutoFit/>
          </a:bodyPr>
          <a:lstStyle/>
          <a:p>
            <a:pPr marL="11006">
              <a:lnSpc>
                <a:spcPts val="2060"/>
              </a:lnSpc>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1733">
              <a:latin typeface="Arial MT"/>
              <a:cs typeface="Arial MT"/>
            </a:endParaRPr>
          </a:p>
          <a:p>
            <a:pPr marL="2630528" indent="-705256">
              <a:lnSpc>
                <a:spcPts val="220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a:p>
            <a:pPr>
              <a:spcBef>
                <a:spcPts val="60"/>
              </a:spcBef>
            </a:pPr>
            <a:endParaRPr sz="2467">
              <a:latin typeface="Arial MT"/>
              <a:cs typeface="Arial MT"/>
            </a:endParaRPr>
          </a:p>
          <a:p>
            <a:pPr>
              <a:lnSpc>
                <a:spcPct val="100000"/>
              </a:lnSpc>
            </a:pPr>
            <a:r>
              <a:rPr sz="1867" dirty="0">
                <a:latin typeface="Arial MT"/>
                <a:cs typeface="Arial MT"/>
              </a:rPr>
              <a:t>“Neuron”</a:t>
            </a:r>
            <a:endParaRPr sz="1867">
              <a:latin typeface="Arial MT"/>
              <a:cs typeface="Arial MT"/>
            </a:endParaRPr>
          </a:p>
        </p:txBody>
      </p:sp>
      <p:grpSp>
        <p:nvGrpSpPr>
          <p:cNvPr id="4" name="object 4"/>
          <p:cNvGrpSpPr/>
          <p:nvPr/>
        </p:nvGrpSpPr>
        <p:grpSpPr>
          <a:xfrm>
            <a:off x="5308100" y="2619250"/>
            <a:ext cx="1543473" cy="1375833"/>
            <a:chOff x="3981074" y="1964437"/>
            <a:chExt cx="1157605" cy="103187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3981074" y="2621509"/>
              <a:ext cx="105500" cy="81980"/>
            </a:xfrm>
            <a:prstGeom prst="rect">
              <a:avLst/>
            </a:prstGeom>
          </p:spPr>
        </p:pic>
        <p:sp>
          <p:nvSpPr>
            <p:cNvPr id="8" name="object 8"/>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032846" y="2621501"/>
              <a:ext cx="105500" cy="81980"/>
            </a:xfrm>
            <a:prstGeom prst="rect">
              <a:avLst/>
            </a:prstGeom>
          </p:spPr>
        </p:pic>
        <p:sp>
          <p:nvSpPr>
            <p:cNvPr id="10" name="object 10"/>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11" name="object 11"/>
          <p:cNvSpPr/>
          <p:nvPr/>
        </p:nvSpPr>
        <p:spPr>
          <a:xfrm>
            <a:off x="5217265" y="1851767"/>
            <a:ext cx="4028440" cy="3186853"/>
          </a:xfrm>
          <a:custGeom>
            <a:avLst/>
            <a:gdLst/>
            <a:ahLst/>
            <a:cxnLst/>
            <a:rect l="l" t="t" r="r" b="b"/>
            <a:pathLst>
              <a:path w="3021329" h="2390140">
                <a:moveTo>
                  <a:pt x="3021299" y="2390099"/>
                </a:moveTo>
                <a:lnTo>
                  <a:pt x="0" y="2390099"/>
                </a:lnTo>
                <a:lnTo>
                  <a:pt x="0" y="0"/>
                </a:lnTo>
                <a:lnTo>
                  <a:pt x="3021299" y="0"/>
                </a:lnTo>
                <a:lnTo>
                  <a:pt x="3021299" y="2390099"/>
                </a:lnTo>
                <a:close/>
              </a:path>
            </a:pathLst>
          </a:custGeom>
          <a:solidFill>
            <a:srgbClr val="FFFFFF">
              <a:alpha val="67419"/>
            </a:srgbClr>
          </a:solidFill>
        </p:spPr>
        <p:txBody>
          <a:bodyPr wrap="square" lIns="0" tIns="0" rIns="0" bIns="0" rtlCol="0"/>
          <a:lstStyle/>
          <a:p>
            <a:endParaRPr sz="2400"/>
          </a:p>
        </p:txBody>
      </p:sp>
      <p:sp>
        <p:nvSpPr>
          <p:cNvPr id="12" name="object 12"/>
          <p:cNvSpPr txBox="1"/>
          <p:nvPr/>
        </p:nvSpPr>
        <p:spPr>
          <a:xfrm>
            <a:off x="3201473" y="3250902"/>
            <a:ext cx="2192867" cy="581355"/>
          </a:xfrm>
          <a:prstGeom prst="rect">
            <a:avLst/>
          </a:prstGeom>
        </p:spPr>
        <p:txBody>
          <a:bodyPr vert="horz" wrap="square" lIns="0" tIns="16933" rIns="0" bIns="0" rtlCol="0">
            <a:spAutoFit/>
          </a:bodyPr>
          <a:lstStyle/>
          <a:p>
            <a:pPr marL="16933">
              <a:lnSpc>
                <a:spcPts val="2220"/>
              </a:lnSpc>
              <a:spcBef>
                <a:spcPts val="133"/>
              </a:spcBef>
              <a:tabLst>
                <a:tab pos="1120959" algn="l"/>
                <a:tab pos="2174186" algn="l"/>
              </a:tabLst>
            </a:pP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L="194728">
              <a:lnSpc>
                <a:spcPts val="2220"/>
              </a:lnSpc>
            </a:pPr>
            <a:r>
              <a:rPr sz="1867" dirty="0">
                <a:latin typeface="Arial MT"/>
                <a:cs typeface="Arial MT"/>
              </a:rPr>
              <a:t>(X)</a:t>
            </a:r>
            <a:endParaRPr sz="1867">
              <a:latin typeface="Arial MT"/>
              <a:cs typeface="Arial MT"/>
            </a:endParaRPr>
          </a:p>
        </p:txBody>
      </p:sp>
      <p:sp>
        <p:nvSpPr>
          <p:cNvPr id="15" name="TextBox 14">
            <a:extLst>
              <a:ext uri="{FF2B5EF4-FFF2-40B4-BE49-F238E27FC236}">
                <a16:creationId xmlns:a16="http://schemas.microsoft.com/office/drawing/2014/main" id="{08322E85-9082-4148-80B5-281396B2D0A8}"/>
              </a:ext>
            </a:extLst>
          </p:cNvPr>
          <p:cNvSpPr txBox="1"/>
          <p:nvPr/>
        </p:nvSpPr>
        <p:spPr>
          <a:xfrm>
            <a:off x="3048000" y="5356495"/>
            <a:ext cx="6096000" cy="369332"/>
          </a:xfrm>
          <a:prstGeom prst="rect">
            <a:avLst/>
          </a:prstGeom>
          <a:noFill/>
        </p:spPr>
        <p:txBody>
          <a:bodyPr wrap="square">
            <a:spAutoFit/>
          </a:bodyPr>
          <a:lstStyle/>
          <a:p>
            <a:r>
              <a:rPr lang="en-IN" dirty="0"/>
              <a:t>                Extend this problem with more inputs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46497" y="2213807"/>
            <a:ext cx="3650827" cy="2395592"/>
          </a:xfrm>
          <a:prstGeom prst="rect">
            <a:avLst/>
          </a:prstGeom>
        </p:spPr>
        <p:txBody>
          <a:bodyPr vert="horz" wrap="square" lIns="0" tIns="0" rIns="0" bIns="0" rtlCol="0">
            <a:spAutoFit/>
          </a:bodyPr>
          <a:lstStyle/>
          <a:p>
            <a:pPr marL="11006">
              <a:lnSpc>
                <a:spcPts val="2060"/>
              </a:lnSpc>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1733">
              <a:latin typeface="Arial MT"/>
              <a:cs typeface="Arial MT"/>
            </a:endParaRPr>
          </a:p>
          <a:p>
            <a:pPr marL="2630528" indent="-705256">
              <a:lnSpc>
                <a:spcPts val="220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a:p>
            <a:pPr>
              <a:spcBef>
                <a:spcPts val="60"/>
              </a:spcBef>
            </a:pPr>
            <a:endParaRPr sz="2467">
              <a:latin typeface="Arial MT"/>
              <a:cs typeface="Arial MT"/>
            </a:endParaRPr>
          </a:p>
          <a:p>
            <a:pPr>
              <a:lnSpc>
                <a:spcPct val="100000"/>
              </a:lnSpc>
            </a:pPr>
            <a:r>
              <a:rPr sz="1867" dirty="0">
                <a:latin typeface="Arial MT"/>
                <a:cs typeface="Arial MT"/>
              </a:rPr>
              <a:t>“Neuron”</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p:nvPr/>
        </p:nvSpPr>
        <p:spPr>
          <a:xfrm>
            <a:off x="5217265" y="1851767"/>
            <a:ext cx="4028440" cy="3186853"/>
          </a:xfrm>
          <a:custGeom>
            <a:avLst/>
            <a:gdLst/>
            <a:ahLst/>
            <a:cxnLst/>
            <a:rect l="l" t="t" r="r" b="b"/>
            <a:pathLst>
              <a:path w="3021329" h="2390140">
                <a:moveTo>
                  <a:pt x="3021299" y="2390099"/>
                </a:moveTo>
                <a:lnTo>
                  <a:pt x="0" y="2390099"/>
                </a:lnTo>
                <a:lnTo>
                  <a:pt x="0" y="0"/>
                </a:lnTo>
                <a:lnTo>
                  <a:pt x="3021299" y="0"/>
                </a:lnTo>
                <a:lnTo>
                  <a:pt x="3021299" y="2390099"/>
                </a:lnTo>
                <a:close/>
              </a:path>
            </a:pathLst>
          </a:custGeom>
          <a:solidFill>
            <a:srgbClr val="FFFFFF">
              <a:alpha val="67419"/>
            </a:srgbClr>
          </a:solidFill>
        </p:spPr>
        <p:txBody>
          <a:bodyPr wrap="square" lIns="0" tIns="0" rIns="0" bIns="0" rtlCol="0"/>
          <a:lstStyle/>
          <a:p>
            <a:endParaRPr sz="2400"/>
          </a:p>
        </p:txBody>
      </p:sp>
      <p:sp>
        <p:nvSpPr>
          <p:cNvPr id="10" name="object 10"/>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1" name="object 11"/>
          <p:cNvGrpSpPr/>
          <p:nvPr/>
        </p:nvGrpSpPr>
        <p:grpSpPr>
          <a:xfrm>
            <a:off x="4131899" y="2704320"/>
            <a:ext cx="1397000" cy="1488440"/>
            <a:chOff x="3098924" y="2028240"/>
            <a:chExt cx="1047750" cy="1116330"/>
          </a:xfrm>
        </p:grpSpPr>
        <p:pic>
          <p:nvPicPr>
            <p:cNvPr id="12" name="object 12"/>
            <p:cNvPicPr/>
            <p:nvPr/>
          </p:nvPicPr>
          <p:blipFill>
            <a:blip r:embed="rId2" cstate="print"/>
            <a:stretch>
              <a:fillRect/>
            </a:stretch>
          </p:blipFill>
          <p:spPr>
            <a:xfrm>
              <a:off x="3981075" y="2621509"/>
              <a:ext cx="105500" cy="81980"/>
            </a:xfrm>
            <a:prstGeom prst="rect">
              <a:avLst/>
            </a:prstGeom>
          </p:spPr>
        </p:pic>
        <p:sp>
          <p:nvSpPr>
            <p:cNvPr id="13" name="object 13"/>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3" cstate="print"/>
            <a:stretch>
              <a:fillRect/>
            </a:stretch>
          </p:blipFill>
          <p:spPr>
            <a:xfrm>
              <a:off x="4017183" y="2391741"/>
              <a:ext cx="109651" cy="89524"/>
            </a:xfrm>
            <a:prstGeom prst="rect">
              <a:avLst/>
            </a:prstGeom>
          </p:spPr>
        </p:pic>
        <p:sp>
          <p:nvSpPr>
            <p:cNvPr id="15" name="object 15"/>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4" cstate="print"/>
            <a:stretch>
              <a:fillRect/>
            </a:stretch>
          </p:blipFill>
          <p:spPr>
            <a:xfrm>
              <a:off x="4035475" y="2841902"/>
              <a:ext cx="110697" cy="79838"/>
            </a:xfrm>
            <a:prstGeom prst="rect">
              <a:avLst/>
            </a:prstGeom>
          </p:spPr>
        </p:pic>
      </p:grpSp>
      <p:sp>
        <p:nvSpPr>
          <p:cNvPr id="17" name="object 17"/>
          <p:cNvSpPr txBox="1">
            <a:spLocks noGrp="1"/>
          </p:cNvSpPr>
          <p:nvPr>
            <p:ph type="title"/>
          </p:nvPr>
        </p:nvSpPr>
        <p:spPr>
          <a:xfrm>
            <a:off x="2113619" y="90385"/>
            <a:ext cx="807260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a:t>
            </a:r>
            <a:r>
              <a:rPr spc="-33" dirty="0"/>
              <a:t> Perceptron </a:t>
            </a:r>
            <a:r>
              <a:rPr spc="-40" dirty="0"/>
              <a:t>:</a:t>
            </a:r>
            <a:r>
              <a:rPr spc="-33" dirty="0"/>
              <a:t> </a:t>
            </a:r>
            <a:r>
              <a:rPr spc="-53" dirty="0"/>
              <a:t>Inputs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p:nvPr/>
        </p:nvSpPr>
        <p:spPr>
          <a:xfrm>
            <a:off x="5808505" y="2625601"/>
            <a:ext cx="0" cy="969433"/>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1" name="object 11"/>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grpSp>
        <p:nvGrpSpPr>
          <p:cNvPr id="12" name="object 12"/>
          <p:cNvGrpSpPr/>
          <p:nvPr/>
        </p:nvGrpSpPr>
        <p:grpSpPr>
          <a:xfrm>
            <a:off x="1153267" y="1851767"/>
            <a:ext cx="9210040" cy="3390053"/>
            <a:chOff x="864950" y="1388825"/>
            <a:chExt cx="6907530" cy="2542540"/>
          </a:xfrm>
        </p:grpSpPr>
        <p:sp>
          <p:nvSpPr>
            <p:cNvPr id="13" name="object 13"/>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2" cstate="print"/>
            <a:stretch>
              <a:fillRect/>
            </a:stretch>
          </p:blipFill>
          <p:spPr>
            <a:xfrm>
              <a:off x="3981074" y="2621509"/>
              <a:ext cx="105500" cy="81980"/>
            </a:xfrm>
            <a:prstGeom prst="rect">
              <a:avLst/>
            </a:prstGeom>
          </p:spPr>
        </p:pic>
        <p:sp>
          <p:nvSpPr>
            <p:cNvPr id="15" name="object 15"/>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6" name="object 16"/>
            <p:cNvPicPr/>
            <p:nvPr/>
          </p:nvPicPr>
          <p:blipFill>
            <a:blip r:embed="rId3" cstate="print"/>
            <a:stretch>
              <a:fillRect/>
            </a:stretch>
          </p:blipFill>
          <p:spPr>
            <a:xfrm>
              <a:off x="4017183" y="2391741"/>
              <a:ext cx="109651" cy="89524"/>
            </a:xfrm>
            <a:prstGeom prst="rect">
              <a:avLst/>
            </a:prstGeom>
          </p:spPr>
        </p:pic>
        <p:sp>
          <p:nvSpPr>
            <p:cNvPr id="17" name="object 17"/>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8" name="object 18"/>
            <p:cNvPicPr/>
            <p:nvPr/>
          </p:nvPicPr>
          <p:blipFill>
            <a:blip r:embed="rId4" cstate="print"/>
            <a:stretch>
              <a:fillRect/>
            </a:stretch>
          </p:blipFill>
          <p:spPr>
            <a:xfrm>
              <a:off x="4035475" y="2841902"/>
              <a:ext cx="110697" cy="79838"/>
            </a:xfrm>
            <a:prstGeom prst="rect">
              <a:avLst/>
            </a:prstGeom>
          </p:spPr>
        </p:pic>
        <p:sp>
          <p:nvSpPr>
            <p:cNvPr id="19" name="object 19"/>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20" name="object 20"/>
          <p:cNvSpPr txBox="1">
            <a:spLocks noGrp="1"/>
          </p:cNvSpPr>
          <p:nvPr>
            <p:ph type="title"/>
          </p:nvPr>
        </p:nvSpPr>
        <p:spPr>
          <a:xfrm>
            <a:off x="1858297" y="90385"/>
            <a:ext cx="7911851"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78103"/>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3"/>
            <a:ext cx="4821767" cy="2451098"/>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7"/>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27" dirty="0">
                <a:latin typeface="Roboto"/>
                <a:cs typeface="Roboto"/>
              </a:rPr>
              <a:t>Neural</a:t>
            </a:r>
            <a:r>
              <a:rPr sz="1867" spc="-20" dirty="0">
                <a:latin typeface="Roboto"/>
                <a:cs typeface="Roboto"/>
              </a:rPr>
              <a:t> </a:t>
            </a:r>
            <a:r>
              <a:rPr sz="1867" spc="-13" dirty="0">
                <a:latin typeface="Roboto"/>
                <a:cs typeface="Roboto"/>
              </a:rPr>
              <a:t>Network</a:t>
            </a:r>
            <a:endParaRPr sz="1867">
              <a:latin typeface="Roboto"/>
              <a:cs typeface="Roboto"/>
            </a:endParaRPr>
          </a:p>
          <a:p>
            <a:pPr marL="1236102" lvl="1" indent="-427556">
              <a:lnSpc>
                <a:spcPts val="1893"/>
              </a:lnSpc>
              <a:buFont typeface="Arial MT"/>
              <a:buChar char="○"/>
              <a:tabLst>
                <a:tab pos="1235256" algn="l"/>
                <a:tab pos="1236102" algn="l"/>
              </a:tabLst>
            </a:pPr>
            <a:r>
              <a:rPr sz="1600" spc="-13" dirty="0">
                <a:latin typeface="Roboto"/>
                <a:cs typeface="Roboto"/>
              </a:rPr>
              <a:t>Weights</a:t>
            </a:r>
            <a:r>
              <a:rPr sz="1600" spc="-40" dirty="0">
                <a:latin typeface="Roboto"/>
                <a:cs typeface="Roboto"/>
              </a:rPr>
              <a:t> </a:t>
            </a:r>
            <a:r>
              <a:rPr sz="1600" spc="-20" dirty="0">
                <a:latin typeface="Roboto"/>
                <a:cs typeface="Roboto"/>
              </a:rPr>
              <a:t>and</a:t>
            </a:r>
            <a:r>
              <a:rPr sz="1600" spc="-33" dirty="0">
                <a:latin typeface="Roboto"/>
                <a:cs typeface="Roboto"/>
              </a:rPr>
              <a:t> </a:t>
            </a:r>
            <a:r>
              <a:rPr sz="1600" spc="-13" dirty="0">
                <a:latin typeface="Roboto"/>
                <a:cs typeface="Roboto"/>
              </a:rPr>
              <a:t>biases</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Forward</a:t>
            </a:r>
            <a:r>
              <a:rPr sz="1600" spc="-53"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Backward</a:t>
            </a:r>
            <a:r>
              <a:rPr sz="1600" spc="-60"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Activation</a:t>
            </a:r>
            <a:r>
              <a:rPr sz="1600" spc="-33" dirty="0">
                <a:latin typeface="Roboto"/>
                <a:cs typeface="Roboto"/>
              </a:rPr>
              <a:t> </a:t>
            </a:r>
            <a:r>
              <a:rPr sz="1600" spc="-27" dirty="0">
                <a:latin typeface="Roboto"/>
                <a:cs typeface="Roboto"/>
              </a:rPr>
              <a:t>Function</a:t>
            </a:r>
            <a:endParaRPr sz="1600">
              <a:latin typeface="Roboto"/>
              <a:cs typeface="Roboto"/>
            </a:endParaRPr>
          </a:p>
          <a:p>
            <a:pPr marL="1236102" lvl="1" indent="-427556">
              <a:lnSpc>
                <a:spcPts val="1893"/>
              </a:lnSpc>
              <a:buFont typeface="Arial MT"/>
              <a:buChar char="○"/>
              <a:tabLst>
                <a:tab pos="1235256" algn="l"/>
                <a:tab pos="1236102" algn="l"/>
              </a:tabLst>
            </a:pPr>
            <a:r>
              <a:rPr sz="1600" spc="-20" dirty="0">
                <a:latin typeface="Roboto"/>
                <a:cs typeface="Roboto"/>
              </a:rPr>
              <a:t>Gradient</a:t>
            </a:r>
            <a:r>
              <a:rPr sz="1600" spc="-53" dirty="0">
                <a:latin typeface="Roboto"/>
                <a:cs typeface="Roboto"/>
              </a:rPr>
              <a:t> </a:t>
            </a:r>
            <a:r>
              <a:rPr sz="1600" spc="-20" dirty="0">
                <a:latin typeface="Roboto"/>
                <a:cs typeface="Roboto"/>
              </a:rPr>
              <a:t>Descent</a:t>
            </a:r>
            <a:endParaRPr sz="1600">
              <a:latin typeface="Roboto"/>
              <a:cs typeface="Roboto"/>
            </a:endParaRPr>
          </a:p>
          <a:p>
            <a:pPr marL="626518" indent="-448722">
              <a:lnSpc>
                <a:spcPts val="2227"/>
              </a:lnSpc>
              <a:buFont typeface="Arial MT"/>
              <a:buChar char="●"/>
              <a:tabLst>
                <a:tab pos="625671" algn="l"/>
                <a:tab pos="626518" algn="l"/>
              </a:tabLst>
            </a:pPr>
            <a:r>
              <a:rPr sz="1867" spc="-27" dirty="0">
                <a:latin typeface="Roboto"/>
                <a:cs typeface="Roboto"/>
              </a:rPr>
              <a:t>Understand</a:t>
            </a:r>
            <a:r>
              <a:rPr sz="1867" dirty="0">
                <a:latin typeface="Roboto"/>
                <a:cs typeface="Roboto"/>
              </a:rPr>
              <a:t> </a:t>
            </a:r>
            <a:r>
              <a:rPr sz="1867" spc="-20" dirty="0">
                <a:latin typeface="Roboto"/>
                <a:cs typeface="Roboto"/>
              </a:rPr>
              <a:t>the</a:t>
            </a:r>
            <a:r>
              <a:rPr sz="1867" dirty="0">
                <a:latin typeface="Roboto"/>
                <a:cs typeface="Roboto"/>
              </a:rPr>
              <a:t> </a:t>
            </a:r>
            <a:r>
              <a:rPr sz="1867" spc="-27" dirty="0">
                <a:latin typeface="Roboto"/>
                <a:cs typeface="Roboto"/>
              </a:rPr>
              <a:t>working</a:t>
            </a:r>
            <a:r>
              <a:rPr sz="1867" dirty="0">
                <a:latin typeface="Roboto"/>
                <a:cs typeface="Roboto"/>
              </a:rPr>
              <a:t> </a:t>
            </a:r>
            <a:r>
              <a:rPr sz="1867" spc="-27" dirty="0">
                <a:latin typeface="Roboto"/>
                <a:cs typeface="Roboto"/>
              </a:rPr>
              <a:t>mathematically</a:t>
            </a:r>
            <a:endParaRPr sz="1867">
              <a:latin typeface="Roboto"/>
              <a:cs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2318434" y="4223461"/>
            <a:ext cx="8393853" cy="1447105"/>
          </a:xfrm>
          <a:prstGeom prst="rect">
            <a:avLst/>
          </a:prstGeom>
        </p:spPr>
        <p:txBody>
          <a:bodyPr vert="horz" wrap="square" lIns="0" tIns="16933" rIns="0" bIns="0" rtlCol="0">
            <a:spAutoFit/>
          </a:bodyPr>
          <a:lstStyle/>
          <a:p>
            <a:pPr marR="1391039" algn="ctr">
              <a:spcBef>
                <a:spcPts val="133"/>
              </a:spcBef>
            </a:pPr>
            <a:r>
              <a:rPr sz="1867" dirty="0">
                <a:latin typeface="Arial MT"/>
                <a:cs typeface="Arial MT"/>
              </a:rPr>
              <a:t>“Neuron”</a:t>
            </a:r>
            <a:endParaRPr sz="1867">
              <a:latin typeface="Arial MT"/>
              <a:cs typeface="Arial MT"/>
            </a:endParaRPr>
          </a:p>
          <a:p>
            <a:pPr marL="84665" marR="74505" algn="ctr">
              <a:lnSpc>
                <a:spcPct val="196000"/>
              </a:lnSpc>
              <a:spcBef>
                <a:spcPts val="840"/>
              </a:spcBef>
            </a:pPr>
            <a:r>
              <a:rPr sz="1867" spc="-47" dirty="0">
                <a:latin typeface="Arial MT"/>
                <a:cs typeface="Arial MT"/>
              </a:rPr>
              <a:t>Total </a:t>
            </a:r>
            <a:r>
              <a:rPr sz="1867" spc="-7" dirty="0">
                <a:latin typeface="Arial MT"/>
                <a:cs typeface="Arial MT"/>
              </a:rPr>
              <a:t>Income </a:t>
            </a:r>
            <a:r>
              <a:rPr sz="1867" dirty="0">
                <a:latin typeface="Arial MT"/>
                <a:cs typeface="Arial MT"/>
              </a:rPr>
              <a:t>= </a:t>
            </a:r>
            <a:r>
              <a:rPr sz="1867" spc="-7" dirty="0">
                <a:latin typeface="Arial MT"/>
                <a:cs typeface="Arial MT"/>
              </a:rPr>
              <a:t>Applicant Salary </a:t>
            </a:r>
            <a:r>
              <a:rPr sz="1867" spc="20" dirty="0">
                <a:latin typeface="Arial MT"/>
                <a:cs typeface="Arial MT"/>
              </a:rPr>
              <a:t>(X</a:t>
            </a:r>
            <a:r>
              <a:rPr spc="29" baseline="-34000" dirty="0">
                <a:latin typeface="Arial MT"/>
                <a:cs typeface="Arial MT"/>
              </a:rPr>
              <a:t>1</a:t>
            </a:r>
            <a:r>
              <a:rPr sz="1867" spc="20" dirty="0">
                <a:latin typeface="Arial MT"/>
                <a:cs typeface="Arial MT"/>
              </a:rPr>
              <a:t>) </a:t>
            </a:r>
            <a:r>
              <a:rPr sz="1867" dirty="0">
                <a:latin typeface="Arial MT"/>
                <a:cs typeface="Arial MT"/>
              </a:rPr>
              <a:t>+ </a:t>
            </a:r>
            <a:r>
              <a:rPr sz="1867" spc="-7" dirty="0">
                <a:latin typeface="Arial MT"/>
                <a:cs typeface="Arial MT"/>
              </a:rPr>
              <a:t>Father Salary </a:t>
            </a:r>
            <a:r>
              <a:rPr sz="1867" spc="13" dirty="0">
                <a:latin typeface="Arial MT"/>
                <a:cs typeface="Arial MT"/>
              </a:rPr>
              <a:t>(X</a:t>
            </a:r>
            <a:r>
              <a:rPr spc="20" baseline="-34000" dirty="0">
                <a:latin typeface="Arial MT"/>
                <a:cs typeface="Arial MT"/>
              </a:rPr>
              <a:t>1</a:t>
            </a:r>
            <a:r>
              <a:rPr sz="1867" spc="13" dirty="0">
                <a:latin typeface="Arial MT"/>
                <a:cs typeface="Arial MT"/>
              </a:rPr>
              <a:t>) </a:t>
            </a:r>
            <a:r>
              <a:rPr sz="1867" dirty="0">
                <a:latin typeface="Arial MT"/>
                <a:cs typeface="Arial MT"/>
              </a:rPr>
              <a:t>+ </a:t>
            </a:r>
            <a:r>
              <a:rPr sz="1867" spc="-7" dirty="0">
                <a:latin typeface="Arial MT"/>
                <a:cs typeface="Arial MT"/>
              </a:rPr>
              <a:t>Spouse Salary </a:t>
            </a:r>
            <a:r>
              <a:rPr sz="1867" spc="13" dirty="0">
                <a:latin typeface="Arial MT"/>
                <a:cs typeface="Arial MT"/>
              </a:rPr>
              <a:t>(X</a:t>
            </a:r>
            <a:r>
              <a:rPr spc="20" baseline="-34000" dirty="0">
                <a:latin typeface="Arial MT"/>
                <a:cs typeface="Arial MT"/>
              </a:rPr>
              <a:t>3</a:t>
            </a:r>
            <a:r>
              <a:rPr sz="1867" spc="13" dirty="0">
                <a:latin typeface="Arial MT"/>
                <a:cs typeface="Arial MT"/>
              </a:rPr>
              <a:t>) </a:t>
            </a:r>
            <a:r>
              <a:rPr sz="1867" spc="-507" dirty="0">
                <a:latin typeface="Arial MT"/>
                <a:cs typeface="Arial MT"/>
              </a:rPr>
              <a:t> </a:t>
            </a:r>
            <a:r>
              <a:rPr sz="1867" spc="-47" dirty="0">
                <a:latin typeface="Arial MT"/>
                <a:cs typeface="Arial MT"/>
              </a:rPr>
              <a:t>Total</a:t>
            </a:r>
            <a:r>
              <a:rPr sz="1867" spc="-13" dirty="0">
                <a:latin typeface="Arial MT"/>
                <a:cs typeface="Arial MT"/>
              </a:rPr>
              <a:t> </a:t>
            </a:r>
            <a:r>
              <a:rPr sz="1867" spc="-7" dirty="0">
                <a:latin typeface="Arial MT"/>
                <a:cs typeface="Arial MT"/>
              </a:rPr>
              <a:t>Income </a:t>
            </a:r>
            <a:r>
              <a:rPr sz="1867" dirty="0">
                <a:latin typeface="Arial MT"/>
                <a:cs typeface="Arial MT"/>
              </a:rPr>
              <a:t>&gt;</a:t>
            </a:r>
            <a:r>
              <a:rPr sz="1867" spc="-7" dirty="0">
                <a:latin typeface="Arial MT"/>
                <a:cs typeface="Arial MT"/>
              </a:rPr>
              <a:t> threshold </a:t>
            </a:r>
            <a:r>
              <a:rPr sz="1867" dirty="0">
                <a:latin typeface="Arial MT"/>
                <a:cs typeface="Arial MT"/>
              </a:rPr>
              <a:t>?</a:t>
            </a:r>
            <a:endParaRPr sz="1867">
              <a:latin typeface="Arial MT"/>
              <a:cs typeface="Arial MT"/>
            </a:endParaRPr>
          </a:p>
        </p:txBody>
      </p:sp>
      <p:sp>
        <p:nvSpPr>
          <p:cNvPr id="20" name="object 20"/>
          <p:cNvSpPr txBox="1">
            <a:spLocks noGrp="1"/>
          </p:cNvSpPr>
          <p:nvPr>
            <p:ph type="title"/>
          </p:nvPr>
        </p:nvSpPr>
        <p:spPr>
          <a:xfrm>
            <a:off x="2318435" y="90385"/>
            <a:ext cx="7451714"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4924873" y="4223461"/>
            <a:ext cx="2651760" cy="1447105"/>
          </a:xfrm>
          <a:prstGeom prst="rect">
            <a:avLst/>
          </a:prstGeom>
        </p:spPr>
        <p:txBody>
          <a:bodyPr vert="horz" wrap="square" lIns="0" tIns="16933" rIns="0" bIns="0" rtlCol="0">
            <a:spAutoFit/>
          </a:bodyPr>
          <a:lstStyle/>
          <a:p>
            <a:pPr marL="420783">
              <a:spcBef>
                <a:spcPts val="133"/>
              </a:spcBef>
            </a:pPr>
            <a:r>
              <a:rPr sz="1867" dirty="0">
                <a:latin typeface="Arial MT"/>
                <a:cs typeface="Arial MT"/>
              </a:rPr>
              <a:t>“Neuron”</a:t>
            </a:r>
            <a:endParaRPr sz="1867">
              <a:latin typeface="Arial MT"/>
              <a:cs typeface="Arial MT"/>
            </a:endParaRPr>
          </a:p>
          <a:p>
            <a:pPr marL="198115" marR="23706" indent="-165096">
              <a:lnSpc>
                <a:spcPct val="196000"/>
              </a:lnSpc>
              <a:spcBef>
                <a:spcPts val="840"/>
              </a:spcBef>
            </a:pPr>
            <a:r>
              <a:rPr sz="1867" spc="-47" dirty="0">
                <a:latin typeface="Arial MT"/>
                <a:cs typeface="Arial MT"/>
              </a:rPr>
              <a:t>Total </a:t>
            </a:r>
            <a:r>
              <a:rPr sz="1867" spc="-7" dirty="0">
                <a:latin typeface="Arial MT"/>
                <a:cs typeface="Arial MT"/>
              </a:rPr>
              <a:t>Income </a:t>
            </a:r>
            <a:r>
              <a:rPr sz="1867" dirty="0">
                <a:latin typeface="Arial MT"/>
                <a:cs typeface="Arial MT"/>
              </a:rPr>
              <a:t>&gt; </a:t>
            </a:r>
            <a:r>
              <a:rPr sz="1867" spc="-7" dirty="0">
                <a:latin typeface="Arial MT"/>
                <a:cs typeface="Arial MT"/>
              </a:rPr>
              <a:t>threshold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&gt;</a:t>
            </a:r>
            <a:r>
              <a:rPr sz="1867" spc="-27" dirty="0">
                <a:latin typeface="Arial MT"/>
                <a:cs typeface="Arial MT"/>
              </a:rPr>
              <a:t> </a:t>
            </a:r>
            <a:r>
              <a:rPr sz="1867" spc="-7" dirty="0">
                <a:latin typeface="Arial MT"/>
                <a:cs typeface="Arial MT"/>
              </a:rPr>
              <a:t>threshold</a:t>
            </a:r>
            <a:endParaRPr sz="1867">
              <a:latin typeface="Arial MT"/>
              <a:cs typeface="Arial MT"/>
            </a:endParaRPr>
          </a:p>
        </p:txBody>
      </p:sp>
      <p:sp>
        <p:nvSpPr>
          <p:cNvPr id="20" name="object 20"/>
          <p:cNvSpPr txBox="1">
            <a:spLocks noGrp="1"/>
          </p:cNvSpPr>
          <p:nvPr>
            <p:ph type="title"/>
          </p:nvPr>
        </p:nvSpPr>
        <p:spPr>
          <a:xfrm>
            <a:off x="2202427" y="316528"/>
            <a:ext cx="7567722"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4884292" y="4223461"/>
            <a:ext cx="2733040" cy="991852"/>
          </a:xfrm>
          <a:prstGeom prst="rect">
            <a:avLst/>
          </a:prstGeom>
        </p:spPr>
        <p:txBody>
          <a:bodyPr vert="horz" wrap="square" lIns="0" tIns="16933" rIns="0" bIns="0" rtlCol="0">
            <a:spAutoFit/>
          </a:bodyPr>
          <a:lstStyle/>
          <a:p>
            <a:pPr marL="461422">
              <a:spcBef>
                <a:spcPts val="133"/>
              </a:spcBef>
            </a:pPr>
            <a:r>
              <a:rPr sz="1867" dirty="0">
                <a:latin typeface="Arial MT"/>
                <a:cs typeface="Arial MT"/>
              </a:rPr>
              <a:t>“Neuron”</a:t>
            </a:r>
            <a:endParaRPr sz="1867">
              <a:latin typeface="Arial MT"/>
              <a:cs typeface="Arial MT"/>
            </a:endParaRPr>
          </a:p>
          <a:p>
            <a:pPr>
              <a:spcBef>
                <a:spcPts val="7"/>
              </a:spcBef>
            </a:pPr>
            <a:endParaRPr sz="2600">
              <a:latin typeface="Arial MT"/>
              <a:cs typeface="Arial MT"/>
            </a:endParaRPr>
          </a:p>
          <a:p>
            <a:pPr marL="67732"/>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threshold</a:t>
            </a:r>
            <a:r>
              <a:rPr sz="1867" spc="-27" dirty="0">
                <a:latin typeface="Arial MT"/>
                <a:cs typeface="Arial MT"/>
              </a:rPr>
              <a:t> </a:t>
            </a:r>
            <a:r>
              <a:rPr sz="1867" dirty="0">
                <a:latin typeface="Arial MT"/>
                <a:cs typeface="Arial MT"/>
              </a:rPr>
              <a:t>&gt;</a:t>
            </a:r>
            <a:r>
              <a:rPr sz="1867" spc="-20" dirty="0">
                <a:latin typeface="Arial MT"/>
                <a:cs typeface="Arial MT"/>
              </a:rPr>
              <a:t> </a:t>
            </a:r>
            <a:r>
              <a:rPr sz="1867" dirty="0">
                <a:latin typeface="Arial MT"/>
                <a:cs typeface="Arial MT"/>
              </a:rPr>
              <a:t>0</a:t>
            </a:r>
            <a:endParaRPr sz="1867">
              <a:latin typeface="Arial MT"/>
              <a:cs typeface="Arial MT"/>
            </a:endParaRPr>
          </a:p>
        </p:txBody>
      </p:sp>
      <p:sp>
        <p:nvSpPr>
          <p:cNvPr id="20" name="object 20"/>
          <p:cNvSpPr txBox="1">
            <a:spLocks noGrp="1"/>
          </p:cNvSpPr>
          <p:nvPr>
            <p:ph type="title"/>
          </p:nvPr>
        </p:nvSpPr>
        <p:spPr>
          <a:xfrm>
            <a:off x="2379407" y="316528"/>
            <a:ext cx="7390742"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659293"/>
            <a:chOff x="864950" y="1388825"/>
            <a:chExt cx="6907530" cy="274447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sp>
          <p:nvSpPr>
            <p:cNvPr id="19" name="object 19"/>
            <p:cNvSpPr/>
            <p:nvPr/>
          </p:nvSpPr>
          <p:spPr>
            <a:xfrm>
              <a:off x="4495974" y="3875424"/>
              <a:ext cx="892810" cy="252729"/>
            </a:xfrm>
            <a:custGeom>
              <a:avLst/>
              <a:gdLst/>
              <a:ahLst/>
              <a:cxnLst/>
              <a:rect l="l" t="t" r="r" b="b"/>
              <a:pathLst>
                <a:path w="892810" h="252729">
                  <a:moveTo>
                    <a:pt x="892199" y="0"/>
                  </a:moveTo>
                  <a:lnTo>
                    <a:pt x="889750" y="24755"/>
                  </a:lnTo>
                  <a:lnTo>
                    <a:pt x="882585" y="48333"/>
                  </a:lnTo>
                  <a:lnTo>
                    <a:pt x="855207" y="89307"/>
                  </a:lnTo>
                  <a:lnTo>
                    <a:pt x="814233" y="116685"/>
                  </a:lnTo>
                  <a:lnTo>
                    <a:pt x="765899" y="126299"/>
                  </a:lnTo>
                  <a:lnTo>
                    <a:pt x="572399" y="126299"/>
                  </a:lnTo>
                  <a:lnTo>
                    <a:pt x="523238" y="136225"/>
                  </a:lnTo>
                  <a:lnTo>
                    <a:pt x="483092" y="163292"/>
                  </a:lnTo>
                  <a:lnTo>
                    <a:pt x="456025" y="203438"/>
                  </a:lnTo>
                  <a:lnTo>
                    <a:pt x="446099" y="252599"/>
                  </a:lnTo>
                  <a:lnTo>
                    <a:pt x="436174" y="203438"/>
                  </a:lnTo>
                  <a:lnTo>
                    <a:pt x="409107" y="163292"/>
                  </a:lnTo>
                  <a:lnTo>
                    <a:pt x="368961" y="136225"/>
                  </a:lnTo>
                  <a:lnTo>
                    <a:pt x="319799" y="126299"/>
                  </a:lnTo>
                  <a:lnTo>
                    <a:pt x="126299" y="126299"/>
                  </a:lnTo>
                  <a:lnTo>
                    <a:pt x="77138" y="116374"/>
                  </a:lnTo>
                  <a:lnTo>
                    <a:pt x="36992" y="89307"/>
                  </a:lnTo>
                  <a:lnTo>
                    <a:pt x="9925" y="49161"/>
                  </a:lnTo>
                  <a:lnTo>
                    <a:pt x="0" y="0"/>
                  </a:lnTo>
                </a:path>
              </a:pathLst>
            </a:custGeom>
            <a:ln w="9524">
              <a:solidFill>
                <a:srgbClr val="595959"/>
              </a:solidFill>
            </a:ln>
          </p:spPr>
          <p:txBody>
            <a:bodyPr wrap="square" lIns="0" tIns="0" rIns="0" bIns="0" rtlCol="0"/>
            <a:lstStyle/>
            <a:p>
              <a:endParaRPr sz="2400"/>
            </a:p>
          </p:txBody>
        </p:sp>
      </p:grpSp>
      <p:sp>
        <p:nvSpPr>
          <p:cNvPr id="20" name="object 20"/>
          <p:cNvSpPr txBox="1"/>
          <p:nvPr/>
        </p:nvSpPr>
        <p:spPr>
          <a:xfrm>
            <a:off x="4867359" y="4223461"/>
            <a:ext cx="2766907" cy="1561304"/>
          </a:xfrm>
          <a:prstGeom prst="rect">
            <a:avLst/>
          </a:prstGeom>
        </p:spPr>
        <p:txBody>
          <a:bodyPr vert="horz" wrap="square" lIns="0" tIns="16933" rIns="0" bIns="0" rtlCol="0">
            <a:spAutoFit/>
          </a:bodyPr>
          <a:lstStyle/>
          <a:p>
            <a:pPr marL="478355">
              <a:spcBef>
                <a:spcPts val="133"/>
              </a:spcBef>
            </a:pPr>
            <a:r>
              <a:rPr sz="1867" dirty="0">
                <a:latin typeface="Arial MT"/>
                <a:cs typeface="Arial MT"/>
              </a:rPr>
              <a:t>“Neuron”</a:t>
            </a:r>
            <a:endParaRPr sz="1867">
              <a:latin typeface="Arial MT"/>
              <a:cs typeface="Arial MT"/>
            </a:endParaRPr>
          </a:p>
          <a:p>
            <a:pPr>
              <a:spcBef>
                <a:spcPts val="7"/>
              </a:spcBef>
            </a:pPr>
            <a:endParaRPr sz="2600">
              <a:latin typeface="Arial MT"/>
              <a:cs typeface="Arial MT"/>
            </a:endParaRPr>
          </a:p>
          <a:p>
            <a:pPr marL="84665"/>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threshold</a:t>
            </a:r>
            <a:r>
              <a:rPr sz="1867" spc="-27" dirty="0">
                <a:latin typeface="Arial MT"/>
                <a:cs typeface="Arial MT"/>
              </a:rPr>
              <a:t> </a:t>
            </a:r>
            <a:r>
              <a:rPr sz="1867" dirty="0">
                <a:latin typeface="Arial MT"/>
                <a:cs typeface="Arial MT"/>
              </a:rPr>
              <a:t>&gt;</a:t>
            </a:r>
            <a:r>
              <a:rPr sz="1867" spc="-20" dirty="0">
                <a:latin typeface="Arial MT"/>
                <a:cs typeface="Arial MT"/>
              </a:rPr>
              <a:t> </a:t>
            </a:r>
            <a:r>
              <a:rPr sz="1867" dirty="0">
                <a:latin typeface="Arial MT"/>
                <a:cs typeface="Arial MT"/>
              </a:rPr>
              <a:t>0</a:t>
            </a:r>
            <a:endParaRPr sz="1867">
              <a:latin typeface="Arial MT"/>
              <a:cs typeface="Arial MT"/>
            </a:endParaRPr>
          </a:p>
          <a:p>
            <a:pPr marL="1469777">
              <a:spcBef>
                <a:spcPts val="2207"/>
              </a:spcBef>
            </a:pPr>
            <a:r>
              <a:rPr sz="1867" dirty="0">
                <a:solidFill>
                  <a:srgbClr val="FF0000"/>
                </a:solidFill>
                <a:latin typeface="Arial MT"/>
                <a:cs typeface="Arial MT"/>
              </a:rPr>
              <a:t>“bias”</a:t>
            </a:r>
            <a:endParaRPr sz="1867">
              <a:latin typeface="Arial MT"/>
              <a:cs typeface="Arial MT"/>
            </a:endParaRPr>
          </a:p>
        </p:txBody>
      </p:sp>
      <p:sp>
        <p:nvSpPr>
          <p:cNvPr id="21" name="object 21"/>
          <p:cNvSpPr txBox="1">
            <a:spLocks noGrp="1"/>
          </p:cNvSpPr>
          <p:nvPr>
            <p:ph type="title"/>
          </p:nvPr>
        </p:nvSpPr>
        <p:spPr>
          <a:xfrm>
            <a:off x="1258529" y="316528"/>
            <a:ext cx="8511619"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5124582" y="4223461"/>
            <a:ext cx="2255519" cy="991852"/>
          </a:xfrm>
          <a:prstGeom prst="rect">
            <a:avLst/>
          </a:prstGeom>
        </p:spPr>
        <p:txBody>
          <a:bodyPr vert="horz" wrap="square" lIns="0" tIns="16933" rIns="0" bIns="0" rtlCol="0">
            <a:spAutoFit/>
          </a:bodyPr>
          <a:lstStyle/>
          <a:p>
            <a:pPr marL="221821">
              <a:spcBef>
                <a:spcPts val="133"/>
              </a:spcBef>
            </a:pPr>
            <a:r>
              <a:rPr sz="1867" dirty="0">
                <a:latin typeface="Arial MT"/>
                <a:cs typeface="Arial MT"/>
              </a:rPr>
              <a:t>“Neuron”</a:t>
            </a:r>
            <a:endParaRPr sz="1867">
              <a:latin typeface="Arial MT"/>
              <a:cs typeface="Arial MT"/>
            </a:endParaRPr>
          </a:p>
          <a:p>
            <a:pPr>
              <a:spcBef>
                <a:spcPts val="7"/>
              </a:spcBef>
            </a:pPr>
            <a:endParaRPr sz="2600">
              <a:latin typeface="Arial MT"/>
              <a:cs typeface="Arial MT"/>
            </a:endParaRPr>
          </a:p>
          <a:p>
            <a:pPr marL="67732"/>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bias</a:t>
            </a:r>
            <a:r>
              <a:rPr sz="1867" spc="-27" dirty="0">
                <a:latin typeface="Arial MT"/>
                <a:cs typeface="Arial MT"/>
              </a:rPr>
              <a:t> </a:t>
            </a:r>
            <a:r>
              <a:rPr sz="1867" dirty="0">
                <a:latin typeface="Arial MT"/>
                <a:cs typeface="Arial MT"/>
              </a:rPr>
              <a:t>&gt;</a:t>
            </a:r>
            <a:r>
              <a:rPr sz="1867" spc="-20" dirty="0">
                <a:latin typeface="Arial MT"/>
                <a:cs typeface="Arial MT"/>
              </a:rPr>
              <a:t> </a:t>
            </a:r>
            <a:r>
              <a:rPr sz="1867" dirty="0">
                <a:latin typeface="Arial MT"/>
                <a:cs typeface="Arial MT"/>
              </a:rPr>
              <a:t>0</a:t>
            </a:r>
            <a:endParaRPr sz="1867">
              <a:latin typeface="Arial MT"/>
              <a:cs typeface="Arial MT"/>
            </a:endParaRPr>
          </a:p>
        </p:txBody>
      </p:sp>
      <p:sp>
        <p:nvSpPr>
          <p:cNvPr id="20" name="object 20"/>
          <p:cNvSpPr txBox="1">
            <a:spLocks noGrp="1"/>
          </p:cNvSpPr>
          <p:nvPr>
            <p:ph type="title"/>
          </p:nvPr>
        </p:nvSpPr>
        <p:spPr>
          <a:xfrm>
            <a:off x="2123769" y="316528"/>
            <a:ext cx="764638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54945" y="2490174"/>
            <a:ext cx="1707727" cy="2205732"/>
          </a:xfrm>
          <a:prstGeom prst="rect">
            <a:avLst/>
          </a:prstGeom>
        </p:spPr>
        <p:txBody>
          <a:bodyPr vert="horz" wrap="square" lIns="0" tIns="0" rIns="0" bIns="0" rtlCol="0">
            <a:spAutoFit/>
          </a:bodyPr>
          <a:lstStyle/>
          <a:p>
            <a:pPr algn="ctr">
              <a:lnSpc>
                <a:spcPts val="2040"/>
              </a:lnSpc>
            </a:pPr>
            <a:r>
              <a:rPr sz="1867" spc="-7" dirty="0">
                <a:latin typeface="Arial MT"/>
                <a:cs typeface="Arial MT"/>
              </a:rPr>
              <a:t>Applicant</a:t>
            </a:r>
            <a:r>
              <a:rPr sz="1867" spc="-73" dirty="0">
                <a:latin typeface="Arial MT"/>
                <a:cs typeface="Arial MT"/>
              </a:rPr>
              <a:t> </a:t>
            </a:r>
            <a:r>
              <a:rPr sz="1867" spc="-7" dirty="0">
                <a:latin typeface="Arial MT"/>
                <a:cs typeface="Arial MT"/>
              </a:rPr>
              <a:t>Salary</a:t>
            </a:r>
            <a:endParaRPr sz="1867">
              <a:latin typeface="Arial MT"/>
              <a:cs typeface="Arial MT"/>
            </a:endParaRPr>
          </a:p>
          <a:p>
            <a:pPr marL="4233" algn="ctr">
              <a:lnSpc>
                <a:spcPts val="2220"/>
              </a:lnSpc>
            </a:pP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142236" marR="134617" algn="ctr">
              <a:lnSpc>
                <a:spcPts val="2200"/>
              </a:lnSpc>
              <a:spcBef>
                <a:spcPts val="1967"/>
              </a:spcBef>
            </a:pPr>
            <a:r>
              <a:rPr sz="1867" spc="-7" dirty="0">
                <a:latin typeface="Arial MT"/>
                <a:cs typeface="Arial MT"/>
              </a:rPr>
              <a:t>Father</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90591" marR="67732" algn="ctr">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3" name="object 3"/>
          <p:cNvSpPr txBox="1"/>
          <p:nvPr/>
        </p:nvSpPr>
        <p:spPr>
          <a:xfrm>
            <a:off x="7272533" y="3322522"/>
            <a:ext cx="1724660" cy="538609"/>
          </a:xfrm>
          <a:prstGeom prst="rect">
            <a:avLst/>
          </a:prstGeom>
        </p:spPr>
        <p:txBody>
          <a:bodyPr vert="horz" wrap="square" lIns="0" tIns="0" rIns="0" bIns="0" rtlCol="0">
            <a:spAutoFit/>
          </a:bodyPr>
          <a:lstStyle/>
          <a:p>
            <a:pPr algn="ctr">
              <a:lnSpc>
                <a:spcPts val="2040"/>
              </a:lnSpc>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a:t>
            </a:r>
            <a:endParaRPr sz="1867">
              <a:latin typeface="Arial MT"/>
              <a:cs typeface="Arial MT"/>
            </a:endParaRPr>
          </a:p>
          <a:p>
            <a:pPr marL="1693" algn="ctr">
              <a:lnSpc>
                <a:spcPts val="2220"/>
              </a:lnSpc>
            </a:pPr>
            <a:r>
              <a:rPr sz="1867" dirty="0">
                <a:latin typeface="Arial MT"/>
                <a:cs typeface="Arial MT"/>
              </a:rPr>
              <a:t>(Y)</a:t>
            </a:r>
            <a:endParaRPr sz="1867">
              <a:latin typeface="Arial MT"/>
              <a:cs typeface="Arial MT"/>
            </a:endParaRPr>
          </a:p>
        </p:txBody>
      </p:sp>
      <p:grpSp>
        <p:nvGrpSpPr>
          <p:cNvPr id="4" name="object 4"/>
          <p:cNvGrpSpPr/>
          <p:nvPr/>
        </p:nvGrpSpPr>
        <p:grpSpPr>
          <a:xfrm>
            <a:off x="5467249" y="3150347"/>
            <a:ext cx="1384300" cy="844127"/>
            <a:chOff x="4100436" y="2362760"/>
            <a:chExt cx="1038225" cy="633095"/>
          </a:xfrm>
        </p:grpSpPr>
        <p:sp>
          <p:nvSpPr>
            <p:cNvPr id="5" name="object 5"/>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6" name="object 6"/>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7" name="object 7"/>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8" name="object 8"/>
            <p:cNvPicPr/>
            <p:nvPr/>
          </p:nvPicPr>
          <p:blipFill>
            <a:blip r:embed="rId2" cstate="print"/>
            <a:stretch>
              <a:fillRect/>
            </a:stretch>
          </p:blipFill>
          <p:spPr>
            <a:xfrm>
              <a:off x="5032846" y="2621502"/>
              <a:ext cx="105500" cy="81980"/>
            </a:xfrm>
            <a:prstGeom prst="rect">
              <a:avLst/>
            </a:prstGeom>
          </p:spPr>
        </p:pic>
      </p:grpSp>
      <p:sp>
        <p:nvSpPr>
          <p:cNvPr id="9" name="object 9"/>
          <p:cNvSpPr txBox="1"/>
          <p:nvPr/>
        </p:nvSpPr>
        <p:spPr>
          <a:xfrm>
            <a:off x="5340768" y="1594701"/>
            <a:ext cx="1167553" cy="894389"/>
          </a:xfrm>
          <a:prstGeom prst="rect">
            <a:avLst/>
          </a:prstGeom>
        </p:spPr>
        <p:txBody>
          <a:bodyPr vert="horz" wrap="square" lIns="0" tIns="164252" rIns="0" bIns="0" rtlCol="0">
            <a:spAutoFit/>
          </a:bodyPr>
          <a:lstStyle/>
          <a:p>
            <a:pPr marL="16933">
              <a:spcBef>
                <a:spcPts val="1293"/>
              </a:spcBef>
            </a:pPr>
            <a:r>
              <a:rPr sz="1867" dirty="0">
                <a:solidFill>
                  <a:srgbClr val="FF0000"/>
                </a:solidFill>
                <a:latin typeface="Arial MT"/>
                <a:cs typeface="Arial MT"/>
              </a:rPr>
              <a:t>“threshold”</a:t>
            </a:r>
            <a:endParaRPr sz="1867">
              <a:latin typeface="Arial MT"/>
              <a:cs typeface="Arial MT"/>
            </a:endParaRPr>
          </a:p>
          <a:p>
            <a:pPr marL="16933">
              <a:spcBef>
                <a:spcPts val="1160"/>
              </a:spcBef>
            </a:pPr>
            <a:r>
              <a:rPr sz="1867" dirty="0">
                <a:solidFill>
                  <a:srgbClr val="FF0000"/>
                </a:solidFill>
                <a:latin typeface="Arial MT"/>
                <a:cs typeface="Arial MT"/>
              </a:rPr>
              <a:t>&gt;</a:t>
            </a:r>
            <a:r>
              <a:rPr sz="1867" spc="-73"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grpSp>
        <p:nvGrpSpPr>
          <p:cNvPr id="10" name="object 10"/>
          <p:cNvGrpSpPr/>
          <p:nvPr/>
        </p:nvGrpSpPr>
        <p:grpSpPr>
          <a:xfrm>
            <a:off x="1153267" y="1851767"/>
            <a:ext cx="9210040" cy="3390053"/>
            <a:chOff x="864950" y="1388825"/>
            <a:chExt cx="6907530" cy="2542540"/>
          </a:xfrm>
        </p:grpSpPr>
        <p:sp>
          <p:nvSpPr>
            <p:cNvPr id="11" name="object 11"/>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sp>
          <p:nvSpPr>
            <p:cNvPr id="12" name="object 12"/>
            <p:cNvSpPr/>
            <p:nvPr/>
          </p:nvSpPr>
          <p:spPr>
            <a:xfrm>
              <a:off x="3242400" y="2662499"/>
              <a:ext cx="748665" cy="0"/>
            </a:xfrm>
            <a:custGeom>
              <a:avLst/>
              <a:gdLst/>
              <a:ahLst/>
              <a:cxnLst/>
              <a:rect l="l" t="t" r="r" b="b"/>
              <a:pathLst>
                <a:path w="748664">
                  <a:moveTo>
                    <a:pt x="0" y="0"/>
                  </a:moveTo>
                  <a:lnTo>
                    <a:pt x="748199"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2" cstate="print"/>
            <a:stretch>
              <a:fillRect/>
            </a:stretch>
          </p:blipFill>
          <p:spPr>
            <a:xfrm>
              <a:off x="3981074"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50"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sp>
          <p:nvSpPr>
            <p:cNvPr id="18" name="object 18"/>
            <p:cNvSpPr/>
            <p:nvPr/>
          </p:nvSpPr>
          <p:spPr>
            <a:xfrm>
              <a:off x="864946" y="1388833"/>
              <a:ext cx="6907530" cy="2542540"/>
            </a:xfrm>
            <a:custGeom>
              <a:avLst/>
              <a:gdLst/>
              <a:ahLst/>
              <a:cxnLst/>
              <a:rect l="l" t="t" r="r" b="b"/>
              <a:pathLst>
                <a:path w="6907530" h="2542540">
                  <a:moveTo>
                    <a:pt x="3067494" y="0"/>
                  </a:moveTo>
                  <a:lnTo>
                    <a:pt x="0" y="0"/>
                  </a:lnTo>
                  <a:lnTo>
                    <a:pt x="0" y="2390102"/>
                  </a:lnTo>
                  <a:lnTo>
                    <a:pt x="3067494" y="2390102"/>
                  </a:lnTo>
                  <a:lnTo>
                    <a:pt x="3067494" y="0"/>
                  </a:lnTo>
                  <a:close/>
                </a:path>
                <a:path w="6907530" h="2542540">
                  <a:moveTo>
                    <a:pt x="6907492" y="152400"/>
                  </a:moveTo>
                  <a:lnTo>
                    <a:pt x="3886200" y="152400"/>
                  </a:lnTo>
                  <a:lnTo>
                    <a:pt x="3886200" y="2542502"/>
                  </a:lnTo>
                  <a:lnTo>
                    <a:pt x="6907492" y="2542502"/>
                  </a:lnTo>
                  <a:lnTo>
                    <a:pt x="6907492" y="152400"/>
                  </a:lnTo>
                  <a:close/>
                </a:path>
              </a:pathLst>
            </a:custGeom>
            <a:solidFill>
              <a:srgbClr val="FFFFFF">
                <a:alpha val="67419"/>
              </a:srgbClr>
            </a:solidFill>
          </p:spPr>
          <p:txBody>
            <a:bodyPr wrap="square" lIns="0" tIns="0" rIns="0" bIns="0" rtlCol="0"/>
            <a:lstStyle/>
            <a:p>
              <a:endParaRPr sz="2400"/>
            </a:p>
          </p:txBody>
        </p:sp>
      </p:grpSp>
      <p:sp>
        <p:nvSpPr>
          <p:cNvPr id="19" name="object 19"/>
          <p:cNvSpPr txBox="1"/>
          <p:nvPr/>
        </p:nvSpPr>
        <p:spPr>
          <a:xfrm>
            <a:off x="5107648" y="4223461"/>
            <a:ext cx="2471419" cy="1730516"/>
          </a:xfrm>
          <a:prstGeom prst="rect">
            <a:avLst/>
          </a:prstGeom>
        </p:spPr>
        <p:txBody>
          <a:bodyPr vert="horz" wrap="square" lIns="0" tIns="16933" rIns="0" bIns="0" rtlCol="0">
            <a:spAutoFit/>
          </a:bodyPr>
          <a:lstStyle/>
          <a:p>
            <a:pPr marL="238754">
              <a:spcBef>
                <a:spcPts val="133"/>
              </a:spcBef>
            </a:pPr>
            <a:r>
              <a:rPr sz="1867" dirty="0">
                <a:latin typeface="Arial MT"/>
                <a:cs typeface="Arial MT"/>
              </a:rPr>
              <a:t>“Neuron”</a:t>
            </a:r>
            <a:endParaRPr sz="1867">
              <a:latin typeface="Arial MT"/>
              <a:cs typeface="Arial MT"/>
            </a:endParaRPr>
          </a:p>
          <a:p>
            <a:pPr>
              <a:spcBef>
                <a:spcPts val="7"/>
              </a:spcBef>
            </a:pPr>
            <a:endParaRPr sz="2600">
              <a:latin typeface="Arial MT"/>
              <a:cs typeface="Arial MT"/>
            </a:endParaRPr>
          </a:p>
          <a:p>
            <a:pPr marL="84665"/>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bias</a:t>
            </a:r>
            <a:r>
              <a:rPr sz="1867" spc="-27" dirty="0">
                <a:latin typeface="Arial MT"/>
                <a:cs typeface="Arial MT"/>
              </a:rPr>
              <a:t> </a:t>
            </a:r>
            <a:r>
              <a:rPr sz="1867" dirty="0">
                <a:latin typeface="Arial MT"/>
                <a:cs typeface="Arial MT"/>
              </a:rPr>
              <a:t>&gt;</a:t>
            </a:r>
            <a:r>
              <a:rPr sz="1867" spc="-20" dirty="0">
                <a:latin typeface="Arial MT"/>
                <a:cs typeface="Arial MT"/>
              </a:rPr>
              <a:t> </a:t>
            </a:r>
            <a:r>
              <a:rPr sz="1867" dirty="0">
                <a:latin typeface="Arial MT"/>
                <a:cs typeface="Arial MT"/>
              </a:rPr>
              <a:t>0</a:t>
            </a:r>
            <a:endParaRPr sz="1867">
              <a:latin typeface="Arial MT"/>
              <a:cs typeface="Arial MT"/>
            </a:endParaRPr>
          </a:p>
          <a:p>
            <a:pPr>
              <a:spcBef>
                <a:spcPts val="20"/>
              </a:spcBef>
            </a:pPr>
            <a:endParaRPr sz="2933">
              <a:latin typeface="Arial MT"/>
              <a:cs typeface="Arial MT"/>
            </a:endParaRPr>
          </a:p>
          <a:p>
            <a:pPr marL="1645879"/>
            <a:r>
              <a:rPr sz="1867" spc="-7" dirty="0">
                <a:solidFill>
                  <a:srgbClr val="FF0000"/>
                </a:solidFill>
                <a:latin typeface="Arial MT"/>
                <a:cs typeface="Arial MT"/>
              </a:rPr>
              <a:t>learned</a:t>
            </a:r>
            <a:endParaRPr sz="1867">
              <a:latin typeface="Arial MT"/>
              <a:cs typeface="Arial MT"/>
            </a:endParaRPr>
          </a:p>
        </p:txBody>
      </p:sp>
      <p:sp>
        <p:nvSpPr>
          <p:cNvPr id="20" name="object 20"/>
          <p:cNvSpPr txBox="1">
            <a:spLocks noGrp="1"/>
          </p:cNvSpPr>
          <p:nvPr>
            <p:ph type="title"/>
          </p:nvPr>
        </p:nvSpPr>
        <p:spPr>
          <a:xfrm>
            <a:off x="2290917" y="316528"/>
            <a:ext cx="7479232"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Bias</a:t>
            </a:r>
          </a:p>
        </p:txBody>
      </p:sp>
      <p:grpSp>
        <p:nvGrpSpPr>
          <p:cNvPr id="21" name="object 21"/>
          <p:cNvGrpSpPr/>
          <p:nvPr/>
        </p:nvGrpSpPr>
        <p:grpSpPr>
          <a:xfrm>
            <a:off x="6688745" y="5220590"/>
            <a:ext cx="474980" cy="474980"/>
            <a:chOff x="5016558" y="3915442"/>
            <a:chExt cx="356235" cy="356235"/>
          </a:xfrm>
        </p:grpSpPr>
        <p:sp>
          <p:nvSpPr>
            <p:cNvPr id="22" name="object 22"/>
            <p:cNvSpPr/>
            <p:nvPr/>
          </p:nvSpPr>
          <p:spPr>
            <a:xfrm>
              <a:off x="5051886" y="3950770"/>
              <a:ext cx="316230" cy="316230"/>
            </a:xfrm>
            <a:custGeom>
              <a:avLst/>
              <a:gdLst/>
              <a:ahLst/>
              <a:cxnLst/>
              <a:rect l="l" t="t" r="r" b="b"/>
              <a:pathLst>
                <a:path w="316229" h="316229">
                  <a:moveTo>
                    <a:pt x="315688" y="315688"/>
                  </a:moveTo>
                  <a:lnTo>
                    <a:pt x="0" y="0"/>
                  </a:lnTo>
                </a:path>
              </a:pathLst>
            </a:custGeom>
            <a:ln w="9524">
              <a:solidFill>
                <a:srgbClr val="FF0000"/>
              </a:solidFill>
            </a:ln>
          </p:spPr>
          <p:txBody>
            <a:bodyPr wrap="square" lIns="0" tIns="0" rIns="0" bIns="0" rtlCol="0"/>
            <a:lstStyle/>
            <a:p>
              <a:endParaRPr sz="2400"/>
            </a:p>
          </p:txBody>
        </p:sp>
        <p:sp>
          <p:nvSpPr>
            <p:cNvPr id="23" name="object 23"/>
            <p:cNvSpPr/>
            <p:nvPr/>
          </p:nvSpPr>
          <p:spPr>
            <a:xfrm>
              <a:off x="5021321" y="3920204"/>
              <a:ext cx="41910" cy="41910"/>
            </a:xfrm>
            <a:custGeom>
              <a:avLst/>
              <a:gdLst/>
              <a:ahLst/>
              <a:cxnLst/>
              <a:rect l="l" t="t" r="r" b="b"/>
              <a:pathLst>
                <a:path w="41910" h="41910">
                  <a:moveTo>
                    <a:pt x="19440" y="41689"/>
                  </a:moveTo>
                  <a:lnTo>
                    <a:pt x="0" y="0"/>
                  </a:lnTo>
                  <a:lnTo>
                    <a:pt x="41689" y="19440"/>
                  </a:lnTo>
                  <a:lnTo>
                    <a:pt x="19440" y="41689"/>
                  </a:lnTo>
                  <a:close/>
                </a:path>
              </a:pathLst>
            </a:custGeom>
            <a:solidFill>
              <a:srgbClr val="FF0000"/>
            </a:solidFill>
          </p:spPr>
          <p:txBody>
            <a:bodyPr wrap="square" lIns="0" tIns="0" rIns="0" bIns="0" rtlCol="0"/>
            <a:lstStyle/>
            <a:p>
              <a:endParaRPr sz="2400"/>
            </a:p>
          </p:txBody>
        </p:sp>
        <p:sp>
          <p:nvSpPr>
            <p:cNvPr id="24" name="object 24"/>
            <p:cNvSpPr/>
            <p:nvPr/>
          </p:nvSpPr>
          <p:spPr>
            <a:xfrm>
              <a:off x="5021321" y="3920204"/>
              <a:ext cx="41910" cy="41910"/>
            </a:xfrm>
            <a:custGeom>
              <a:avLst/>
              <a:gdLst/>
              <a:ahLst/>
              <a:cxnLst/>
              <a:rect l="l" t="t" r="r" b="b"/>
              <a:pathLst>
                <a:path w="41910" h="41910">
                  <a:moveTo>
                    <a:pt x="41689" y="19440"/>
                  </a:moveTo>
                  <a:lnTo>
                    <a:pt x="0" y="0"/>
                  </a:lnTo>
                  <a:lnTo>
                    <a:pt x="19440" y="41689"/>
                  </a:lnTo>
                  <a:lnTo>
                    <a:pt x="41689" y="19440"/>
                  </a:lnTo>
                  <a:close/>
                </a:path>
              </a:pathLst>
            </a:custGeom>
            <a:ln w="9524">
              <a:solidFill>
                <a:srgbClr val="FF0000"/>
              </a:solidFill>
            </a:ln>
          </p:spPr>
          <p:txBody>
            <a:bodyPr wrap="square" lIns="0" tIns="0" rIns="0" bIns="0" rtlCol="0"/>
            <a:lstStyle/>
            <a:p>
              <a:endParaRPr sz="2400"/>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79029" y="3250902"/>
            <a:ext cx="617220" cy="304421"/>
          </a:xfrm>
          <a:prstGeom prst="rect">
            <a:avLst/>
          </a:prstGeom>
        </p:spPr>
        <p:txBody>
          <a:bodyPr vert="horz" wrap="square" lIns="0" tIns="16933" rIns="0" bIns="0" rtlCol="0">
            <a:spAutoFit/>
          </a:bodyPr>
          <a:lstStyle/>
          <a:p>
            <a:pPr marL="16933">
              <a:spcBef>
                <a:spcPts val="133"/>
              </a:spcBef>
              <a:tabLst>
                <a:tab pos="599425" algn="l"/>
              </a:tabLst>
            </a:pPr>
            <a:r>
              <a:rPr sz="1867" u="heavy"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p:txBody>
      </p:sp>
      <p:sp>
        <p:nvSpPr>
          <p:cNvPr id="3" name="object 3"/>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4" name="object 4"/>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5" name="object 5"/>
          <p:cNvSpPr txBox="1"/>
          <p:nvPr/>
        </p:nvSpPr>
        <p:spPr>
          <a:xfrm>
            <a:off x="5346498" y="1781411"/>
            <a:ext cx="1144692" cy="2854820"/>
          </a:xfrm>
          <a:prstGeom prst="rect">
            <a:avLst/>
          </a:prstGeom>
        </p:spPr>
        <p:txBody>
          <a:bodyPr vert="horz" wrap="square" lIns="0" tIns="0" rIns="0" bIns="0" rtlCol="0">
            <a:spAutoFit/>
          </a:bodyPr>
          <a:lstStyle/>
          <a:p>
            <a:pPr marL="11006">
              <a:lnSpc>
                <a:spcPts val="2060"/>
              </a:lnSpc>
            </a:pPr>
            <a:r>
              <a:rPr sz="1867" dirty="0">
                <a:solidFill>
                  <a:srgbClr val="FF0000"/>
                </a:solidFill>
                <a:latin typeface="Arial MT"/>
                <a:cs typeface="Arial MT"/>
              </a:rPr>
              <a:t>“threshold”</a:t>
            </a:r>
            <a:endParaRPr sz="1867">
              <a:latin typeface="Arial MT"/>
              <a:cs typeface="Arial MT"/>
            </a:endParaRPr>
          </a:p>
          <a:p>
            <a:pPr marL="11006">
              <a:spcBef>
                <a:spcPts val="1160"/>
              </a:spcBef>
            </a:pPr>
            <a:r>
              <a:rPr sz="1867" dirty="0">
                <a:solidFill>
                  <a:srgbClr val="FF0000"/>
                </a:solidFill>
                <a:latin typeface="Arial MT"/>
                <a:cs typeface="Arial MT"/>
              </a:rPr>
              <a:t>&gt;</a:t>
            </a:r>
            <a:r>
              <a:rPr sz="1867" spc="-7" dirty="0">
                <a:solidFill>
                  <a:srgbClr val="FF0000"/>
                </a:solidFill>
                <a:latin typeface="Arial MT"/>
                <a:cs typeface="Arial MT"/>
              </a:rPr>
              <a:t> 50,000</a:t>
            </a:r>
            <a:endParaRPr sz="1867">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spcBef>
                <a:spcPts val="20"/>
              </a:spcBef>
            </a:pPr>
            <a:endParaRPr sz="2067">
              <a:latin typeface="Arial MT"/>
              <a:cs typeface="Arial MT"/>
            </a:endParaRPr>
          </a:p>
          <a:p>
            <a:pPr>
              <a:lnSpc>
                <a:spcPct val="100000"/>
              </a:lnSpc>
            </a:pPr>
            <a:r>
              <a:rPr sz="1867" dirty="0">
                <a:latin typeface="Arial MT"/>
                <a:cs typeface="Arial MT"/>
              </a:rPr>
              <a:t>“Neuron”</a:t>
            </a:r>
            <a:endParaRPr sz="1867">
              <a:latin typeface="Arial MT"/>
              <a:cs typeface="Arial MT"/>
            </a:endParaRPr>
          </a:p>
        </p:txBody>
      </p:sp>
      <p:grpSp>
        <p:nvGrpSpPr>
          <p:cNvPr id="6" name="object 6"/>
          <p:cNvGrpSpPr/>
          <p:nvPr/>
        </p:nvGrpSpPr>
        <p:grpSpPr>
          <a:xfrm>
            <a:off x="5467249" y="2619250"/>
            <a:ext cx="1384300" cy="1375833"/>
            <a:chOff x="4100436" y="1964437"/>
            <a:chExt cx="1038225" cy="1031875"/>
          </a:xfrm>
        </p:grpSpPr>
        <p:sp>
          <p:nvSpPr>
            <p:cNvPr id="7" name="object 7"/>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105199" y="1969200"/>
              <a:ext cx="542290" cy="1022350"/>
            </a:xfrm>
            <a:custGeom>
              <a:avLst/>
              <a:gdLst/>
              <a:ahLst/>
              <a:cxnLst/>
              <a:rect l="l" t="t" r="r" b="b"/>
              <a:pathLst>
                <a:path w="542289" h="1022350">
                  <a:moveTo>
                    <a:pt x="0" y="710022"/>
                  </a:moveTo>
                  <a:lnTo>
                    <a:pt x="3545" y="659463"/>
                  </a:lnTo>
                  <a:lnTo>
                    <a:pt x="13810" y="611501"/>
                  </a:lnTo>
                  <a:lnTo>
                    <a:pt x="30237" y="566778"/>
                  </a:lnTo>
                  <a:lnTo>
                    <a:pt x="52267" y="525936"/>
                  </a:lnTo>
                  <a:lnTo>
                    <a:pt x="79344" y="489617"/>
                  </a:lnTo>
                  <a:lnTo>
                    <a:pt x="110909" y="458462"/>
                  </a:lnTo>
                  <a:lnTo>
                    <a:pt x="146405" y="433114"/>
                  </a:lnTo>
                  <a:lnTo>
                    <a:pt x="185274" y="414213"/>
                  </a:lnTo>
                  <a:lnTo>
                    <a:pt x="226958" y="402402"/>
                  </a:lnTo>
                  <a:lnTo>
                    <a:pt x="270899" y="398322"/>
                  </a:lnTo>
                  <a:lnTo>
                    <a:pt x="323996" y="404367"/>
                  </a:lnTo>
                  <a:lnTo>
                    <a:pt x="374569" y="422049"/>
                  </a:lnTo>
                  <a:lnTo>
                    <a:pt x="421195" y="450692"/>
                  </a:lnTo>
                  <a:lnTo>
                    <a:pt x="462455" y="489617"/>
                  </a:lnTo>
                  <a:lnTo>
                    <a:pt x="490215" y="527050"/>
                  </a:lnTo>
                  <a:lnTo>
                    <a:pt x="512331" y="568644"/>
                  </a:lnTo>
                  <a:lnTo>
                    <a:pt x="528502" y="613562"/>
                  </a:lnTo>
                  <a:lnTo>
                    <a:pt x="538425" y="660968"/>
                  </a:lnTo>
                  <a:lnTo>
                    <a:pt x="541799" y="710022"/>
                  </a:lnTo>
                  <a:lnTo>
                    <a:pt x="538254" y="760582"/>
                  </a:lnTo>
                  <a:lnTo>
                    <a:pt x="527989" y="808544"/>
                  </a:lnTo>
                  <a:lnTo>
                    <a:pt x="511562" y="853267"/>
                  </a:lnTo>
                  <a:lnTo>
                    <a:pt x="489532" y="894108"/>
                  </a:lnTo>
                  <a:lnTo>
                    <a:pt x="462455" y="930428"/>
                  </a:lnTo>
                  <a:lnTo>
                    <a:pt x="430890" y="961582"/>
                  </a:lnTo>
                  <a:lnTo>
                    <a:pt x="395394" y="986931"/>
                  </a:lnTo>
                  <a:lnTo>
                    <a:pt x="356525" y="1005832"/>
                  </a:lnTo>
                  <a:lnTo>
                    <a:pt x="314841" y="1017643"/>
                  </a:lnTo>
                  <a:lnTo>
                    <a:pt x="270899" y="1021722"/>
                  </a:lnTo>
                  <a:lnTo>
                    <a:pt x="226958" y="1017643"/>
                  </a:lnTo>
                  <a:lnTo>
                    <a:pt x="185274" y="1005832"/>
                  </a:lnTo>
                  <a:lnTo>
                    <a:pt x="146405" y="986931"/>
                  </a:lnTo>
                  <a:lnTo>
                    <a:pt x="110909" y="961582"/>
                  </a:lnTo>
                  <a:lnTo>
                    <a:pt x="79344" y="930428"/>
                  </a:lnTo>
                  <a:lnTo>
                    <a:pt x="52267" y="894108"/>
                  </a:lnTo>
                  <a:lnTo>
                    <a:pt x="30237" y="853267"/>
                  </a:lnTo>
                  <a:lnTo>
                    <a:pt x="13810" y="808544"/>
                  </a:lnTo>
                  <a:lnTo>
                    <a:pt x="3545" y="760582"/>
                  </a:lnTo>
                  <a:lnTo>
                    <a:pt x="0" y="710022"/>
                  </a:lnTo>
                  <a:close/>
                </a:path>
                <a:path w="542289" h="1022350">
                  <a:moveTo>
                    <a:pt x="251179" y="0"/>
                  </a:moveTo>
                  <a:lnTo>
                    <a:pt x="251179" y="726899"/>
                  </a:lnTo>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032846" y="2621501"/>
              <a:ext cx="105500" cy="81980"/>
            </a:xfrm>
            <a:prstGeom prst="rect">
              <a:avLst/>
            </a:prstGeom>
          </p:spPr>
        </p:pic>
      </p:grpSp>
      <p:grpSp>
        <p:nvGrpSpPr>
          <p:cNvPr id="10" name="object 10"/>
          <p:cNvGrpSpPr/>
          <p:nvPr/>
        </p:nvGrpSpPr>
        <p:grpSpPr>
          <a:xfrm>
            <a:off x="4131899" y="1654132"/>
            <a:ext cx="3030220" cy="3588173"/>
            <a:chOff x="3098924" y="1240599"/>
            <a:chExt cx="2272665" cy="2691130"/>
          </a:xfrm>
        </p:grpSpPr>
        <p:pic>
          <p:nvPicPr>
            <p:cNvPr id="11" name="object 11"/>
            <p:cNvPicPr/>
            <p:nvPr/>
          </p:nvPicPr>
          <p:blipFill>
            <a:blip r:embed="rId2" cstate="print"/>
            <a:stretch>
              <a:fillRect/>
            </a:stretch>
          </p:blipFill>
          <p:spPr>
            <a:xfrm>
              <a:off x="3981075" y="2621509"/>
              <a:ext cx="105500" cy="81980"/>
            </a:xfrm>
            <a:prstGeom prst="rect">
              <a:avLst/>
            </a:prstGeom>
          </p:spPr>
        </p:pic>
        <p:sp>
          <p:nvSpPr>
            <p:cNvPr id="12" name="object 12"/>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4017183" y="2391741"/>
              <a:ext cx="109651" cy="89524"/>
            </a:xfrm>
            <a:prstGeom prst="rect">
              <a:avLst/>
            </a:prstGeom>
          </p:spPr>
        </p:pic>
        <p:sp>
          <p:nvSpPr>
            <p:cNvPr id="14" name="object 14"/>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4035475" y="2841902"/>
              <a:ext cx="110697" cy="79838"/>
            </a:xfrm>
            <a:prstGeom prst="rect">
              <a:avLst/>
            </a:prstGeom>
          </p:spPr>
        </p:pic>
        <p:sp>
          <p:nvSpPr>
            <p:cNvPr id="16" name="object 16"/>
            <p:cNvSpPr/>
            <p:nvPr/>
          </p:nvSpPr>
          <p:spPr>
            <a:xfrm>
              <a:off x="3951474" y="1240599"/>
              <a:ext cx="1419860" cy="2691130"/>
            </a:xfrm>
            <a:custGeom>
              <a:avLst/>
              <a:gdLst/>
              <a:ahLst/>
              <a:cxnLst/>
              <a:rect l="l" t="t" r="r" b="b"/>
              <a:pathLst>
                <a:path w="1419860" h="2691129">
                  <a:moveTo>
                    <a:pt x="1419599" y="2690699"/>
                  </a:moveTo>
                  <a:lnTo>
                    <a:pt x="0" y="2690699"/>
                  </a:lnTo>
                  <a:lnTo>
                    <a:pt x="0" y="0"/>
                  </a:lnTo>
                  <a:lnTo>
                    <a:pt x="1419599" y="0"/>
                  </a:lnTo>
                  <a:lnTo>
                    <a:pt x="1419599" y="2690699"/>
                  </a:lnTo>
                  <a:close/>
                </a:path>
              </a:pathLst>
            </a:custGeom>
            <a:solidFill>
              <a:srgbClr val="FFFFFF">
                <a:alpha val="67419"/>
              </a:srgbClr>
            </a:solidFill>
          </p:spPr>
          <p:txBody>
            <a:bodyPr wrap="square" lIns="0" tIns="0" rIns="0" bIns="0" rtlCol="0"/>
            <a:lstStyle/>
            <a:p>
              <a:endParaRPr sz="2400"/>
            </a:p>
          </p:txBody>
        </p:sp>
      </p:grpSp>
      <p:sp>
        <p:nvSpPr>
          <p:cNvPr id="17" name="object 17"/>
          <p:cNvSpPr txBox="1"/>
          <p:nvPr/>
        </p:nvSpPr>
        <p:spPr>
          <a:xfrm>
            <a:off x="5141515" y="4888851"/>
            <a:ext cx="2221652" cy="304421"/>
          </a:xfrm>
          <a:prstGeom prst="rect">
            <a:avLst/>
          </a:prstGeom>
        </p:spPr>
        <p:txBody>
          <a:bodyPr vert="horz" wrap="square" lIns="0" tIns="16933" rIns="0" bIns="0" rtlCol="0">
            <a:spAutoFit/>
          </a:bodyPr>
          <a:lstStyle/>
          <a:p>
            <a:pPr marL="50799">
              <a:spcBef>
                <a:spcPts val="133"/>
              </a:spcBef>
            </a:pPr>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39" baseline="-34000" dirty="0">
                <a:latin typeface="Arial MT"/>
                <a:cs typeface="Arial MT"/>
              </a:rPr>
              <a:t> </a:t>
            </a:r>
            <a:r>
              <a:rPr sz="1867" dirty="0">
                <a:latin typeface="Arial MT"/>
                <a:cs typeface="Arial MT"/>
              </a:rPr>
              <a:t>+</a:t>
            </a:r>
            <a:r>
              <a:rPr sz="1867" spc="-27" dirty="0">
                <a:latin typeface="Arial MT"/>
                <a:cs typeface="Arial MT"/>
              </a:rPr>
              <a:t> </a:t>
            </a:r>
            <a:r>
              <a:rPr sz="1867" spc="-7" dirty="0">
                <a:latin typeface="Arial MT"/>
                <a:cs typeface="Arial MT"/>
              </a:rPr>
              <a:t>bias</a:t>
            </a:r>
            <a:r>
              <a:rPr sz="1867" spc="-20" dirty="0">
                <a:latin typeface="Arial MT"/>
                <a:cs typeface="Arial MT"/>
              </a:rPr>
              <a:t> </a:t>
            </a:r>
            <a:r>
              <a:rPr sz="1867" dirty="0">
                <a:latin typeface="Arial MT"/>
                <a:cs typeface="Arial MT"/>
              </a:rPr>
              <a:t>&gt;</a:t>
            </a:r>
            <a:r>
              <a:rPr sz="1867" spc="-27" dirty="0">
                <a:latin typeface="Arial MT"/>
                <a:cs typeface="Arial MT"/>
              </a:rPr>
              <a:t> </a:t>
            </a:r>
            <a:r>
              <a:rPr sz="1867" dirty="0">
                <a:latin typeface="Arial MT"/>
                <a:cs typeface="Arial MT"/>
              </a:rPr>
              <a:t>0</a:t>
            </a:r>
            <a:endParaRPr sz="1867">
              <a:latin typeface="Arial MT"/>
              <a:cs typeface="Arial MT"/>
            </a:endParaRPr>
          </a:p>
        </p:txBody>
      </p:sp>
      <p:sp>
        <p:nvSpPr>
          <p:cNvPr id="18" name="object 18"/>
          <p:cNvSpPr txBox="1"/>
          <p:nvPr/>
        </p:nvSpPr>
        <p:spPr>
          <a:xfrm>
            <a:off x="9090023" y="2735951"/>
            <a:ext cx="70612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“firing”</a:t>
            </a:r>
            <a:endParaRPr sz="1867">
              <a:latin typeface="Arial MT"/>
              <a:cs typeface="Arial MT"/>
            </a:endParaRPr>
          </a:p>
        </p:txBody>
      </p:sp>
      <p:sp>
        <p:nvSpPr>
          <p:cNvPr id="19" name="object 19"/>
          <p:cNvSpPr txBox="1"/>
          <p:nvPr/>
        </p:nvSpPr>
        <p:spPr>
          <a:xfrm>
            <a:off x="9232445" y="3294751"/>
            <a:ext cx="420793" cy="304421"/>
          </a:xfrm>
          <a:prstGeom prst="rect">
            <a:avLst/>
          </a:prstGeom>
        </p:spPr>
        <p:txBody>
          <a:bodyPr vert="horz" wrap="square" lIns="0" tIns="16933" rIns="0" bIns="0" rtlCol="0">
            <a:spAutoFit/>
          </a:bodyPr>
          <a:lstStyle/>
          <a:p>
            <a:pPr marL="16933">
              <a:spcBef>
                <a:spcPts val="133"/>
              </a:spcBef>
            </a:pPr>
            <a:r>
              <a:rPr sz="1867" spc="-173" dirty="0">
                <a:solidFill>
                  <a:srgbClr val="FF0000"/>
                </a:solidFill>
                <a:latin typeface="Arial MT"/>
                <a:cs typeface="Arial MT"/>
              </a:rPr>
              <a:t>Y</a:t>
            </a:r>
            <a:r>
              <a:rPr sz="1867" spc="-7" dirty="0">
                <a:solidFill>
                  <a:srgbClr val="FF0000"/>
                </a:solidFill>
                <a:latin typeface="Arial MT"/>
                <a:cs typeface="Arial MT"/>
              </a:rPr>
              <a:t>es</a:t>
            </a:r>
            <a:endParaRPr sz="1867">
              <a:latin typeface="Arial MT"/>
              <a:cs typeface="Arial MT"/>
            </a:endParaRPr>
          </a:p>
        </p:txBody>
      </p:sp>
      <p:sp>
        <p:nvSpPr>
          <p:cNvPr id="20" name="object 20"/>
          <p:cNvSpPr txBox="1">
            <a:spLocks noGrp="1"/>
          </p:cNvSpPr>
          <p:nvPr>
            <p:ph type="title"/>
          </p:nvPr>
        </p:nvSpPr>
        <p:spPr>
          <a:xfrm>
            <a:off x="2634421" y="316528"/>
            <a:ext cx="8662844"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Firing</a:t>
            </a:r>
          </a:p>
        </p:txBody>
      </p:sp>
      <p:pic>
        <p:nvPicPr>
          <p:cNvPr id="21" name="Picture 2" descr="Nerve Impulse Propagation (3) | GIFs :: Behance">
            <a:extLst>
              <a:ext uri="{FF2B5EF4-FFF2-40B4-BE49-F238E27FC236}">
                <a16:creationId xmlns:a16="http://schemas.microsoft.com/office/drawing/2014/main" id="{1587D16E-C9C0-4994-9F26-410E852A1C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rot="10800000">
            <a:off x="5547087" y="3340690"/>
            <a:ext cx="593009" cy="41859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229E3FF-2907-4F3A-B5F3-0C9D4C6EC585}"/>
              </a:ext>
            </a:extLst>
          </p:cNvPr>
          <p:cNvSpPr txBox="1"/>
          <p:nvPr/>
        </p:nvSpPr>
        <p:spPr>
          <a:xfrm>
            <a:off x="806246" y="5899814"/>
            <a:ext cx="10048568" cy="646331"/>
          </a:xfrm>
          <a:prstGeom prst="rect">
            <a:avLst/>
          </a:prstGeom>
          <a:noFill/>
        </p:spPr>
        <p:txBody>
          <a:bodyPr wrap="square">
            <a:spAutoFit/>
          </a:bodyPr>
          <a:lstStyle/>
          <a:p>
            <a:r>
              <a:rPr lang="en-US" dirty="0"/>
              <a:t>The perceptron "fires" and outputs "Yes" if the total sum of the inputs (salaries) plus a bias term exceeds a specified threshold (e.g., 50,000).</a:t>
            </a:r>
            <a:endParaRPr lang="en-I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79029" y="3250902"/>
            <a:ext cx="617220" cy="304421"/>
          </a:xfrm>
          <a:prstGeom prst="rect">
            <a:avLst/>
          </a:prstGeom>
        </p:spPr>
        <p:txBody>
          <a:bodyPr vert="horz" wrap="square" lIns="0" tIns="16933" rIns="0" bIns="0" rtlCol="0">
            <a:spAutoFit/>
          </a:bodyPr>
          <a:lstStyle/>
          <a:p>
            <a:pPr marL="16933">
              <a:spcBef>
                <a:spcPts val="133"/>
              </a:spcBef>
              <a:tabLst>
                <a:tab pos="599425" algn="l"/>
              </a:tabLst>
            </a:pPr>
            <a:r>
              <a:rPr sz="1867" u="heavy"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p:txBody>
      </p:sp>
      <p:sp>
        <p:nvSpPr>
          <p:cNvPr id="3" name="object 3"/>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4" name="object 4"/>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5" name="object 5"/>
          <p:cNvSpPr txBox="1"/>
          <p:nvPr/>
        </p:nvSpPr>
        <p:spPr>
          <a:xfrm>
            <a:off x="5346498" y="1781411"/>
            <a:ext cx="1144692" cy="2854820"/>
          </a:xfrm>
          <a:prstGeom prst="rect">
            <a:avLst/>
          </a:prstGeom>
        </p:spPr>
        <p:txBody>
          <a:bodyPr vert="horz" wrap="square" lIns="0" tIns="0" rIns="0" bIns="0" rtlCol="0">
            <a:spAutoFit/>
          </a:bodyPr>
          <a:lstStyle/>
          <a:p>
            <a:pPr marL="11006">
              <a:lnSpc>
                <a:spcPts val="2060"/>
              </a:lnSpc>
            </a:pPr>
            <a:r>
              <a:rPr sz="1867" dirty="0">
                <a:solidFill>
                  <a:srgbClr val="FF0000"/>
                </a:solidFill>
                <a:latin typeface="Arial MT"/>
                <a:cs typeface="Arial MT"/>
              </a:rPr>
              <a:t>“threshold”</a:t>
            </a:r>
            <a:endParaRPr sz="1867">
              <a:latin typeface="Arial MT"/>
              <a:cs typeface="Arial MT"/>
            </a:endParaRPr>
          </a:p>
          <a:p>
            <a:pPr marL="11006">
              <a:spcBef>
                <a:spcPts val="1160"/>
              </a:spcBef>
            </a:pPr>
            <a:r>
              <a:rPr sz="1867" dirty="0">
                <a:solidFill>
                  <a:srgbClr val="FF0000"/>
                </a:solidFill>
                <a:latin typeface="Arial MT"/>
                <a:cs typeface="Arial MT"/>
              </a:rPr>
              <a:t>&gt;</a:t>
            </a:r>
            <a:r>
              <a:rPr sz="1867" spc="-7" dirty="0">
                <a:solidFill>
                  <a:srgbClr val="FF0000"/>
                </a:solidFill>
                <a:latin typeface="Arial MT"/>
                <a:cs typeface="Arial MT"/>
              </a:rPr>
              <a:t> 50,000</a:t>
            </a:r>
            <a:endParaRPr sz="1867">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lnSpc>
                <a:spcPct val="100000"/>
              </a:lnSpc>
            </a:pPr>
            <a:endParaRPr sz="2000">
              <a:latin typeface="Arial MT"/>
              <a:cs typeface="Arial MT"/>
            </a:endParaRPr>
          </a:p>
          <a:p>
            <a:pPr>
              <a:spcBef>
                <a:spcPts val="20"/>
              </a:spcBef>
            </a:pPr>
            <a:endParaRPr sz="2067">
              <a:latin typeface="Arial MT"/>
              <a:cs typeface="Arial MT"/>
            </a:endParaRPr>
          </a:p>
          <a:p>
            <a:pPr>
              <a:lnSpc>
                <a:spcPct val="100000"/>
              </a:lnSpc>
            </a:pPr>
            <a:r>
              <a:rPr sz="1867" dirty="0">
                <a:latin typeface="Arial MT"/>
                <a:cs typeface="Arial MT"/>
              </a:rPr>
              <a:t>“Neuron”</a:t>
            </a:r>
            <a:endParaRPr sz="1867">
              <a:latin typeface="Arial MT"/>
              <a:cs typeface="Arial MT"/>
            </a:endParaRPr>
          </a:p>
        </p:txBody>
      </p:sp>
      <p:grpSp>
        <p:nvGrpSpPr>
          <p:cNvPr id="6" name="object 6"/>
          <p:cNvGrpSpPr/>
          <p:nvPr/>
        </p:nvGrpSpPr>
        <p:grpSpPr>
          <a:xfrm>
            <a:off x="5467249" y="2619250"/>
            <a:ext cx="1384300" cy="1375833"/>
            <a:chOff x="4100436" y="1964437"/>
            <a:chExt cx="1038225" cy="1031875"/>
          </a:xfrm>
        </p:grpSpPr>
        <p:sp>
          <p:nvSpPr>
            <p:cNvPr id="7" name="object 7"/>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4105199" y="1969200"/>
              <a:ext cx="542290" cy="1022350"/>
            </a:xfrm>
            <a:custGeom>
              <a:avLst/>
              <a:gdLst/>
              <a:ahLst/>
              <a:cxnLst/>
              <a:rect l="l" t="t" r="r" b="b"/>
              <a:pathLst>
                <a:path w="542289" h="1022350">
                  <a:moveTo>
                    <a:pt x="0" y="710022"/>
                  </a:moveTo>
                  <a:lnTo>
                    <a:pt x="3545" y="659463"/>
                  </a:lnTo>
                  <a:lnTo>
                    <a:pt x="13810" y="611501"/>
                  </a:lnTo>
                  <a:lnTo>
                    <a:pt x="30237" y="566778"/>
                  </a:lnTo>
                  <a:lnTo>
                    <a:pt x="52267" y="525936"/>
                  </a:lnTo>
                  <a:lnTo>
                    <a:pt x="79344" y="489617"/>
                  </a:lnTo>
                  <a:lnTo>
                    <a:pt x="110909" y="458462"/>
                  </a:lnTo>
                  <a:lnTo>
                    <a:pt x="146405" y="433114"/>
                  </a:lnTo>
                  <a:lnTo>
                    <a:pt x="185274" y="414213"/>
                  </a:lnTo>
                  <a:lnTo>
                    <a:pt x="226958" y="402402"/>
                  </a:lnTo>
                  <a:lnTo>
                    <a:pt x="270899" y="398322"/>
                  </a:lnTo>
                  <a:lnTo>
                    <a:pt x="323996" y="404367"/>
                  </a:lnTo>
                  <a:lnTo>
                    <a:pt x="374569" y="422049"/>
                  </a:lnTo>
                  <a:lnTo>
                    <a:pt x="421195" y="450692"/>
                  </a:lnTo>
                  <a:lnTo>
                    <a:pt x="462455" y="489617"/>
                  </a:lnTo>
                  <a:lnTo>
                    <a:pt x="490215" y="527050"/>
                  </a:lnTo>
                  <a:lnTo>
                    <a:pt x="512331" y="568644"/>
                  </a:lnTo>
                  <a:lnTo>
                    <a:pt x="528502" y="613562"/>
                  </a:lnTo>
                  <a:lnTo>
                    <a:pt x="538425" y="660968"/>
                  </a:lnTo>
                  <a:lnTo>
                    <a:pt x="541799" y="710022"/>
                  </a:lnTo>
                  <a:lnTo>
                    <a:pt x="538254" y="760582"/>
                  </a:lnTo>
                  <a:lnTo>
                    <a:pt x="527989" y="808544"/>
                  </a:lnTo>
                  <a:lnTo>
                    <a:pt x="511562" y="853267"/>
                  </a:lnTo>
                  <a:lnTo>
                    <a:pt x="489532" y="894108"/>
                  </a:lnTo>
                  <a:lnTo>
                    <a:pt x="462455" y="930428"/>
                  </a:lnTo>
                  <a:lnTo>
                    <a:pt x="430890" y="961582"/>
                  </a:lnTo>
                  <a:lnTo>
                    <a:pt x="395394" y="986931"/>
                  </a:lnTo>
                  <a:lnTo>
                    <a:pt x="356525" y="1005832"/>
                  </a:lnTo>
                  <a:lnTo>
                    <a:pt x="314841" y="1017643"/>
                  </a:lnTo>
                  <a:lnTo>
                    <a:pt x="270899" y="1021722"/>
                  </a:lnTo>
                  <a:lnTo>
                    <a:pt x="226958" y="1017643"/>
                  </a:lnTo>
                  <a:lnTo>
                    <a:pt x="185274" y="1005832"/>
                  </a:lnTo>
                  <a:lnTo>
                    <a:pt x="146405" y="986931"/>
                  </a:lnTo>
                  <a:lnTo>
                    <a:pt x="110909" y="961582"/>
                  </a:lnTo>
                  <a:lnTo>
                    <a:pt x="79344" y="930428"/>
                  </a:lnTo>
                  <a:lnTo>
                    <a:pt x="52267" y="894108"/>
                  </a:lnTo>
                  <a:lnTo>
                    <a:pt x="30237" y="853267"/>
                  </a:lnTo>
                  <a:lnTo>
                    <a:pt x="13810" y="808544"/>
                  </a:lnTo>
                  <a:lnTo>
                    <a:pt x="3545" y="760582"/>
                  </a:lnTo>
                  <a:lnTo>
                    <a:pt x="0" y="710022"/>
                  </a:lnTo>
                  <a:close/>
                </a:path>
                <a:path w="542289" h="1022350">
                  <a:moveTo>
                    <a:pt x="251179" y="0"/>
                  </a:moveTo>
                  <a:lnTo>
                    <a:pt x="251179" y="726899"/>
                  </a:lnTo>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5032846" y="2621501"/>
              <a:ext cx="105500" cy="81980"/>
            </a:xfrm>
            <a:prstGeom prst="rect">
              <a:avLst/>
            </a:prstGeom>
          </p:spPr>
        </p:pic>
      </p:grpSp>
      <p:grpSp>
        <p:nvGrpSpPr>
          <p:cNvPr id="10" name="object 10"/>
          <p:cNvGrpSpPr/>
          <p:nvPr/>
        </p:nvGrpSpPr>
        <p:grpSpPr>
          <a:xfrm>
            <a:off x="4131899" y="1654132"/>
            <a:ext cx="3030220" cy="3588173"/>
            <a:chOff x="3098924" y="1240599"/>
            <a:chExt cx="2272665" cy="2691130"/>
          </a:xfrm>
        </p:grpSpPr>
        <p:pic>
          <p:nvPicPr>
            <p:cNvPr id="11" name="object 11"/>
            <p:cNvPicPr/>
            <p:nvPr/>
          </p:nvPicPr>
          <p:blipFill>
            <a:blip r:embed="rId2" cstate="print"/>
            <a:stretch>
              <a:fillRect/>
            </a:stretch>
          </p:blipFill>
          <p:spPr>
            <a:xfrm>
              <a:off x="3981075" y="2621509"/>
              <a:ext cx="105500" cy="81980"/>
            </a:xfrm>
            <a:prstGeom prst="rect">
              <a:avLst/>
            </a:prstGeom>
          </p:spPr>
        </p:pic>
        <p:sp>
          <p:nvSpPr>
            <p:cNvPr id="12" name="object 12"/>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3" cstate="print"/>
            <a:stretch>
              <a:fillRect/>
            </a:stretch>
          </p:blipFill>
          <p:spPr>
            <a:xfrm>
              <a:off x="4017183" y="2391741"/>
              <a:ext cx="109651" cy="89524"/>
            </a:xfrm>
            <a:prstGeom prst="rect">
              <a:avLst/>
            </a:prstGeom>
          </p:spPr>
        </p:pic>
        <p:sp>
          <p:nvSpPr>
            <p:cNvPr id="14" name="object 14"/>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4" cstate="print"/>
            <a:stretch>
              <a:fillRect/>
            </a:stretch>
          </p:blipFill>
          <p:spPr>
            <a:xfrm>
              <a:off x="4035475" y="2841902"/>
              <a:ext cx="110697" cy="79838"/>
            </a:xfrm>
            <a:prstGeom prst="rect">
              <a:avLst/>
            </a:prstGeom>
          </p:spPr>
        </p:pic>
        <p:sp>
          <p:nvSpPr>
            <p:cNvPr id="16" name="object 16"/>
            <p:cNvSpPr/>
            <p:nvPr/>
          </p:nvSpPr>
          <p:spPr>
            <a:xfrm>
              <a:off x="3951474" y="1240599"/>
              <a:ext cx="1419860" cy="2691130"/>
            </a:xfrm>
            <a:custGeom>
              <a:avLst/>
              <a:gdLst/>
              <a:ahLst/>
              <a:cxnLst/>
              <a:rect l="l" t="t" r="r" b="b"/>
              <a:pathLst>
                <a:path w="1419860" h="2691129">
                  <a:moveTo>
                    <a:pt x="1419599" y="2690699"/>
                  </a:moveTo>
                  <a:lnTo>
                    <a:pt x="0" y="2690699"/>
                  </a:lnTo>
                  <a:lnTo>
                    <a:pt x="0" y="0"/>
                  </a:lnTo>
                  <a:lnTo>
                    <a:pt x="1419599" y="0"/>
                  </a:lnTo>
                  <a:lnTo>
                    <a:pt x="1419599" y="2690699"/>
                  </a:lnTo>
                  <a:close/>
                </a:path>
              </a:pathLst>
            </a:custGeom>
            <a:solidFill>
              <a:srgbClr val="FFFFFF">
                <a:alpha val="67419"/>
              </a:srgbClr>
            </a:solidFill>
          </p:spPr>
          <p:txBody>
            <a:bodyPr wrap="square" lIns="0" tIns="0" rIns="0" bIns="0" rtlCol="0"/>
            <a:lstStyle/>
            <a:p>
              <a:endParaRPr sz="2400"/>
            </a:p>
          </p:txBody>
        </p:sp>
      </p:grpSp>
      <p:sp>
        <p:nvSpPr>
          <p:cNvPr id="17" name="object 17"/>
          <p:cNvSpPr txBox="1"/>
          <p:nvPr/>
        </p:nvSpPr>
        <p:spPr>
          <a:xfrm>
            <a:off x="3715704" y="5193651"/>
            <a:ext cx="4963160" cy="822575"/>
          </a:xfrm>
          <a:prstGeom prst="rect">
            <a:avLst/>
          </a:prstGeom>
        </p:spPr>
        <p:txBody>
          <a:bodyPr vert="horz" wrap="square" lIns="0" tIns="16933" rIns="0" bIns="0" rtlCol="0">
            <a:spAutoFit/>
          </a:bodyPr>
          <a:lstStyle/>
          <a:p>
            <a:pPr marL="66885">
              <a:spcBef>
                <a:spcPts val="133"/>
              </a:spcBef>
            </a:pPr>
            <a:r>
              <a:rPr sz="1867" spc="-7" dirty="0">
                <a:latin typeface="Arial MT"/>
                <a:cs typeface="Arial MT"/>
              </a:rPr>
              <a:t>if</a:t>
            </a:r>
            <a:r>
              <a:rPr sz="1867" spc="-13"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60"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a:t>
            </a:r>
            <a:r>
              <a:rPr sz="1867" spc="-13" dirty="0">
                <a:latin typeface="Arial MT"/>
                <a:cs typeface="Arial MT"/>
              </a:rPr>
              <a:t> </a:t>
            </a:r>
            <a:r>
              <a:rPr sz="1867" dirty="0">
                <a:latin typeface="Arial MT"/>
                <a:cs typeface="Arial MT"/>
              </a:rPr>
              <a:t>&gt;</a:t>
            </a:r>
            <a:r>
              <a:rPr sz="1867" spc="-7" dirty="0">
                <a:latin typeface="Arial MT"/>
                <a:cs typeface="Arial MT"/>
              </a:rPr>
              <a:t> </a:t>
            </a:r>
            <a:r>
              <a:rPr sz="1867" dirty="0">
                <a:latin typeface="Arial MT"/>
                <a:cs typeface="Arial MT"/>
              </a:rPr>
              <a:t>0</a:t>
            </a:r>
            <a:r>
              <a:rPr sz="1867" spc="-13" dirty="0">
                <a:latin typeface="Arial MT"/>
                <a:cs typeface="Arial MT"/>
              </a:rPr>
              <a:t> </a:t>
            </a:r>
            <a:r>
              <a:rPr sz="1867" spc="-7" dirty="0">
                <a:latin typeface="Arial MT"/>
                <a:cs typeface="Arial MT"/>
              </a:rPr>
              <a:t>then</a:t>
            </a:r>
            <a:r>
              <a:rPr sz="1867" spc="-13" dirty="0">
                <a:latin typeface="Arial MT"/>
                <a:cs typeface="Arial MT"/>
              </a:rPr>
              <a:t> </a:t>
            </a:r>
            <a:r>
              <a:rPr sz="1867" spc="-7" dirty="0">
                <a:latin typeface="Arial MT"/>
                <a:cs typeface="Arial MT"/>
              </a:rPr>
              <a:t>output</a:t>
            </a:r>
            <a:r>
              <a:rPr sz="1867" spc="-13" dirty="0">
                <a:latin typeface="Arial MT"/>
                <a:cs typeface="Arial MT"/>
              </a:rPr>
              <a:t> </a:t>
            </a:r>
            <a:r>
              <a:rPr sz="1867" dirty="0">
                <a:latin typeface="Arial MT"/>
                <a:cs typeface="Arial MT"/>
              </a:rPr>
              <a:t>should</a:t>
            </a:r>
            <a:r>
              <a:rPr sz="1867" spc="-13" dirty="0">
                <a:latin typeface="Arial MT"/>
                <a:cs typeface="Arial MT"/>
              </a:rPr>
              <a:t> </a:t>
            </a:r>
            <a:r>
              <a:rPr sz="1867" spc="-7" dirty="0">
                <a:latin typeface="Arial MT"/>
                <a:cs typeface="Arial MT"/>
              </a:rPr>
              <a:t>be </a:t>
            </a:r>
            <a:r>
              <a:rPr sz="1867" dirty="0">
                <a:latin typeface="Arial MT"/>
                <a:cs typeface="Arial MT"/>
              </a:rPr>
              <a:t>1</a:t>
            </a:r>
            <a:endParaRPr sz="1867">
              <a:latin typeface="Arial MT"/>
              <a:cs typeface="Arial MT"/>
            </a:endParaRPr>
          </a:p>
          <a:p>
            <a:pPr marL="50799">
              <a:spcBef>
                <a:spcPts val="1760"/>
              </a:spcBef>
            </a:pPr>
            <a:r>
              <a:rPr sz="1867" spc="-7" dirty="0">
                <a:latin typeface="Arial MT"/>
                <a:cs typeface="Arial MT"/>
              </a:rPr>
              <a:t>if</a:t>
            </a:r>
            <a:r>
              <a:rPr sz="1867" spc="-13"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+X</a:t>
            </a:r>
            <a:r>
              <a:rPr baseline="-34000" dirty="0">
                <a:latin typeface="Arial MT"/>
                <a:cs typeface="Arial MT"/>
              </a:rPr>
              <a:t>2</a:t>
            </a:r>
            <a:r>
              <a:rPr sz="1867" dirty="0">
                <a:latin typeface="Arial MT"/>
                <a:cs typeface="Arial MT"/>
              </a:rPr>
              <a:t>+X</a:t>
            </a:r>
            <a:r>
              <a:rPr baseline="-34000" dirty="0">
                <a:latin typeface="Arial MT"/>
                <a:cs typeface="Arial MT"/>
              </a:rPr>
              <a:t>3</a:t>
            </a:r>
            <a:r>
              <a:rPr spc="260"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a:t>
            </a:r>
            <a:r>
              <a:rPr sz="1867" spc="-13" dirty="0">
                <a:latin typeface="Arial MT"/>
                <a:cs typeface="Arial MT"/>
              </a:rPr>
              <a:t> </a:t>
            </a:r>
            <a:r>
              <a:rPr sz="1867" dirty="0">
                <a:latin typeface="Arial MT"/>
                <a:cs typeface="Arial MT"/>
              </a:rPr>
              <a:t>≤</a:t>
            </a:r>
            <a:r>
              <a:rPr sz="1867" spc="-7" dirty="0">
                <a:latin typeface="Arial MT"/>
                <a:cs typeface="Arial MT"/>
              </a:rPr>
              <a:t> </a:t>
            </a:r>
            <a:r>
              <a:rPr sz="1867" dirty="0">
                <a:latin typeface="Arial MT"/>
                <a:cs typeface="Arial MT"/>
              </a:rPr>
              <a:t>0</a:t>
            </a:r>
            <a:r>
              <a:rPr sz="1867" spc="-13" dirty="0">
                <a:latin typeface="Arial MT"/>
                <a:cs typeface="Arial MT"/>
              </a:rPr>
              <a:t> </a:t>
            </a:r>
            <a:r>
              <a:rPr sz="1867" spc="-7" dirty="0">
                <a:latin typeface="Arial MT"/>
                <a:cs typeface="Arial MT"/>
              </a:rPr>
              <a:t>then</a:t>
            </a:r>
            <a:r>
              <a:rPr sz="1867" spc="-13" dirty="0">
                <a:latin typeface="Arial MT"/>
                <a:cs typeface="Arial MT"/>
              </a:rPr>
              <a:t> </a:t>
            </a:r>
            <a:r>
              <a:rPr sz="1867" spc="-7" dirty="0">
                <a:latin typeface="Arial MT"/>
                <a:cs typeface="Arial MT"/>
              </a:rPr>
              <a:t>output</a:t>
            </a:r>
            <a:r>
              <a:rPr sz="1867" spc="-13" dirty="0">
                <a:latin typeface="Arial MT"/>
                <a:cs typeface="Arial MT"/>
              </a:rPr>
              <a:t> </a:t>
            </a:r>
            <a:r>
              <a:rPr sz="1867" dirty="0">
                <a:latin typeface="Arial MT"/>
                <a:cs typeface="Arial MT"/>
              </a:rPr>
              <a:t>should</a:t>
            </a:r>
            <a:r>
              <a:rPr sz="1867" spc="-13" dirty="0">
                <a:latin typeface="Arial MT"/>
                <a:cs typeface="Arial MT"/>
              </a:rPr>
              <a:t> </a:t>
            </a:r>
            <a:r>
              <a:rPr sz="1867" spc="-7" dirty="0">
                <a:latin typeface="Arial MT"/>
                <a:cs typeface="Arial MT"/>
              </a:rPr>
              <a:t>be </a:t>
            </a:r>
            <a:r>
              <a:rPr sz="1867" dirty="0">
                <a:latin typeface="Arial MT"/>
                <a:cs typeface="Arial MT"/>
              </a:rPr>
              <a:t>0</a:t>
            </a:r>
            <a:endParaRPr sz="1867">
              <a:latin typeface="Arial MT"/>
              <a:cs typeface="Arial MT"/>
            </a:endParaRPr>
          </a:p>
        </p:txBody>
      </p:sp>
      <p:sp>
        <p:nvSpPr>
          <p:cNvPr id="18" name="object 18"/>
          <p:cNvSpPr txBox="1"/>
          <p:nvPr/>
        </p:nvSpPr>
        <p:spPr>
          <a:xfrm>
            <a:off x="9090023" y="2735951"/>
            <a:ext cx="70612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“firing”</a:t>
            </a:r>
            <a:endParaRPr sz="1867">
              <a:latin typeface="Arial MT"/>
              <a:cs typeface="Arial MT"/>
            </a:endParaRPr>
          </a:p>
        </p:txBody>
      </p:sp>
      <p:sp>
        <p:nvSpPr>
          <p:cNvPr id="19" name="object 19"/>
          <p:cNvSpPr txBox="1"/>
          <p:nvPr/>
        </p:nvSpPr>
        <p:spPr>
          <a:xfrm>
            <a:off x="9232445" y="3294751"/>
            <a:ext cx="420793" cy="304421"/>
          </a:xfrm>
          <a:prstGeom prst="rect">
            <a:avLst/>
          </a:prstGeom>
        </p:spPr>
        <p:txBody>
          <a:bodyPr vert="horz" wrap="square" lIns="0" tIns="16933" rIns="0" bIns="0" rtlCol="0">
            <a:spAutoFit/>
          </a:bodyPr>
          <a:lstStyle/>
          <a:p>
            <a:pPr marL="16933">
              <a:spcBef>
                <a:spcPts val="133"/>
              </a:spcBef>
            </a:pPr>
            <a:r>
              <a:rPr sz="1867" spc="-173" dirty="0">
                <a:solidFill>
                  <a:srgbClr val="FF0000"/>
                </a:solidFill>
                <a:latin typeface="Arial MT"/>
                <a:cs typeface="Arial MT"/>
              </a:rPr>
              <a:t>Y</a:t>
            </a:r>
            <a:r>
              <a:rPr sz="1867" spc="-7" dirty="0">
                <a:solidFill>
                  <a:srgbClr val="FF0000"/>
                </a:solidFill>
                <a:latin typeface="Arial MT"/>
                <a:cs typeface="Arial MT"/>
              </a:rPr>
              <a:t>es</a:t>
            </a:r>
            <a:endParaRPr sz="1867">
              <a:latin typeface="Arial MT"/>
              <a:cs typeface="Arial MT"/>
            </a:endParaRPr>
          </a:p>
        </p:txBody>
      </p:sp>
      <p:sp>
        <p:nvSpPr>
          <p:cNvPr id="20" name="object 20"/>
          <p:cNvSpPr txBox="1">
            <a:spLocks noGrp="1"/>
          </p:cNvSpPr>
          <p:nvPr>
            <p:ph type="title"/>
          </p:nvPr>
        </p:nvSpPr>
        <p:spPr>
          <a:xfrm>
            <a:off x="2634421" y="316528"/>
            <a:ext cx="7836934"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40" dirty="0"/>
              <a:t> Behind </a:t>
            </a:r>
            <a:r>
              <a:rPr spc="-33" dirty="0"/>
              <a:t>Perceptron</a:t>
            </a:r>
            <a:r>
              <a:rPr spc="-40" dirty="0"/>
              <a:t> : Firing</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1968" y="1434783"/>
            <a:ext cx="6217073" cy="1727951"/>
          </a:xfrm>
          <a:prstGeom prst="rect">
            <a:avLst/>
          </a:prstGeom>
        </p:spPr>
        <p:txBody>
          <a:bodyPr vert="horz" wrap="square" lIns="0" tIns="16933" rIns="0" bIns="0" rtlCol="0">
            <a:spAutoFit/>
          </a:bodyPr>
          <a:lstStyle/>
          <a:p>
            <a:pPr marL="67732">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dirty="0">
              <a:latin typeface="Arial MT"/>
              <a:cs typeface="Arial MT"/>
            </a:endParaRPr>
          </a:p>
          <a:p>
            <a:pPr marL="67732" marR="57572">
              <a:lnSpc>
                <a:spcPts val="2200"/>
              </a:lnSpc>
              <a:spcBef>
                <a:spcPts val="2267"/>
              </a:spcBef>
            </a:pPr>
            <a:r>
              <a:rPr sz="1867" spc="-7" dirty="0">
                <a:latin typeface="Arial MT"/>
                <a:cs typeface="Arial MT"/>
              </a:rPr>
              <a:t>Output</a:t>
            </a:r>
            <a:r>
              <a:rPr sz="1867" spc="-13" dirty="0">
                <a:latin typeface="Arial MT"/>
                <a:cs typeface="Arial MT"/>
              </a:rPr>
              <a:t> </a:t>
            </a:r>
            <a:r>
              <a:rPr sz="1867" dirty="0">
                <a:latin typeface="Arial MT"/>
                <a:cs typeface="Arial MT"/>
              </a:rPr>
              <a:t>=</a:t>
            </a:r>
            <a:r>
              <a:rPr sz="1867" spc="-7" dirty="0">
                <a:latin typeface="Arial MT"/>
                <a:cs typeface="Arial MT"/>
              </a:rPr>
              <a:t> will</a:t>
            </a:r>
            <a:r>
              <a:rPr sz="1867" spc="-13" dirty="0">
                <a:latin typeface="Arial MT"/>
                <a:cs typeface="Arial MT"/>
              </a:rPr>
              <a:t> </a:t>
            </a:r>
            <a:r>
              <a:rPr sz="1867" spc="-7" dirty="0">
                <a:latin typeface="Arial MT"/>
                <a:cs typeface="Arial MT"/>
              </a:rPr>
              <a:t>be </a:t>
            </a:r>
            <a:r>
              <a:rPr sz="1867" dirty="0">
                <a:latin typeface="Arial MT"/>
                <a:cs typeface="Arial MT"/>
              </a:rPr>
              <a:t>1</a:t>
            </a:r>
            <a:r>
              <a:rPr sz="1867" spc="-13" dirty="0">
                <a:latin typeface="Arial MT"/>
                <a:cs typeface="Arial MT"/>
              </a:rPr>
              <a:t> </a:t>
            </a:r>
            <a:r>
              <a:rPr sz="1867" spc="-7" dirty="0">
                <a:latin typeface="Arial MT"/>
                <a:cs typeface="Arial MT"/>
              </a:rPr>
              <a:t>if </a:t>
            </a:r>
            <a:r>
              <a:rPr sz="1867" dirty="0">
                <a:latin typeface="Arial MT"/>
                <a:cs typeface="Arial MT"/>
              </a:rPr>
              <a:t>(Z</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60" baseline="-34000" dirty="0">
                <a:latin typeface="Arial MT"/>
                <a:cs typeface="Arial MT"/>
              </a:rPr>
              <a:t> </a:t>
            </a:r>
            <a:r>
              <a:rPr sz="1867" dirty="0">
                <a:latin typeface="Arial MT"/>
                <a:cs typeface="Arial MT"/>
              </a:rPr>
              <a:t>+</a:t>
            </a:r>
            <a:r>
              <a:rPr sz="1867" spc="-7" dirty="0">
                <a:latin typeface="Arial MT"/>
                <a:cs typeface="Arial MT"/>
              </a:rPr>
              <a:t> bias)</a:t>
            </a:r>
            <a:r>
              <a:rPr sz="1867" dirty="0">
                <a:latin typeface="Arial MT"/>
                <a:cs typeface="Arial MT"/>
              </a:rPr>
              <a:t> &gt;</a:t>
            </a:r>
            <a:r>
              <a:rPr sz="1867" spc="-13" dirty="0">
                <a:latin typeface="Arial MT"/>
                <a:cs typeface="Arial MT"/>
              </a:rPr>
              <a:t> </a:t>
            </a:r>
            <a:r>
              <a:rPr sz="1867" dirty="0">
                <a:latin typeface="Arial MT"/>
                <a:cs typeface="Arial MT"/>
              </a:rPr>
              <a:t>0</a:t>
            </a:r>
            <a:r>
              <a:rPr sz="1867" spc="-7"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it will</a:t>
            </a:r>
            <a:r>
              <a:rPr sz="1867" spc="-13" dirty="0">
                <a:latin typeface="Arial MT"/>
                <a:cs typeface="Arial MT"/>
              </a:rPr>
              <a:t> </a:t>
            </a:r>
            <a:r>
              <a:rPr sz="1867" spc="-7" dirty="0">
                <a:latin typeface="Arial MT"/>
                <a:cs typeface="Arial MT"/>
              </a:rPr>
              <a:t>be </a:t>
            </a:r>
            <a:r>
              <a:rPr sz="1867" dirty="0">
                <a:latin typeface="Arial MT"/>
                <a:cs typeface="Arial MT"/>
              </a:rPr>
              <a:t>0 </a:t>
            </a:r>
            <a:r>
              <a:rPr sz="1867" spc="-500" dirty="0">
                <a:latin typeface="Arial MT"/>
                <a:cs typeface="Arial MT"/>
              </a:rPr>
              <a:t> </a:t>
            </a:r>
            <a:r>
              <a:rPr sz="1867" spc="-7" dirty="0">
                <a:latin typeface="Arial MT"/>
                <a:cs typeface="Arial MT"/>
              </a:rPr>
              <a:t>otherwise.</a:t>
            </a:r>
            <a:endParaRPr sz="1867" dirty="0">
              <a:latin typeface="Arial MT"/>
              <a:cs typeface="Arial MT"/>
            </a:endParaRPr>
          </a:p>
          <a:p>
            <a:pPr>
              <a:spcBef>
                <a:spcPts val="20"/>
              </a:spcBef>
            </a:pPr>
            <a:endParaRPr dirty="0">
              <a:latin typeface="Arial MT"/>
              <a:cs typeface="Arial MT"/>
            </a:endParaRPr>
          </a:p>
          <a:p>
            <a:pPr marL="67732"/>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dirty="0">
              <a:latin typeface="Arial MT"/>
              <a:cs typeface="Arial MT"/>
            </a:endParaRPr>
          </a:p>
        </p:txBody>
      </p:sp>
      <p:sp>
        <p:nvSpPr>
          <p:cNvPr id="3" name="object 3"/>
          <p:cNvSpPr txBox="1">
            <a:spLocks noGrp="1"/>
          </p:cNvSpPr>
          <p:nvPr>
            <p:ph type="title"/>
          </p:nvPr>
        </p:nvSpPr>
        <p:spPr>
          <a:xfrm>
            <a:off x="157316" y="188708"/>
            <a:ext cx="11157305"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33" dirty="0"/>
              <a:t> </a:t>
            </a:r>
            <a:r>
              <a:rPr spc="-40" dirty="0"/>
              <a:t>Behind</a:t>
            </a:r>
            <a:r>
              <a:rPr spc="-27" dirty="0"/>
              <a:t> </a:t>
            </a:r>
            <a:r>
              <a:rPr spc="-33" dirty="0"/>
              <a:t>Perceptron</a:t>
            </a:r>
            <a:r>
              <a:rPr spc="-27" dirty="0"/>
              <a:t> </a:t>
            </a:r>
            <a:r>
              <a:rPr spc="-40" dirty="0"/>
              <a:t>:</a:t>
            </a:r>
            <a:r>
              <a:rPr spc="-33" dirty="0"/>
              <a:t> Activation</a:t>
            </a:r>
            <a:r>
              <a:rPr spc="-27" dirty="0"/>
              <a:t> </a:t>
            </a:r>
            <a:r>
              <a:rPr spc="-47" dirty="0"/>
              <a:t>Function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61968" y="1434783"/>
            <a:ext cx="6217073" cy="1727951"/>
          </a:xfrm>
          <a:prstGeom prst="rect">
            <a:avLst/>
          </a:prstGeom>
        </p:spPr>
        <p:txBody>
          <a:bodyPr vert="horz" wrap="square" lIns="0" tIns="16933" rIns="0" bIns="0" rtlCol="0">
            <a:spAutoFit/>
          </a:bodyPr>
          <a:lstStyle/>
          <a:p>
            <a:pPr marL="67732">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a:latin typeface="Arial MT"/>
              <a:cs typeface="Arial MT"/>
            </a:endParaRPr>
          </a:p>
          <a:p>
            <a:pPr marL="67732" marR="57572">
              <a:lnSpc>
                <a:spcPts val="2200"/>
              </a:lnSpc>
              <a:spcBef>
                <a:spcPts val="2267"/>
              </a:spcBef>
            </a:pPr>
            <a:r>
              <a:rPr sz="1867" spc="-7" dirty="0">
                <a:latin typeface="Arial MT"/>
                <a:cs typeface="Arial MT"/>
              </a:rPr>
              <a:t>Output</a:t>
            </a:r>
            <a:r>
              <a:rPr sz="1867" spc="-13" dirty="0">
                <a:latin typeface="Arial MT"/>
                <a:cs typeface="Arial MT"/>
              </a:rPr>
              <a:t> </a:t>
            </a:r>
            <a:r>
              <a:rPr sz="1867" dirty="0">
                <a:latin typeface="Arial MT"/>
                <a:cs typeface="Arial MT"/>
              </a:rPr>
              <a:t>=</a:t>
            </a:r>
            <a:r>
              <a:rPr sz="1867" spc="-7" dirty="0">
                <a:latin typeface="Arial MT"/>
                <a:cs typeface="Arial MT"/>
              </a:rPr>
              <a:t> will</a:t>
            </a:r>
            <a:r>
              <a:rPr sz="1867" spc="-13" dirty="0">
                <a:latin typeface="Arial MT"/>
                <a:cs typeface="Arial MT"/>
              </a:rPr>
              <a:t> </a:t>
            </a:r>
            <a:r>
              <a:rPr sz="1867" spc="-7" dirty="0">
                <a:latin typeface="Arial MT"/>
                <a:cs typeface="Arial MT"/>
              </a:rPr>
              <a:t>be </a:t>
            </a:r>
            <a:r>
              <a:rPr sz="1867" dirty="0">
                <a:latin typeface="Arial MT"/>
                <a:cs typeface="Arial MT"/>
              </a:rPr>
              <a:t>1</a:t>
            </a:r>
            <a:r>
              <a:rPr sz="1867" spc="-13" dirty="0">
                <a:latin typeface="Arial MT"/>
                <a:cs typeface="Arial MT"/>
              </a:rPr>
              <a:t> </a:t>
            </a:r>
            <a:r>
              <a:rPr sz="1867" spc="-7" dirty="0">
                <a:latin typeface="Arial MT"/>
                <a:cs typeface="Arial MT"/>
              </a:rPr>
              <a:t>if </a:t>
            </a:r>
            <a:r>
              <a:rPr sz="1867" dirty="0">
                <a:latin typeface="Arial MT"/>
                <a:cs typeface="Arial MT"/>
              </a:rPr>
              <a:t>(Z</a:t>
            </a:r>
            <a:r>
              <a:rPr sz="1867" spc="-13" dirty="0">
                <a:latin typeface="Arial MT"/>
                <a:cs typeface="Arial MT"/>
              </a:rPr>
              <a:t> </a:t>
            </a:r>
            <a:r>
              <a:rPr sz="1867" dirty="0">
                <a:latin typeface="Arial MT"/>
                <a:cs typeface="Arial MT"/>
              </a:rPr>
              <a:t>=</a:t>
            </a:r>
            <a:r>
              <a:rPr sz="1867" spc="-7"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60" baseline="-34000" dirty="0">
                <a:latin typeface="Arial MT"/>
                <a:cs typeface="Arial MT"/>
              </a:rPr>
              <a:t> </a:t>
            </a:r>
            <a:r>
              <a:rPr sz="1867" dirty="0">
                <a:latin typeface="Arial MT"/>
                <a:cs typeface="Arial MT"/>
              </a:rPr>
              <a:t>+</a:t>
            </a:r>
            <a:r>
              <a:rPr sz="1867" spc="-7" dirty="0">
                <a:latin typeface="Arial MT"/>
                <a:cs typeface="Arial MT"/>
              </a:rPr>
              <a:t> bias)</a:t>
            </a:r>
            <a:r>
              <a:rPr sz="1867" dirty="0">
                <a:latin typeface="Arial MT"/>
                <a:cs typeface="Arial MT"/>
              </a:rPr>
              <a:t> &gt;</a:t>
            </a:r>
            <a:r>
              <a:rPr sz="1867" spc="-13" dirty="0">
                <a:latin typeface="Arial MT"/>
                <a:cs typeface="Arial MT"/>
              </a:rPr>
              <a:t> </a:t>
            </a:r>
            <a:r>
              <a:rPr sz="1867" dirty="0">
                <a:latin typeface="Arial MT"/>
                <a:cs typeface="Arial MT"/>
              </a:rPr>
              <a:t>0</a:t>
            </a:r>
            <a:r>
              <a:rPr sz="1867" spc="-7"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it will</a:t>
            </a:r>
            <a:r>
              <a:rPr sz="1867" spc="-13" dirty="0">
                <a:latin typeface="Arial MT"/>
                <a:cs typeface="Arial MT"/>
              </a:rPr>
              <a:t> </a:t>
            </a:r>
            <a:r>
              <a:rPr sz="1867" spc="-7" dirty="0">
                <a:latin typeface="Arial MT"/>
                <a:cs typeface="Arial MT"/>
              </a:rPr>
              <a:t>be </a:t>
            </a:r>
            <a:r>
              <a:rPr sz="1867" dirty="0">
                <a:latin typeface="Arial MT"/>
                <a:cs typeface="Arial MT"/>
              </a:rPr>
              <a:t>0 </a:t>
            </a:r>
            <a:r>
              <a:rPr sz="1867" spc="-500" dirty="0">
                <a:latin typeface="Arial MT"/>
                <a:cs typeface="Arial MT"/>
              </a:rPr>
              <a:t> </a:t>
            </a:r>
            <a:r>
              <a:rPr sz="1867" spc="-7" dirty="0">
                <a:latin typeface="Arial MT"/>
                <a:cs typeface="Arial MT"/>
              </a:rPr>
              <a:t>otherwise.</a:t>
            </a:r>
            <a:endParaRPr sz="1867">
              <a:latin typeface="Arial MT"/>
              <a:cs typeface="Arial MT"/>
            </a:endParaRPr>
          </a:p>
          <a:p>
            <a:pPr>
              <a:spcBef>
                <a:spcPts val="20"/>
              </a:spcBef>
            </a:pPr>
            <a:endParaRPr>
              <a:latin typeface="Arial MT"/>
              <a:cs typeface="Arial MT"/>
            </a:endParaRPr>
          </a:p>
          <a:p>
            <a:pPr marL="67732"/>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a:latin typeface="Arial MT"/>
              <a:cs typeface="Arial MT"/>
            </a:endParaRPr>
          </a:p>
        </p:txBody>
      </p:sp>
      <p:pic>
        <p:nvPicPr>
          <p:cNvPr id="3" name="object 3"/>
          <p:cNvPicPr/>
          <p:nvPr/>
        </p:nvPicPr>
        <p:blipFill>
          <a:blip r:embed="rId2" cstate="print"/>
          <a:stretch>
            <a:fillRect/>
          </a:stretch>
        </p:blipFill>
        <p:spPr>
          <a:xfrm>
            <a:off x="7541800" y="2098666"/>
            <a:ext cx="3936997" cy="2539997"/>
          </a:xfrm>
          <a:prstGeom prst="rect">
            <a:avLst/>
          </a:prstGeom>
        </p:spPr>
      </p:pic>
      <p:sp>
        <p:nvSpPr>
          <p:cNvPr id="4" name="object 4"/>
          <p:cNvSpPr txBox="1">
            <a:spLocks noGrp="1"/>
          </p:cNvSpPr>
          <p:nvPr>
            <p:ph type="title"/>
          </p:nvPr>
        </p:nvSpPr>
        <p:spPr>
          <a:xfrm>
            <a:off x="1169014" y="347306"/>
            <a:ext cx="10145607" cy="632651"/>
          </a:xfrm>
          <a:prstGeom prst="rect">
            <a:avLst/>
          </a:prstGeom>
        </p:spPr>
        <p:txBody>
          <a:bodyPr vert="horz" wrap="square" lIns="0" tIns="16933" rIns="0" bIns="0" rtlCol="0" anchor="ctr">
            <a:spAutoFit/>
          </a:bodyPr>
          <a:lstStyle/>
          <a:p>
            <a:pPr marL="16933">
              <a:lnSpc>
                <a:spcPct val="100000"/>
              </a:lnSpc>
              <a:spcBef>
                <a:spcPts val="133"/>
              </a:spcBef>
            </a:pPr>
            <a:r>
              <a:rPr sz="4000" spc="-53" dirty="0"/>
              <a:t>Intuition</a:t>
            </a:r>
            <a:r>
              <a:rPr sz="4000" spc="-33" dirty="0"/>
              <a:t> </a:t>
            </a:r>
            <a:r>
              <a:rPr sz="4000" spc="-40" dirty="0"/>
              <a:t>Behind</a:t>
            </a:r>
            <a:r>
              <a:rPr sz="4000" spc="-27" dirty="0"/>
              <a:t> </a:t>
            </a:r>
            <a:r>
              <a:rPr sz="4000" spc="-33" dirty="0"/>
              <a:t>Perceptron</a:t>
            </a:r>
            <a:r>
              <a:rPr sz="4000" spc="-27" dirty="0"/>
              <a:t> </a:t>
            </a:r>
            <a:r>
              <a:rPr sz="4000" spc="-40" dirty="0"/>
              <a:t>:</a:t>
            </a:r>
            <a:r>
              <a:rPr sz="4000" spc="-33" dirty="0"/>
              <a:t> Activation</a:t>
            </a:r>
            <a:r>
              <a:rPr sz="4000" spc="-27" dirty="0"/>
              <a:t> </a:t>
            </a:r>
            <a:r>
              <a:rPr sz="4000" spc="-47" dirty="0"/>
              <a:t>Function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28942"/>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4"/>
            <a:ext cx="5101167" cy="2733227"/>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7"/>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27" dirty="0">
                <a:latin typeface="Roboto"/>
                <a:cs typeface="Roboto"/>
              </a:rPr>
              <a:t>Neural</a:t>
            </a:r>
            <a:r>
              <a:rPr sz="1867" spc="-20" dirty="0">
                <a:latin typeface="Roboto"/>
                <a:cs typeface="Roboto"/>
              </a:rPr>
              <a:t> </a:t>
            </a:r>
            <a:r>
              <a:rPr sz="1867" spc="-13" dirty="0">
                <a:latin typeface="Roboto"/>
                <a:cs typeface="Roboto"/>
              </a:rPr>
              <a:t>Network</a:t>
            </a:r>
            <a:endParaRPr sz="1867">
              <a:latin typeface="Roboto"/>
              <a:cs typeface="Roboto"/>
            </a:endParaRPr>
          </a:p>
          <a:p>
            <a:pPr marL="1236102" lvl="1" indent="-427556">
              <a:lnSpc>
                <a:spcPts val="1893"/>
              </a:lnSpc>
              <a:buFont typeface="Arial MT"/>
              <a:buChar char="○"/>
              <a:tabLst>
                <a:tab pos="1235256" algn="l"/>
                <a:tab pos="1236102" algn="l"/>
              </a:tabLst>
            </a:pPr>
            <a:r>
              <a:rPr sz="1600" spc="-13" dirty="0">
                <a:latin typeface="Roboto"/>
                <a:cs typeface="Roboto"/>
              </a:rPr>
              <a:t>Weights</a:t>
            </a:r>
            <a:r>
              <a:rPr sz="1600" spc="-40" dirty="0">
                <a:latin typeface="Roboto"/>
                <a:cs typeface="Roboto"/>
              </a:rPr>
              <a:t> </a:t>
            </a:r>
            <a:r>
              <a:rPr sz="1600" spc="-20" dirty="0">
                <a:latin typeface="Roboto"/>
                <a:cs typeface="Roboto"/>
              </a:rPr>
              <a:t>and</a:t>
            </a:r>
            <a:r>
              <a:rPr sz="1600" spc="-33" dirty="0">
                <a:latin typeface="Roboto"/>
                <a:cs typeface="Roboto"/>
              </a:rPr>
              <a:t> </a:t>
            </a:r>
            <a:r>
              <a:rPr sz="1600" spc="-13" dirty="0">
                <a:latin typeface="Roboto"/>
                <a:cs typeface="Roboto"/>
              </a:rPr>
              <a:t>biases</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Forward</a:t>
            </a:r>
            <a:r>
              <a:rPr sz="1600" spc="-53"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Backward</a:t>
            </a:r>
            <a:r>
              <a:rPr sz="1600" spc="-60"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Activation</a:t>
            </a:r>
            <a:r>
              <a:rPr sz="1600" spc="-33" dirty="0">
                <a:latin typeface="Roboto"/>
                <a:cs typeface="Roboto"/>
              </a:rPr>
              <a:t> </a:t>
            </a:r>
            <a:r>
              <a:rPr sz="1600" spc="-27" dirty="0">
                <a:latin typeface="Roboto"/>
                <a:cs typeface="Roboto"/>
              </a:rPr>
              <a:t>Function</a:t>
            </a:r>
            <a:endParaRPr sz="1600">
              <a:latin typeface="Roboto"/>
              <a:cs typeface="Roboto"/>
            </a:endParaRPr>
          </a:p>
          <a:p>
            <a:pPr marL="1236102" lvl="1" indent="-427556">
              <a:lnSpc>
                <a:spcPts val="1893"/>
              </a:lnSpc>
              <a:buFont typeface="Arial MT"/>
              <a:buChar char="○"/>
              <a:tabLst>
                <a:tab pos="1235256" algn="l"/>
                <a:tab pos="1236102" algn="l"/>
              </a:tabLst>
            </a:pPr>
            <a:r>
              <a:rPr sz="1600" spc="-20" dirty="0">
                <a:latin typeface="Roboto"/>
                <a:cs typeface="Roboto"/>
              </a:rPr>
              <a:t>Gradient</a:t>
            </a:r>
            <a:r>
              <a:rPr sz="1600" spc="-53" dirty="0">
                <a:latin typeface="Roboto"/>
                <a:cs typeface="Roboto"/>
              </a:rPr>
              <a:t> </a:t>
            </a:r>
            <a:r>
              <a:rPr sz="1600" spc="-20" dirty="0">
                <a:latin typeface="Roboto"/>
                <a:cs typeface="Roboto"/>
              </a:rPr>
              <a:t>Descent</a:t>
            </a:r>
            <a:endParaRPr sz="1600">
              <a:latin typeface="Roboto"/>
              <a:cs typeface="Roboto"/>
            </a:endParaRPr>
          </a:p>
          <a:p>
            <a:pPr marL="626518" indent="-448722">
              <a:lnSpc>
                <a:spcPts val="2207"/>
              </a:lnSpc>
              <a:buFont typeface="Arial MT"/>
              <a:buChar char="●"/>
              <a:tabLst>
                <a:tab pos="625671" algn="l"/>
                <a:tab pos="626518" algn="l"/>
              </a:tabLst>
            </a:pPr>
            <a:r>
              <a:rPr sz="1867" spc="-27" dirty="0">
                <a:latin typeface="Roboto"/>
                <a:cs typeface="Roboto"/>
              </a:rPr>
              <a:t>Understand</a:t>
            </a:r>
            <a:r>
              <a:rPr sz="1867" dirty="0">
                <a:latin typeface="Roboto"/>
                <a:cs typeface="Roboto"/>
              </a:rPr>
              <a:t> </a:t>
            </a:r>
            <a:r>
              <a:rPr sz="1867" spc="-20" dirty="0">
                <a:latin typeface="Roboto"/>
                <a:cs typeface="Roboto"/>
              </a:rPr>
              <a:t>the</a:t>
            </a:r>
            <a:r>
              <a:rPr sz="1867" dirty="0">
                <a:latin typeface="Roboto"/>
                <a:cs typeface="Roboto"/>
              </a:rPr>
              <a:t> </a:t>
            </a:r>
            <a:r>
              <a:rPr sz="1867" spc="-27" dirty="0">
                <a:latin typeface="Roboto"/>
                <a:cs typeface="Roboto"/>
              </a:rPr>
              <a:t>working</a:t>
            </a:r>
            <a:r>
              <a:rPr sz="1867" dirty="0">
                <a:latin typeface="Roboto"/>
                <a:cs typeface="Roboto"/>
              </a:rPr>
              <a:t> </a:t>
            </a:r>
            <a:r>
              <a:rPr sz="1867" spc="-27" dirty="0">
                <a:latin typeface="Roboto"/>
                <a:cs typeface="Roboto"/>
              </a:rPr>
              <a:t>mathematically</a:t>
            </a:r>
            <a:endParaRPr sz="1867">
              <a:latin typeface="Roboto"/>
              <a:cs typeface="Roboto"/>
            </a:endParaRPr>
          </a:p>
          <a:p>
            <a:pPr marL="626518" indent="-448722">
              <a:lnSpc>
                <a:spcPts val="2220"/>
              </a:lnSpc>
              <a:buFont typeface="Arial MT"/>
              <a:buChar char="●"/>
              <a:tabLst>
                <a:tab pos="625671" algn="l"/>
                <a:tab pos="626518" algn="l"/>
              </a:tabLst>
            </a:pPr>
            <a:r>
              <a:rPr sz="1867" spc="-20" dirty="0">
                <a:latin typeface="Roboto"/>
                <a:cs typeface="Roboto"/>
              </a:rPr>
              <a:t>Implementation</a:t>
            </a:r>
            <a:r>
              <a:rPr sz="1867" spc="-13" dirty="0">
                <a:latin typeface="Roboto"/>
                <a:cs typeface="Roboto"/>
              </a:rPr>
              <a:t> </a:t>
            </a:r>
            <a:r>
              <a:rPr sz="1867" spc="-7" dirty="0">
                <a:latin typeface="Roboto"/>
                <a:cs typeface="Roboto"/>
              </a:rPr>
              <a:t>from</a:t>
            </a:r>
            <a:r>
              <a:rPr sz="1867" spc="-13" dirty="0">
                <a:latin typeface="Roboto"/>
                <a:cs typeface="Roboto"/>
              </a:rPr>
              <a:t> </a:t>
            </a:r>
            <a:r>
              <a:rPr sz="1867" spc="-27" dirty="0">
                <a:latin typeface="Roboto"/>
                <a:cs typeface="Roboto"/>
              </a:rPr>
              <a:t>scratch</a:t>
            </a:r>
            <a:r>
              <a:rPr sz="1867" spc="-7" dirty="0">
                <a:latin typeface="Roboto"/>
                <a:cs typeface="Roboto"/>
              </a:rPr>
              <a:t> </a:t>
            </a:r>
            <a:r>
              <a:rPr sz="1867" spc="-33" dirty="0">
                <a:latin typeface="Roboto"/>
                <a:cs typeface="Roboto"/>
              </a:rPr>
              <a:t>using</a:t>
            </a:r>
            <a:r>
              <a:rPr sz="1867" spc="-13" dirty="0">
                <a:latin typeface="Roboto"/>
                <a:cs typeface="Roboto"/>
              </a:rPr>
              <a:t> </a:t>
            </a:r>
            <a:r>
              <a:rPr sz="1867" spc="-33" dirty="0">
                <a:latin typeface="Roboto"/>
                <a:cs typeface="Roboto"/>
              </a:rPr>
              <a:t>numpy</a:t>
            </a:r>
            <a:endParaRPr sz="1867">
              <a:latin typeface="Roboto"/>
              <a:cs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900" y="1434783"/>
            <a:ext cx="4480560" cy="116363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a:latin typeface="Arial MT"/>
              <a:cs typeface="Arial MT"/>
            </a:endParaRPr>
          </a:p>
          <a:p>
            <a:pPr marL="50799" marR="40639">
              <a:lnSpc>
                <a:spcPts val="2200"/>
              </a:lnSpc>
              <a:spcBef>
                <a:spcPts val="2267"/>
              </a:spcBef>
            </a:pPr>
            <a:r>
              <a:rPr sz="1867" spc="-7" dirty="0">
                <a:latin typeface="Arial MT"/>
                <a:cs typeface="Arial MT"/>
              </a:rPr>
              <a:t>Output</a:t>
            </a:r>
            <a:r>
              <a:rPr sz="1867" spc="-2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will</a:t>
            </a:r>
            <a:r>
              <a:rPr sz="1867" spc="-13" dirty="0">
                <a:latin typeface="Arial MT"/>
                <a:cs typeface="Arial MT"/>
              </a:rPr>
              <a:t> </a:t>
            </a:r>
            <a:r>
              <a:rPr sz="1867" spc="-7" dirty="0">
                <a:latin typeface="Arial MT"/>
                <a:cs typeface="Arial MT"/>
              </a:rPr>
              <a:t>be</a:t>
            </a:r>
            <a:r>
              <a:rPr sz="1867" spc="-13" dirty="0">
                <a:latin typeface="Arial MT"/>
                <a:cs typeface="Arial MT"/>
              </a:rPr>
              <a:t> </a:t>
            </a:r>
            <a:r>
              <a:rPr sz="1867" dirty="0">
                <a:latin typeface="Arial MT"/>
                <a:cs typeface="Arial MT"/>
              </a:rPr>
              <a:t>1</a:t>
            </a:r>
            <a:r>
              <a:rPr sz="1867" spc="-20" dirty="0">
                <a:latin typeface="Arial MT"/>
                <a:cs typeface="Arial MT"/>
              </a:rPr>
              <a:t> </a:t>
            </a:r>
            <a:r>
              <a:rPr sz="1867" spc="-7" dirty="0">
                <a:latin typeface="Arial MT"/>
                <a:cs typeface="Arial MT"/>
              </a:rPr>
              <a:t>if</a:t>
            </a:r>
            <a:r>
              <a:rPr sz="1867" spc="-13" dirty="0">
                <a:latin typeface="Arial MT"/>
                <a:cs typeface="Arial MT"/>
              </a:rPr>
              <a:t> </a:t>
            </a: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49"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 </a:t>
            </a:r>
            <a:r>
              <a:rPr sz="1867" spc="-500" dirty="0">
                <a:latin typeface="Arial MT"/>
                <a:cs typeface="Arial MT"/>
              </a:rPr>
              <a:t> </a:t>
            </a:r>
            <a:r>
              <a:rPr sz="1867" spc="-7" dirty="0">
                <a:latin typeface="Arial MT"/>
                <a:cs typeface="Arial MT"/>
              </a:rPr>
              <a:t>otherwise.</a:t>
            </a:r>
            <a:endParaRPr sz="1867">
              <a:latin typeface="Arial MT"/>
              <a:cs typeface="Arial MT"/>
            </a:endParaRPr>
          </a:p>
        </p:txBody>
      </p:sp>
      <p:sp>
        <p:nvSpPr>
          <p:cNvPr id="3" name="object 3"/>
          <p:cNvSpPr txBox="1"/>
          <p:nvPr/>
        </p:nvSpPr>
        <p:spPr>
          <a:xfrm>
            <a:off x="5322318" y="1993585"/>
            <a:ext cx="16061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&gt;</a:t>
            </a:r>
            <a:r>
              <a:rPr sz="1867" spc="-27" dirty="0">
                <a:latin typeface="Arial MT"/>
                <a:cs typeface="Arial MT"/>
              </a:rPr>
              <a:t> </a:t>
            </a:r>
            <a:r>
              <a:rPr sz="1867" dirty="0">
                <a:latin typeface="Arial MT"/>
                <a:cs typeface="Arial MT"/>
              </a:rPr>
              <a:t>0</a:t>
            </a:r>
            <a:r>
              <a:rPr sz="1867" spc="-27"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it</a:t>
            </a:r>
            <a:r>
              <a:rPr sz="1867" spc="-27" dirty="0">
                <a:latin typeface="Arial MT"/>
                <a:cs typeface="Arial MT"/>
              </a:rPr>
              <a:t> </a:t>
            </a:r>
            <a:r>
              <a:rPr sz="1867" spc="-7" dirty="0">
                <a:latin typeface="Arial MT"/>
                <a:cs typeface="Arial MT"/>
              </a:rPr>
              <a:t>will</a:t>
            </a:r>
            <a:r>
              <a:rPr sz="1867" spc="-27" dirty="0">
                <a:latin typeface="Arial MT"/>
                <a:cs typeface="Arial MT"/>
              </a:rPr>
              <a:t> </a:t>
            </a:r>
            <a:r>
              <a:rPr sz="1867" spc="-7" dirty="0">
                <a:latin typeface="Arial MT"/>
                <a:cs typeface="Arial MT"/>
              </a:rPr>
              <a:t>be</a:t>
            </a:r>
            <a:r>
              <a:rPr sz="1867" spc="-27" dirty="0">
                <a:latin typeface="Arial MT"/>
                <a:cs typeface="Arial MT"/>
              </a:rPr>
              <a:t> </a:t>
            </a:r>
            <a:r>
              <a:rPr sz="1867" dirty="0">
                <a:latin typeface="Arial MT"/>
                <a:cs typeface="Arial MT"/>
              </a:rPr>
              <a:t>0</a:t>
            </a:r>
            <a:endParaRPr sz="1867">
              <a:latin typeface="Arial MT"/>
              <a:cs typeface="Arial MT"/>
            </a:endParaRPr>
          </a:p>
        </p:txBody>
      </p:sp>
      <p:sp>
        <p:nvSpPr>
          <p:cNvPr id="4" name="object 4"/>
          <p:cNvSpPr txBox="1"/>
          <p:nvPr/>
        </p:nvSpPr>
        <p:spPr>
          <a:xfrm>
            <a:off x="812767" y="2831783"/>
            <a:ext cx="2090420" cy="1738082"/>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a:latin typeface="Arial MT"/>
              <a:cs typeface="Arial MT"/>
            </a:endParaRPr>
          </a:p>
          <a:p>
            <a:pPr>
              <a:lnSpc>
                <a:spcPct val="100000"/>
              </a:lnSpc>
            </a:pPr>
            <a:endParaRPr sz="2000">
              <a:latin typeface="Arial MT"/>
              <a:cs typeface="Arial MT"/>
            </a:endParaRPr>
          </a:p>
          <a:p>
            <a:pPr>
              <a:spcBef>
                <a:spcPts val="67"/>
              </a:spcBef>
            </a:pPr>
            <a:endParaRPr sz="1733">
              <a:latin typeface="Arial MT"/>
              <a:cs typeface="Arial MT"/>
            </a:endParaRPr>
          </a:p>
          <a:p>
            <a:pPr marL="1198850">
              <a:lnSpc>
                <a:spcPts val="2220"/>
              </a:lnSpc>
            </a:pPr>
            <a:r>
              <a:rPr sz="1867" spc="-7" dirty="0">
                <a:latin typeface="Arial MT"/>
                <a:cs typeface="Arial MT"/>
              </a:rPr>
              <a:t>1,</a:t>
            </a:r>
            <a:r>
              <a:rPr sz="1867" spc="-40" dirty="0">
                <a:latin typeface="Arial MT"/>
                <a:cs typeface="Arial MT"/>
              </a:rPr>
              <a:t> </a:t>
            </a:r>
            <a:r>
              <a:rPr sz="1867" dirty="0">
                <a:latin typeface="Arial MT"/>
                <a:cs typeface="Arial MT"/>
              </a:rPr>
              <a:t>Z</a:t>
            </a:r>
            <a:r>
              <a:rPr sz="1867" spc="453" dirty="0">
                <a:latin typeface="Arial MT"/>
                <a:cs typeface="Arial MT"/>
              </a:rPr>
              <a:t> </a:t>
            </a:r>
            <a:r>
              <a:rPr sz="1867" dirty="0">
                <a:latin typeface="Arial MT"/>
                <a:cs typeface="Arial MT"/>
              </a:rPr>
              <a:t>&gt;</a:t>
            </a:r>
            <a:r>
              <a:rPr sz="1867" spc="-33" dirty="0">
                <a:latin typeface="Arial MT"/>
                <a:cs typeface="Arial MT"/>
              </a:rPr>
              <a:t> </a:t>
            </a:r>
            <a:r>
              <a:rPr sz="1867" dirty="0">
                <a:latin typeface="Arial MT"/>
                <a:cs typeface="Arial MT"/>
              </a:rPr>
              <a:t>0</a:t>
            </a:r>
            <a:endParaRPr sz="1867">
              <a:latin typeface="Arial MT"/>
              <a:cs typeface="Arial MT"/>
            </a:endParaRPr>
          </a:p>
          <a:p>
            <a:pPr marL="16933">
              <a:lnSpc>
                <a:spcPts val="2200"/>
              </a:lnSpc>
            </a:pPr>
            <a:r>
              <a:rPr sz="1867" spc="-7" dirty="0">
                <a:latin typeface="Arial MT"/>
                <a:cs typeface="Arial MT"/>
              </a:rPr>
              <a:t>Output</a:t>
            </a:r>
            <a:r>
              <a:rPr sz="1867" spc="-67" dirty="0">
                <a:latin typeface="Arial MT"/>
                <a:cs typeface="Arial MT"/>
              </a:rPr>
              <a:t> </a:t>
            </a:r>
            <a:r>
              <a:rPr sz="1867" dirty="0">
                <a:latin typeface="Arial MT"/>
                <a:cs typeface="Arial MT"/>
              </a:rPr>
              <a:t>=</a:t>
            </a:r>
            <a:endParaRPr sz="1867">
              <a:latin typeface="Arial MT"/>
              <a:cs typeface="Arial MT"/>
            </a:endParaRPr>
          </a:p>
          <a:p>
            <a:pPr marL="1198850">
              <a:lnSpc>
                <a:spcPts val="2220"/>
              </a:lnSpc>
            </a:pPr>
            <a:r>
              <a:rPr sz="1867" spc="-7" dirty="0">
                <a:latin typeface="Arial MT"/>
                <a:cs typeface="Arial MT"/>
              </a:rPr>
              <a:t>0,</a:t>
            </a:r>
            <a:r>
              <a:rPr sz="1867" spc="-40" dirty="0">
                <a:latin typeface="Arial MT"/>
                <a:cs typeface="Arial MT"/>
              </a:rPr>
              <a:t> </a:t>
            </a:r>
            <a:r>
              <a:rPr sz="1867" dirty="0">
                <a:latin typeface="Arial MT"/>
                <a:cs typeface="Arial MT"/>
              </a:rPr>
              <a:t>Z</a:t>
            </a:r>
            <a:r>
              <a:rPr sz="1867" spc="453" dirty="0">
                <a:latin typeface="Arial MT"/>
                <a:cs typeface="Arial MT"/>
              </a:rPr>
              <a:t> </a:t>
            </a:r>
            <a:r>
              <a:rPr sz="1867" dirty="0">
                <a:latin typeface="Arial MT"/>
                <a:cs typeface="Arial MT"/>
              </a:rPr>
              <a:t>≤</a:t>
            </a:r>
            <a:r>
              <a:rPr sz="1867" spc="-33" dirty="0">
                <a:latin typeface="Arial MT"/>
                <a:cs typeface="Arial MT"/>
              </a:rPr>
              <a:t> </a:t>
            </a:r>
            <a:r>
              <a:rPr sz="1867" dirty="0">
                <a:latin typeface="Arial MT"/>
                <a:cs typeface="Arial MT"/>
              </a:rPr>
              <a:t>0</a:t>
            </a:r>
            <a:endParaRPr sz="1867">
              <a:latin typeface="Arial MT"/>
              <a:cs typeface="Arial MT"/>
            </a:endParaRPr>
          </a:p>
        </p:txBody>
      </p:sp>
      <p:pic>
        <p:nvPicPr>
          <p:cNvPr id="5" name="object 5"/>
          <p:cNvPicPr/>
          <p:nvPr/>
        </p:nvPicPr>
        <p:blipFill>
          <a:blip r:embed="rId2" cstate="print"/>
          <a:stretch>
            <a:fillRect/>
          </a:stretch>
        </p:blipFill>
        <p:spPr>
          <a:xfrm>
            <a:off x="7541800" y="2098666"/>
            <a:ext cx="3936997" cy="2539997"/>
          </a:xfrm>
          <a:prstGeom prst="rect">
            <a:avLst/>
          </a:prstGeom>
        </p:spPr>
      </p:pic>
      <p:sp>
        <p:nvSpPr>
          <p:cNvPr id="6" name="object 6"/>
          <p:cNvSpPr/>
          <p:nvPr/>
        </p:nvSpPr>
        <p:spPr>
          <a:xfrm>
            <a:off x="1813734" y="3782166"/>
            <a:ext cx="205740" cy="744220"/>
          </a:xfrm>
          <a:custGeom>
            <a:avLst/>
            <a:gdLst/>
            <a:ahLst/>
            <a:cxnLst/>
            <a:rect l="l" t="t" r="r" b="b"/>
            <a:pathLst>
              <a:path w="154305" h="558164">
                <a:moveTo>
                  <a:pt x="153899" y="557699"/>
                </a:moveTo>
                <a:lnTo>
                  <a:pt x="123947" y="551652"/>
                </a:lnTo>
                <a:lnTo>
                  <a:pt x="99488" y="535161"/>
                </a:lnTo>
                <a:lnTo>
                  <a:pt x="82997" y="510702"/>
                </a:lnTo>
                <a:lnTo>
                  <a:pt x="76949" y="480749"/>
                </a:lnTo>
                <a:lnTo>
                  <a:pt x="76949" y="355799"/>
                </a:lnTo>
                <a:lnTo>
                  <a:pt x="70902" y="325847"/>
                </a:lnTo>
                <a:lnTo>
                  <a:pt x="54411" y="301388"/>
                </a:lnTo>
                <a:lnTo>
                  <a:pt x="29952" y="284897"/>
                </a:lnTo>
                <a:lnTo>
                  <a:pt x="0" y="278849"/>
                </a:lnTo>
                <a:lnTo>
                  <a:pt x="29952" y="272802"/>
                </a:lnTo>
                <a:lnTo>
                  <a:pt x="54411" y="256311"/>
                </a:lnTo>
                <a:lnTo>
                  <a:pt x="70902" y="231852"/>
                </a:lnTo>
                <a:lnTo>
                  <a:pt x="76949" y="201899"/>
                </a:lnTo>
                <a:lnTo>
                  <a:pt x="76949" y="76949"/>
                </a:lnTo>
                <a:lnTo>
                  <a:pt x="82997" y="46997"/>
                </a:lnTo>
                <a:lnTo>
                  <a:pt x="99488" y="22538"/>
                </a:lnTo>
                <a:lnTo>
                  <a:pt x="123947" y="6047"/>
                </a:lnTo>
                <a:lnTo>
                  <a:pt x="153899" y="0"/>
                </a:lnTo>
              </a:path>
            </a:pathLst>
          </a:custGeom>
          <a:ln w="19049">
            <a:solidFill>
              <a:srgbClr val="595959"/>
            </a:solidFill>
          </a:ln>
        </p:spPr>
        <p:txBody>
          <a:bodyPr wrap="square" lIns="0" tIns="0" rIns="0" bIns="0" rtlCol="0"/>
          <a:lstStyle/>
          <a:p>
            <a:endParaRPr sz="2400"/>
          </a:p>
        </p:txBody>
      </p:sp>
      <p:sp>
        <p:nvSpPr>
          <p:cNvPr id="7" name="object 7"/>
          <p:cNvSpPr txBox="1">
            <a:spLocks noGrp="1"/>
          </p:cNvSpPr>
          <p:nvPr>
            <p:ph type="title"/>
          </p:nvPr>
        </p:nvSpPr>
        <p:spPr>
          <a:xfrm>
            <a:off x="1169014" y="347306"/>
            <a:ext cx="10145607" cy="632651"/>
          </a:xfrm>
          <a:prstGeom prst="rect">
            <a:avLst/>
          </a:prstGeom>
        </p:spPr>
        <p:txBody>
          <a:bodyPr vert="horz" wrap="square" lIns="0" tIns="16933" rIns="0" bIns="0" rtlCol="0" anchor="ctr">
            <a:spAutoFit/>
          </a:bodyPr>
          <a:lstStyle/>
          <a:p>
            <a:pPr marL="16933">
              <a:lnSpc>
                <a:spcPct val="100000"/>
              </a:lnSpc>
              <a:spcBef>
                <a:spcPts val="133"/>
              </a:spcBef>
            </a:pPr>
            <a:r>
              <a:rPr sz="4000" spc="-53" dirty="0"/>
              <a:t>Intuition</a:t>
            </a:r>
            <a:r>
              <a:rPr sz="4000" spc="-33" dirty="0"/>
              <a:t> </a:t>
            </a:r>
            <a:r>
              <a:rPr sz="4000" spc="-40" dirty="0"/>
              <a:t>Behind</a:t>
            </a:r>
            <a:r>
              <a:rPr sz="4000" spc="-27" dirty="0"/>
              <a:t> </a:t>
            </a:r>
            <a:r>
              <a:rPr sz="4000" spc="-33" dirty="0"/>
              <a:t>Perceptron</a:t>
            </a:r>
            <a:r>
              <a:rPr sz="4000" spc="-27" dirty="0"/>
              <a:t> </a:t>
            </a:r>
            <a:r>
              <a:rPr sz="4000" spc="-40" dirty="0"/>
              <a:t>:</a:t>
            </a:r>
            <a:r>
              <a:rPr sz="4000" spc="-33" dirty="0"/>
              <a:t> Activation</a:t>
            </a:r>
            <a:r>
              <a:rPr sz="4000" spc="-27" dirty="0"/>
              <a:t> </a:t>
            </a:r>
            <a:r>
              <a:rPr sz="4000" spc="-47" dirty="0"/>
              <a:t>Function</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8900" y="1434783"/>
            <a:ext cx="4480560" cy="116363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a:latin typeface="Arial MT"/>
              <a:cs typeface="Arial MT"/>
            </a:endParaRPr>
          </a:p>
          <a:p>
            <a:pPr marL="50799" marR="40639">
              <a:lnSpc>
                <a:spcPts val="2200"/>
              </a:lnSpc>
              <a:spcBef>
                <a:spcPts val="2267"/>
              </a:spcBef>
            </a:pPr>
            <a:r>
              <a:rPr sz="1867" spc="-7" dirty="0">
                <a:latin typeface="Arial MT"/>
                <a:cs typeface="Arial MT"/>
              </a:rPr>
              <a:t>Output</a:t>
            </a:r>
            <a:r>
              <a:rPr sz="1867" spc="-2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will</a:t>
            </a:r>
            <a:r>
              <a:rPr sz="1867" spc="-13" dirty="0">
                <a:latin typeface="Arial MT"/>
                <a:cs typeface="Arial MT"/>
              </a:rPr>
              <a:t> </a:t>
            </a:r>
            <a:r>
              <a:rPr sz="1867" spc="-7" dirty="0">
                <a:latin typeface="Arial MT"/>
                <a:cs typeface="Arial MT"/>
              </a:rPr>
              <a:t>be</a:t>
            </a:r>
            <a:r>
              <a:rPr sz="1867" spc="-13" dirty="0">
                <a:latin typeface="Arial MT"/>
                <a:cs typeface="Arial MT"/>
              </a:rPr>
              <a:t> </a:t>
            </a:r>
            <a:r>
              <a:rPr sz="1867" dirty="0">
                <a:latin typeface="Arial MT"/>
                <a:cs typeface="Arial MT"/>
              </a:rPr>
              <a:t>1</a:t>
            </a:r>
            <a:r>
              <a:rPr sz="1867" spc="-20" dirty="0">
                <a:latin typeface="Arial MT"/>
                <a:cs typeface="Arial MT"/>
              </a:rPr>
              <a:t> </a:t>
            </a:r>
            <a:r>
              <a:rPr sz="1867" spc="-7" dirty="0">
                <a:latin typeface="Arial MT"/>
                <a:cs typeface="Arial MT"/>
              </a:rPr>
              <a:t>if</a:t>
            </a:r>
            <a:r>
              <a:rPr sz="1867" spc="-13" dirty="0">
                <a:latin typeface="Arial MT"/>
                <a:cs typeface="Arial MT"/>
              </a:rPr>
              <a:t> </a:t>
            </a: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49"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 </a:t>
            </a:r>
            <a:r>
              <a:rPr sz="1867" spc="-500" dirty="0">
                <a:latin typeface="Arial MT"/>
                <a:cs typeface="Arial MT"/>
              </a:rPr>
              <a:t> </a:t>
            </a:r>
            <a:r>
              <a:rPr sz="1867" spc="-7" dirty="0">
                <a:latin typeface="Arial MT"/>
                <a:cs typeface="Arial MT"/>
              </a:rPr>
              <a:t>otherwise.</a:t>
            </a:r>
            <a:endParaRPr sz="1867">
              <a:latin typeface="Arial MT"/>
              <a:cs typeface="Arial MT"/>
            </a:endParaRPr>
          </a:p>
        </p:txBody>
      </p:sp>
      <p:sp>
        <p:nvSpPr>
          <p:cNvPr id="3" name="object 3"/>
          <p:cNvSpPr txBox="1"/>
          <p:nvPr/>
        </p:nvSpPr>
        <p:spPr>
          <a:xfrm>
            <a:off x="5322318" y="1993585"/>
            <a:ext cx="16061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&gt;</a:t>
            </a:r>
            <a:r>
              <a:rPr sz="1867" spc="-27" dirty="0">
                <a:latin typeface="Arial MT"/>
                <a:cs typeface="Arial MT"/>
              </a:rPr>
              <a:t> </a:t>
            </a:r>
            <a:r>
              <a:rPr sz="1867" dirty="0">
                <a:latin typeface="Arial MT"/>
                <a:cs typeface="Arial MT"/>
              </a:rPr>
              <a:t>0</a:t>
            </a:r>
            <a:r>
              <a:rPr sz="1867" spc="-27"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it</a:t>
            </a:r>
            <a:r>
              <a:rPr sz="1867" spc="-27" dirty="0">
                <a:latin typeface="Arial MT"/>
                <a:cs typeface="Arial MT"/>
              </a:rPr>
              <a:t> </a:t>
            </a:r>
            <a:r>
              <a:rPr sz="1867" spc="-7" dirty="0">
                <a:latin typeface="Arial MT"/>
                <a:cs typeface="Arial MT"/>
              </a:rPr>
              <a:t>will</a:t>
            </a:r>
            <a:r>
              <a:rPr sz="1867" spc="-27" dirty="0">
                <a:latin typeface="Arial MT"/>
                <a:cs typeface="Arial MT"/>
              </a:rPr>
              <a:t> </a:t>
            </a:r>
            <a:r>
              <a:rPr sz="1867" spc="-7" dirty="0">
                <a:latin typeface="Arial MT"/>
                <a:cs typeface="Arial MT"/>
              </a:rPr>
              <a:t>be</a:t>
            </a:r>
            <a:r>
              <a:rPr sz="1867" spc="-27" dirty="0">
                <a:latin typeface="Arial MT"/>
                <a:cs typeface="Arial MT"/>
              </a:rPr>
              <a:t> </a:t>
            </a:r>
            <a:r>
              <a:rPr sz="1867" dirty="0">
                <a:latin typeface="Arial MT"/>
                <a:cs typeface="Arial MT"/>
              </a:rPr>
              <a:t>0</a:t>
            </a:r>
            <a:endParaRPr sz="1867">
              <a:latin typeface="Arial MT"/>
              <a:cs typeface="Arial MT"/>
            </a:endParaRPr>
          </a:p>
        </p:txBody>
      </p:sp>
      <p:sp>
        <p:nvSpPr>
          <p:cNvPr id="4" name="object 4"/>
          <p:cNvSpPr txBox="1"/>
          <p:nvPr/>
        </p:nvSpPr>
        <p:spPr>
          <a:xfrm>
            <a:off x="812768" y="2831784"/>
            <a:ext cx="4906433" cy="2312727"/>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a:latin typeface="Arial MT"/>
              <a:cs typeface="Arial MT"/>
            </a:endParaRPr>
          </a:p>
          <a:p>
            <a:pPr>
              <a:lnSpc>
                <a:spcPct val="100000"/>
              </a:lnSpc>
            </a:pPr>
            <a:endParaRPr sz="2000">
              <a:latin typeface="Arial MT"/>
              <a:cs typeface="Arial MT"/>
            </a:endParaRPr>
          </a:p>
          <a:p>
            <a:pPr>
              <a:spcBef>
                <a:spcPts val="67"/>
              </a:spcBef>
            </a:pPr>
            <a:endParaRPr sz="1733">
              <a:latin typeface="Arial MT"/>
              <a:cs typeface="Arial MT"/>
            </a:endParaRPr>
          </a:p>
          <a:p>
            <a:pPr marL="1198850">
              <a:lnSpc>
                <a:spcPts val="2220"/>
              </a:lnSpc>
            </a:pPr>
            <a:r>
              <a:rPr sz="1867" spc="-7" dirty="0">
                <a:latin typeface="Arial MT"/>
                <a:cs typeface="Arial MT"/>
              </a:rPr>
              <a:t>1,</a:t>
            </a:r>
            <a:r>
              <a:rPr sz="1867" spc="-33" dirty="0">
                <a:latin typeface="Arial MT"/>
                <a:cs typeface="Arial MT"/>
              </a:rPr>
              <a:t> </a:t>
            </a:r>
            <a:r>
              <a:rPr sz="1867" dirty="0">
                <a:latin typeface="Arial MT"/>
                <a:cs typeface="Arial MT"/>
              </a:rPr>
              <a:t>Z</a:t>
            </a:r>
            <a:r>
              <a:rPr sz="1867" spc="460" dirty="0">
                <a:latin typeface="Arial MT"/>
                <a:cs typeface="Arial MT"/>
              </a:rPr>
              <a:t> </a:t>
            </a:r>
            <a:r>
              <a:rPr sz="1867" dirty="0">
                <a:latin typeface="Arial MT"/>
                <a:cs typeface="Arial MT"/>
              </a:rPr>
              <a:t>&gt;</a:t>
            </a:r>
            <a:r>
              <a:rPr sz="1867" spc="-27" dirty="0">
                <a:latin typeface="Arial MT"/>
                <a:cs typeface="Arial MT"/>
              </a:rPr>
              <a:t> </a:t>
            </a:r>
            <a:r>
              <a:rPr sz="1867" dirty="0">
                <a:latin typeface="Arial MT"/>
                <a:cs typeface="Arial MT"/>
              </a:rPr>
              <a:t>0</a:t>
            </a:r>
            <a:endParaRPr sz="1867">
              <a:latin typeface="Arial MT"/>
              <a:cs typeface="Arial MT"/>
            </a:endParaRPr>
          </a:p>
          <a:p>
            <a:pPr marL="16933">
              <a:lnSpc>
                <a:spcPts val="2200"/>
              </a:lnSpc>
            </a:pPr>
            <a:r>
              <a:rPr sz="1867" spc="-7" dirty="0">
                <a:latin typeface="Arial MT"/>
                <a:cs typeface="Arial MT"/>
              </a:rPr>
              <a:t>Output</a:t>
            </a:r>
            <a:r>
              <a:rPr sz="1867" spc="-67" dirty="0">
                <a:latin typeface="Arial MT"/>
                <a:cs typeface="Arial MT"/>
              </a:rPr>
              <a:t> </a:t>
            </a:r>
            <a:r>
              <a:rPr sz="1867" dirty="0">
                <a:latin typeface="Arial MT"/>
                <a:cs typeface="Arial MT"/>
              </a:rPr>
              <a:t>=</a:t>
            </a:r>
            <a:endParaRPr sz="1867">
              <a:latin typeface="Arial MT"/>
              <a:cs typeface="Arial MT"/>
            </a:endParaRPr>
          </a:p>
          <a:p>
            <a:pPr marL="1198850">
              <a:lnSpc>
                <a:spcPts val="2220"/>
              </a:lnSpc>
            </a:pPr>
            <a:r>
              <a:rPr sz="1867" spc="-7" dirty="0">
                <a:latin typeface="Arial MT"/>
                <a:cs typeface="Arial MT"/>
              </a:rPr>
              <a:t>0,</a:t>
            </a:r>
            <a:r>
              <a:rPr sz="1867" spc="-33" dirty="0">
                <a:latin typeface="Arial MT"/>
                <a:cs typeface="Arial MT"/>
              </a:rPr>
              <a:t> </a:t>
            </a:r>
            <a:r>
              <a:rPr sz="1867" dirty="0">
                <a:latin typeface="Arial MT"/>
                <a:cs typeface="Arial MT"/>
              </a:rPr>
              <a:t>Z</a:t>
            </a:r>
            <a:r>
              <a:rPr sz="1867" spc="460" dirty="0">
                <a:latin typeface="Arial MT"/>
                <a:cs typeface="Arial MT"/>
              </a:rPr>
              <a:t> </a:t>
            </a:r>
            <a:r>
              <a:rPr sz="1867" dirty="0">
                <a:latin typeface="Arial MT"/>
                <a:cs typeface="Arial MT"/>
              </a:rPr>
              <a:t>≤</a:t>
            </a:r>
            <a:r>
              <a:rPr sz="1867" spc="-27" dirty="0">
                <a:latin typeface="Arial MT"/>
                <a:cs typeface="Arial MT"/>
              </a:rPr>
              <a:t> </a:t>
            </a:r>
            <a:r>
              <a:rPr sz="1867" dirty="0">
                <a:latin typeface="Arial MT"/>
                <a:cs typeface="Arial MT"/>
              </a:rPr>
              <a:t>0</a:t>
            </a:r>
            <a:endParaRPr sz="1867">
              <a:latin typeface="Arial MT"/>
              <a:cs typeface="Arial MT"/>
            </a:endParaRPr>
          </a:p>
          <a:p>
            <a:pPr>
              <a:spcBef>
                <a:spcPts val="13"/>
              </a:spcBef>
            </a:pPr>
            <a:endParaRPr sz="1867">
              <a:latin typeface="Arial MT"/>
              <a:cs typeface="Arial MT"/>
            </a:endParaRPr>
          </a:p>
          <a:p>
            <a:pPr marL="16933"/>
            <a:r>
              <a:rPr sz="1867" spc="-7" dirty="0">
                <a:latin typeface="Arial MT"/>
                <a:cs typeface="Arial MT"/>
              </a:rPr>
              <a:t>Output</a:t>
            </a:r>
            <a:r>
              <a:rPr sz="1867" spc="-20" dirty="0">
                <a:latin typeface="Arial MT"/>
                <a:cs typeface="Arial MT"/>
              </a:rPr>
              <a:t> </a:t>
            </a:r>
            <a:r>
              <a:rPr sz="1867" dirty="0">
                <a:latin typeface="Arial MT"/>
                <a:cs typeface="Arial MT"/>
              </a:rPr>
              <a:t>=</a:t>
            </a:r>
            <a:r>
              <a:rPr sz="1867" spc="-20" dirty="0">
                <a:latin typeface="Arial MT"/>
                <a:cs typeface="Arial MT"/>
              </a:rPr>
              <a:t> </a:t>
            </a:r>
            <a:r>
              <a:rPr sz="1867" dirty="0">
                <a:latin typeface="Arial MT"/>
                <a:cs typeface="Arial MT"/>
              </a:rPr>
              <a:t>step</a:t>
            </a:r>
            <a:r>
              <a:rPr sz="1867" spc="-13" dirty="0">
                <a:latin typeface="Arial MT"/>
                <a:cs typeface="Arial MT"/>
              </a:rPr>
              <a:t> </a:t>
            </a:r>
            <a:r>
              <a:rPr sz="1867" spc="-7" dirty="0">
                <a:latin typeface="Arial MT"/>
                <a:cs typeface="Arial MT"/>
              </a:rPr>
              <a:t>function</a:t>
            </a:r>
            <a:r>
              <a:rPr sz="1867" spc="-20" dirty="0">
                <a:latin typeface="Arial MT"/>
                <a:cs typeface="Arial MT"/>
              </a:rPr>
              <a:t> </a:t>
            </a:r>
            <a:r>
              <a:rPr sz="1867" dirty="0">
                <a:latin typeface="Arial MT"/>
                <a:cs typeface="Arial MT"/>
              </a:rPr>
              <a:t>(Z)</a:t>
            </a:r>
            <a:r>
              <a:rPr sz="1867" spc="-13" dirty="0">
                <a:latin typeface="Arial MT"/>
                <a:cs typeface="Arial MT"/>
              </a:rPr>
              <a:t> </a:t>
            </a:r>
            <a:r>
              <a:rPr sz="1867" spc="-7" dirty="0">
                <a:latin typeface="Arial MT"/>
                <a:cs typeface="Arial MT"/>
              </a:rPr>
              <a:t>or</a:t>
            </a:r>
            <a:r>
              <a:rPr sz="1867" spc="-20" dirty="0">
                <a:latin typeface="Arial MT"/>
                <a:cs typeface="Arial MT"/>
              </a:rPr>
              <a:t> </a:t>
            </a:r>
            <a:r>
              <a:rPr sz="1867" spc="-7" dirty="0">
                <a:latin typeface="Arial MT"/>
                <a:cs typeface="Arial MT"/>
              </a:rPr>
              <a:t>Output</a:t>
            </a:r>
            <a:r>
              <a:rPr sz="1867" spc="-13" dirty="0">
                <a:latin typeface="Arial MT"/>
                <a:cs typeface="Arial MT"/>
              </a:rPr>
              <a:t> </a:t>
            </a:r>
            <a:r>
              <a:rPr sz="1867" dirty="0">
                <a:latin typeface="Arial MT"/>
                <a:cs typeface="Arial MT"/>
              </a:rPr>
              <a:t>=</a:t>
            </a:r>
            <a:r>
              <a:rPr sz="1867" spc="47" dirty="0">
                <a:latin typeface="Arial MT"/>
                <a:cs typeface="Arial MT"/>
              </a:rPr>
              <a:t> </a:t>
            </a:r>
            <a:r>
              <a:rPr sz="1867" b="1" spc="-7" dirty="0">
                <a:latin typeface="Arial" panose="020B0604020202020204"/>
                <a:cs typeface="Arial" panose="020B0604020202020204"/>
              </a:rPr>
              <a:t>step</a:t>
            </a:r>
            <a:r>
              <a:rPr sz="1867" b="1" spc="-20"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pic>
        <p:nvPicPr>
          <p:cNvPr id="5" name="object 5"/>
          <p:cNvPicPr/>
          <p:nvPr/>
        </p:nvPicPr>
        <p:blipFill>
          <a:blip r:embed="rId2" cstate="print"/>
          <a:stretch>
            <a:fillRect/>
          </a:stretch>
        </p:blipFill>
        <p:spPr>
          <a:xfrm>
            <a:off x="7541800" y="2098666"/>
            <a:ext cx="3936997" cy="2539997"/>
          </a:xfrm>
          <a:prstGeom prst="rect">
            <a:avLst/>
          </a:prstGeom>
        </p:spPr>
      </p:pic>
      <p:sp>
        <p:nvSpPr>
          <p:cNvPr id="6" name="object 6"/>
          <p:cNvSpPr/>
          <p:nvPr/>
        </p:nvSpPr>
        <p:spPr>
          <a:xfrm>
            <a:off x="1813734" y="3782166"/>
            <a:ext cx="205740" cy="744220"/>
          </a:xfrm>
          <a:custGeom>
            <a:avLst/>
            <a:gdLst/>
            <a:ahLst/>
            <a:cxnLst/>
            <a:rect l="l" t="t" r="r" b="b"/>
            <a:pathLst>
              <a:path w="154305" h="558164">
                <a:moveTo>
                  <a:pt x="153899" y="557699"/>
                </a:moveTo>
                <a:lnTo>
                  <a:pt x="123947" y="551652"/>
                </a:lnTo>
                <a:lnTo>
                  <a:pt x="99488" y="535161"/>
                </a:lnTo>
                <a:lnTo>
                  <a:pt x="82997" y="510702"/>
                </a:lnTo>
                <a:lnTo>
                  <a:pt x="76949" y="480749"/>
                </a:lnTo>
                <a:lnTo>
                  <a:pt x="76949" y="355799"/>
                </a:lnTo>
                <a:lnTo>
                  <a:pt x="70902" y="325847"/>
                </a:lnTo>
                <a:lnTo>
                  <a:pt x="54411" y="301388"/>
                </a:lnTo>
                <a:lnTo>
                  <a:pt x="29952" y="284897"/>
                </a:lnTo>
                <a:lnTo>
                  <a:pt x="0" y="278849"/>
                </a:lnTo>
                <a:lnTo>
                  <a:pt x="29952" y="272802"/>
                </a:lnTo>
                <a:lnTo>
                  <a:pt x="54411" y="256311"/>
                </a:lnTo>
                <a:lnTo>
                  <a:pt x="70902" y="231852"/>
                </a:lnTo>
                <a:lnTo>
                  <a:pt x="76949" y="201899"/>
                </a:lnTo>
                <a:lnTo>
                  <a:pt x="76949" y="76949"/>
                </a:lnTo>
                <a:lnTo>
                  <a:pt x="82997" y="46997"/>
                </a:lnTo>
                <a:lnTo>
                  <a:pt x="99488" y="22538"/>
                </a:lnTo>
                <a:lnTo>
                  <a:pt x="123947" y="6047"/>
                </a:lnTo>
                <a:lnTo>
                  <a:pt x="153899" y="0"/>
                </a:lnTo>
              </a:path>
            </a:pathLst>
          </a:custGeom>
          <a:ln w="19049">
            <a:solidFill>
              <a:srgbClr val="595959"/>
            </a:solidFill>
          </a:ln>
        </p:spPr>
        <p:txBody>
          <a:bodyPr wrap="square" lIns="0" tIns="0" rIns="0" bIns="0" rtlCol="0"/>
          <a:lstStyle/>
          <a:p>
            <a:endParaRPr sz="2400"/>
          </a:p>
        </p:txBody>
      </p:sp>
      <p:sp>
        <p:nvSpPr>
          <p:cNvPr id="7" name="object 7"/>
          <p:cNvSpPr txBox="1">
            <a:spLocks noGrp="1"/>
          </p:cNvSpPr>
          <p:nvPr>
            <p:ph type="title"/>
          </p:nvPr>
        </p:nvSpPr>
        <p:spPr>
          <a:xfrm>
            <a:off x="1169014" y="347306"/>
            <a:ext cx="10145607" cy="632651"/>
          </a:xfrm>
          <a:prstGeom prst="rect">
            <a:avLst/>
          </a:prstGeom>
        </p:spPr>
        <p:txBody>
          <a:bodyPr vert="horz" wrap="square" lIns="0" tIns="16933" rIns="0" bIns="0" rtlCol="0" anchor="ctr">
            <a:spAutoFit/>
          </a:bodyPr>
          <a:lstStyle/>
          <a:p>
            <a:pPr marL="16933">
              <a:lnSpc>
                <a:spcPct val="100000"/>
              </a:lnSpc>
              <a:spcBef>
                <a:spcPts val="133"/>
              </a:spcBef>
            </a:pPr>
            <a:r>
              <a:rPr sz="4000" spc="-53" dirty="0"/>
              <a:t>Intuition</a:t>
            </a:r>
            <a:r>
              <a:rPr sz="4000" spc="-33" dirty="0"/>
              <a:t> </a:t>
            </a:r>
            <a:r>
              <a:rPr sz="4000" spc="-40" dirty="0"/>
              <a:t>Behind</a:t>
            </a:r>
            <a:r>
              <a:rPr sz="4000" spc="-27" dirty="0"/>
              <a:t> </a:t>
            </a:r>
            <a:r>
              <a:rPr sz="4000" spc="-33" dirty="0"/>
              <a:t>Perceptron</a:t>
            </a:r>
            <a:r>
              <a:rPr sz="4000" spc="-27" dirty="0"/>
              <a:t> </a:t>
            </a:r>
            <a:r>
              <a:rPr sz="4000" spc="-40" dirty="0"/>
              <a:t>:</a:t>
            </a:r>
            <a:r>
              <a:rPr sz="4000" spc="-33" dirty="0"/>
              <a:t> Activation</a:t>
            </a:r>
            <a:r>
              <a:rPr sz="4000" spc="-27" dirty="0"/>
              <a:t> </a:t>
            </a:r>
            <a:r>
              <a:rPr sz="4000" spc="-47" dirty="0"/>
              <a:t>Function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541800" y="2098666"/>
            <a:ext cx="3936997" cy="2539997"/>
          </a:xfrm>
          <a:prstGeom prst="rect">
            <a:avLst/>
          </a:prstGeom>
        </p:spPr>
      </p:pic>
      <p:sp>
        <p:nvSpPr>
          <p:cNvPr id="3" name="object 3"/>
          <p:cNvSpPr/>
          <p:nvPr/>
        </p:nvSpPr>
        <p:spPr>
          <a:xfrm>
            <a:off x="1813734" y="3782166"/>
            <a:ext cx="205740" cy="744220"/>
          </a:xfrm>
          <a:custGeom>
            <a:avLst/>
            <a:gdLst/>
            <a:ahLst/>
            <a:cxnLst/>
            <a:rect l="l" t="t" r="r" b="b"/>
            <a:pathLst>
              <a:path w="154305" h="558164">
                <a:moveTo>
                  <a:pt x="153899" y="557699"/>
                </a:moveTo>
                <a:lnTo>
                  <a:pt x="123947" y="551652"/>
                </a:lnTo>
                <a:lnTo>
                  <a:pt x="99488" y="535161"/>
                </a:lnTo>
                <a:lnTo>
                  <a:pt x="82997" y="510702"/>
                </a:lnTo>
                <a:lnTo>
                  <a:pt x="76949" y="480749"/>
                </a:lnTo>
                <a:lnTo>
                  <a:pt x="76949" y="355799"/>
                </a:lnTo>
                <a:lnTo>
                  <a:pt x="70902" y="325847"/>
                </a:lnTo>
                <a:lnTo>
                  <a:pt x="54411" y="301388"/>
                </a:lnTo>
                <a:lnTo>
                  <a:pt x="29952" y="284897"/>
                </a:lnTo>
                <a:lnTo>
                  <a:pt x="0" y="278849"/>
                </a:lnTo>
                <a:lnTo>
                  <a:pt x="29952" y="272802"/>
                </a:lnTo>
                <a:lnTo>
                  <a:pt x="54411" y="256311"/>
                </a:lnTo>
                <a:lnTo>
                  <a:pt x="70902" y="231852"/>
                </a:lnTo>
                <a:lnTo>
                  <a:pt x="76949" y="201899"/>
                </a:lnTo>
                <a:lnTo>
                  <a:pt x="76949" y="76949"/>
                </a:lnTo>
                <a:lnTo>
                  <a:pt x="82997" y="46997"/>
                </a:lnTo>
                <a:lnTo>
                  <a:pt x="99488" y="22538"/>
                </a:lnTo>
                <a:lnTo>
                  <a:pt x="123947" y="6047"/>
                </a:lnTo>
                <a:lnTo>
                  <a:pt x="153899" y="0"/>
                </a:lnTo>
              </a:path>
            </a:pathLst>
          </a:custGeom>
          <a:ln w="19049">
            <a:solidFill>
              <a:srgbClr val="595959"/>
            </a:solidFill>
          </a:ln>
        </p:spPr>
        <p:txBody>
          <a:bodyPr wrap="square" lIns="0" tIns="0" rIns="0" bIns="0" rtlCol="0"/>
          <a:lstStyle/>
          <a:p>
            <a:endParaRPr sz="2400"/>
          </a:p>
        </p:txBody>
      </p:sp>
      <p:sp>
        <p:nvSpPr>
          <p:cNvPr id="4" name="object 4"/>
          <p:cNvSpPr txBox="1">
            <a:spLocks noGrp="1"/>
          </p:cNvSpPr>
          <p:nvPr>
            <p:ph type="title"/>
          </p:nvPr>
        </p:nvSpPr>
        <p:spPr>
          <a:xfrm>
            <a:off x="1169014" y="347306"/>
            <a:ext cx="10145607" cy="632651"/>
          </a:xfrm>
          <a:prstGeom prst="rect">
            <a:avLst/>
          </a:prstGeom>
        </p:spPr>
        <p:txBody>
          <a:bodyPr vert="horz" wrap="square" lIns="0" tIns="16933" rIns="0" bIns="0" rtlCol="0" anchor="ctr">
            <a:spAutoFit/>
          </a:bodyPr>
          <a:lstStyle/>
          <a:p>
            <a:pPr marL="16933">
              <a:lnSpc>
                <a:spcPct val="100000"/>
              </a:lnSpc>
              <a:spcBef>
                <a:spcPts val="133"/>
              </a:spcBef>
            </a:pPr>
            <a:r>
              <a:rPr sz="4000" spc="-53" dirty="0"/>
              <a:t>Intuition</a:t>
            </a:r>
            <a:r>
              <a:rPr sz="4000" spc="-33" dirty="0"/>
              <a:t> </a:t>
            </a:r>
            <a:r>
              <a:rPr sz="4000" spc="-40" dirty="0"/>
              <a:t>Behind</a:t>
            </a:r>
            <a:r>
              <a:rPr sz="4000" spc="-27" dirty="0"/>
              <a:t> </a:t>
            </a:r>
            <a:r>
              <a:rPr sz="4000" spc="-33" dirty="0"/>
              <a:t>Perceptron</a:t>
            </a:r>
            <a:r>
              <a:rPr sz="4000" spc="-27" dirty="0"/>
              <a:t> </a:t>
            </a:r>
            <a:r>
              <a:rPr sz="4000" spc="-40" dirty="0"/>
              <a:t>:</a:t>
            </a:r>
            <a:r>
              <a:rPr sz="4000" spc="-33" dirty="0"/>
              <a:t> Activation</a:t>
            </a:r>
            <a:r>
              <a:rPr sz="4000" spc="-27" dirty="0"/>
              <a:t> </a:t>
            </a:r>
            <a:r>
              <a:rPr sz="4000" spc="-47" dirty="0"/>
              <a:t>Function</a:t>
            </a:r>
          </a:p>
        </p:txBody>
      </p:sp>
      <p:sp>
        <p:nvSpPr>
          <p:cNvPr id="5" name="object 5"/>
          <p:cNvSpPr txBox="1"/>
          <p:nvPr/>
        </p:nvSpPr>
        <p:spPr>
          <a:xfrm>
            <a:off x="778900" y="1434783"/>
            <a:ext cx="4480560" cy="1163631"/>
          </a:xfrm>
          <a:prstGeom prst="rect">
            <a:avLst/>
          </a:prstGeom>
        </p:spPr>
        <p:txBody>
          <a:bodyPr vert="horz" wrap="square" lIns="0" tIns="16933" rIns="0" bIns="0" rtlCol="0">
            <a:spAutoFit/>
          </a:bodyPr>
          <a:lstStyle/>
          <a:p>
            <a:pPr marL="50799">
              <a:spcBef>
                <a:spcPts val="133"/>
              </a:spcBef>
            </a:pPr>
            <a:r>
              <a:rPr sz="1867" dirty="0">
                <a:latin typeface="Arial MT"/>
                <a:cs typeface="Arial MT"/>
              </a:rPr>
              <a:t>Z</a:t>
            </a:r>
            <a:r>
              <a:rPr sz="1867" spc="-33"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29" baseline="-34000" dirty="0">
                <a:latin typeface="Arial MT"/>
                <a:cs typeface="Arial MT"/>
              </a:rPr>
              <a:t> </a:t>
            </a:r>
            <a:r>
              <a:rPr sz="1867" dirty="0">
                <a:latin typeface="Arial MT"/>
                <a:cs typeface="Arial MT"/>
              </a:rPr>
              <a:t>+</a:t>
            </a:r>
            <a:r>
              <a:rPr sz="1867" spc="-33" dirty="0">
                <a:latin typeface="Arial MT"/>
                <a:cs typeface="Arial MT"/>
              </a:rPr>
              <a:t> </a:t>
            </a:r>
            <a:r>
              <a:rPr sz="1867" spc="-7" dirty="0">
                <a:latin typeface="Arial MT"/>
                <a:cs typeface="Arial MT"/>
              </a:rPr>
              <a:t>bias</a:t>
            </a:r>
            <a:endParaRPr sz="1867">
              <a:latin typeface="Arial MT"/>
              <a:cs typeface="Arial MT"/>
            </a:endParaRPr>
          </a:p>
          <a:p>
            <a:pPr marL="50799" marR="40639">
              <a:lnSpc>
                <a:spcPts val="2200"/>
              </a:lnSpc>
              <a:spcBef>
                <a:spcPts val="2267"/>
              </a:spcBef>
            </a:pPr>
            <a:r>
              <a:rPr sz="1867" spc="-7" dirty="0">
                <a:latin typeface="Arial MT"/>
                <a:cs typeface="Arial MT"/>
              </a:rPr>
              <a:t>Output</a:t>
            </a:r>
            <a:r>
              <a:rPr sz="1867" spc="-2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will</a:t>
            </a:r>
            <a:r>
              <a:rPr sz="1867" spc="-13" dirty="0">
                <a:latin typeface="Arial MT"/>
                <a:cs typeface="Arial MT"/>
              </a:rPr>
              <a:t> </a:t>
            </a:r>
            <a:r>
              <a:rPr sz="1867" spc="-7" dirty="0">
                <a:latin typeface="Arial MT"/>
                <a:cs typeface="Arial MT"/>
              </a:rPr>
              <a:t>be</a:t>
            </a:r>
            <a:r>
              <a:rPr sz="1867" spc="-13" dirty="0">
                <a:latin typeface="Arial MT"/>
                <a:cs typeface="Arial MT"/>
              </a:rPr>
              <a:t> </a:t>
            </a:r>
            <a:r>
              <a:rPr sz="1867" dirty="0">
                <a:latin typeface="Arial MT"/>
                <a:cs typeface="Arial MT"/>
              </a:rPr>
              <a:t>1</a:t>
            </a:r>
            <a:r>
              <a:rPr sz="1867" spc="-20" dirty="0">
                <a:latin typeface="Arial MT"/>
                <a:cs typeface="Arial MT"/>
              </a:rPr>
              <a:t> </a:t>
            </a:r>
            <a:r>
              <a:rPr sz="1867" spc="-7" dirty="0">
                <a:latin typeface="Arial MT"/>
                <a:cs typeface="Arial MT"/>
              </a:rPr>
              <a:t>if</a:t>
            </a:r>
            <a:r>
              <a:rPr sz="1867" spc="-13" dirty="0">
                <a:latin typeface="Arial MT"/>
                <a:cs typeface="Arial MT"/>
              </a:rPr>
              <a:t> </a:t>
            </a:r>
            <a:r>
              <a:rPr sz="1867" dirty="0">
                <a:latin typeface="Arial MT"/>
                <a:cs typeface="Arial MT"/>
              </a:rPr>
              <a:t>(Z</a:t>
            </a:r>
            <a:r>
              <a:rPr sz="1867" spc="-13"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X</a:t>
            </a:r>
            <a:r>
              <a:rPr spc="9" baseline="-34000" dirty="0">
                <a:latin typeface="Arial MT"/>
                <a:cs typeface="Arial MT"/>
              </a:rPr>
              <a:t>1</a:t>
            </a:r>
            <a:r>
              <a:rPr sz="1867" spc="7" dirty="0">
                <a:latin typeface="Arial MT"/>
                <a:cs typeface="Arial MT"/>
              </a:rPr>
              <a:t>+X</a:t>
            </a:r>
            <a:r>
              <a:rPr spc="9" baseline="-34000" dirty="0">
                <a:latin typeface="Arial MT"/>
                <a:cs typeface="Arial MT"/>
              </a:rPr>
              <a:t>2</a:t>
            </a:r>
            <a:r>
              <a:rPr sz="1867" spc="7" dirty="0">
                <a:latin typeface="Arial MT"/>
                <a:cs typeface="Arial MT"/>
              </a:rPr>
              <a:t>+X</a:t>
            </a:r>
            <a:r>
              <a:rPr spc="9" baseline="-34000" dirty="0">
                <a:latin typeface="Arial MT"/>
                <a:cs typeface="Arial MT"/>
              </a:rPr>
              <a:t>3</a:t>
            </a:r>
            <a:r>
              <a:rPr spc="249" baseline="-34000" dirty="0">
                <a:latin typeface="Arial MT"/>
                <a:cs typeface="Arial MT"/>
              </a:rPr>
              <a:t> </a:t>
            </a:r>
            <a:r>
              <a:rPr sz="1867" dirty="0">
                <a:latin typeface="Arial MT"/>
                <a:cs typeface="Arial MT"/>
              </a:rPr>
              <a:t>+</a:t>
            </a:r>
            <a:r>
              <a:rPr sz="1867" spc="-13" dirty="0">
                <a:latin typeface="Arial MT"/>
                <a:cs typeface="Arial MT"/>
              </a:rPr>
              <a:t> </a:t>
            </a:r>
            <a:r>
              <a:rPr sz="1867" spc="-7" dirty="0">
                <a:latin typeface="Arial MT"/>
                <a:cs typeface="Arial MT"/>
              </a:rPr>
              <a:t>bias) </a:t>
            </a:r>
            <a:r>
              <a:rPr sz="1867" spc="-500" dirty="0">
                <a:latin typeface="Arial MT"/>
                <a:cs typeface="Arial MT"/>
              </a:rPr>
              <a:t> </a:t>
            </a:r>
            <a:r>
              <a:rPr sz="1867" spc="-7" dirty="0">
                <a:latin typeface="Arial MT"/>
                <a:cs typeface="Arial MT"/>
              </a:rPr>
              <a:t>otherwise.</a:t>
            </a:r>
            <a:endParaRPr sz="1867">
              <a:latin typeface="Arial MT"/>
              <a:cs typeface="Arial MT"/>
            </a:endParaRPr>
          </a:p>
        </p:txBody>
      </p:sp>
      <p:sp>
        <p:nvSpPr>
          <p:cNvPr id="6" name="object 6"/>
          <p:cNvSpPr txBox="1"/>
          <p:nvPr/>
        </p:nvSpPr>
        <p:spPr>
          <a:xfrm>
            <a:off x="5322318" y="1993585"/>
            <a:ext cx="16061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&gt;</a:t>
            </a:r>
            <a:r>
              <a:rPr sz="1867" spc="-27" dirty="0">
                <a:latin typeface="Arial MT"/>
                <a:cs typeface="Arial MT"/>
              </a:rPr>
              <a:t> </a:t>
            </a:r>
            <a:r>
              <a:rPr sz="1867" dirty="0">
                <a:latin typeface="Arial MT"/>
                <a:cs typeface="Arial MT"/>
              </a:rPr>
              <a:t>0</a:t>
            </a:r>
            <a:r>
              <a:rPr sz="1867" spc="-27" dirty="0">
                <a:latin typeface="Arial MT"/>
                <a:cs typeface="Arial MT"/>
              </a:rPr>
              <a:t> </a:t>
            </a:r>
            <a:r>
              <a:rPr sz="1867" dirty="0">
                <a:latin typeface="Arial MT"/>
                <a:cs typeface="Arial MT"/>
              </a:rPr>
              <a:t>,</a:t>
            </a:r>
            <a:r>
              <a:rPr sz="1867" spc="-20" dirty="0">
                <a:latin typeface="Arial MT"/>
                <a:cs typeface="Arial MT"/>
              </a:rPr>
              <a:t> </a:t>
            </a:r>
            <a:r>
              <a:rPr sz="1867" spc="-7" dirty="0">
                <a:latin typeface="Arial MT"/>
                <a:cs typeface="Arial MT"/>
              </a:rPr>
              <a:t>it</a:t>
            </a:r>
            <a:r>
              <a:rPr sz="1867" spc="-27" dirty="0">
                <a:latin typeface="Arial MT"/>
                <a:cs typeface="Arial MT"/>
              </a:rPr>
              <a:t> </a:t>
            </a:r>
            <a:r>
              <a:rPr sz="1867" spc="-7" dirty="0">
                <a:latin typeface="Arial MT"/>
                <a:cs typeface="Arial MT"/>
              </a:rPr>
              <a:t>will</a:t>
            </a:r>
            <a:r>
              <a:rPr sz="1867" spc="-27" dirty="0">
                <a:latin typeface="Arial MT"/>
                <a:cs typeface="Arial MT"/>
              </a:rPr>
              <a:t> </a:t>
            </a:r>
            <a:r>
              <a:rPr sz="1867" spc="-7" dirty="0">
                <a:latin typeface="Arial MT"/>
                <a:cs typeface="Arial MT"/>
              </a:rPr>
              <a:t>be</a:t>
            </a:r>
            <a:r>
              <a:rPr sz="1867" spc="-27" dirty="0">
                <a:latin typeface="Arial MT"/>
                <a:cs typeface="Arial MT"/>
              </a:rPr>
              <a:t> </a:t>
            </a:r>
            <a:r>
              <a:rPr sz="1867" dirty="0">
                <a:latin typeface="Arial MT"/>
                <a:cs typeface="Arial MT"/>
              </a:rPr>
              <a:t>0</a:t>
            </a:r>
            <a:endParaRPr sz="1867">
              <a:latin typeface="Arial MT"/>
              <a:cs typeface="Arial MT"/>
            </a:endParaRPr>
          </a:p>
        </p:txBody>
      </p:sp>
      <p:sp>
        <p:nvSpPr>
          <p:cNvPr id="7" name="object 7"/>
          <p:cNvSpPr txBox="1"/>
          <p:nvPr/>
        </p:nvSpPr>
        <p:spPr>
          <a:xfrm>
            <a:off x="812768" y="2831783"/>
            <a:ext cx="4906433" cy="2778175"/>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Use</a:t>
            </a:r>
            <a:r>
              <a:rPr sz="1867" spc="-40" dirty="0">
                <a:latin typeface="Arial MT"/>
                <a:cs typeface="Arial MT"/>
              </a:rPr>
              <a:t> </a:t>
            </a:r>
            <a:r>
              <a:rPr sz="1867" spc="-7" dirty="0">
                <a:solidFill>
                  <a:srgbClr val="0000FF"/>
                </a:solidFill>
                <a:latin typeface="Arial MT"/>
                <a:cs typeface="Arial MT"/>
              </a:rPr>
              <a:t>Step</a:t>
            </a:r>
            <a:r>
              <a:rPr sz="1867" spc="-33" dirty="0">
                <a:solidFill>
                  <a:srgbClr val="0000FF"/>
                </a:solidFill>
                <a:latin typeface="Arial MT"/>
                <a:cs typeface="Arial MT"/>
              </a:rPr>
              <a:t> </a:t>
            </a:r>
            <a:r>
              <a:rPr sz="1867" spc="-7" dirty="0">
                <a:solidFill>
                  <a:srgbClr val="0000FF"/>
                </a:solidFill>
                <a:latin typeface="Arial MT"/>
                <a:cs typeface="Arial MT"/>
              </a:rPr>
              <a:t>function</a:t>
            </a:r>
            <a:r>
              <a:rPr sz="1867" spc="-7" dirty="0">
                <a:latin typeface="Arial MT"/>
                <a:cs typeface="Arial MT"/>
              </a:rPr>
              <a:t>!</a:t>
            </a:r>
            <a:endParaRPr sz="1867">
              <a:latin typeface="Arial MT"/>
              <a:cs typeface="Arial MT"/>
            </a:endParaRPr>
          </a:p>
          <a:p>
            <a:pPr>
              <a:lnSpc>
                <a:spcPct val="100000"/>
              </a:lnSpc>
            </a:pPr>
            <a:endParaRPr sz="2000">
              <a:latin typeface="Arial MT"/>
              <a:cs typeface="Arial MT"/>
            </a:endParaRPr>
          </a:p>
          <a:p>
            <a:pPr>
              <a:spcBef>
                <a:spcPts val="67"/>
              </a:spcBef>
            </a:pPr>
            <a:endParaRPr sz="1733">
              <a:latin typeface="Arial MT"/>
              <a:cs typeface="Arial MT"/>
            </a:endParaRPr>
          </a:p>
          <a:p>
            <a:pPr marL="1198850">
              <a:lnSpc>
                <a:spcPts val="2220"/>
              </a:lnSpc>
            </a:pPr>
            <a:r>
              <a:rPr sz="1867" spc="-7" dirty="0">
                <a:latin typeface="Arial MT"/>
                <a:cs typeface="Arial MT"/>
              </a:rPr>
              <a:t>1,</a:t>
            </a:r>
            <a:r>
              <a:rPr sz="1867" spc="-33" dirty="0">
                <a:latin typeface="Arial MT"/>
                <a:cs typeface="Arial MT"/>
              </a:rPr>
              <a:t> </a:t>
            </a:r>
            <a:r>
              <a:rPr sz="1867" dirty="0">
                <a:latin typeface="Arial MT"/>
                <a:cs typeface="Arial MT"/>
              </a:rPr>
              <a:t>Z</a:t>
            </a:r>
            <a:r>
              <a:rPr sz="1867" spc="460" dirty="0">
                <a:latin typeface="Arial MT"/>
                <a:cs typeface="Arial MT"/>
              </a:rPr>
              <a:t> </a:t>
            </a:r>
            <a:r>
              <a:rPr sz="1867" dirty="0">
                <a:latin typeface="Arial MT"/>
                <a:cs typeface="Arial MT"/>
              </a:rPr>
              <a:t>&gt;</a:t>
            </a:r>
            <a:r>
              <a:rPr sz="1867" spc="-27" dirty="0">
                <a:latin typeface="Arial MT"/>
                <a:cs typeface="Arial MT"/>
              </a:rPr>
              <a:t> </a:t>
            </a:r>
            <a:r>
              <a:rPr sz="1867" dirty="0">
                <a:latin typeface="Arial MT"/>
                <a:cs typeface="Arial MT"/>
              </a:rPr>
              <a:t>0</a:t>
            </a:r>
            <a:endParaRPr sz="1867">
              <a:latin typeface="Arial MT"/>
              <a:cs typeface="Arial MT"/>
            </a:endParaRPr>
          </a:p>
          <a:p>
            <a:pPr marL="16933">
              <a:lnSpc>
                <a:spcPts val="2200"/>
              </a:lnSpc>
            </a:pPr>
            <a:r>
              <a:rPr sz="1867" spc="-7" dirty="0">
                <a:latin typeface="Arial MT"/>
                <a:cs typeface="Arial MT"/>
              </a:rPr>
              <a:t>Output</a:t>
            </a:r>
            <a:r>
              <a:rPr sz="1867" spc="-67" dirty="0">
                <a:latin typeface="Arial MT"/>
                <a:cs typeface="Arial MT"/>
              </a:rPr>
              <a:t> </a:t>
            </a:r>
            <a:r>
              <a:rPr sz="1867" dirty="0">
                <a:latin typeface="Arial MT"/>
                <a:cs typeface="Arial MT"/>
              </a:rPr>
              <a:t>=</a:t>
            </a:r>
            <a:endParaRPr sz="1867">
              <a:latin typeface="Arial MT"/>
              <a:cs typeface="Arial MT"/>
            </a:endParaRPr>
          </a:p>
          <a:p>
            <a:pPr marL="1198850">
              <a:lnSpc>
                <a:spcPts val="2220"/>
              </a:lnSpc>
            </a:pPr>
            <a:r>
              <a:rPr sz="1867" spc="-7" dirty="0">
                <a:latin typeface="Arial MT"/>
                <a:cs typeface="Arial MT"/>
              </a:rPr>
              <a:t>0,</a:t>
            </a:r>
            <a:r>
              <a:rPr sz="1867" spc="-33" dirty="0">
                <a:latin typeface="Arial MT"/>
                <a:cs typeface="Arial MT"/>
              </a:rPr>
              <a:t> </a:t>
            </a:r>
            <a:r>
              <a:rPr sz="1867" dirty="0">
                <a:latin typeface="Arial MT"/>
                <a:cs typeface="Arial MT"/>
              </a:rPr>
              <a:t>Z</a:t>
            </a:r>
            <a:r>
              <a:rPr sz="1867" spc="460" dirty="0">
                <a:latin typeface="Arial MT"/>
                <a:cs typeface="Arial MT"/>
              </a:rPr>
              <a:t> </a:t>
            </a:r>
            <a:r>
              <a:rPr sz="1867" dirty="0">
                <a:latin typeface="Arial MT"/>
                <a:cs typeface="Arial MT"/>
              </a:rPr>
              <a:t>≤</a:t>
            </a:r>
            <a:r>
              <a:rPr sz="1867" spc="-27" dirty="0">
                <a:latin typeface="Arial MT"/>
                <a:cs typeface="Arial MT"/>
              </a:rPr>
              <a:t> </a:t>
            </a:r>
            <a:r>
              <a:rPr sz="1867" dirty="0">
                <a:latin typeface="Arial MT"/>
                <a:cs typeface="Arial MT"/>
              </a:rPr>
              <a:t>0</a:t>
            </a:r>
            <a:endParaRPr sz="1867">
              <a:latin typeface="Arial MT"/>
              <a:cs typeface="Arial MT"/>
            </a:endParaRPr>
          </a:p>
          <a:p>
            <a:pPr marL="16933" marR="6773">
              <a:lnSpc>
                <a:spcPct val="196000"/>
              </a:lnSpc>
            </a:pPr>
            <a:r>
              <a:rPr sz="1867" spc="-7" dirty="0">
                <a:latin typeface="Arial MT"/>
                <a:cs typeface="Arial MT"/>
              </a:rPr>
              <a:t>Output </a:t>
            </a:r>
            <a:r>
              <a:rPr sz="1867" dirty="0">
                <a:latin typeface="Arial MT"/>
                <a:cs typeface="Arial MT"/>
              </a:rPr>
              <a:t>= step </a:t>
            </a:r>
            <a:r>
              <a:rPr sz="1867" spc="-7" dirty="0">
                <a:latin typeface="Arial MT"/>
                <a:cs typeface="Arial MT"/>
              </a:rPr>
              <a:t>function </a:t>
            </a:r>
            <a:r>
              <a:rPr sz="1867" dirty="0">
                <a:latin typeface="Arial MT"/>
                <a:cs typeface="Arial MT"/>
              </a:rPr>
              <a:t>(Z) </a:t>
            </a:r>
            <a:r>
              <a:rPr sz="1867" spc="-7" dirty="0">
                <a:latin typeface="Arial MT"/>
                <a:cs typeface="Arial MT"/>
              </a:rPr>
              <a:t>or Output </a:t>
            </a:r>
            <a:r>
              <a:rPr sz="1867" dirty="0">
                <a:latin typeface="Arial MT"/>
                <a:cs typeface="Arial MT"/>
              </a:rPr>
              <a:t>= </a:t>
            </a:r>
            <a:r>
              <a:rPr sz="1867" b="1" spc="-7" dirty="0">
                <a:latin typeface="Arial" panose="020B0604020202020204"/>
                <a:cs typeface="Arial" panose="020B0604020202020204"/>
              </a:rPr>
              <a:t>step </a:t>
            </a:r>
            <a:r>
              <a:rPr sz="1867" dirty="0">
                <a:latin typeface="Arial MT"/>
                <a:cs typeface="Arial MT"/>
              </a:rPr>
              <a:t>(Z) </a:t>
            </a:r>
            <a:r>
              <a:rPr sz="1867" spc="-500" dirty="0">
                <a:latin typeface="Arial MT"/>
                <a:cs typeface="Arial MT"/>
              </a:rPr>
              <a:t> </a:t>
            </a:r>
            <a:r>
              <a:rPr sz="1867" dirty="0">
                <a:solidFill>
                  <a:srgbClr val="FF0000"/>
                </a:solidFill>
                <a:latin typeface="Arial MT"/>
                <a:cs typeface="Arial MT"/>
              </a:rPr>
              <a:t>“activation</a:t>
            </a:r>
            <a:r>
              <a:rPr sz="1867" spc="-13" dirty="0">
                <a:solidFill>
                  <a:srgbClr val="FF0000"/>
                </a:solidFill>
                <a:latin typeface="Arial MT"/>
                <a:cs typeface="Arial MT"/>
              </a:rPr>
              <a:t> </a:t>
            </a:r>
            <a:r>
              <a:rPr sz="1867" spc="-7" dirty="0">
                <a:solidFill>
                  <a:srgbClr val="FF0000"/>
                </a:solidFill>
                <a:latin typeface="Arial MT"/>
                <a:cs typeface="Arial MT"/>
              </a:rPr>
              <a:t>functions”</a:t>
            </a:r>
            <a:endParaRPr sz="1867">
              <a:latin typeface="Arial MT"/>
              <a:cs typeface="Arial M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73598" y="2468280"/>
            <a:ext cx="1377529" cy="1427372"/>
            <a:chOff x="4105199" y="1851211"/>
            <a:chExt cx="1033147" cy="1070530"/>
          </a:xfrm>
        </p:grpSpPr>
        <p:sp>
          <p:nvSpPr>
            <p:cNvPr id="4" name="object 4"/>
            <p:cNvSpPr/>
            <p:nvPr/>
          </p:nvSpPr>
          <p:spPr>
            <a:xfrm>
              <a:off x="4105199" y="2367523"/>
              <a:ext cx="542290" cy="554217"/>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4"/>
              <a:ext cx="542290" cy="554217"/>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851211"/>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2251588" y="316528"/>
            <a:ext cx="6889730"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20" name="object 20"/>
          <p:cNvSpPr txBox="1"/>
          <p:nvPr/>
        </p:nvSpPr>
        <p:spPr>
          <a:xfrm>
            <a:off x="4732034" y="5325914"/>
            <a:ext cx="2434167" cy="359073"/>
          </a:xfrm>
          <a:prstGeom prst="rect">
            <a:avLst/>
          </a:prstGeom>
        </p:spPr>
        <p:txBody>
          <a:bodyPr vert="horz" wrap="square" lIns="0" tIns="0" rIns="0" bIns="0" rtlCol="0">
            <a:spAutoFit/>
          </a:bodyPr>
          <a:lstStyle/>
          <a:p>
            <a:pPr marL="16933">
              <a:lnSpc>
                <a:spcPts val="2787"/>
              </a:lnSpc>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
        <p:nvSpPr>
          <p:cNvPr id="19" name="object 19"/>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3399224" y="316528"/>
            <a:ext cx="6275718"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19" name="object 19"/>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0" name="object 20"/>
          <p:cNvSpPr/>
          <p:nvPr/>
        </p:nvSpPr>
        <p:spPr>
          <a:xfrm>
            <a:off x="5217265" y="1851767"/>
            <a:ext cx="4028440" cy="3186853"/>
          </a:xfrm>
          <a:custGeom>
            <a:avLst/>
            <a:gdLst/>
            <a:ahLst/>
            <a:cxnLst/>
            <a:rect l="l" t="t" r="r" b="b"/>
            <a:pathLst>
              <a:path w="3021329" h="2390140">
                <a:moveTo>
                  <a:pt x="3021299" y="2390099"/>
                </a:moveTo>
                <a:lnTo>
                  <a:pt x="0" y="2390099"/>
                </a:lnTo>
                <a:lnTo>
                  <a:pt x="0" y="0"/>
                </a:lnTo>
                <a:lnTo>
                  <a:pt x="3021299" y="0"/>
                </a:lnTo>
                <a:lnTo>
                  <a:pt x="3021299" y="2390099"/>
                </a:lnTo>
                <a:close/>
              </a:path>
            </a:pathLst>
          </a:custGeom>
          <a:solidFill>
            <a:srgbClr val="FFFFFF">
              <a:alpha val="67419"/>
            </a:srgbClr>
          </a:solidFill>
        </p:spPr>
        <p:txBody>
          <a:bodyPr wrap="square" lIns="0" tIns="0" rIns="0" bIns="0" rtlCol="0"/>
          <a:lstStyle/>
          <a:p>
            <a:endParaRPr sz="2400"/>
          </a:p>
        </p:txBody>
      </p:sp>
      <p:sp>
        <p:nvSpPr>
          <p:cNvPr id="21" name="object 21"/>
          <p:cNvSpPr txBox="1"/>
          <p:nvPr/>
        </p:nvSpPr>
        <p:spPr>
          <a:xfrm>
            <a:off x="4732034" y="5325914"/>
            <a:ext cx="2434167" cy="359073"/>
          </a:xfrm>
          <a:prstGeom prst="rect">
            <a:avLst/>
          </a:prstGeom>
        </p:spPr>
        <p:txBody>
          <a:bodyPr vert="horz" wrap="square" lIns="0" tIns="0" rIns="0" bIns="0" rtlCol="0">
            <a:spAutoFit/>
          </a:bodyPr>
          <a:lstStyle/>
          <a:p>
            <a:pPr marL="16933">
              <a:lnSpc>
                <a:spcPts val="2787"/>
              </a:lnSpc>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2654710" y="316528"/>
            <a:ext cx="6486607"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19" name="object 19"/>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0" name="object 20"/>
          <p:cNvSpPr/>
          <p:nvPr/>
        </p:nvSpPr>
        <p:spPr>
          <a:xfrm>
            <a:off x="1153267" y="1851767"/>
            <a:ext cx="4090247" cy="3186853"/>
          </a:xfrm>
          <a:custGeom>
            <a:avLst/>
            <a:gdLst/>
            <a:ahLst/>
            <a:cxnLst/>
            <a:rect l="l" t="t" r="r" b="b"/>
            <a:pathLst>
              <a:path w="3067685" h="2390140">
                <a:moveTo>
                  <a:pt x="3067499" y="2390099"/>
                </a:moveTo>
                <a:lnTo>
                  <a:pt x="0" y="2390099"/>
                </a:lnTo>
                <a:lnTo>
                  <a:pt x="0" y="0"/>
                </a:lnTo>
                <a:lnTo>
                  <a:pt x="3067499" y="0"/>
                </a:lnTo>
                <a:lnTo>
                  <a:pt x="3067499" y="2390099"/>
                </a:lnTo>
                <a:close/>
              </a:path>
            </a:pathLst>
          </a:custGeom>
          <a:solidFill>
            <a:srgbClr val="FFFFFF">
              <a:alpha val="67419"/>
            </a:srgbClr>
          </a:solidFill>
        </p:spPr>
        <p:txBody>
          <a:bodyPr wrap="square" lIns="0" tIns="0" rIns="0" bIns="0" rtlCol="0"/>
          <a:lstStyle/>
          <a:p>
            <a:endParaRPr sz="2400"/>
          </a:p>
        </p:txBody>
      </p:sp>
      <p:sp>
        <p:nvSpPr>
          <p:cNvPr id="21" name="object 21"/>
          <p:cNvSpPr/>
          <p:nvPr/>
        </p:nvSpPr>
        <p:spPr>
          <a:xfrm>
            <a:off x="6212867" y="2362899"/>
            <a:ext cx="4090247" cy="1816947"/>
          </a:xfrm>
          <a:custGeom>
            <a:avLst/>
            <a:gdLst/>
            <a:ahLst/>
            <a:cxnLst/>
            <a:rect l="l" t="t" r="r" b="b"/>
            <a:pathLst>
              <a:path w="3067684" h="1362710">
                <a:moveTo>
                  <a:pt x="3067499" y="1362599"/>
                </a:moveTo>
                <a:lnTo>
                  <a:pt x="0" y="1362599"/>
                </a:lnTo>
                <a:lnTo>
                  <a:pt x="0" y="0"/>
                </a:lnTo>
                <a:lnTo>
                  <a:pt x="3067499" y="0"/>
                </a:lnTo>
                <a:lnTo>
                  <a:pt x="3067499" y="1362599"/>
                </a:lnTo>
                <a:close/>
              </a:path>
            </a:pathLst>
          </a:custGeom>
          <a:solidFill>
            <a:srgbClr val="FFFFFF">
              <a:alpha val="67419"/>
            </a:srgbClr>
          </a:solidFill>
        </p:spPr>
        <p:txBody>
          <a:bodyPr wrap="square" lIns="0" tIns="0" rIns="0" bIns="0" rtlCol="0"/>
          <a:lstStyle/>
          <a:p>
            <a:endParaRPr sz="2400"/>
          </a:p>
        </p:txBody>
      </p:sp>
      <p:sp>
        <p:nvSpPr>
          <p:cNvPr id="22" name="object 22"/>
          <p:cNvSpPr txBox="1"/>
          <p:nvPr/>
        </p:nvSpPr>
        <p:spPr>
          <a:xfrm>
            <a:off x="4732034" y="5325914"/>
            <a:ext cx="2434167" cy="359073"/>
          </a:xfrm>
          <a:prstGeom prst="rect">
            <a:avLst/>
          </a:prstGeom>
        </p:spPr>
        <p:txBody>
          <a:bodyPr vert="horz" wrap="square" lIns="0" tIns="0" rIns="0" bIns="0" rtlCol="0">
            <a:spAutoFit/>
          </a:bodyPr>
          <a:lstStyle/>
          <a:p>
            <a:pPr marL="16933">
              <a:lnSpc>
                <a:spcPts val="2787"/>
              </a:lnSpc>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3399224" y="316528"/>
            <a:ext cx="6118402" cy="694207"/>
          </a:xfrm>
          <a:prstGeom prst="rect">
            <a:avLst/>
          </a:prstGeom>
        </p:spPr>
        <p:txBody>
          <a:bodyPr vert="horz" wrap="square" lIns="0" tIns="16933" rIns="0" bIns="0" rtlCol="0" anchor="ctr">
            <a:spAutoFit/>
          </a:bodyPr>
          <a:lstStyle/>
          <a:p>
            <a:pPr marL="16933">
              <a:lnSpc>
                <a:spcPct val="100000"/>
              </a:lnSpc>
              <a:spcBef>
                <a:spcPts val="133"/>
              </a:spcBef>
            </a:pPr>
            <a:r>
              <a:rPr spc="-53" dirty="0"/>
              <a:t>Intuition</a:t>
            </a:r>
            <a:r>
              <a:rPr spc="-73" dirty="0"/>
              <a:t> </a:t>
            </a:r>
            <a:r>
              <a:rPr spc="-40" dirty="0"/>
              <a:t>Behind</a:t>
            </a:r>
            <a:r>
              <a:rPr spc="-67" dirty="0"/>
              <a:t> </a:t>
            </a:r>
            <a:r>
              <a:rPr spc="-33" dirty="0"/>
              <a:t>Perceptron</a:t>
            </a:r>
          </a:p>
        </p:txBody>
      </p:sp>
      <p:sp>
        <p:nvSpPr>
          <p:cNvPr id="19" name="object 19"/>
          <p:cNvSpPr txBox="1"/>
          <p:nvPr/>
        </p:nvSpPr>
        <p:spPr>
          <a:xfrm>
            <a:off x="6273962"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p>
        </p:txBody>
      </p:sp>
      <p:sp>
        <p:nvSpPr>
          <p:cNvPr id="20" name="object 20"/>
          <p:cNvSpPr/>
          <p:nvPr/>
        </p:nvSpPr>
        <p:spPr>
          <a:xfrm>
            <a:off x="1153267" y="1851767"/>
            <a:ext cx="5149427" cy="3186853"/>
          </a:xfrm>
          <a:custGeom>
            <a:avLst/>
            <a:gdLst/>
            <a:ahLst/>
            <a:cxnLst/>
            <a:rect l="l" t="t" r="r" b="b"/>
            <a:pathLst>
              <a:path w="3862070" h="2390140">
                <a:moveTo>
                  <a:pt x="3861599" y="2390099"/>
                </a:moveTo>
                <a:lnTo>
                  <a:pt x="0" y="2390099"/>
                </a:lnTo>
                <a:lnTo>
                  <a:pt x="0" y="0"/>
                </a:lnTo>
                <a:lnTo>
                  <a:pt x="3861599" y="0"/>
                </a:lnTo>
                <a:lnTo>
                  <a:pt x="3861599" y="2390099"/>
                </a:lnTo>
                <a:close/>
              </a:path>
            </a:pathLst>
          </a:custGeom>
          <a:solidFill>
            <a:srgbClr val="FFFFFF">
              <a:alpha val="67419"/>
            </a:srgbClr>
          </a:solidFill>
        </p:spPr>
        <p:txBody>
          <a:bodyPr wrap="square" lIns="0" tIns="0" rIns="0" bIns="0" rtlCol="0"/>
          <a:lstStyle/>
          <a:p>
            <a:endParaRPr sz="2400"/>
          </a:p>
        </p:txBody>
      </p:sp>
      <p:sp>
        <p:nvSpPr>
          <p:cNvPr id="21" name="object 21"/>
          <p:cNvSpPr txBox="1"/>
          <p:nvPr/>
        </p:nvSpPr>
        <p:spPr>
          <a:xfrm>
            <a:off x="4732034" y="5325914"/>
            <a:ext cx="2434167" cy="359073"/>
          </a:xfrm>
          <a:prstGeom prst="rect">
            <a:avLst/>
          </a:prstGeom>
        </p:spPr>
        <p:txBody>
          <a:bodyPr vert="horz" wrap="square" lIns="0" tIns="0" rIns="0" bIns="0" rtlCol="0">
            <a:spAutoFit/>
          </a:bodyPr>
          <a:lstStyle/>
          <a:p>
            <a:pPr marL="16933">
              <a:lnSpc>
                <a:spcPts val="2787"/>
              </a:lnSpc>
            </a:pPr>
            <a:r>
              <a:rPr sz="2400" u="heavy" spc="-7" dirty="0">
                <a:solidFill>
                  <a:srgbClr val="FF0000"/>
                </a:solidFill>
                <a:uFill>
                  <a:solidFill>
                    <a:srgbClr val="FF0000"/>
                  </a:solidFill>
                </a:uFill>
                <a:latin typeface="Arial MT"/>
                <a:cs typeface="Arial MT"/>
              </a:rPr>
              <a:t>Perceptron</a:t>
            </a:r>
            <a:r>
              <a:rPr sz="2400" u="heavy" spc="-120" dirty="0">
                <a:solidFill>
                  <a:srgbClr val="FF0000"/>
                </a:solidFill>
                <a:uFill>
                  <a:solidFill>
                    <a:srgbClr val="FF0000"/>
                  </a:solidFill>
                </a:uFill>
                <a:latin typeface="Arial MT"/>
                <a:cs typeface="Arial MT"/>
              </a:rPr>
              <a:t> </a:t>
            </a:r>
            <a:r>
              <a:rPr sz="2400" u="heavy" dirty="0">
                <a:solidFill>
                  <a:srgbClr val="FF0000"/>
                </a:solidFill>
                <a:uFill>
                  <a:solidFill>
                    <a:srgbClr val="FF0000"/>
                  </a:solidFill>
                </a:uFill>
                <a:latin typeface="Arial MT"/>
                <a:cs typeface="Arial MT"/>
              </a:rPr>
              <a:t>Model</a:t>
            </a:r>
            <a:endParaRPr sz="2400">
              <a:latin typeface="Arial MT"/>
              <a:cs typeface="Arial M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9374" y="2840319"/>
            <a:ext cx="5128484" cy="694207"/>
          </a:xfrm>
          <a:prstGeom prst="rect">
            <a:avLst/>
          </a:prstGeom>
        </p:spPr>
        <p:txBody>
          <a:bodyPr vert="horz" wrap="square" lIns="0" tIns="16933" rIns="0" bIns="0" rtlCol="0" anchor="ctr">
            <a:spAutoFit/>
          </a:bodyPr>
          <a:lstStyle/>
          <a:p>
            <a:pPr marL="16933">
              <a:lnSpc>
                <a:spcPct val="100000"/>
              </a:lnSpc>
              <a:spcBef>
                <a:spcPts val="133"/>
              </a:spcBef>
            </a:pPr>
            <a:r>
              <a:rPr spc="-27" dirty="0"/>
              <a:t>Weights</a:t>
            </a:r>
            <a:r>
              <a:rPr spc="-67" dirty="0"/>
              <a:t> </a:t>
            </a:r>
            <a:r>
              <a:rPr spc="-53" dirty="0"/>
              <a:t>in</a:t>
            </a:r>
            <a:r>
              <a:rPr spc="-60" dirty="0"/>
              <a:t> </a:t>
            </a:r>
            <a:r>
              <a:rPr spc="-33" dirty="0"/>
              <a:t>Perceptron</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387211" y="2450783"/>
            <a:ext cx="3041227" cy="2236510"/>
          </a:xfrm>
          <a:prstGeom prst="rect">
            <a:avLst/>
          </a:prstGeom>
        </p:spPr>
        <p:txBody>
          <a:bodyPr vert="horz" wrap="square" lIns="0" tIns="30480" rIns="0" bIns="0" rtlCol="0">
            <a:spAutoFit/>
          </a:bodyPr>
          <a:lstStyle/>
          <a:p>
            <a:pPr marL="66885" marR="1254729" algn="ctr">
              <a:lnSpc>
                <a:spcPts val="2200"/>
              </a:lnSpc>
              <a:spcBef>
                <a:spcPts val="240"/>
              </a:spcBef>
            </a:pPr>
            <a:r>
              <a:rPr sz="1867" spc="-7" dirty="0">
                <a:latin typeface="Arial MT"/>
                <a:cs typeface="Arial MT"/>
              </a:rPr>
              <a:t>Applicant</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1</a:t>
            </a:r>
            <a:r>
              <a:rPr sz="1867" dirty="0">
                <a:latin typeface="Arial MT"/>
                <a:cs typeface="Arial MT"/>
              </a:rPr>
              <a:t>)</a:t>
            </a:r>
            <a:endParaRPr sz="1867">
              <a:latin typeface="Arial MT"/>
              <a:cs typeface="Arial MT"/>
            </a:endParaRPr>
          </a:p>
          <a:p>
            <a:pPr marL="209968">
              <a:lnSpc>
                <a:spcPts val="2220"/>
              </a:lnSpc>
              <a:spcBef>
                <a:spcPts val="1793"/>
              </a:spcBef>
              <a:tabLst>
                <a:tab pos="1935432" algn="l"/>
                <a:tab pos="2989505" algn="l"/>
              </a:tabLst>
            </a:pPr>
            <a:r>
              <a:rPr sz="1867" spc="-7" dirty="0">
                <a:latin typeface="Arial MT"/>
                <a:cs typeface="Arial MT"/>
              </a:rPr>
              <a:t>Father</a:t>
            </a:r>
            <a:r>
              <a:rPr sz="1867" spc="-67" dirty="0">
                <a:latin typeface="Arial MT"/>
                <a:cs typeface="Arial MT"/>
              </a:rPr>
              <a:t> </a:t>
            </a:r>
            <a:r>
              <a:rPr sz="1867" spc="-7" dirty="0">
                <a:latin typeface="Arial MT"/>
                <a:cs typeface="Arial MT"/>
              </a:rPr>
              <a:t>Salary	</a:t>
            </a:r>
            <a:r>
              <a:rPr sz="1867" u="heavy" spc="-7" dirty="0">
                <a:uFill>
                  <a:solidFill>
                    <a:srgbClr val="595959"/>
                  </a:solidFill>
                </a:uFill>
                <a:latin typeface="Times New Roman" panose="02020603050405020304"/>
                <a:cs typeface="Times New Roman" panose="02020603050405020304"/>
              </a:rPr>
              <a:t> 	</a:t>
            </a:r>
            <a:endParaRPr sz="1867">
              <a:latin typeface="Times New Roman" panose="02020603050405020304"/>
              <a:cs typeface="Times New Roman" panose="02020603050405020304"/>
            </a:endParaRPr>
          </a:p>
          <a:p>
            <a:pPr marR="1186150" algn="ctr">
              <a:lnSpc>
                <a:spcPts val="2220"/>
              </a:lnSpc>
            </a:pPr>
            <a:r>
              <a:rPr sz="1867" dirty="0">
                <a:latin typeface="Arial MT"/>
                <a:cs typeface="Arial MT"/>
              </a:rPr>
              <a:t>(X</a:t>
            </a:r>
            <a:r>
              <a:rPr baseline="-34000" dirty="0">
                <a:latin typeface="Arial MT"/>
                <a:cs typeface="Arial MT"/>
              </a:rPr>
              <a:t>2</a:t>
            </a:r>
            <a:r>
              <a:rPr sz="1867" dirty="0">
                <a:latin typeface="Arial MT"/>
                <a:cs typeface="Arial MT"/>
              </a:rPr>
              <a:t>)</a:t>
            </a:r>
            <a:endParaRPr sz="1867">
              <a:latin typeface="Arial MT"/>
              <a:cs typeface="Arial MT"/>
            </a:endParaRPr>
          </a:p>
          <a:p>
            <a:pPr marL="158323" marR="1333467" algn="ctr">
              <a:lnSpc>
                <a:spcPts val="2200"/>
              </a:lnSpc>
              <a:spcBef>
                <a:spcPts val="2240"/>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grpSp>
        <p:nvGrpSpPr>
          <p:cNvPr id="12" name="object 12"/>
          <p:cNvGrpSpPr/>
          <p:nvPr/>
        </p:nvGrpSpPr>
        <p:grpSpPr>
          <a:xfrm>
            <a:off x="4131899" y="2704320"/>
            <a:ext cx="1397000" cy="1488440"/>
            <a:chOff x="3098924" y="2028240"/>
            <a:chExt cx="1047750" cy="1116330"/>
          </a:xfrm>
        </p:grpSpPr>
        <p:pic>
          <p:nvPicPr>
            <p:cNvPr id="13" name="object 13"/>
            <p:cNvPicPr/>
            <p:nvPr/>
          </p:nvPicPr>
          <p:blipFill>
            <a:blip r:embed="rId2" cstate="print"/>
            <a:stretch>
              <a:fillRect/>
            </a:stretch>
          </p:blipFill>
          <p:spPr>
            <a:xfrm>
              <a:off x="3981075" y="2621509"/>
              <a:ext cx="105500" cy="81980"/>
            </a:xfrm>
            <a:prstGeom prst="rect">
              <a:avLst/>
            </a:prstGeom>
          </p:spPr>
        </p:pic>
        <p:sp>
          <p:nvSpPr>
            <p:cNvPr id="14" name="object 14"/>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5" name="object 15"/>
            <p:cNvPicPr/>
            <p:nvPr/>
          </p:nvPicPr>
          <p:blipFill>
            <a:blip r:embed="rId3" cstate="print"/>
            <a:stretch>
              <a:fillRect/>
            </a:stretch>
          </p:blipFill>
          <p:spPr>
            <a:xfrm>
              <a:off x="4017183" y="2391741"/>
              <a:ext cx="109651" cy="89524"/>
            </a:xfrm>
            <a:prstGeom prst="rect">
              <a:avLst/>
            </a:prstGeom>
          </p:spPr>
        </p:pic>
        <p:sp>
          <p:nvSpPr>
            <p:cNvPr id="16" name="object 16"/>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4" cstate="print"/>
            <a:stretch>
              <a:fillRect/>
            </a:stretch>
          </p:blipFill>
          <p:spPr>
            <a:xfrm>
              <a:off x="4035475" y="2841902"/>
              <a:ext cx="110697" cy="79838"/>
            </a:xfrm>
            <a:prstGeom prst="rect">
              <a:avLst/>
            </a:prstGeom>
          </p:spPr>
        </p:pic>
      </p:grpSp>
      <p:sp>
        <p:nvSpPr>
          <p:cNvPr id="18" name="object 18"/>
          <p:cNvSpPr txBox="1">
            <a:spLocks noGrp="1"/>
          </p:cNvSpPr>
          <p:nvPr>
            <p:ph type="title"/>
          </p:nvPr>
        </p:nvSpPr>
        <p:spPr>
          <a:xfrm>
            <a:off x="3067664" y="187694"/>
            <a:ext cx="7207047"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19" name="object 19"/>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73598" y="2677031"/>
            <a:ext cx="1377529" cy="1312509"/>
            <a:chOff x="4105199" y="1756479"/>
            <a:chExt cx="1033147" cy="1234614"/>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756479"/>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438012" y="24507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2" name="object 12"/>
          <p:cNvSpPr txBox="1"/>
          <p:nvPr/>
        </p:nvSpPr>
        <p:spPr>
          <a:xfrm>
            <a:off x="3329157" y="28981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3" name="object 13"/>
          <p:cNvSpPr txBox="1"/>
          <p:nvPr/>
        </p:nvSpPr>
        <p:spPr>
          <a:xfrm>
            <a:off x="3092223" y="27301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grpSp>
        <p:nvGrpSpPr>
          <p:cNvPr id="14" name="object 14"/>
          <p:cNvGrpSpPr/>
          <p:nvPr/>
        </p:nvGrpSpPr>
        <p:grpSpPr>
          <a:xfrm>
            <a:off x="4131899" y="2704320"/>
            <a:ext cx="1397000" cy="1488440"/>
            <a:chOff x="3098924" y="2028240"/>
            <a:chExt cx="1047750" cy="1116330"/>
          </a:xfrm>
        </p:grpSpPr>
        <p:pic>
          <p:nvPicPr>
            <p:cNvPr id="15" name="object 15"/>
            <p:cNvPicPr/>
            <p:nvPr/>
          </p:nvPicPr>
          <p:blipFill>
            <a:blip r:embed="rId2" cstate="print"/>
            <a:stretch>
              <a:fillRect/>
            </a:stretch>
          </p:blipFill>
          <p:spPr>
            <a:xfrm>
              <a:off x="3981075" y="2621509"/>
              <a:ext cx="105500" cy="81980"/>
            </a:xfrm>
            <a:prstGeom prst="rect">
              <a:avLst/>
            </a:prstGeom>
          </p:spPr>
        </p:pic>
        <p:sp>
          <p:nvSpPr>
            <p:cNvPr id="16" name="object 16"/>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3" cstate="print"/>
            <a:stretch>
              <a:fillRect/>
            </a:stretch>
          </p:blipFill>
          <p:spPr>
            <a:xfrm>
              <a:off x="4017183" y="2391741"/>
              <a:ext cx="109651" cy="89524"/>
            </a:xfrm>
            <a:prstGeom prst="rect">
              <a:avLst/>
            </a:prstGeom>
          </p:spPr>
        </p:pic>
        <p:sp>
          <p:nvSpPr>
            <p:cNvPr id="18" name="object 18"/>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4" cstate="print"/>
            <a:stretch>
              <a:fillRect/>
            </a:stretch>
          </p:blipFill>
          <p:spPr>
            <a:xfrm>
              <a:off x="4035475" y="2841902"/>
              <a:ext cx="110697" cy="79838"/>
            </a:xfrm>
            <a:prstGeom prst="rect">
              <a:avLst/>
            </a:prstGeom>
          </p:spPr>
        </p:pic>
      </p:grpSp>
      <p:sp>
        <p:nvSpPr>
          <p:cNvPr id="20" name="object 20"/>
          <p:cNvSpPr txBox="1"/>
          <p:nvPr/>
        </p:nvSpPr>
        <p:spPr>
          <a:xfrm>
            <a:off x="4870033" y="26403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1" name="object 21"/>
          <p:cNvSpPr txBox="1"/>
          <p:nvPr/>
        </p:nvSpPr>
        <p:spPr>
          <a:xfrm>
            <a:off x="2478534" y="32509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30000" dirty="0">
                <a:solidFill>
                  <a:srgbClr val="0000FF"/>
                </a:solidFill>
                <a:latin typeface="Arial MT"/>
                <a:cs typeface="Arial MT"/>
              </a:rPr>
              <a:t>1</a:t>
            </a:r>
            <a:endParaRPr sz="2800" baseline="-3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22" name="object 22"/>
          <p:cNvSpPr txBox="1">
            <a:spLocks noGrp="1"/>
          </p:cNvSpPr>
          <p:nvPr>
            <p:ph type="title"/>
          </p:nvPr>
        </p:nvSpPr>
        <p:spPr>
          <a:xfrm>
            <a:off x="2189318" y="256520"/>
            <a:ext cx="7682271"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3" name="object 23"/>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33887" y="178103"/>
            <a:ext cx="5742940" cy="694207"/>
          </a:xfrm>
          <a:prstGeom prst="rect">
            <a:avLst/>
          </a:prstGeom>
        </p:spPr>
        <p:txBody>
          <a:bodyPr vert="horz" wrap="square" lIns="0" tIns="16933" rIns="0" bIns="0" rtlCol="0" anchor="ctr">
            <a:spAutoFit/>
          </a:bodyPr>
          <a:lstStyle/>
          <a:p>
            <a:pPr marL="16933">
              <a:lnSpc>
                <a:spcPct val="100000"/>
              </a:lnSpc>
              <a:spcBef>
                <a:spcPts val="133"/>
              </a:spcBef>
            </a:pPr>
            <a:r>
              <a:rPr spc="-40" dirty="0"/>
              <a:t>Basics</a:t>
            </a:r>
            <a:r>
              <a:rPr spc="-33" dirty="0"/>
              <a:t> </a:t>
            </a:r>
            <a:r>
              <a:rPr spc="33" dirty="0"/>
              <a:t>of</a:t>
            </a:r>
            <a:r>
              <a:rPr spc="-27" dirty="0"/>
              <a:t> </a:t>
            </a:r>
            <a:r>
              <a:rPr spc="-40" dirty="0"/>
              <a:t>Neural </a:t>
            </a:r>
            <a:r>
              <a:rPr spc="-20" dirty="0"/>
              <a:t>Network</a:t>
            </a:r>
          </a:p>
        </p:txBody>
      </p:sp>
      <p:sp>
        <p:nvSpPr>
          <p:cNvPr id="3" name="object 3"/>
          <p:cNvSpPr txBox="1"/>
          <p:nvPr/>
        </p:nvSpPr>
        <p:spPr>
          <a:xfrm>
            <a:off x="1291566" y="1841874"/>
            <a:ext cx="5101167" cy="3746324"/>
          </a:xfrm>
          <a:prstGeom prst="rect">
            <a:avLst/>
          </a:prstGeom>
        </p:spPr>
        <p:txBody>
          <a:bodyPr vert="horz" wrap="square" lIns="0" tIns="16933" rIns="0" bIns="0" rtlCol="0">
            <a:spAutoFit/>
          </a:bodyPr>
          <a:lstStyle/>
          <a:p>
            <a:pPr marL="16933">
              <a:spcBef>
                <a:spcPts val="133"/>
              </a:spcBef>
            </a:pPr>
            <a:r>
              <a:rPr sz="2400" b="1" spc="-33" dirty="0">
                <a:latin typeface="Roboto"/>
                <a:cs typeface="Roboto"/>
              </a:rPr>
              <a:t>Topics</a:t>
            </a:r>
            <a:r>
              <a:rPr sz="2400" b="1" spc="-27" dirty="0">
                <a:latin typeface="Roboto"/>
                <a:cs typeface="Roboto"/>
              </a:rPr>
              <a:t> </a:t>
            </a:r>
            <a:r>
              <a:rPr sz="2400" b="1" spc="-33" dirty="0">
                <a:latin typeface="Roboto"/>
                <a:cs typeface="Roboto"/>
              </a:rPr>
              <a:t>to</a:t>
            </a:r>
            <a:r>
              <a:rPr sz="2400" b="1" spc="-20" dirty="0">
                <a:latin typeface="Roboto"/>
                <a:cs typeface="Roboto"/>
              </a:rPr>
              <a:t> </a:t>
            </a:r>
            <a:r>
              <a:rPr sz="2400" b="1" spc="13" dirty="0">
                <a:latin typeface="Roboto"/>
                <a:cs typeface="Roboto"/>
              </a:rPr>
              <a:t>be</a:t>
            </a:r>
            <a:r>
              <a:rPr sz="2400" b="1" spc="-20" dirty="0">
                <a:latin typeface="Roboto"/>
                <a:cs typeface="Roboto"/>
              </a:rPr>
              <a:t> </a:t>
            </a:r>
            <a:r>
              <a:rPr sz="2400" b="1" dirty="0">
                <a:latin typeface="Roboto"/>
                <a:cs typeface="Roboto"/>
              </a:rPr>
              <a:t>covered</a:t>
            </a:r>
            <a:endParaRPr sz="2400">
              <a:latin typeface="Roboto"/>
              <a:cs typeface="Roboto"/>
            </a:endParaRPr>
          </a:p>
          <a:p>
            <a:pPr marL="626518" indent="-448722">
              <a:lnSpc>
                <a:spcPts val="2227"/>
              </a:lnSpc>
              <a:spcBef>
                <a:spcPts val="2240"/>
              </a:spcBef>
              <a:buFont typeface="Arial MT"/>
              <a:buChar char="●"/>
              <a:tabLst>
                <a:tab pos="625671" algn="l"/>
                <a:tab pos="626518" algn="l"/>
              </a:tabLst>
            </a:pPr>
            <a:r>
              <a:rPr sz="1867" spc="-20" dirty="0">
                <a:latin typeface="Roboto"/>
                <a:cs typeface="Roboto"/>
              </a:rPr>
              <a:t>Basics</a:t>
            </a:r>
            <a:r>
              <a:rPr sz="1867" spc="-27" dirty="0">
                <a:latin typeface="Roboto"/>
                <a:cs typeface="Roboto"/>
              </a:rPr>
              <a:t> </a:t>
            </a:r>
            <a:r>
              <a:rPr sz="1867" spc="13" dirty="0">
                <a:latin typeface="Roboto"/>
                <a:cs typeface="Roboto"/>
              </a:rPr>
              <a:t>of</a:t>
            </a:r>
            <a:r>
              <a:rPr sz="1867" spc="-20" dirty="0">
                <a:latin typeface="Roboto"/>
                <a:cs typeface="Roboto"/>
              </a:rPr>
              <a:t> </a:t>
            </a:r>
            <a:r>
              <a:rPr sz="1867" spc="-27" dirty="0">
                <a:latin typeface="Roboto"/>
                <a:cs typeface="Roboto"/>
              </a:rPr>
              <a:t>Neural</a:t>
            </a:r>
            <a:r>
              <a:rPr sz="1867" spc="-20" dirty="0">
                <a:latin typeface="Roboto"/>
                <a:cs typeface="Roboto"/>
              </a:rPr>
              <a:t> </a:t>
            </a:r>
            <a:r>
              <a:rPr sz="1867" spc="-13" dirty="0">
                <a:latin typeface="Roboto"/>
                <a:cs typeface="Roboto"/>
              </a:rPr>
              <a:t>Network</a:t>
            </a:r>
            <a:endParaRPr sz="1867">
              <a:latin typeface="Roboto"/>
              <a:cs typeface="Roboto"/>
            </a:endParaRPr>
          </a:p>
          <a:p>
            <a:pPr marL="1236102" lvl="1" indent="-427556">
              <a:lnSpc>
                <a:spcPts val="1893"/>
              </a:lnSpc>
              <a:buFont typeface="Arial MT"/>
              <a:buChar char="○"/>
              <a:tabLst>
                <a:tab pos="1235256" algn="l"/>
                <a:tab pos="1236102" algn="l"/>
              </a:tabLst>
            </a:pPr>
            <a:r>
              <a:rPr sz="1600" spc="-13" dirty="0">
                <a:latin typeface="Roboto"/>
                <a:cs typeface="Roboto"/>
              </a:rPr>
              <a:t>Weights</a:t>
            </a:r>
            <a:r>
              <a:rPr sz="1600" spc="-40" dirty="0">
                <a:latin typeface="Roboto"/>
                <a:cs typeface="Roboto"/>
              </a:rPr>
              <a:t> </a:t>
            </a:r>
            <a:r>
              <a:rPr sz="1600" spc="-20" dirty="0">
                <a:latin typeface="Roboto"/>
                <a:cs typeface="Roboto"/>
              </a:rPr>
              <a:t>and</a:t>
            </a:r>
            <a:r>
              <a:rPr sz="1600" spc="-33" dirty="0">
                <a:latin typeface="Roboto"/>
                <a:cs typeface="Roboto"/>
              </a:rPr>
              <a:t> </a:t>
            </a:r>
            <a:r>
              <a:rPr sz="1600" spc="-13" dirty="0">
                <a:latin typeface="Roboto"/>
                <a:cs typeface="Roboto"/>
              </a:rPr>
              <a:t>biases</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Forward</a:t>
            </a:r>
            <a:r>
              <a:rPr sz="1600" spc="-53"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Backward</a:t>
            </a:r>
            <a:r>
              <a:rPr sz="1600" spc="-60" dirty="0">
                <a:latin typeface="Roboto"/>
                <a:cs typeface="Roboto"/>
              </a:rPr>
              <a:t> </a:t>
            </a:r>
            <a:r>
              <a:rPr sz="1600" spc="-20" dirty="0">
                <a:latin typeface="Roboto"/>
                <a:cs typeface="Roboto"/>
              </a:rPr>
              <a:t>Prop</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Activation</a:t>
            </a:r>
            <a:r>
              <a:rPr sz="1600" spc="-33" dirty="0">
                <a:latin typeface="Roboto"/>
                <a:cs typeface="Roboto"/>
              </a:rPr>
              <a:t> </a:t>
            </a:r>
            <a:r>
              <a:rPr sz="1600" spc="-27" dirty="0">
                <a:latin typeface="Roboto"/>
                <a:cs typeface="Roboto"/>
              </a:rPr>
              <a:t>Function</a:t>
            </a:r>
            <a:endParaRPr sz="1600">
              <a:latin typeface="Roboto"/>
              <a:cs typeface="Roboto"/>
            </a:endParaRPr>
          </a:p>
          <a:p>
            <a:pPr marL="1236102" lvl="1" indent="-427556">
              <a:lnSpc>
                <a:spcPts val="1893"/>
              </a:lnSpc>
              <a:buFont typeface="Arial MT"/>
              <a:buChar char="○"/>
              <a:tabLst>
                <a:tab pos="1235256" algn="l"/>
                <a:tab pos="1236102" algn="l"/>
              </a:tabLst>
            </a:pPr>
            <a:r>
              <a:rPr sz="1600" spc="-20" dirty="0">
                <a:latin typeface="Roboto"/>
                <a:cs typeface="Roboto"/>
              </a:rPr>
              <a:t>Gradient</a:t>
            </a:r>
            <a:r>
              <a:rPr sz="1600" spc="-53" dirty="0">
                <a:latin typeface="Roboto"/>
                <a:cs typeface="Roboto"/>
              </a:rPr>
              <a:t> </a:t>
            </a:r>
            <a:r>
              <a:rPr sz="1600" spc="-20" dirty="0">
                <a:latin typeface="Roboto"/>
                <a:cs typeface="Roboto"/>
              </a:rPr>
              <a:t>Descent</a:t>
            </a:r>
            <a:endParaRPr sz="1600">
              <a:latin typeface="Roboto"/>
              <a:cs typeface="Roboto"/>
            </a:endParaRPr>
          </a:p>
          <a:p>
            <a:pPr marL="626518" indent="-448722">
              <a:lnSpc>
                <a:spcPts val="2207"/>
              </a:lnSpc>
              <a:buFont typeface="Arial MT"/>
              <a:buChar char="●"/>
              <a:tabLst>
                <a:tab pos="625671" algn="l"/>
                <a:tab pos="626518" algn="l"/>
              </a:tabLst>
            </a:pPr>
            <a:r>
              <a:rPr sz="1867" spc="-27" dirty="0">
                <a:latin typeface="Roboto"/>
                <a:cs typeface="Roboto"/>
              </a:rPr>
              <a:t>Understand</a:t>
            </a:r>
            <a:r>
              <a:rPr sz="1867" dirty="0">
                <a:latin typeface="Roboto"/>
                <a:cs typeface="Roboto"/>
              </a:rPr>
              <a:t> </a:t>
            </a:r>
            <a:r>
              <a:rPr sz="1867" spc="-20" dirty="0">
                <a:latin typeface="Roboto"/>
                <a:cs typeface="Roboto"/>
              </a:rPr>
              <a:t>the</a:t>
            </a:r>
            <a:r>
              <a:rPr sz="1867" dirty="0">
                <a:latin typeface="Roboto"/>
                <a:cs typeface="Roboto"/>
              </a:rPr>
              <a:t> </a:t>
            </a:r>
            <a:r>
              <a:rPr sz="1867" spc="-27" dirty="0">
                <a:latin typeface="Roboto"/>
                <a:cs typeface="Roboto"/>
              </a:rPr>
              <a:t>working</a:t>
            </a:r>
            <a:r>
              <a:rPr sz="1867" dirty="0">
                <a:latin typeface="Roboto"/>
                <a:cs typeface="Roboto"/>
              </a:rPr>
              <a:t> </a:t>
            </a:r>
            <a:r>
              <a:rPr sz="1867" spc="-27" dirty="0">
                <a:latin typeface="Roboto"/>
                <a:cs typeface="Roboto"/>
              </a:rPr>
              <a:t>mathematically</a:t>
            </a:r>
            <a:endParaRPr sz="1867">
              <a:latin typeface="Roboto"/>
              <a:cs typeface="Roboto"/>
            </a:endParaRPr>
          </a:p>
          <a:p>
            <a:pPr marL="626518" indent="-448722">
              <a:lnSpc>
                <a:spcPts val="2200"/>
              </a:lnSpc>
              <a:buFont typeface="Arial MT"/>
              <a:buChar char="●"/>
              <a:tabLst>
                <a:tab pos="625671" algn="l"/>
                <a:tab pos="626518" algn="l"/>
              </a:tabLst>
            </a:pPr>
            <a:r>
              <a:rPr sz="1867" spc="-20" dirty="0">
                <a:latin typeface="Roboto"/>
                <a:cs typeface="Roboto"/>
              </a:rPr>
              <a:t>Implementation</a:t>
            </a:r>
            <a:r>
              <a:rPr sz="1867" spc="-13" dirty="0">
                <a:latin typeface="Roboto"/>
                <a:cs typeface="Roboto"/>
              </a:rPr>
              <a:t> </a:t>
            </a:r>
            <a:r>
              <a:rPr sz="1867" spc="-7" dirty="0">
                <a:latin typeface="Roboto"/>
                <a:cs typeface="Roboto"/>
              </a:rPr>
              <a:t>from</a:t>
            </a:r>
            <a:r>
              <a:rPr sz="1867" spc="-13" dirty="0">
                <a:latin typeface="Roboto"/>
                <a:cs typeface="Roboto"/>
              </a:rPr>
              <a:t> </a:t>
            </a:r>
            <a:r>
              <a:rPr sz="1867" spc="-27" dirty="0">
                <a:latin typeface="Roboto"/>
                <a:cs typeface="Roboto"/>
              </a:rPr>
              <a:t>scratch</a:t>
            </a:r>
            <a:r>
              <a:rPr sz="1867" spc="-7" dirty="0">
                <a:latin typeface="Roboto"/>
                <a:cs typeface="Roboto"/>
              </a:rPr>
              <a:t> </a:t>
            </a:r>
            <a:r>
              <a:rPr sz="1867" spc="-33" dirty="0">
                <a:latin typeface="Roboto"/>
                <a:cs typeface="Roboto"/>
              </a:rPr>
              <a:t>using</a:t>
            </a:r>
            <a:r>
              <a:rPr sz="1867" spc="-13" dirty="0">
                <a:latin typeface="Roboto"/>
                <a:cs typeface="Roboto"/>
              </a:rPr>
              <a:t> </a:t>
            </a:r>
            <a:r>
              <a:rPr sz="1867" spc="-33" dirty="0">
                <a:latin typeface="Roboto"/>
                <a:cs typeface="Roboto"/>
              </a:rPr>
              <a:t>numpy</a:t>
            </a:r>
            <a:endParaRPr sz="1867">
              <a:latin typeface="Roboto"/>
              <a:cs typeface="Roboto"/>
            </a:endParaRPr>
          </a:p>
          <a:p>
            <a:pPr marL="626518" indent="-448722">
              <a:lnSpc>
                <a:spcPts val="2207"/>
              </a:lnSpc>
              <a:buFont typeface="Arial MT"/>
              <a:buChar char="●"/>
              <a:tabLst>
                <a:tab pos="625671" algn="l"/>
                <a:tab pos="626518" algn="l"/>
              </a:tabLst>
            </a:pPr>
            <a:r>
              <a:rPr sz="1867" spc="-7" dirty="0">
                <a:latin typeface="Roboto"/>
                <a:cs typeface="Roboto"/>
              </a:rPr>
              <a:t>Also</a:t>
            </a:r>
            <a:r>
              <a:rPr sz="1867" spc="-27" dirty="0">
                <a:latin typeface="Roboto"/>
                <a:cs typeface="Roboto"/>
              </a:rPr>
              <a:t> </a:t>
            </a:r>
            <a:r>
              <a:rPr sz="1867" spc="-20" dirty="0">
                <a:latin typeface="Roboto"/>
                <a:cs typeface="Roboto"/>
              </a:rPr>
              <a:t>cover details</a:t>
            </a:r>
            <a:r>
              <a:rPr sz="1867" spc="-27" dirty="0">
                <a:latin typeface="Roboto"/>
                <a:cs typeface="Roboto"/>
              </a:rPr>
              <a:t> </a:t>
            </a:r>
            <a:r>
              <a:rPr sz="1867" spc="7" dirty="0">
                <a:latin typeface="Roboto"/>
                <a:cs typeface="Roboto"/>
              </a:rPr>
              <a:t>of</a:t>
            </a:r>
            <a:endParaRPr sz="1867">
              <a:latin typeface="Roboto"/>
              <a:cs typeface="Roboto"/>
            </a:endParaRPr>
          </a:p>
          <a:p>
            <a:pPr marL="1236102" lvl="1" indent="-427556">
              <a:lnSpc>
                <a:spcPts val="1893"/>
              </a:lnSpc>
              <a:buFont typeface="Arial MT"/>
              <a:buChar char="○"/>
              <a:tabLst>
                <a:tab pos="1235256" algn="l"/>
                <a:tab pos="1236102" algn="l"/>
              </a:tabLst>
            </a:pPr>
            <a:r>
              <a:rPr sz="1600" spc="-20" dirty="0">
                <a:latin typeface="Roboto"/>
                <a:cs typeface="Roboto"/>
              </a:rPr>
              <a:t>Activation</a:t>
            </a:r>
            <a:r>
              <a:rPr sz="1600" spc="-13" dirty="0">
                <a:latin typeface="Roboto"/>
                <a:cs typeface="Roboto"/>
              </a:rPr>
              <a:t> </a:t>
            </a:r>
            <a:r>
              <a:rPr sz="1600" spc="-20" dirty="0">
                <a:latin typeface="Roboto"/>
                <a:cs typeface="Roboto"/>
              </a:rPr>
              <a:t>functions</a:t>
            </a:r>
            <a:r>
              <a:rPr sz="1600" spc="-13" dirty="0">
                <a:latin typeface="Roboto"/>
                <a:cs typeface="Roboto"/>
              </a:rPr>
              <a:t> </a:t>
            </a:r>
            <a:r>
              <a:rPr sz="1600" spc="-20" dirty="0">
                <a:latin typeface="Roboto"/>
                <a:cs typeface="Roboto"/>
              </a:rPr>
              <a:t>and</a:t>
            </a:r>
            <a:r>
              <a:rPr sz="1600" spc="-13" dirty="0">
                <a:latin typeface="Roboto"/>
                <a:cs typeface="Roboto"/>
              </a:rPr>
              <a:t> </a:t>
            </a:r>
            <a:r>
              <a:rPr sz="1600" spc="-20" dirty="0">
                <a:latin typeface="Roboto"/>
                <a:cs typeface="Roboto"/>
              </a:rPr>
              <a:t>its</a:t>
            </a:r>
            <a:r>
              <a:rPr sz="1600" spc="-13" dirty="0">
                <a:latin typeface="Roboto"/>
                <a:cs typeface="Roboto"/>
              </a:rPr>
              <a:t> </a:t>
            </a:r>
            <a:r>
              <a:rPr sz="1600" spc="-27" dirty="0">
                <a:latin typeface="Roboto"/>
                <a:cs typeface="Roboto"/>
              </a:rPr>
              <a:t>types</a:t>
            </a:r>
            <a:endParaRPr sz="1600">
              <a:latin typeface="Roboto"/>
              <a:cs typeface="Roboto"/>
            </a:endParaRPr>
          </a:p>
          <a:p>
            <a:pPr marL="1236102" lvl="1" indent="-427556">
              <a:lnSpc>
                <a:spcPts val="1900"/>
              </a:lnSpc>
              <a:buFont typeface="Arial MT"/>
              <a:buChar char="○"/>
              <a:tabLst>
                <a:tab pos="1235256" algn="l"/>
                <a:tab pos="1236102" algn="l"/>
              </a:tabLst>
            </a:pPr>
            <a:r>
              <a:rPr sz="1600" spc="-20" dirty="0">
                <a:latin typeface="Roboto"/>
                <a:cs typeface="Roboto"/>
              </a:rPr>
              <a:t>Gradient Descent and its </a:t>
            </a:r>
            <a:r>
              <a:rPr sz="1600" spc="-27" dirty="0">
                <a:latin typeface="Roboto"/>
                <a:cs typeface="Roboto"/>
              </a:rPr>
              <a:t>variants</a:t>
            </a:r>
            <a:endParaRPr sz="1600">
              <a:latin typeface="Roboto"/>
              <a:cs typeface="Roboto"/>
            </a:endParaRPr>
          </a:p>
          <a:p>
            <a:pPr marL="1236102" lvl="1" indent="-427556">
              <a:lnSpc>
                <a:spcPts val="1913"/>
              </a:lnSpc>
              <a:buFont typeface="Arial MT"/>
              <a:buChar char="○"/>
              <a:tabLst>
                <a:tab pos="1235256" algn="l"/>
                <a:tab pos="1236102" algn="l"/>
              </a:tabLst>
            </a:pPr>
            <a:r>
              <a:rPr sz="1600" spc="-20" dirty="0">
                <a:latin typeface="Roboto"/>
                <a:cs typeface="Roboto"/>
              </a:rPr>
              <a:t>Loss</a:t>
            </a:r>
            <a:r>
              <a:rPr sz="1600" spc="-47" dirty="0">
                <a:latin typeface="Roboto"/>
                <a:cs typeface="Roboto"/>
              </a:rPr>
              <a:t> </a:t>
            </a:r>
            <a:r>
              <a:rPr sz="1600" spc="-20" dirty="0">
                <a:latin typeface="Roboto"/>
                <a:cs typeface="Roboto"/>
              </a:rPr>
              <a:t>functions</a:t>
            </a:r>
            <a:endParaRPr sz="1600">
              <a:latin typeface="Roboto"/>
              <a:cs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3713492" y="2704320"/>
            <a:ext cx="3137747" cy="2504440"/>
            <a:chOff x="2785119" y="2028240"/>
            <a:chExt cx="2353310" cy="1878330"/>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2"/>
              <a:ext cx="105500" cy="81980"/>
            </a:xfrm>
            <a:prstGeom prst="rect">
              <a:avLst/>
            </a:prstGeom>
          </p:spPr>
        </p:pic>
        <p:pic>
          <p:nvPicPr>
            <p:cNvPr id="8" name="object 8"/>
            <p:cNvPicPr/>
            <p:nvPr/>
          </p:nvPicPr>
          <p:blipFill>
            <a:blip r:embed="rId2" cstate="print"/>
            <a:stretch>
              <a:fillRect/>
            </a:stretch>
          </p:blipFill>
          <p:spPr>
            <a:xfrm>
              <a:off x="3981074" y="2621509"/>
              <a:ext cx="105500" cy="81980"/>
            </a:xfrm>
            <a:prstGeom prst="rect">
              <a:avLst/>
            </a:prstGeom>
          </p:spPr>
        </p:pic>
        <p:sp>
          <p:nvSpPr>
            <p:cNvPr id="9" name="object 9"/>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0" name="object 10"/>
            <p:cNvPicPr/>
            <p:nvPr/>
          </p:nvPicPr>
          <p:blipFill>
            <a:blip r:embed="rId3" cstate="print"/>
            <a:stretch>
              <a:fillRect/>
            </a:stretch>
          </p:blipFill>
          <p:spPr>
            <a:xfrm>
              <a:off x="4017183" y="2391741"/>
              <a:ext cx="109651" cy="89524"/>
            </a:xfrm>
            <a:prstGeom prst="rect">
              <a:avLst/>
            </a:prstGeom>
          </p:spPr>
        </p:pic>
        <p:sp>
          <p:nvSpPr>
            <p:cNvPr id="11" name="object 11"/>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4" cstate="print"/>
            <a:stretch>
              <a:fillRect/>
            </a:stretch>
          </p:blipFill>
          <p:spPr>
            <a:xfrm>
              <a:off x="4035475" y="2841902"/>
              <a:ext cx="110697" cy="79838"/>
            </a:xfrm>
            <a:prstGeom prst="rect">
              <a:avLst/>
            </a:prstGeom>
          </p:spPr>
        </p:pic>
        <p:sp>
          <p:nvSpPr>
            <p:cNvPr id="13" name="object 13"/>
            <p:cNvSpPr/>
            <p:nvPr/>
          </p:nvSpPr>
          <p:spPr>
            <a:xfrm>
              <a:off x="2794644" y="31113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4" name="object 14"/>
            <p:cNvPicPr/>
            <p:nvPr/>
          </p:nvPicPr>
          <p:blipFill>
            <a:blip r:embed="rId5" cstate="print"/>
            <a:stretch>
              <a:fillRect/>
            </a:stretch>
          </p:blipFill>
          <p:spPr>
            <a:xfrm>
              <a:off x="4061002" y="3056968"/>
              <a:ext cx="109268" cy="90840"/>
            </a:xfrm>
            <a:prstGeom prst="rect">
              <a:avLst/>
            </a:prstGeom>
          </p:spPr>
        </p:pic>
      </p:grpSp>
      <p:sp>
        <p:nvSpPr>
          <p:cNvPr id="15" name="object 15"/>
          <p:cNvSpPr txBox="1"/>
          <p:nvPr/>
        </p:nvSpPr>
        <p:spPr>
          <a:xfrm>
            <a:off x="2438012" y="24507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6" name="object 16"/>
          <p:cNvSpPr txBox="1"/>
          <p:nvPr/>
        </p:nvSpPr>
        <p:spPr>
          <a:xfrm>
            <a:off x="3329157" y="28981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7" name="object 17"/>
          <p:cNvSpPr txBox="1"/>
          <p:nvPr/>
        </p:nvSpPr>
        <p:spPr>
          <a:xfrm>
            <a:off x="3092223" y="27301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8" name="object 18"/>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9" name="object 19"/>
          <p:cNvSpPr txBox="1"/>
          <p:nvPr/>
        </p:nvSpPr>
        <p:spPr>
          <a:xfrm>
            <a:off x="3069377" y="47852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0" name="object 20"/>
          <p:cNvSpPr txBox="1">
            <a:spLocks noGrp="1"/>
          </p:cNvSpPr>
          <p:nvPr>
            <p:ph type="title"/>
          </p:nvPr>
        </p:nvSpPr>
        <p:spPr>
          <a:xfrm>
            <a:off x="3329157" y="394172"/>
            <a:ext cx="7741966"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1" name="object 21"/>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
        <p:nvSpPr>
          <p:cNvPr id="22" name="object 22"/>
          <p:cNvSpPr txBox="1"/>
          <p:nvPr/>
        </p:nvSpPr>
        <p:spPr>
          <a:xfrm>
            <a:off x="4870033" y="26403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sp>
        <p:nvSpPr>
          <p:cNvPr id="23" name="object 23"/>
          <p:cNvSpPr txBox="1"/>
          <p:nvPr/>
        </p:nvSpPr>
        <p:spPr>
          <a:xfrm>
            <a:off x="2478534" y="32509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30000" dirty="0">
                <a:solidFill>
                  <a:srgbClr val="0000FF"/>
                </a:solidFill>
                <a:latin typeface="Arial MT"/>
                <a:cs typeface="Arial MT"/>
              </a:rPr>
              <a:t>1</a:t>
            </a:r>
            <a:endParaRPr sz="2800" baseline="-3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1:</a:t>
            </a:r>
            <a:endParaRPr sz="1867">
              <a:latin typeface="Arial" panose="020B0604020202020204"/>
              <a:cs typeface="Arial" panose="020B0604020202020204"/>
            </a:endParaRPr>
          </a:p>
        </p:txBody>
      </p:sp>
      <p:sp>
        <p:nvSpPr>
          <p:cNvPr id="26" name="object 26"/>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7" name="object 27"/>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1</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8" name="object 28"/>
          <p:cNvSpPr txBox="1">
            <a:spLocks noGrp="1"/>
          </p:cNvSpPr>
          <p:nvPr>
            <p:ph type="title"/>
          </p:nvPr>
        </p:nvSpPr>
        <p:spPr>
          <a:xfrm>
            <a:off x="3283974" y="138532"/>
            <a:ext cx="6698252"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30"/>
          <p:cNvGraphicFramePr>
            <a:graphicFrameLocks noGrp="1"/>
          </p:cNvGraphicFramePr>
          <p:nvPr>
            <p:extLst>
              <p:ext uri="{D42A27DB-BD31-4B8C-83A1-F6EECF244321}">
                <p14:modId xmlns:p14="http://schemas.microsoft.com/office/powerpoint/2010/main" val="3682138061"/>
              </p:ext>
            </p:extLst>
          </p:nvPr>
        </p:nvGraphicFramePr>
        <p:xfrm>
          <a:off x="3862876" y="5144207"/>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899072">
                  <a:extLst>
                    <a:ext uri="{9D8B030D-6E8A-4147-A177-3AD203B41FA5}">
                      <a16:colId xmlns:a16="http://schemas.microsoft.com/office/drawing/2014/main" val="20004"/>
                    </a:ext>
                  </a:extLst>
                </a:gridCol>
                <a:gridCol w="1296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8288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Times New Roman" panose="02020603050405020304" pitchFamily="18" charset="0"/>
                          <a:cs typeface="Times New Roman" panose="02020603050405020304" pitchFamily="18" charset="0"/>
                        </a:rPr>
                        <a:t>10000*1</a:t>
                      </a:r>
                      <a:endParaRPr sz="1900" dirty="0">
                        <a:latin typeface="Times New Roman" panose="02020603050405020304" pitchFamily="18" charset="0"/>
                        <a:cs typeface="Times New Roman" panose="02020603050405020304" pitchFamily="18" charset="0"/>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Times New Roman" panose="02020603050405020304" pitchFamily="18" charset="0"/>
                          <a:cs typeface="Times New Roman" panose="02020603050405020304" pitchFamily="18" charset="0"/>
                        </a:rPr>
                        <a:t>15000*1</a:t>
                      </a:r>
                      <a:endParaRPr sz="1900" dirty="0">
                        <a:latin typeface="Times New Roman" panose="02020603050405020304" pitchFamily="18" charset="0"/>
                        <a:cs typeface="Times New Roman" panose="02020603050405020304" pitchFamily="18" charset="0"/>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Times New Roman" panose="02020603050405020304" pitchFamily="18" charset="0"/>
                          <a:cs typeface="Times New Roman" panose="02020603050405020304" pitchFamily="18" charset="0"/>
                        </a:rPr>
                        <a:t>7000*1</a:t>
                      </a:r>
                      <a:endParaRPr sz="1900" dirty="0">
                        <a:latin typeface="Times New Roman" panose="02020603050405020304" pitchFamily="18" charset="0"/>
                        <a:cs typeface="Times New Roman" panose="02020603050405020304" pitchFamily="18" charset="0"/>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Times New Roman" panose="02020603050405020304" pitchFamily="18" charset="0"/>
                          <a:cs typeface="Times New Roman" panose="02020603050405020304" pitchFamily="18" charset="0"/>
                        </a:rPr>
                        <a:t>32000</a:t>
                      </a:r>
                      <a:endParaRPr sz="1900" dirty="0">
                        <a:latin typeface="Times New Roman" panose="02020603050405020304" pitchFamily="18" charset="0"/>
                        <a:cs typeface="Times New Roman" panose="02020603050405020304" pitchFamily="18" charset="0"/>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    32000-50000=</a:t>
                      </a:r>
                    </a:p>
                    <a:p>
                      <a:pPr>
                        <a:lnSpc>
                          <a:spcPct val="100000"/>
                        </a:lnSpc>
                      </a:pPr>
                      <a:r>
                        <a:rPr lang="en-IN" sz="2000" dirty="0">
                          <a:latin typeface="Times New Roman" panose="02020603050405020304"/>
                          <a:cs typeface="Times New Roman" panose="02020603050405020304"/>
                        </a:rPr>
                        <a:t>   -18000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   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1:</a:t>
            </a:r>
            <a:endParaRPr sz="1867">
              <a:latin typeface="Arial" panose="020B0604020202020204"/>
              <a:cs typeface="Arial" panose="020B0604020202020204"/>
            </a:endParaRPr>
          </a:p>
        </p:txBody>
      </p:sp>
      <p:sp>
        <p:nvSpPr>
          <p:cNvPr id="26" name="object 26"/>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7" name="object 27"/>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1</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8" name="object 28"/>
          <p:cNvSpPr txBox="1">
            <a:spLocks noGrp="1"/>
          </p:cNvSpPr>
          <p:nvPr>
            <p:ph type="title"/>
          </p:nvPr>
        </p:nvSpPr>
        <p:spPr>
          <a:xfrm>
            <a:off x="3274142" y="227023"/>
            <a:ext cx="7039898"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30"/>
          <p:cNvGraphicFramePr>
            <a:graphicFrameLocks noGrp="1"/>
          </p:cNvGraphicFramePr>
          <p:nvPr>
            <p:extLst>
              <p:ext uri="{D42A27DB-BD31-4B8C-83A1-F6EECF244321}">
                <p14:modId xmlns:p14="http://schemas.microsoft.com/office/powerpoint/2010/main" val="3104826201"/>
              </p:ext>
            </p:extLst>
          </p:nvPr>
        </p:nvGraphicFramePr>
        <p:xfrm>
          <a:off x="3862876" y="5144207"/>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899072">
                  <a:extLst>
                    <a:ext uri="{9D8B030D-6E8A-4147-A177-3AD203B41FA5}">
                      <a16:colId xmlns:a16="http://schemas.microsoft.com/office/drawing/2014/main" val="20004"/>
                    </a:ext>
                  </a:extLst>
                </a:gridCol>
                <a:gridCol w="1296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8288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32000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-18000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1:</a:t>
            </a:r>
            <a:endParaRPr sz="1867">
              <a:latin typeface="Arial" panose="020B0604020202020204"/>
              <a:cs typeface="Arial" panose="020B0604020202020204"/>
            </a:endParaRPr>
          </a:p>
        </p:txBody>
      </p:sp>
      <p:sp>
        <p:nvSpPr>
          <p:cNvPr id="26" name="object 26"/>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7" name="object 27"/>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1</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8" name="object 28"/>
          <p:cNvSpPr txBox="1">
            <a:spLocks noGrp="1"/>
          </p:cNvSpPr>
          <p:nvPr>
            <p:ph type="title"/>
          </p:nvPr>
        </p:nvSpPr>
        <p:spPr>
          <a:xfrm>
            <a:off x="3165986" y="256520"/>
            <a:ext cx="6902245"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object 30"/>
          <p:cNvGraphicFramePr>
            <a:graphicFrameLocks noGrp="1"/>
          </p:cNvGraphicFramePr>
          <p:nvPr>
            <p:extLst>
              <p:ext uri="{D42A27DB-BD31-4B8C-83A1-F6EECF244321}">
                <p14:modId xmlns:p14="http://schemas.microsoft.com/office/powerpoint/2010/main" val="2384512804"/>
              </p:ext>
            </p:extLst>
          </p:nvPr>
        </p:nvGraphicFramePr>
        <p:xfrm>
          <a:off x="3862876" y="5144207"/>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899072">
                  <a:extLst>
                    <a:ext uri="{9D8B030D-6E8A-4147-A177-3AD203B41FA5}">
                      <a16:colId xmlns:a16="http://schemas.microsoft.com/office/drawing/2014/main" val="20004"/>
                    </a:ext>
                  </a:extLst>
                </a:gridCol>
                <a:gridCol w="1296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8288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32000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-18000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r>
                        <a:rPr lang="en-IN" sz="2000" dirty="0">
                          <a:latin typeface="Times New Roman" panose="02020603050405020304"/>
                          <a:cs typeface="Times New Roman" panose="02020603050405020304"/>
                        </a:rPr>
                        <a:t>0</a:t>
                      </a: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1</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1:</a:t>
            </a:r>
            <a:endParaRPr sz="1867">
              <a:latin typeface="Arial" panose="020B0604020202020204"/>
              <a:cs typeface="Arial" panose="020B0604020202020204"/>
            </a:endParaRPr>
          </a:p>
        </p:txBody>
      </p:sp>
      <p:sp>
        <p:nvSpPr>
          <p:cNvPr id="26" name="object 26"/>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7" name="object 27"/>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1</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8" name="object 28"/>
          <p:cNvSpPr txBox="1">
            <a:spLocks noGrp="1"/>
          </p:cNvSpPr>
          <p:nvPr>
            <p:ph type="title"/>
          </p:nvPr>
        </p:nvSpPr>
        <p:spPr>
          <a:xfrm>
            <a:off x="2278627" y="109036"/>
            <a:ext cx="7004308" cy="694207"/>
          </a:xfrm>
          <a:prstGeom prst="rect">
            <a:avLst/>
          </a:prstGeom>
        </p:spPr>
        <p:txBody>
          <a:bodyPr vert="horz" wrap="square" lIns="0" tIns="16933" rIns="0" bIns="0" rtlCol="0" anchor="ctr">
            <a:spAutoFit/>
          </a:bodyPr>
          <a:lstStyle/>
          <a:p>
            <a:pPr marL="369984">
              <a:lnSpc>
                <a:spcPct val="100000"/>
              </a:lnSpc>
              <a:spcBef>
                <a:spcPts val="133"/>
              </a:spcBef>
            </a:pPr>
            <a:r>
              <a:rPr lang="en-IN" spc="-27" dirty="0"/>
              <a:t>            </a:t>
            </a: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255599" y="32831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467249" y="2619250"/>
            <a:ext cx="1384300" cy="1375833"/>
            <a:chOff x="4100436" y="1964437"/>
            <a:chExt cx="1038225" cy="1031875"/>
          </a:xfrm>
        </p:grpSpPr>
        <p:sp>
          <p:nvSpPr>
            <p:cNvPr id="4" name="object 4"/>
            <p:cNvSpPr/>
            <p:nvPr/>
          </p:nvSpPr>
          <p:spPr>
            <a:xfrm>
              <a:off x="4105199" y="23675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5" name="object 5"/>
            <p:cNvSpPr/>
            <p:nvPr/>
          </p:nvSpPr>
          <p:spPr>
            <a:xfrm>
              <a:off x="4105199" y="23675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2"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sp>
          <p:nvSpPr>
            <p:cNvPr id="6" name="object 6"/>
            <p:cNvSpPr/>
            <p:nvPr/>
          </p:nvSpPr>
          <p:spPr>
            <a:xfrm>
              <a:off x="4646971" y="26624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2" cstate="print"/>
            <a:stretch>
              <a:fillRect/>
            </a:stretch>
          </p:blipFill>
          <p:spPr>
            <a:xfrm>
              <a:off x="5032846" y="2621501"/>
              <a:ext cx="105500" cy="81980"/>
            </a:xfrm>
            <a:prstGeom prst="rect">
              <a:avLst/>
            </a:prstGeom>
          </p:spPr>
        </p:pic>
        <p:sp>
          <p:nvSpPr>
            <p:cNvPr id="8" name="object 8"/>
            <p:cNvSpPr/>
            <p:nvPr/>
          </p:nvSpPr>
          <p:spPr>
            <a:xfrm>
              <a:off x="4356379" y="1969200"/>
              <a:ext cx="0" cy="727075"/>
            </a:xfrm>
            <a:custGeom>
              <a:avLst/>
              <a:gdLst/>
              <a:ahLst/>
              <a:cxnLst/>
              <a:rect l="l" t="t" r="r" b="b"/>
              <a:pathLst>
                <a:path h="727075">
                  <a:moveTo>
                    <a:pt x="0" y="0"/>
                  </a:moveTo>
                  <a:lnTo>
                    <a:pt x="0" y="726899"/>
                  </a:lnTo>
                </a:path>
              </a:pathLst>
            </a:custGeom>
            <a:ln w="9524">
              <a:solidFill>
                <a:srgbClr val="595959"/>
              </a:solidFill>
            </a:ln>
          </p:spPr>
          <p:txBody>
            <a:bodyPr wrap="square" lIns="0" tIns="0" rIns="0" bIns="0" rtlCol="0"/>
            <a:lstStyle/>
            <a:p>
              <a:endParaRPr sz="2400"/>
            </a:p>
          </p:txBody>
        </p:sp>
      </p:grpSp>
      <p:sp>
        <p:nvSpPr>
          <p:cNvPr id="9" name="object 9"/>
          <p:cNvSpPr txBox="1"/>
          <p:nvPr/>
        </p:nvSpPr>
        <p:spPr>
          <a:xfrm>
            <a:off x="5340782" y="2174417"/>
            <a:ext cx="962660" cy="304421"/>
          </a:xfrm>
          <a:prstGeom prst="rect">
            <a:avLst/>
          </a:prstGeom>
        </p:spPr>
        <p:txBody>
          <a:bodyPr vert="horz" wrap="square" lIns="0" tIns="16933" rIns="0" bIns="0" rtlCol="0">
            <a:spAutoFit/>
          </a:bodyPr>
          <a:lstStyle/>
          <a:p>
            <a:pPr marL="16933">
              <a:spcBef>
                <a:spcPts val="133"/>
              </a:spcBef>
            </a:pPr>
            <a:r>
              <a:rPr sz="1867" dirty="0">
                <a:solidFill>
                  <a:srgbClr val="FF0000"/>
                </a:solidFill>
                <a:latin typeface="Arial MT"/>
                <a:cs typeface="Arial MT"/>
              </a:rPr>
              <a:t>&gt;</a:t>
            </a:r>
            <a:r>
              <a:rPr sz="1867" spc="-107" dirty="0">
                <a:solidFill>
                  <a:srgbClr val="FF0000"/>
                </a:solidFill>
                <a:latin typeface="Arial MT"/>
                <a:cs typeface="Arial MT"/>
              </a:rPr>
              <a:t> </a:t>
            </a:r>
            <a:r>
              <a:rPr sz="1867" spc="-7" dirty="0">
                <a:solidFill>
                  <a:srgbClr val="FF0000"/>
                </a:solidFill>
                <a:latin typeface="Arial MT"/>
                <a:cs typeface="Arial MT"/>
              </a:rPr>
              <a:t>50,000</a:t>
            </a:r>
            <a:endParaRPr sz="1867">
              <a:latin typeface="Arial MT"/>
              <a:cs typeface="Arial MT"/>
            </a:endParaRPr>
          </a:p>
        </p:txBody>
      </p:sp>
      <p:sp>
        <p:nvSpPr>
          <p:cNvPr id="10" name="object 10"/>
          <p:cNvSpPr txBox="1"/>
          <p:nvPr/>
        </p:nvSpPr>
        <p:spPr>
          <a:xfrm>
            <a:off x="5329565" y="42234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11" name="object 11"/>
          <p:cNvSpPr txBox="1"/>
          <p:nvPr/>
        </p:nvSpPr>
        <p:spPr>
          <a:xfrm>
            <a:off x="2438012" y="24507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2" name="object 12"/>
          <p:cNvSpPr txBox="1"/>
          <p:nvPr/>
        </p:nvSpPr>
        <p:spPr>
          <a:xfrm>
            <a:off x="3329157" y="28981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3" name="object 13"/>
          <p:cNvSpPr txBox="1"/>
          <p:nvPr/>
        </p:nvSpPr>
        <p:spPr>
          <a:xfrm>
            <a:off x="3092223" y="27301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grpSp>
        <p:nvGrpSpPr>
          <p:cNvPr id="14" name="object 14"/>
          <p:cNvGrpSpPr/>
          <p:nvPr/>
        </p:nvGrpSpPr>
        <p:grpSpPr>
          <a:xfrm>
            <a:off x="4131899" y="2704320"/>
            <a:ext cx="1397000" cy="1488440"/>
            <a:chOff x="3098924" y="2028240"/>
            <a:chExt cx="1047750" cy="1116330"/>
          </a:xfrm>
        </p:grpSpPr>
        <p:pic>
          <p:nvPicPr>
            <p:cNvPr id="15" name="object 15"/>
            <p:cNvPicPr/>
            <p:nvPr/>
          </p:nvPicPr>
          <p:blipFill>
            <a:blip r:embed="rId2" cstate="print"/>
            <a:stretch>
              <a:fillRect/>
            </a:stretch>
          </p:blipFill>
          <p:spPr>
            <a:xfrm>
              <a:off x="3981075" y="2621509"/>
              <a:ext cx="105500" cy="81980"/>
            </a:xfrm>
            <a:prstGeom prst="rect">
              <a:avLst/>
            </a:prstGeom>
          </p:spPr>
        </p:pic>
        <p:sp>
          <p:nvSpPr>
            <p:cNvPr id="16" name="object 16"/>
            <p:cNvSpPr/>
            <p:nvPr/>
          </p:nvSpPr>
          <p:spPr>
            <a:xfrm>
              <a:off x="3365627" y="2037765"/>
              <a:ext cx="676910" cy="391160"/>
            </a:xfrm>
            <a:custGeom>
              <a:avLst/>
              <a:gdLst/>
              <a:ahLst/>
              <a:cxnLst/>
              <a:rect l="l" t="t" r="r" b="b"/>
              <a:pathLst>
                <a:path w="676910" h="391160">
                  <a:moveTo>
                    <a:pt x="0" y="0"/>
                  </a:moveTo>
                  <a:lnTo>
                    <a:pt x="676812" y="390750"/>
                  </a:lnTo>
                </a:path>
              </a:pathLst>
            </a:custGeom>
            <a:ln w="19049">
              <a:solidFill>
                <a:srgbClr val="595959"/>
              </a:solidFill>
            </a:ln>
          </p:spPr>
          <p:txBody>
            <a:bodyPr wrap="square" lIns="0" tIns="0" rIns="0" bIns="0" rtlCol="0"/>
            <a:lstStyle/>
            <a:p>
              <a:endParaRPr sz="2400"/>
            </a:p>
          </p:txBody>
        </p:sp>
        <p:pic>
          <p:nvPicPr>
            <p:cNvPr id="17" name="object 17"/>
            <p:cNvPicPr/>
            <p:nvPr/>
          </p:nvPicPr>
          <p:blipFill>
            <a:blip r:embed="rId3" cstate="print"/>
            <a:stretch>
              <a:fillRect/>
            </a:stretch>
          </p:blipFill>
          <p:spPr>
            <a:xfrm>
              <a:off x="4017183" y="2391741"/>
              <a:ext cx="109651" cy="89524"/>
            </a:xfrm>
            <a:prstGeom prst="rect">
              <a:avLst/>
            </a:prstGeom>
          </p:spPr>
        </p:pic>
        <p:sp>
          <p:nvSpPr>
            <p:cNvPr id="18" name="object 18"/>
            <p:cNvSpPr/>
            <p:nvPr/>
          </p:nvSpPr>
          <p:spPr>
            <a:xfrm>
              <a:off x="3108449" y="2881821"/>
              <a:ext cx="944880" cy="253365"/>
            </a:xfrm>
            <a:custGeom>
              <a:avLst/>
              <a:gdLst/>
              <a:ahLst/>
              <a:cxnLst/>
              <a:rect l="l" t="t" r="r" b="b"/>
              <a:pathLst>
                <a:path w="944879"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4" cstate="print"/>
            <a:stretch>
              <a:fillRect/>
            </a:stretch>
          </p:blipFill>
          <p:spPr>
            <a:xfrm>
              <a:off x="4035475" y="2841902"/>
              <a:ext cx="110697" cy="79838"/>
            </a:xfrm>
            <a:prstGeom prst="rect">
              <a:avLst/>
            </a:prstGeom>
          </p:spPr>
        </p:pic>
      </p:grpSp>
      <p:sp>
        <p:nvSpPr>
          <p:cNvPr id="20" name="object 20"/>
          <p:cNvSpPr txBox="1"/>
          <p:nvPr/>
        </p:nvSpPr>
        <p:spPr>
          <a:xfrm>
            <a:off x="4870033" y="26403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sp>
        <p:nvSpPr>
          <p:cNvPr id="21" name="object 21"/>
          <p:cNvSpPr txBox="1"/>
          <p:nvPr/>
        </p:nvSpPr>
        <p:spPr>
          <a:xfrm>
            <a:off x="2478534" y="32509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30000" dirty="0">
                <a:solidFill>
                  <a:srgbClr val="0000FF"/>
                </a:solidFill>
                <a:latin typeface="Arial MT"/>
                <a:cs typeface="Arial MT"/>
              </a:rPr>
              <a:t>2</a:t>
            </a:r>
            <a:endParaRPr sz="2800" baseline="-3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1000" dirty="0">
                <a:latin typeface="Arial MT"/>
                <a:cs typeface="Arial MT"/>
              </a:rPr>
              <a:t>3</a:t>
            </a:r>
            <a:r>
              <a:rPr sz="1867" dirty="0">
                <a:latin typeface="Arial MT"/>
                <a:cs typeface="Arial MT"/>
              </a:rPr>
              <a:t>)</a:t>
            </a:r>
            <a:endParaRPr sz="1867">
              <a:latin typeface="Arial MT"/>
              <a:cs typeface="Arial MT"/>
            </a:endParaRPr>
          </a:p>
        </p:txBody>
      </p:sp>
      <p:sp>
        <p:nvSpPr>
          <p:cNvPr id="22" name="object 22"/>
          <p:cNvSpPr txBox="1">
            <a:spLocks noGrp="1"/>
          </p:cNvSpPr>
          <p:nvPr>
            <p:ph type="title"/>
          </p:nvPr>
        </p:nvSpPr>
        <p:spPr>
          <a:xfrm>
            <a:off x="2840321" y="256520"/>
            <a:ext cx="8024324"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23" name="object 23"/>
          <p:cNvSpPr txBox="1"/>
          <p:nvPr/>
        </p:nvSpPr>
        <p:spPr>
          <a:xfrm>
            <a:off x="6234634" y="31531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grpSp>
        <p:nvGrpSpPr>
          <p:cNvPr id="3" name="object 3"/>
          <p:cNvGrpSpPr/>
          <p:nvPr/>
        </p:nvGrpSpPr>
        <p:grpSpPr>
          <a:xfrm>
            <a:off x="5281561" y="3088936"/>
            <a:ext cx="655320" cy="110067"/>
            <a:chOff x="3961171" y="2316702"/>
            <a:chExt cx="491490" cy="82550"/>
          </a:xfrm>
        </p:grpSpPr>
        <p:sp>
          <p:nvSpPr>
            <p:cNvPr id="4" name="object 4"/>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4347046" y="2316702"/>
              <a:ext cx="105500" cy="81980"/>
            </a:xfrm>
            <a:prstGeom prst="rect">
              <a:avLst/>
            </a:prstGeom>
          </p:spPr>
        </p:pic>
      </p:grpSp>
      <p:grpSp>
        <p:nvGrpSpPr>
          <p:cNvPr id="6" name="object 6"/>
          <p:cNvGrpSpPr/>
          <p:nvPr/>
        </p:nvGrpSpPr>
        <p:grpSpPr>
          <a:xfrm>
            <a:off x="3014299" y="2297920"/>
            <a:ext cx="2070947" cy="1488440"/>
            <a:chOff x="2260724" y="1723440"/>
            <a:chExt cx="1553210" cy="1116330"/>
          </a:xfrm>
        </p:grpSpPr>
        <p:sp>
          <p:nvSpPr>
            <p:cNvPr id="7" name="object 7"/>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8" name="object 8"/>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9" name="object 9"/>
            <p:cNvPicPr/>
            <p:nvPr/>
          </p:nvPicPr>
          <p:blipFill>
            <a:blip r:embed="rId2" cstate="print"/>
            <a:stretch>
              <a:fillRect/>
            </a:stretch>
          </p:blipFill>
          <p:spPr>
            <a:xfrm>
              <a:off x="3142875" y="2316709"/>
              <a:ext cx="105500" cy="81980"/>
            </a:xfrm>
            <a:prstGeom prst="rect">
              <a:avLst/>
            </a:prstGeom>
          </p:spPr>
        </p:pic>
        <p:sp>
          <p:nvSpPr>
            <p:cNvPr id="10" name="object 10"/>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11" name="object 11"/>
            <p:cNvPicPr/>
            <p:nvPr/>
          </p:nvPicPr>
          <p:blipFill>
            <a:blip r:embed="rId3" cstate="print"/>
            <a:stretch>
              <a:fillRect/>
            </a:stretch>
          </p:blipFill>
          <p:spPr>
            <a:xfrm>
              <a:off x="3178982" y="2086941"/>
              <a:ext cx="109651" cy="89524"/>
            </a:xfrm>
            <a:prstGeom prst="rect">
              <a:avLst/>
            </a:prstGeom>
          </p:spPr>
        </p:pic>
        <p:sp>
          <p:nvSpPr>
            <p:cNvPr id="12" name="object 12"/>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13" name="object 13"/>
            <p:cNvPicPr/>
            <p:nvPr/>
          </p:nvPicPr>
          <p:blipFill>
            <a:blip r:embed="rId4" cstate="print"/>
            <a:stretch>
              <a:fillRect/>
            </a:stretch>
          </p:blipFill>
          <p:spPr>
            <a:xfrm>
              <a:off x="3197275" y="2537102"/>
              <a:ext cx="110697" cy="79838"/>
            </a:xfrm>
            <a:prstGeom prst="rect">
              <a:avLst/>
            </a:prstGeom>
          </p:spPr>
        </p:pic>
      </p:grpSp>
      <p:sp>
        <p:nvSpPr>
          <p:cNvPr id="14" name="object 14"/>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5" name="object 15"/>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6" name="object 16"/>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7" name="object 17"/>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8" name="object 18"/>
          <p:cNvGrpSpPr/>
          <p:nvPr/>
        </p:nvGrpSpPr>
        <p:grpSpPr>
          <a:xfrm>
            <a:off x="2595892" y="3669557"/>
            <a:ext cx="1847427" cy="1132840"/>
            <a:chOff x="1946919" y="2752168"/>
            <a:chExt cx="1385570" cy="849630"/>
          </a:xfrm>
        </p:grpSpPr>
        <p:sp>
          <p:nvSpPr>
            <p:cNvPr id="19" name="object 19"/>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20" name="object 20"/>
            <p:cNvPicPr/>
            <p:nvPr/>
          </p:nvPicPr>
          <p:blipFill>
            <a:blip r:embed="rId5" cstate="print"/>
            <a:stretch>
              <a:fillRect/>
            </a:stretch>
          </p:blipFill>
          <p:spPr>
            <a:xfrm>
              <a:off x="3222802" y="2752168"/>
              <a:ext cx="109267" cy="90840"/>
            </a:xfrm>
            <a:prstGeom prst="rect">
              <a:avLst/>
            </a:prstGeom>
          </p:spPr>
        </p:pic>
      </p:grpSp>
      <p:sp>
        <p:nvSpPr>
          <p:cNvPr id="21" name="object 21"/>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2" name="object 22"/>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3" name="object 23"/>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4" name="object 24"/>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6" name="object 26"/>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7" name="object 27"/>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2:</a:t>
            </a:r>
            <a:endParaRPr sz="1867">
              <a:latin typeface="Arial" panose="020B0604020202020204"/>
              <a:cs typeface="Arial" panose="020B0604020202020204"/>
            </a:endParaRPr>
          </a:p>
        </p:txBody>
      </p:sp>
      <p:sp>
        <p:nvSpPr>
          <p:cNvPr id="28" name="object 28"/>
          <p:cNvSpPr txBox="1">
            <a:spLocks noGrp="1"/>
          </p:cNvSpPr>
          <p:nvPr>
            <p:ph type="title"/>
          </p:nvPr>
        </p:nvSpPr>
        <p:spPr>
          <a:xfrm>
            <a:off x="1117600" y="187694"/>
            <a:ext cx="9520903" cy="694207"/>
          </a:xfrm>
          <a:prstGeom prst="rect">
            <a:avLst/>
          </a:prstGeom>
        </p:spPr>
        <p:txBody>
          <a:bodyPr vert="horz" wrap="square" lIns="0" tIns="16933" rIns="0" bIns="0" rtlCol="0" anchor="ctr">
            <a:spAutoFit/>
          </a:bodyPr>
          <a:lstStyle/>
          <a:p>
            <a:pPr marL="369984">
              <a:lnSpc>
                <a:spcPct val="100000"/>
              </a:lnSpc>
              <a:spcBef>
                <a:spcPts val="133"/>
              </a:spcBef>
            </a:pPr>
            <a:r>
              <a:rPr lang="en-IN" spc="-27" dirty="0"/>
              <a:t>          </a:t>
            </a:r>
            <a:r>
              <a:rPr spc="-27" dirty="0"/>
              <a:t>Weights</a:t>
            </a:r>
            <a:r>
              <a:rPr spc="-67" dirty="0"/>
              <a:t> </a:t>
            </a:r>
            <a:r>
              <a:rPr spc="-53" dirty="0"/>
              <a:t>in</a:t>
            </a:r>
            <a:r>
              <a:rPr spc="-60" dirty="0"/>
              <a:t> </a:t>
            </a:r>
            <a:r>
              <a:rPr spc="-33" dirty="0"/>
              <a:t>Perceptron</a:t>
            </a:r>
          </a:p>
        </p:txBody>
      </p:sp>
      <p:sp>
        <p:nvSpPr>
          <p:cNvPr id="29" name="object 29"/>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graphicFrame>
        <p:nvGraphicFramePr>
          <p:cNvPr id="22" name="object 22"/>
          <p:cNvGraphicFramePr>
            <a:graphicFrameLocks noGrp="1"/>
          </p:cNvGraphicFramePr>
          <p:nvPr/>
        </p:nvGraphicFramePr>
        <p:xfrm>
          <a:off x="3854409" y="5135741"/>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899072">
                  <a:extLst>
                    <a:ext uri="{9D8B030D-6E8A-4147-A177-3AD203B41FA5}">
                      <a16:colId xmlns:a16="http://schemas.microsoft.com/office/drawing/2014/main" val="20004"/>
                    </a:ext>
                  </a:extLst>
                </a:gridCol>
                <a:gridCol w="1296247">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18288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090">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59000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3" name="object 23"/>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6" name="object 26"/>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1117600" y="315514"/>
            <a:ext cx="9256715"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graphicFrame>
        <p:nvGraphicFramePr>
          <p:cNvPr id="25" name="object 25"/>
          <p:cNvGraphicFramePr>
            <a:graphicFrameLocks noGrp="1"/>
          </p:cNvGraphicFramePr>
          <p:nvPr>
            <p:extLst>
              <p:ext uri="{D42A27DB-BD31-4B8C-83A1-F6EECF244321}">
                <p14:modId xmlns:p14="http://schemas.microsoft.com/office/powerpoint/2010/main" val="3497914046"/>
              </p:ext>
            </p:extLst>
          </p:nvPr>
        </p:nvGraphicFramePr>
        <p:xfrm>
          <a:off x="3854409" y="5135741"/>
          <a:ext cx="8231291"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951567">
                  <a:extLst>
                    <a:ext uri="{9D8B030D-6E8A-4147-A177-3AD203B41FA5}">
                      <a16:colId xmlns:a16="http://schemas.microsoft.com/office/drawing/2014/main" val="20004"/>
                    </a:ext>
                  </a:extLst>
                </a:gridCol>
                <a:gridCol w="1242905">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2225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59000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lang="en-IN" sz="1900" spc="-5" dirty="0">
                          <a:latin typeface="Arial MT"/>
                          <a:cs typeface="Arial MT"/>
                        </a:rPr>
                        <a:t>9</a:t>
                      </a:r>
                      <a:r>
                        <a:rPr sz="1900" spc="-5" dirty="0">
                          <a:latin typeface="Arial MT"/>
                          <a:cs typeface="Arial MT"/>
                        </a:rPr>
                        <a:t>000</a:t>
                      </a:r>
                      <a:endParaRPr sz="1900" dirty="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a:lnSpc>
                          <a:spcPct val="100000"/>
                        </a:lnSpc>
                      </a:pPr>
                      <a:endParaRPr sz="2000" dirty="0">
                        <a:latin typeface="Times New Roman" panose="02020603050405020304"/>
                        <a:cs typeface="Times New Roman" panose="02020603050405020304"/>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6" name="object 26"/>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2:</a:t>
            </a:r>
            <a:endParaRPr sz="1867">
              <a:latin typeface="Arial" panose="020B0604020202020204"/>
              <a:cs typeface="Arial" panose="020B0604020202020204"/>
            </a:endParaRPr>
          </a:p>
        </p:txBody>
      </p:sp>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3854408" y="187694"/>
            <a:ext cx="5791037" cy="694207"/>
          </a:xfrm>
          <a:prstGeom prst="rect">
            <a:avLst/>
          </a:prstGeom>
        </p:spPr>
        <p:txBody>
          <a:bodyPr vert="horz" wrap="square" lIns="0" tIns="16933" rIns="0" bIns="0" rtlCol="0" anchor="ctr">
            <a:spAutoFit/>
          </a:bodyPr>
          <a:lstStyle/>
          <a:p>
            <a:pPr marL="369984">
              <a:lnSpc>
                <a:spcPct val="100000"/>
              </a:lnSpc>
              <a:spcBef>
                <a:spcPts val="133"/>
              </a:spcBef>
            </a:pP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14299" y="2297920"/>
            <a:ext cx="2070947" cy="1488440"/>
            <a:chOff x="2260724" y="1723440"/>
            <a:chExt cx="1553210" cy="1116330"/>
          </a:xfrm>
        </p:grpSpPr>
        <p:sp>
          <p:nvSpPr>
            <p:cNvPr id="3" name="object 3"/>
            <p:cNvSpPr/>
            <p:nvPr/>
          </p:nvSpPr>
          <p:spPr>
            <a:xfrm>
              <a:off x="3266999" y="2062723"/>
              <a:ext cx="542290" cy="623570"/>
            </a:xfrm>
            <a:custGeom>
              <a:avLst/>
              <a:gdLst/>
              <a:ahLst/>
              <a:cxnLst/>
              <a:rect l="l" t="t" r="r" b="b"/>
              <a:pathLst>
                <a:path w="542289" h="623569">
                  <a:moveTo>
                    <a:pt x="270899" y="623399"/>
                  </a:move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close/>
                </a:path>
              </a:pathLst>
            </a:custGeom>
            <a:solidFill>
              <a:srgbClr val="EEEEEE"/>
            </a:solidFill>
          </p:spPr>
          <p:txBody>
            <a:bodyPr wrap="square" lIns="0" tIns="0" rIns="0" bIns="0" rtlCol="0"/>
            <a:lstStyle/>
            <a:p>
              <a:endParaRPr sz="2400"/>
            </a:p>
          </p:txBody>
        </p:sp>
        <p:sp>
          <p:nvSpPr>
            <p:cNvPr id="4" name="object 4"/>
            <p:cNvSpPr/>
            <p:nvPr/>
          </p:nvSpPr>
          <p:spPr>
            <a:xfrm>
              <a:off x="3266999" y="2062723"/>
              <a:ext cx="542290" cy="623570"/>
            </a:xfrm>
            <a:custGeom>
              <a:avLst/>
              <a:gdLst/>
              <a:ahLst/>
              <a:cxnLst/>
              <a:rect l="l" t="t" r="r" b="b"/>
              <a:pathLst>
                <a:path w="542289" h="623569">
                  <a:moveTo>
                    <a:pt x="0" y="311699"/>
                  </a:moveTo>
                  <a:lnTo>
                    <a:pt x="3545" y="261140"/>
                  </a:lnTo>
                  <a:lnTo>
                    <a:pt x="13810" y="213178"/>
                  </a:lnTo>
                  <a:lnTo>
                    <a:pt x="30237" y="168455"/>
                  </a:lnTo>
                  <a:lnTo>
                    <a:pt x="52267" y="127613"/>
                  </a:lnTo>
                  <a:lnTo>
                    <a:pt x="79344" y="91294"/>
                  </a:lnTo>
                  <a:lnTo>
                    <a:pt x="110909" y="60139"/>
                  </a:lnTo>
                  <a:lnTo>
                    <a:pt x="146405" y="34791"/>
                  </a:lnTo>
                  <a:lnTo>
                    <a:pt x="185274" y="15890"/>
                  </a:lnTo>
                  <a:lnTo>
                    <a:pt x="226958" y="4079"/>
                  </a:lnTo>
                  <a:lnTo>
                    <a:pt x="270899" y="0"/>
                  </a:lnTo>
                  <a:lnTo>
                    <a:pt x="323996" y="6044"/>
                  </a:lnTo>
                  <a:lnTo>
                    <a:pt x="374569" y="23726"/>
                  </a:lnTo>
                  <a:lnTo>
                    <a:pt x="421195" y="52369"/>
                  </a:lnTo>
                  <a:lnTo>
                    <a:pt x="462455" y="91294"/>
                  </a:lnTo>
                  <a:lnTo>
                    <a:pt x="490215" y="128727"/>
                  </a:lnTo>
                  <a:lnTo>
                    <a:pt x="512331" y="170321"/>
                  </a:lnTo>
                  <a:lnTo>
                    <a:pt x="528501" y="215239"/>
                  </a:lnTo>
                  <a:lnTo>
                    <a:pt x="538425" y="262645"/>
                  </a:lnTo>
                  <a:lnTo>
                    <a:pt x="541799" y="311699"/>
                  </a:lnTo>
                  <a:lnTo>
                    <a:pt x="538254" y="362259"/>
                  </a:lnTo>
                  <a:lnTo>
                    <a:pt x="527989" y="410221"/>
                  </a:lnTo>
                  <a:lnTo>
                    <a:pt x="511562" y="454944"/>
                  </a:lnTo>
                  <a:lnTo>
                    <a:pt x="489532" y="495785"/>
                  </a:lnTo>
                  <a:lnTo>
                    <a:pt x="462455" y="532105"/>
                  </a:lnTo>
                  <a:lnTo>
                    <a:pt x="430890" y="563259"/>
                  </a:lnTo>
                  <a:lnTo>
                    <a:pt x="395394" y="588608"/>
                  </a:lnTo>
                  <a:lnTo>
                    <a:pt x="356525" y="607509"/>
                  </a:lnTo>
                  <a:lnTo>
                    <a:pt x="314841" y="619320"/>
                  </a:lnTo>
                  <a:lnTo>
                    <a:pt x="270899" y="623399"/>
                  </a:lnTo>
                  <a:lnTo>
                    <a:pt x="226958" y="619320"/>
                  </a:lnTo>
                  <a:lnTo>
                    <a:pt x="185274" y="607509"/>
                  </a:lnTo>
                  <a:lnTo>
                    <a:pt x="146405" y="588608"/>
                  </a:lnTo>
                  <a:lnTo>
                    <a:pt x="110909" y="563259"/>
                  </a:lnTo>
                  <a:lnTo>
                    <a:pt x="79344" y="532105"/>
                  </a:lnTo>
                  <a:lnTo>
                    <a:pt x="52267" y="495785"/>
                  </a:lnTo>
                  <a:lnTo>
                    <a:pt x="30237" y="454944"/>
                  </a:lnTo>
                  <a:lnTo>
                    <a:pt x="13810" y="410221"/>
                  </a:lnTo>
                  <a:lnTo>
                    <a:pt x="3545" y="362259"/>
                  </a:lnTo>
                  <a:lnTo>
                    <a:pt x="0" y="311699"/>
                  </a:lnTo>
                  <a:close/>
                </a:path>
              </a:pathLst>
            </a:custGeom>
            <a:ln w="9524">
              <a:solidFill>
                <a:srgbClr val="595959"/>
              </a:solidFill>
            </a:ln>
          </p:spPr>
          <p:txBody>
            <a:bodyPr wrap="square" lIns="0" tIns="0" rIns="0" bIns="0" rtlCol="0"/>
            <a:lstStyle/>
            <a:p>
              <a:endParaRPr sz="2400"/>
            </a:p>
          </p:txBody>
        </p:sp>
        <p:pic>
          <p:nvPicPr>
            <p:cNvPr id="5" name="object 5"/>
            <p:cNvPicPr/>
            <p:nvPr/>
          </p:nvPicPr>
          <p:blipFill>
            <a:blip r:embed="rId2" cstate="print"/>
            <a:stretch>
              <a:fillRect/>
            </a:stretch>
          </p:blipFill>
          <p:spPr>
            <a:xfrm>
              <a:off x="3142875" y="2316709"/>
              <a:ext cx="105500" cy="81980"/>
            </a:xfrm>
            <a:prstGeom prst="rect">
              <a:avLst/>
            </a:prstGeom>
          </p:spPr>
        </p:pic>
        <p:sp>
          <p:nvSpPr>
            <p:cNvPr id="6" name="object 6"/>
            <p:cNvSpPr/>
            <p:nvPr/>
          </p:nvSpPr>
          <p:spPr>
            <a:xfrm>
              <a:off x="2527427" y="1732965"/>
              <a:ext cx="676910" cy="391160"/>
            </a:xfrm>
            <a:custGeom>
              <a:avLst/>
              <a:gdLst/>
              <a:ahLst/>
              <a:cxnLst/>
              <a:rect l="l" t="t" r="r" b="b"/>
              <a:pathLst>
                <a:path w="676910" h="391160">
                  <a:moveTo>
                    <a:pt x="0" y="0"/>
                  </a:moveTo>
                  <a:lnTo>
                    <a:pt x="676813" y="390750"/>
                  </a:lnTo>
                </a:path>
              </a:pathLst>
            </a:custGeom>
            <a:ln w="19049">
              <a:solidFill>
                <a:srgbClr val="595959"/>
              </a:solidFill>
            </a:ln>
          </p:spPr>
          <p:txBody>
            <a:bodyPr wrap="square" lIns="0" tIns="0" rIns="0" bIns="0" rtlCol="0"/>
            <a:lstStyle/>
            <a:p>
              <a:endParaRPr sz="2400"/>
            </a:p>
          </p:txBody>
        </p:sp>
        <p:pic>
          <p:nvPicPr>
            <p:cNvPr id="7" name="object 7"/>
            <p:cNvPicPr/>
            <p:nvPr/>
          </p:nvPicPr>
          <p:blipFill>
            <a:blip r:embed="rId3" cstate="print"/>
            <a:stretch>
              <a:fillRect/>
            </a:stretch>
          </p:blipFill>
          <p:spPr>
            <a:xfrm>
              <a:off x="3178982" y="2086941"/>
              <a:ext cx="109651" cy="89524"/>
            </a:xfrm>
            <a:prstGeom prst="rect">
              <a:avLst/>
            </a:prstGeom>
          </p:spPr>
        </p:pic>
        <p:sp>
          <p:nvSpPr>
            <p:cNvPr id="8" name="object 8"/>
            <p:cNvSpPr/>
            <p:nvPr/>
          </p:nvSpPr>
          <p:spPr>
            <a:xfrm>
              <a:off x="2270249" y="2577021"/>
              <a:ext cx="944880" cy="253365"/>
            </a:xfrm>
            <a:custGeom>
              <a:avLst/>
              <a:gdLst/>
              <a:ahLst/>
              <a:cxnLst/>
              <a:rect l="l" t="t" r="r" b="b"/>
              <a:pathLst>
                <a:path w="944880" h="253364">
                  <a:moveTo>
                    <a:pt x="0" y="253028"/>
                  </a:moveTo>
                  <a:lnTo>
                    <a:pt x="944691" y="0"/>
                  </a:lnTo>
                </a:path>
              </a:pathLst>
            </a:custGeom>
            <a:ln w="19049">
              <a:solidFill>
                <a:srgbClr val="595959"/>
              </a:solidFill>
            </a:ln>
          </p:spPr>
          <p:txBody>
            <a:bodyPr wrap="square" lIns="0" tIns="0" rIns="0" bIns="0" rtlCol="0"/>
            <a:lstStyle/>
            <a:p>
              <a:endParaRPr sz="2400"/>
            </a:p>
          </p:txBody>
        </p:sp>
        <p:pic>
          <p:nvPicPr>
            <p:cNvPr id="9" name="object 9"/>
            <p:cNvPicPr/>
            <p:nvPr/>
          </p:nvPicPr>
          <p:blipFill>
            <a:blip r:embed="rId4" cstate="print"/>
            <a:stretch>
              <a:fillRect/>
            </a:stretch>
          </p:blipFill>
          <p:spPr>
            <a:xfrm>
              <a:off x="3197275" y="2537102"/>
              <a:ext cx="110697" cy="79838"/>
            </a:xfrm>
            <a:prstGeom prst="rect">
              <a:avLst/>
            </a:prstGeom>
          </p:spPr>
        </p:pic>
      </p:grpSp>
      <p:grpSp>
        <p:nvGrpSpPr>
          <p:cNvPr id="10" name="object 10"/>
          <p:cNvGrpSpPr/>
          <p:nvPr/>
        </p:nvGrpSpPr>
        <p:grpSpPr>
          <a:xfrm>
            <a:off x="5281561" y="3088936"/>
            <a:ext cx="655320" cy="110067"/>
            <a:chOff x="3961171" y="2316702"/>
            <a:chExt cx="491490" cy="82550"/>
          </a:xfrm>
        </p:grpSpPr>
        <p:sp>
          <p:nvSpPr>
            <p:cNvPr id="11" name="object 11"/>
            <p:cNvSpPr/>
            <p:nvPr/>
          </p:nvSpPr>
          <p:spPr>
            <a:xfrm>
              <a:off x="3961171" y="2357692"/>
              <a:ext cx="395605" cy="0"/>
            </a:xfrm>
            <a:custGeom>
              <a:avLst/>
              <a:gdLst/>
              <a:ahLst/>
              <a:cxnLst/>
              <a:rect l="l" t="t" r="r" b="b"/>
              <a:pathLst>
                <a:path w="395604">
                  <a:moveTo>
                    <a:pt x="0" y="0"/>
                  </a:moveTo>
                  <a:lnTo>
                    <a:pt x="395399" y="0"/>
                  </a:lnTo>
                </a:path>
              </a:pathLst>
            </a:custGeom>
            <a:ln w="19049">
              <a:solidFill>
                <a:srgbClr val="595959"/>
              </a:solidFill>
            </a:ln>
          </p:spPr>
          <p:txBody>
            <a:bodyPr wrap="square" lIns="0" tIns="0" rIns="0" bIns="0" rtlCol="0"/>
            <a:lstStyle/>
            <a:p>
              <a:endParaRPr sz="2400"/>
            </a:p>
          </p:txBody>
        </p:sp>
        <p:pic>
          <p:nvPicPr>
            <p:cNvPr id="12" name="object 12"/>
            <p:cNvPicPr/>
            <p:nvPr/>
          </p:nvPicPr>
          <p:blipFill>
            <a:blip r:embed="rId2" cstate="print"/>
            <a:stretch>
              <a:fillRect/>
            </a:stretch>
          </p:blipFill>
          <p:spPr>
            <a:xfrm>
              <a:off x="4347046" y="2316702"/>
              <a:ext cx="105500" cy="81980"/>
            </a:xfrm>
            <a:prstGeom prst="rect">
              <a:avLst/>
            </a:prstGeom>
          </p:spPr>
        </p:pic>
      </p:grpSp>
      <p:sp>
        <p:nvSpPr>
          <p:cNvPr id="13" name="object 13"/>
          <p:cNvSpPr txBox="1"/>
          <p:nvPr/>
        </p:nvSpPr>
        <p:spPr>
          <a:xfrm>
            <a:off x="1320412" y="2044383"/>
            <a:ext cx="1741593" cy="304421"/>
          </a:xfrm>
          <a:prstGeom prst="rect">
            <a:avLst/>
          </a:prstGeom>
        </p:spPr>
        <p:txBody>
          <a:bodyPr vert="horz" wrap="square" lIns="0" tIns="16933" rIns="0" bIns="0" rtlCol="0">
            <a:spAutoFit/>
          </a:bodyPr>
          <a:lstStyle/>
          <a:p>
            <a:pPr marL="16933">
              <a:spcBef>
                <a:spcPts val="133"/>
              </a:spcBef>
            </a:pPr>
            <a:r>
              <a:rPr sz="1867" spc="-7" dirty="0">
                <a:latin typeface="Arial MT"/>
                <a:cs typeface="Arial MT"/>
              </a:rPr>
              <a:t>Applicant</a:t>
            </a:r>
            <a:r>
              <a:rPr sz="1867" spc="-100" dirty="0">
                <a:latin typeface="Arial MT"/>
                <a:cs typeface="Arial MT"/>
              </a:rPr>
              <a:t> </a:t>
            </a:r>
            <a:r>
              <a:rPr sz="1867" spc="-7" dirty="0">
                <a:latin typeface="Arial MT"/>
                <a:cs typeface="Arial MT"/>
              </a:rPr>
              <a:t>Salary</a:t>
            </a:r>
            <a:endParaRPr sz="1867">
              <a:latin typeface="Arial MT"/>
              <a:cs typeface="Arial MT"/>
            </a:endParaRPr>
          </a:p>
        </p:txBody>
      </p:sp>
      <p:sp>
        <p:nvSpPr>
          <p:cNvPr id="14" name="object 14"/>
          <p:cNvSpPr txBox="1"/>
          <p:nvPr/>
        </p:nvSpPr>
        <p:spPr>
          <a:xfrm>
            <a:off x="2211557" y="2491706"/>
            <a:ext cx="121920" cy="206894"/>
          </a:xfrm>
          <a:prstGeom prst="rect">
            <a:avLst/>
          </a:prstGeom>
        </p:spPr>
        <p:txBody>
          <a:bodyPr vert="horz" wrap="square" lIns="0" tIns="22013" rIns="0" bIns="0" rtlCol="0">
            <a:spAutoFit/>
          </a:bodyPr>
          <a:lstStyle/>
          <a:p>
            <a:pPr marL="16933">
              <a:spcBef>
                <a:spcPts val="173"/>
              </a:spcBef>
            </a:pPr>
            <a:r>
              <a:rPr sz="1200" spc="20" dirty="0">
                <a:latin typeface="Arial MT"/>
                <a:cs typeface="Arial MT"/>
              </a:rPr>
              <a:t>1</a:t>
            </a:r>
            <a:endParaRPr sz="1200">
              <a:latin typeface="Arial MT"/>
              <a:cs typeface="Arial MT"/>
            </a:endParaRPr>
          </a:p>
        </p:txBody>
      </p:sp>
      <p:sp>
        <p:nvSpPr>
          <p:cNvPr id="15" name="object 15"/>
          <p:cNvSpPr txBox="1"/>
          <p:nvPr/>
        </p:nvSpPr>
        <p:spPr>
          <a:xfrm>
            <a:off x="1974623" y="2323783"/>
            <a:ext cx="437727"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(X</a:t>
            </a:r>
            <a:r>
              <a:rPr sz="1867" spc="53" dirty="0">
                <a:latin typeface="Arial MT"/>
                <a:cs typeface="Arial MT"/>
              </a:rPr>
              <a:t> </a:t>
            </a:r>
            <a:r>
              <a:rPr sz="1867" dirty="0">
                <a:latin typeface="Arial MT"/>
                <a:cs typeface="Arial MT"/>
              </a:rPr>
              <a:t>)</a:t>
            </a:r>
            <a:endParaRPr sz="1867">
              <a:latin typeface="Arial MT"/>
              <a:cs typeface="Arial MT"/>
            </a:endParaRPr>
          </a:p>
        </p:txBody>
      </p:sp>
      <p:sp>
        <p:nvSpPr>
          <p:cNvPr id="16" name="object 16"/>
          <p:cNvSpPr txBox="1"/>
          <p:nvPr/>
        </p:nvSpPr>
        <p:spPr>
          <a:xfrm>
            <a:off x="3752433" y="2233918"/>
            <a:ext cx="165947" cy="304421"/>
          </a:xfrm>
          <a:prstGeom prst="rect">
            <a:avLst/>
          </a:prstGeom>
        </p:spPr>
        <p:txBody>
          <a:bodyPr vert="horz" wrap="square" lIns="0" tIns="16933" rIns="0" bIns="0" rtlCol="0">
            <a:spAutoFit/>
          </a:bodyPr>
          <a:lstStyle/>
          <a:p>
            <a:pPr marL="16933">
              <a:spcBef>
                <a:spcPts val="133"/>
              </a:spcBef>
            </a:pPr>
            <a:r>
              <a:rPr sz="1867" dirty="0">
                <a:solidFill>
                  <a:srgbClr val="0000FF"/>
                </a:solidFill>
                <a:latin typeface="Arial MT"/>
                <a:cs typeface="Arial MT"/>
              </a:rPr>
              <a:t>3</a:t>
            </a:r>
            <a:endParaRPr sz="1867">
              <a:latin typeface="Arial MT"/>
              <a:cs typeface="Arial MT"/>
            </a:endParaRPr>
          </a:p>
        </p:txBody>
      </p:sp>
      <p:grpSp>
        <p:nvGrpSpPr>
          <p:cNvPr id="17" name="object 17"/>
          <p:cNvGrpSpPr/>
          <p:nvPr/>
        </p:nvGrpSpPr>
        <p:grpSpPr>
          <a:xfrm>
            <a:off x="2595892" y="3669557"/>
            <a:ext cx="1847427" cy="1132840"/>
            <a:chOff x="1946919" y="2752168"/>
            <a:chExt cx="1385570" cy="849630"/>
          </a:xfrm>
        </p:grpSpPr>
        <p:sp>
          <p:nvSpPr>
            <p:cNvPr id="18" name="object 18"/>
            <p:cNvSpPr/>
            <p:nvPr/>
          </p:nvSpPr>
          <p:spPr>
            <a:xfrm>
              <a:off x="1956444" y="2806595"/>
              <a:ext cx="1292225" cy="785495"/>
            </a:xfrm>
            <a:custGeom>
              <a:avLst/>
              <a:gdLst/>
              <a:ahLst/>
              <a:cxnLst/>
              <a:rect l="l" t="t" r="r" b="b"/>
              <a:pathLst>
                <a:path w="1292225" h="785495">
                  <a:moveTo>
                    <a:pt x="0" y="785433"/>
                  </a:moveTo>
                  <a:lnTo>
                    <a:pt x="1292226" y="0"/>
                  </a:lnTo>
                </a:path>
              </a:pathLst>
            </a:custGeom>
            <a:ln w="19049">
              <a:solidFill>
                <a:srgbClr val="595959"/>
              </a:solidFill>
            </a:ln>
          </p:spPr>
          <p:txBody>
            <a:bodyPr wrap="square" lIns="0" tIns="0" rIns="0" bIns="0" rtlCol="0"/>
            <a:lstStyle/>
            <a:p>
              <a:endParaRPr sz="2400"/>
            </a:p>
          </p:txBody>
        </p:sp>
        <p:pic>
          <p:nvPicPr>
            <p:cNvPr id="19" name="object 19"/>
            <p:cNvPicPr/>
            <p:nvPr/>
          </p:nvPicPr>
          <p:blipFill>
            <a:blip r:embed="rId5" cstate="print"/>
            <a:stretch>
              <a:fillRect/>
            </a:stretch>
          </p:blipFill>
          <p:spPr>
            <a:xfrm>
              <a:off x="3222802" y="2752168"/>
              <a:ext cx="109267" cy="90840"/>
            </a:xfrm>
            <a:prstGeom prst="rect">
              <a:avLst/>
            </a:prstGeom>
          </p:spPr>
        </p:pic>
      </p:grpSp>
      <p:sp>
        <p:nvSpPr>
          <p:cNvPr id="20" name="object 20"/>
          <p:cNvSpPr txBox="1"/>
          <p:nvPr/>
        </p:nvSpPr>
        <p:spPr>
          <a:xfrm>
            <a:off x="4211965" y="3817061"/>
            <a:ext cx="969433" cy="304421"/>
          </a:xfrm>
          <a:prstGeom prst="rect">
            <a:avLst/>
          </a:prstGeom>
        </p:spPr>
        <p:txBody>
          <a:bodyPr vert="horz" wrap="square" lIns="0" tIns="16933" rIns="0" bIns="0" rtlCol="0">
            <a:spAutoFit/>
          </a:bodyPr>
          <a:lstStyle/>
          <a:p>
            <a:pPr marL="16933">
              <a:spcBef>
                <a:spcPts val="133"/>
              </a:spcBef>
            </a:pPr>
            <a:r>
              <a:rPr sz="1867" dirty="0">
                <a:latin typeface="Arial MT"/>
                <a:cs typeface="Arial MT"/>
              </a:rPr>
              <a:t>“Neuron”</a:t>
            </a:r>
            <a:endParaRPr sz="1867">
              <a:latin typeface="Arial MT"/>
              <a:cs typeface="Arial MT"/>
            </a:endParaRPr>
          </a:p>
        </p:txBody>
      </p:sp>
      <p:sp>
        <p:nvSpPr>
          <p:cNvPr id="21" name="object 21"/>
          <p:cNvSpPr txBox="1"/>
          <p:nvPr/>
        </p:nvSpPr>
        <p:spPr>
          <a:xfrm>
            <a:off x="1951777" y="4378884"/>
            <a:ext cx="2081107" cy="799364"/>
          </a:xfrm>
          <a:prstGeom prst="rect">
            <a:avLst/>
          </a:prstGeom>
        </p:spPr>
        <p:txBody>
          <a:bodyPr vert="horz" wrap="square" lIns="0" tIns="16933" rIns="0" bIns="0" rtlCol="0">
            <a:spAutoFit/>
          </a:bodyPr>
          <a:lstStyle/>
          <a:p>
            <a:pPr marL="1325000">
              <a:lnSpc>
                <a:spcPts val="1967"/>
              </a:lnSpc>
              <a:spcBef>
                <a:spcPts val="133"/>
              </a:spcBef>
            </a:pPr>
            <a:r>
              <a:rPr sz="1867" dirty="0">
                <a:solidFill>
                  <a:srgbClr val="FF0000"/>
                </a:solidFill>
                <a:latin typeface="Arial MT"/>
                <a:cs typeface="Arial MT"/>
              </a:rPr>
              <a:t>-50000</a:t>
            </a:r>
            <a:endParaRPr sz="1867">
              <a:latin typeface="Arial MT"/>
              <a:cs typeface="Arial MT"/>
            </a:endParaRPr>
          </a:p>
          <a:p>
            <a:pPr marL="16933">
              <a:lnSpc>
                <a:spcPts val="1947"/>
              </a:lnSpc>
            </a:pPr>
            <a:r>
              <a:rPr sz="1867" spc="-7" dirty="0">
                <a:latin typeface="Arial MT"/>
                <a:cs typeface="Arial MT"/>
              </a:rPr>
              <a:t>Bias</a:t>
            </a:r>
            <a:endParaRPr sz="1867">
              <a:latin typeface="Arial MT"/>
              <a:cs typeface="Arial MT"/>
            </a:endParaRPr>
          </a:p>
          <a:p>
            <a:pPr marL="102444">
              <a:lnSpc>
                <a:spcPts val="2220"/>
              </a:lnSpc>
            </a:pPr>
            <a:r>
              <a:rPr sz="1867" dirty="0">
                <a:latin typeface="Arial MT"/>
                <a:cs typeface="Arial MT"/>
              </a:rPr>
              <a:t>(b)</a:t>
            </a:r>
            <a:endParaRPr sz="1867">
              <a:latin typeface="Arial MT"/>
              <a:cs typeface="Arial MT"/>
            </a:endParaRPr>
          </a:p>
        </p:txBody>
      </p:sp>
      <p:sp>
        <p:nvSpPr>
          <p:cNvPr id="22" name="object 22"/>
          <p:cNvSpPr txBox="1"/>
          <p:nvPr/>
        </p:nvSpPr>
        <p:spPr>
          <a:xfrm>
            <a:off x="199901" y="2052703"/>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10000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3" name="object 23"/>
          <p:cNvSpPr txBox="1"/>
          <p:nvPr/>
        </p:nvSpPr>
        <p:spPr>
          <a:xfrm>
            <a:off x="199901" y="2841731"/>
            <a:ext cx="97620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15000</a:t>
            </a:r>
            <a:r>
              <a:rPr sz="1867" spc="-107"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4" name="object 24"/>
          <p:cNvSpPr txBox="1"/>
          <p:nvPr/>
        </p:nvSpPr>
        <p:spPr>
          <a:xfrm>
            <a:off x="236702" y="3713961"/>
            <a:ext cx="910167" cy="304421"/>
          </a:xfrm>
          <a:prstGeom prst="rect">
            <a:avLst/>
          </a:prstGeom>
        </p:spPr>
        <p:txBody>
          <a:bodyPr vert="horz" wrap="square" lIns="0" tIns="16933" rIns="0" bIns="0" rtlCol="0">
            <a:spAutoFit/>
          </a:bodyPr>
          <a:lstStyle/>
          <a:p>
            <a:pPr marL="16933">
              <a:spcBef>
                <a:spcPts val="133"/>
              </a:spcBef>
            </a:pPr>
            <a:r>
              <a:rPr sz="1867" spc="-7" dirty="0">
                <a:solidFill>
                  <a:srgbClr val="FF0000"/>
                </a:solidFill>
                <a:latin typeface="Arial MT"/>
                <a:cs typeface="Arial MT"/>
              </a:rPr>
              <a:t>7000</a:t>
            </a:r>
            <a:r>
              <a:rPr sz="1867" spc="400" dirty="0">
                <a:solidFill>
                  <a:srgbClr val="FF0000"/>
                </a:solidFill>
                <a:latin typeface="Arial MT"/>
                <a:cs typeface="Arial MT"/>
              </a:rPr>
              <a:t> </a:t>
            </a:r>
            <a:r>
              <a:rPr sz="1867" dirty="0">
                <a:solidFill>
                  <a:srgbClr val="FF0000"/>
                </a:solidFill>
                <a:latin typeface="Arial MT"/>
                <a:cs typeface="Arial MT"/>
              </a:rPr>
              <a:t>-&gt;</a:t>
            </a:r>
            <a:endParaRPr sz="1867">
              <a:latin typeface="Arial MT"/>
              <a:cs typeface="Arial MT"/>
            </a:endParaRPr>
          </a:p>
        </p:txBody>
      </p:sp>
      <p:sp>
        <p:nvSpPr>
          <p:cNvPr id="25" name="object 25"/>
          <p:cNvSpPr txBox="1"/>
          <p:nvPr/>
        </p:nvSpPr>
        <p:spPr>
          <a:xfrm>
            <a:off x="76801" y="1413151"/>
            <a:ext cx="1282700"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Example</a:t>
            </a:r>
            <a:r>
              <a:rPr sz="1867" b="1" spc="-107" dirty="0">
                <a:latin typeface="Arial" panose="020B0604020202020204"/>
                <a:cs typeface="Arial" panose="020B0604020202020204"/>
              </a:rPr>
              <a:t> </a:t>
            </a:r>
            <a:r>
              <a:rPr sz="1867" b="1" spc="-7" dirty="0">
                <a:latin typeface="Arial" panose="020B0604020202020204"/>
                <a:cs typeface="Arial" panose="020B0604020202020204"/>
              </a:rPr>
              <a:t>2:</a:t>
            </a:r>
            <a:endParaRPr sz="1867">
              <a:latin typeface="Arial" panose="020B0604020202020204"/>
              <a:cs typeface="Arial" panose="020B0604020202020204"/>
            </a:endParaRPr>
          </a:p>
        </p:txBody>
      </p:sp>
      <p:graphicFrame>
        <p:nvGraphicFramePr>
          <p:cNvPr id="26" name="object 26"/>
          <p:cNvGraphicFramePr>
            <a:graphicFrameLocks noGrp="1"/>
          </p:cNvGraphicFramePr>
          <p:nvPr>
            <p:extLst>
              <p:ext uri="{D42A27DB-BD31-4B8C-83A1-F6EECF244321}">
                <p14:modId xmlns:p14="http://schemas.microsoft.com/office/powerpoint/2010/main" val="441894846"/>
              </p:ext>
            </p:extLst>
          </p:nvPr>
        </p:nvGraphicFramePr>
        <p:xfrm>
          <a:off x="3854409" y="5135741"/>
          <a:ext cx="8232138" cy="1561431"/>
        </p:xfrm>
        <a:graphic>
          <a:graphicData uri="http://schemas.openxmlformats.org/drawingml/2006/table">
            <a:tbl>
              <a:tblPr firstRow="1" bandRow="1">
                <a:tableStyleId>{2D5ABB26-0587-4C30-8999-92F81FD0307C}</a:tableStyleId>
              </a:tblPr>
              <a:tblGrid>
                <a:gridCol w="1183640">
                  <a:extLst>
                    <a:ext uri="{9D8B030D-6E8A-4147-A177-3AD203B41FA5}">
                      <a16:colId xmlns:a16="http://schemas.microsoft.com/office/drawing/2014/main" val="20000"/>
                    </a:ext>
                  </a:extLst>
                </a:gridCol>
                <a:gridCol w="1252220">
                  <a:extLst>
                    <a:ext uri="{9D8B030D-6E8A-4147-A177-3AD203B41FA5}">
                      <a16:colId xmlns:a16="http://schemas.microsoft.com/office/drawing/2014/main" val="20001"/>
                    </a:ext>
                  </a:extLst>
                </a:gridCol>
                <a:gridCol w="1002452">
                  <a:extLst>
                    <a:ext uri="{9D8B030D-6E8A-4147-A177-3AD203B41FA5}">
                      <a16:colId xmlns:a16="http://schemas.microsoft.com/office/drawing/2014/main" val="20002"/>
                    </a:ext>
                  </a:extLst>
                </a:gridCol>
                <a:gridCol w="1598507">
                  <a:extLst>
                    <a:ext uri="{9D8B030D-6E8A-4147-A177-3AD203B41FA5}">
                      <a16:colId xmlns:a16="http://schemas.microsoft.com/office/drawing/2014/main" val="20003"/>
                    </a:ext>
                  </a:extLst>
                </a:gridCol>
                <a:gridCol w="1993900">
                  <a:extLst>
                    <a:ext uri="{9D8B030D-6E8A-4147-A177-3AD203B41FA5}">
                      <a16:colId xmlns:a16="http://schemas.microsoft.com/office/drawing/2014/main" val="20004"/>
                    </a:ext>
                  </a:extLst>
                </a:gridCol>
                <a:gridCol w="1201419">
                  <a:extLst>
                    <a:ext uri="{9D8B030D-6E8A-4147-A177-3AD203B41FA5}">
                      <a16:colId xmlns:a16="http://schemas.microsoft.com/office/drawing/2014/main" val="20005"/>
                    </a:ext>
                  </a:extLst>
                </a:gridCol>
              </a:tblGrid>
              <a:tr h="789432">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X1*w1</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X2*w2</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R="49530" algn="ctr">
                        <a:lnSpc>
                          <a:spcPct val="100000"/>
                        </a:lnSpc>
                        <a:spcBef>
                          <a:spcPts val="245"/>
                        </a:spcBef>
                      </a:pPr>
                      <a:r>
                        <a:rPr sz="1900" b="1" spc="-5" dirty="0">
                          <a:solidFill>
                            <a:srgbClr val="FFFFFF"/>
                          </a:solidFill>
                          <a:latin typeface="Arial" panose="020B0604020202020204"/>
                          <a:cs typeface="Arial" panose="020B0604020202020204"/>
                        </a:rPr>
                        <a:t>X3*w3</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504825">
                        <a:lnSpc>
                          <a:spcPts val="1650"/>
                        </a:lnSpc>
                        <a:spcBef>
                          <a:spcPts val="325"/>
                        </a:spcBef>
                      </a:pPr>
                      <a:r>
                        <a:rPr sz="1900" b="1" spc="-5" dirty="0">
                          <a:solidFill>
                            <a:srgbClr val="FFFFFF"/>
                          </a:solidFill>
                          <a:latin typeface="Arial" panose="020B0604020202020204"/>
                          <a:cs typeface="Arial" panose="020B0604020202020204"/>
                        </a:rPr>
                        <a:t>Su</a:t>
                      </a:r>
                      <a:r>
                        <a:rPr sz="1900" b="1" dirty="0">
                          <a:solidFill>
                            <a:srgbClr val="FFFFFF"/>
                          </a:solidFill>
                          <a:latin typeface="Arial" panose="020B0604020202020204"/>
                          <a:cs typeface="Arial" panose="020B0604020202020204"/>
                        </a:rPr>
                        <a:t>m</a:t>
                      </a:r>
                      <a:r>
                        <a:rPr sz="1900" b="1" spc="-5" dirty="0">
                          <a:solidFill>
                            <a:srgbClr val="FFFFFF"/>
                          </a:solidFill>
                          <a:latin typeface="Arial" panose="020B0604020202020204"/>
                          <a:cs typeface="Arial" panose="020B0604020202020204"/>
                        </a:rPr>
                        <a:t> of  inputs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marR="254000">
                        <a:lnSpc>
                          <a:spcPts val="1650"/>
                        </a:lnSpc>
                        <a:spcBef>
                          <a:spcPts val="325"/>
                        </a:spcBef>
                      </a:pPr>
                      <a:r>
                        <a:rPr sz="1900" b="1" dirty="0">
                          <a:solidFill>
                            <a:srgbClr val="FFFFFF"/>
                          </a:solidFill>
                          <a:latin typeface="Arial" panose="020B0604020202020204"/>
                          <a:cs typeface="Arial" panose="020B0604020202020204"/>
                        </a:rPr>
                        <a:t>Z (Sum </a:t>
                      </a:r>
                      <a:r>
                        <a:rPr sz="1900" b="1" spc="-5" dirty="0">
                          <a:solidFill>
                            <a:srgbClr val="FFFFFF"/>
                          </a:solidFill>
                          <a:latin typeface="Arial" panose="020B0604020202020204"/>
                          <a:cs typeface="Arial" panose="020B0604020202020204"/>
                        </a:rPr>
                        <a:t>of </a:t>
                      </a:r>
                      <a:r>
                        <a:rPr sz="1900" b="1"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inputs</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a:t>
                      </a:r>
                      <a:r>
                        <a:rPr sz="1900" b="1" spc="-50" dirty="0">
                          <a:solidFill>
                            <a:srgbClr val="FFFFFF"/>
                          </a:solidFill>
                          <a:latin typeface="Arial" panose="020B0604020202020204"/>
                          <a:cs typeface="Arial" panose="020B0604020202020204"/>
                        </a:rPr>
                        <a:t> </a:t>
                      </a:r>
                      <a:r>
                        <a:rPr sz="1900" b="1" spc="-5" dirty="0">
                          <a:solidFill>
                            <a:srgbClr val="FFFFFF"/>
                          </a:solidFill>
                          <a:latin typeface="Arial" panose="020B0604020202020204"/>
                          <a:cs typeface="Arial" panose="020B0604020202020204"/>
                        </a:rPr>
                        <a:t>bias)</a:t>
                      </a:r>
                      <a:endParaRPr sz="1900">
                        <a:latin typeface="Arial" panose="020B0604020202020204"/>
                        <a:cs typeface="Arial" panose="020B0604020202020204"/>
                      </a:endParaRPr>
                    </a:p>
                  </a:txBody>
                  <a:tcPr marL="0" marR="0" marT="55033"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5725">
                        <a:lnSpc>
                          <a:spcPct val="100000"/>
                        </a:lnSpc>
                        <a:spcBef>
                          <a:spcPts val="245"/>
                        </a:spcBef>
                      </a:pPr>
                      <a:r>
                        <a:rPr sz="1900" b="1" spc="-5" dirty="0">
                          <a:solidFill>
                            <a:srgbClr val="FFFFFF"/>
                          </a:solidFill>
                          <a:latin typeface="Arial" panose="020B0604020202020204"/>
                          <a:cs typeface="Arial" panose="020B0604020202020204"/>
                        </a:rPr>
                        <a:t>step</a:t>
                      </a:r>
                      <a:r>
                        <a:rPr sz="1900" b="1" spc="-50" dirty="0">
                          <a:solidFill>
                            <a:srgbClr val="FFFFFF"/>
                          </a:solidFill>
                          <a:latin typeface="Arial" panose="020B0604020202020204"/>
                          <a:cs typeface="Arial" panose="020B0604020202020204"/>
                        </a:rPr>
                        <a:t> </a:t>
                      </a:r>
                      <a:r>
                        <a:rPr sz="1900" b="1" dirty="0">
                          <a:solidFill>
                            <a:srgbClr val="FFFFFF"/>
                          </a:solidFill>
                          <a:latin typeface="Arial" panose="020B0604020202020204"/>
                          <a:cs typeface="Arial" panose="020B0604020202020204"/>
                        </a:rPr>
                        <a:t>(Z)</a:t>
                      </a:r>
                      <a:endParaRPr sz="1900">
                        <a:latin typeface="Arial" panose="020B0604020202020204"/>
                        <a:cs typeface="Arial" panose="020B0604020202020204"/>
                      </a:endParaRPr>
                    </a:p>
                  </a:txBody>
                  <a:tcPr marL="0" marR="0" marT="4148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71999">
                <a:tc>
                  <a:txBody>
                    <a:bodyPr/>
                    <a:lstStyle/>
                    <a:p>
                      <a:pPr marL="85725">
                        <a:lnSpc>
                          <a:spcPct val="100000"/>
                        </a:lnSpc>
                        <a:spcBef>
                          <a:spcPts val="245"/>
                        </a:spcBef>
                      </a:pPr>
                      <a:r>
                        <a:rPr sz="1900" spc="-5" dirty="0">
                          <a:latin typeface="Arial MT"/>
                          <a:cs typeface="Arial MT"/>
                        </a:rPr>
                        <a:t>10000*3</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15000*1</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R="8890" algn="ctr">
                        <a:lnSpc>
                          <a:spcPct val="100000"/>
                        </a:lnSpc>
                        <a:spcBef>
                          <a:spcPts val="245"/>
                        </a:spcBef>
                      </a:pPr>
                      <a:r>
                        <a:rPr sz="1900" spc="-5" dirty="0">
                          <a:latin typeface="Arial MT"/>
                          <a:cs typeface="Arial MT"/>
                        </a:rPr>
                        <a:t>7000*2</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spc="-5" dirty="0">
                          <a:latin typeface="Arial MT"/>
                          <a:cs typeface="Arial MT"/>
                        </a:rPr>
                        <a:t>59000</a:t>
                      </a:r>
                      <a:endParaRPr sz="190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lang="en-IN" sz="1900" spc="-5" dirty="0">
                          <a:latin typeface="Arial MT"/>
                          <a:cs typeface="Arial MT"/>
                        </a:rPr>
                        <a:t>9</a:t>
                      </a:r>
                      <a:r>
                        <a:rPr sz="1900" spc="-5" dirty="0">
                          <a:latin typeface="Arial MT"/>
                          <a:cs typeface="Arial MT"/>
                        </a:rPr>
                        <a:t>000</a:t>
                      </a:r>
                      <a:endParaRPr sz="1900" dirty="0">
                        <a:latin typeface="Arial MT"/>
                        <a:cs typeface="Arial MT"/>
                      </a:endParaRP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tc>
                  <a:txBody>
                    <a:bodyPr/>
                    <a:lstStyle/>
                    <a:p>
                      <a:pPr marL="85725">
                        <a:lnSpc>
                          <a:spcPct val="100000"/>
                        </a:lnSpc>
                        <a:spcBef>
                          <a:spcPts val="245"/>
                        </a:spcBef>
                      </a:pPr>
                      <a:r>
                        <a:rPr sz="1900" dirty="0">
                          <a:latin typeface="Arial MT"/>
                          <a:cs typeface="Arial MT"/>
                        </a:rPr>
                        <a:t>1</a:t>
                      </a:r>
                    </a:p>
                  </a:txBody>
                  <a:tcPr marL="0" marR="0" marT="4148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1CD"/>
                    </a:solidFill>
                  </a:tcPr>
                </a:tc>
                <a:extLst>
                  <a:ext uri="{0D108BD9-81ED-4DB2-BD59-A6C34878D82A}">
                    <a16:rowId xmlns:a16="http://schemas.microsoft.com/office/drawing/2014/main" val="10001"/>
                  </a:ext>
                </a:extLst>
              </a:tr>
            </a:tbl>
          </a:graphicData>
        </a:graphic>
      </p:graphicFrame>
      <p:sp>
        <p:nvSpPr>
          <p:cNvPr id="27" name="object 27"/>
          <p:cNvSpPr txBox="1"/>
          <p:nvPr/>
        </p:nvSpPr>
        <p:spPr>
          <a:xfrm>
            <a:off x="6137999" y="2571931"/>
            <a:ext cx="1758527" cy="595035"/>
          </a:xfrm>
          <a:prstGeom prst="rect">
            <a:avLst/>
          </a:prstGeom>
        </p:spPr>
        <p:txBody>
          <a:bodyPr vert="horz" wrap="square" lIns="0" tIns="30480" rIns="0" bIns="0" rtlCol="0">
            <a:spAutoFit/>
          </a:bodyPr>
          <a:lstStyle/>
          <a:p>
            <a:pPr marL="721342" marR="6773" indent="-705256">
              <a:lnSpc>
                <a:spcPts val="2200"/>
              </a:lnSpc>
              <a:spcBef>
                <a:spcPts val="240"/>
              </a:spcBef>
            </a:pPr>
            <a:r>
              <a:rPr sz="1867" spc="-7" dirty="0">
                <a:latin typeface="Arial MT"/>
                <a:cs typeface="Arial MT"/>
              </a:rPr>
              <a:t>Loa</a:t>
            </a:r>
            <a:r>
              <a:rPr sz="1867" dirty="0">
                <a:latin typeface="Arial MT"/>
                <a:cs typeface="Arial MT"/>
              </a:rPr>
              <a:t>n</a:t>
            </a:r>
            <a:r>
              <a:rPr sz="1867" spc="-107" dirty="0">
                <a:latin typeface="Arial MT"/>
                <a:cs typeface="Arial MT"/>
              </a:rPr>
              <a:t> </a:t>
            </a:r>
            <a:r>
              <a:rPr sz="1867" spc="-7" dirty="0">
                <a:latin typeface="Arial MT"/>
                <a:cs typeface="Arial MT"/>
              </a:rPr>
              <a:t>Approved?  </a:t>
            </a:r>
            <a:r>
              <a:rPr sz="1867" dirty="0">
                <a:latin typeface="Arial MT"/>
                <a:cs typeface="Arial MT"/>
              </a:rPr>
              <a:t>(Y)</a:t>
            </a:r>
            <a:endParaRPr sz="1867">
              <a:latin typeface="Arial MT"/>
              <a:cs typeface="Arial MT"/>
            </a:endParaRPr>
          </a:p>
        </p:txBody>
      </p:sp>
      <p:sp>
        <p:nvSpPr>
          <p:cNvPr id="28" name="object 28"/>
          <p:cNvSpPr txBox="1"/>
          <p:nvPr/>
        </p:nvSpPr>
        <p:spPr>
          <a:xfrm>
            <a:off x="1360934" y="2844502"/>
            <a:ext cx="2893060" cy="1441420"/>
          </a:xfrm>
          <a:prstGeom prst="rect">
            <a:avLst/>
          </a:prstGeom>
        </p:spPr>
        <p:txBody>
          <a:bodyPr vert="horz" wrap="square" lIns="0" tIns="30480" rIns="0" bIns="0" rtlCol="0">
            <a:spAutoFit/>
          </a:bodyPr>
          <a:lstStyle/>
          <a:p>
            <a:pPr marL="628211" marR="40639" indent="-509681">
              <a:lnSpc>
                <a:spcPts val="2200"/>
              </a:lnSpc>
              <a:spcBef>
                <a:spcPts val="240"/>
              </a:spcBef>
              <a:tabLst>
                <a:tab pos="1843994" algn="l"/>
                <a:tab pos="2407013" algn="l"/>
                <a:tab pos="2841342" algn="l"/>
              </a:tabLst>
            </a:pPr>
            <a:r>
              <a:rPr sz="1867" spc="-7" dirty="0">
                <a:latin typeface="Arial MT"/>
                <a:cs typeface="Arial MT"/>
              </a:rPr>
              <a:t>Father Salary	</a:t>
            </a:r>
            <a:r>
              <a:rPr sz="1867" u="heavy" spc="-7" dirty="0">
                <a:solidFill>
                  <a:srgbClr val="0000FF"/>
                </a:solidFill>
                <a:uFill>
                  <a:solidFill>
                    <a:srgbClr val="595959"/>
                  </a:solidFill>
                </a:uFill>
                <a:latin typeface="Times New Roman" panose="02020603050405020304"/>
                <a:cs typeface="Times New Roman" panose="02020603050405020304"/>
              </a:rPr>
              <a:t> 	</a:t>
            </a:r>
            <a:r>
              <a:rPr sz="1867" u="heavy" dirty="0">
                <a:solidFill>
                  <a:srgbClr val="0000FF"/>
                </a:solidFill>
                <a:uFill>
                  <a:solidFill>
                    <a:srgbClr val="595959"/>
                  </a:solidFill>
                </a:uFill>
                <a:latin typeface="Arial MT"/>
                <a:cs typeface="Arial MT"/>
              </a:rPr>
              <a:t>1 	</a:t>
            </a:r>
            <a:r>
              <a:rPr sz="1867" dirty="0">
                <a:solidFill>
                  <a:srgbClr val="0000FF"/>
                </a:solidFill>
                <a:latin typeface="Arial MT"/>
                <a:cs typeface="Arial MT"/>
              </a:rPr>
              <a:t> </a:t>
            </a:r>
            <a:r>
              <a:rPr sz="1867" dirty="0">
                <a:latin typeface="Arial MT"/>
                <a:cs typeface="Arial MT"/>
              </a:rPr>
              <a:t>(X</a:t>
            </a:r>
            <a:r>
              <a:rPr baseline="-34000" dirty="0">
                <a:latin typeface="Arial MT"/>
                <a:cs typeface="Arial MT"/>
              </a:rPr>
              <a:t>2</a:t>
            </a:r>
            <a:r>
              <a:rPr sz="1867" dirty="0">
                <a:latin typeface="Arial MT"/>
                <a:cs typeface="Arial MT"/>
              </a:rPr>
              <a:t>)		</a:t>
            </a:r>
            <a:r>
              <a:rPr sz="2800" baseline="-40000" dirty="0">
                <a:solidFill>
                  <a:srgbClr val="0000FF"/>
                </a:solidFill>
                <a:latin typeface="Arial MT"/>
                <a:cs typeface="Arial MT"/>
              </a:rPr>
              <a:t>2</a:t>
            </a:r>
            <a:endParaRPr sz="2800" baseline="-40000">
              <a:latin typeface="Arial MT"/>
              <a:cs typeface="Arial MT"/>
            </a:endParaRPr>
          </a:p>
          <a:p>
            <a:pPr marL="635831" marR="1277588" indent="-568946">
              <a:lnSpc>
                <a:spcPts val="2200"/>
              </a:lnSpc>
              <a:spcBef>
                <a:spcPts val="2173"/>
              </a:spcBef>
            </a:pPr>
            <a:r>
              <a:rPr sz="1867" spc="-7" dirty="0">
                <a:latin typeface="Arial MT"/>
                <a:cs typeface="Arial MT"/>
              </a:rPr>
              <a:t>Spouse</a:t>
            </a:r>
            <a:r>
              <a:rPr sz="1867" spc="-120" dirty="0">
                <a:latin typeface="Arial MT"/>
                <a:cs typeface="Arial MT"/>
              </a:rPr>
              <a:t> </a:t>
            </a:r>
            <a:r>
              <a:rPr sz="1867" spc="-7" dirty="0">
                <a:latin typeface="Arial MT"/>
                <a:cs typeface="Arial MT"/>
              </a:rPr>
              <a:t>Salary </a:t>
            </a:r>
            <a:r>
              <a:rPr sz="1867" spc="-500" dirty="0">
                <a:latin typeface="Arial MT"/>
                <a:cs typeface="Arial MT"/>
              </a:rPr>
              <a:t> </a:t>
            </a:r>
            <a:r>
              <a:rPr sz="1867" dirty="0">
                <a:latin typeface="Arial MT"/>
                <a:cs typeface="Arial MT"/>
              </a:rPr>
              <a:t>(X</a:t>
            </a:r>
            <a:r>
              <a:rPr baseline="-34000" dirty="0">
                <a:latin typeface="Arial MT"/>
                <a:cs typeface="Arial MT"/>
              </a:rPr>
              <a:t>3</a:t>
            </a:r>
            <a:r>
              <a:rPr sz="1867" dirty="0">
                <a:latin typeface="Arial MT"/>
                <a:cs typeface="Arial MT"/>
              </a:rPr>
              <a:t>)</a:t>
            </a:r>
            <a:endParaRPr sz="1867">
              <a:latin typeface="Arial MT"/>
              <a:cs typeface="Arial MT"/>
            </a:endParaRPr>
          </a:p>
        </p:txBody>
      </p:sp>
      <p:sp>
        <p:nvSpPr>
          <p:cNvPr id="29" name="object 29"/>
          <p:cNvSpPr txBox="1">
            <a:spLocks noGrp="1"/>
          </p:cNvSpPr>
          <p:nvPr>
            <p:ph type="title"/>
          </p:nvPr>
        </p:nvSpPr>
        <p:spPr>
          <a:xfrm>
            <a:off x="1117600" y="177863"/>
            <a:ext cx="9353755" cy="694207"/>
          </a:xfrm>
          <a:prstGeom prst="rect">
            <a:avLst/>
          </a:prstGeom>
        </p:spPr>
        <p:txBody>
          <a:bodyPr vert="horz" wrap="square" lIns="0" tIns="16933" rIns="0" bIns="0" rtlCol="0" anchor="ctr">
            <a:spAutoFit/>
          </a:bodyPr>
          <a:lstStyle/>
          <a:p>
            <a:pPr marL="369984">
              <a:lnSpc>
                <a:spcPct val="100000"/>
              </a:lnSpc>
              <a:spcBef>
                <a:spcPts val="133"/>
              </a:spcBef>
            </a:pPr>
            <a:r>
              <a:rPr lang="en-IN" spc="-27" dirty="0"/>
              <a:t>         </a:t>
            </a:r>
            <a:r>
              <a:rPr spc="-27" dirty="0"/>
              <a:t>Weights</a:t>
            </a:r>
            <a:r>
              <a:rPr spc="-67" dirty="0"/>
              <a:t> </a:t>
            </a:r>
            <a:r>
              <a:rPr spc="-53" dirty="0"/>
              <a:t>in</a:t>
            </a:r>
            <a:r>
              <a:rPr spc="-60" dirty="0"/>
              <a:t> </a:t>
            </a:r>
            <a:r>
              <a:rPr spc="-33" dirty="0"/>
              <a:t>Perceptron</a:t>
            </a:r>
          </a:p>
        </p:txBody>
      </p:sp>
      <p:sp>
        <p:nvSpPr>
          <p:cNvPr id="30" name="object 30"/>
          <p:cNvSpPr txBox="1"/>
          <p:nvPr/>
        </p:nvSpPr>
        <p:spPr>
          <a:xfrm>
            <a:off x="5117034" y="2746718"/>
            <a:ext cx="889847" cy="304421"/>
          </a:xfrm>
          <a:prstGeom prst="rect">
            <a:avLst/>
          </a:prstGeom>
        </p:spPr>
        <p:txBody>
          <a:bodyPr vert="horz" wrap="square" lIns="0" tIns="16933" rIns="0" bIns="0" rtlCol="0">
            <a:spAutoFit/>
          </a:bodyPr>
          <a:lstStyle/>
          <a:p>
            <a:pPr marL="16933">
              <a:spcBef>
                <a:spcPts val="133"/>
              </a:spcBef>
            </a:pPr>
            <a:r>
              <a:rPr sz="1867" b="1" spc="-7" dirty="0">
                <a:latin typeface="Arial" panose="020B0604020202020204"/>
                <a:cs typeface="Arial" panose="020B0604020202020204"/>
              </a:rPr>
              <a:t>step</a:t>
            </a:r>
            <a:r>
              <a:rPr sz="1867" b="1" spc="-107" dirty="0">
                <a:latin typeface="Arial" panose="020B0604020202020204"/>
                <a:cs typeface="Arial" panose="020B0604020202020204"/>
              </a:rPr>
              <a:t> </a:t>
            </a:r>
            <a:r>
              <a:rPr sz="1867" dirty="0">
                <a:latin typeface="Arial MT"/>
                <a:cs typeface="Arial MT"/>
              </a:rPr>
              <a:t>(Z)</a:t>
            </a:r>
            <a:endParaRPr sz="1867">
              <a:latin typeface="Arial MT"/>
              <a:cs typeface="Arial M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3234</TotalTime>
  <Words>24112</Words>
  <Application>Microsoft Office PowerPoint</Application>
  <PresentationFormat>Widescreen</PresentationFormat>
  <Paragraphs>9147</Paragraphs>
  <Slides>586</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586</vt:i4>
      </vt:variant>
    </vt:vector>
  </HeadingPairs>
  <TitlesOfParts>
    <vt:vector size="600" baseType="lpstr">
      <vt:lpstr>MS PGothic</vt:lpstr>
      <vt:lpstr>Arial</vt:lpstr>
      <vt:lpstr>Arial MT</vt:lpstr>
      <vt:lpstr>Calibri</vt:lpstr>
      <vt:lpstr>Calibri Light</vt:lpstr>
      <vt:lpstr>Cambria Math</vt:lpstr>
      <vt:lpstr>Inter</vt:lpstr>
      <vt:lpstr>Lucida Sans Unicode</vt:lpstr>
      <vt:lpstr>Roboto</vt:lpstr>
      <vt:lpstr>Sitka Small</vt:lpstr>
      <vt:lpstr>Times New Roman</vt:lpstr>
      <vt:lpstr>ui-sans-serif</vt:lpstr>
      <vt:lpstr>Verdana</vt:lpstr>
      <vt:lpstr>Office Theme</vt:lpstr>
      <vt:lpstr>Deep Learning </vt:lpstr>
      <vt:lpstr>Fundamentals of  Deep Learning</vt:lpstr>
      <vt:lpstr>Overview of the Course</vt:lpstr>
      <vt:lpstr>Overview of the Course</vt:lpstr>
      <vt:lpstr>Basics of Neural Network</vt:lpstr>
      <vt:lpstr>Basics of Neural Network</vt:lpstr>
      <vt:lpstr>Basics of Neural Network</vt:lpstr>
      <vt:lpstr>Basics of Neural Network</vt:lpstr>
      <vt:lpstr>Basics of Neural Network</vt:lpstr>
      <vt:lpstr>Overview of the Course</vt:lpstr>
      <vt:lpstr>Handling Image Data</vt:lpstr>
      <vt:lpstr>Handling Image Data</vt:lpstr>
      <vt:lpstr>Handling Image Data</vt:lpstr>
      <vt:lpstr>Handling Image Data</vt:lpstr>
      <vt:lpstr>Handling Image Data</vt:lpstr>
      <vt:lpstr>Overview of the Course</vt:lpstr>
      <vt:lpstr>Keras</vt:lpstr>
      <vt:lpstr>Keras</vt:lpstr>
      <vt:lpstr>Overview of the Course</vt:lpstr>
      <vt:lpstr>Improving Model Performance</vt:lpstr>
      <vt:lpstr>Improving Model Performance</vt:lpstr>
      <vt:lpstr>Improving Model Performance</vt:lpstr>
      <vt:lpstr>Improving Model Performance</vt:lpstr>
      <vt:lpstr>Improving Model Performance</vt:lpstr>
      <vt:lpstr>Improving Model Performance</vt:lpstr>
      <vt:lpstr>Overview of the Course</vt:lpstr>
      <vt:lpstr>Convolutional Neural Network</vt:lpstr>
      <vt:lpstr>Convolutional Neural Network</vt:lpstr>
      <vt:lpstr>Convolutional Neural Network</vt:lpstr>
      <vt:lpstr>Convolutional Neural Network</vt:lpstr>
      <vt:lpstr>Convolutional Neural Network</vt:lpstr>
      <vt:lpstr>Convolutional Neural Network</vt:lpstr>
      <vt:lpstr>Convolutional Neural Network</vt:lpstr>
      <vt:lpstr>Overview of the Course</vt:lpstr>
      <vt:lpstr>Working with Text Data</vt:lpstr>
      <vt:lpstr>Working with Text Data</vt:lpstr>
      <vt:lpstr>Working with Text Data</vt:lpstr>
      <vt:lpstr>Overview of the Course</vt:lpstr>
      <vt:lpstr>Recurrent Neural Network</vt:lpstr>
      <vt:lpstr>Recurrent Neural Network</vt:lpstr>
      <vt:lpstr>Recurrent Neural Network</vt:lpstr>
      <vt:lpstr>Recurrent Neural Network</vt:lpstr>
      <vt:lpstr>Recurrent Neural Network</vt:lpstr>
      <vt:lpstr>PowerPoint Presentation</vt:lpstr>
      <vt:lpstr>     Overview of the Course</vt:lpstr>
      <vt:lpstr>Handling Audio Data</vt:lpstr>
      <vt:lpstr>Handling Audio Data</vt:lpstr>
      <vt:lpstr>Handling Audio Data</vt:lpstr>
      <vt:lpstr>Handling Audio Data</vt:lpstr>
      <vt:lpstr>Overview of the Course</vt:lpstr>
      <vt:lpstr>Unsupervised Deep Learning</vt:lpstr>
      <vt:lpstr>Unsupervised Deep Learning</vt:lpstr>
      <vt:lpstr>Unsupervised Deep Learning</vt:lpstr>
      <vt:lpstr>PowerPoint Presentation</vt:lpstr>
      <vt:lpstr>Overview of the Course</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vt:lpstr>
      <vt:lpstr>Intuition Behind Perceptron : Inputs</vt:lpstr>
      <vt:lpstr>Intuition Behind Perceptron : Inputs</vt:lpstr>
      <vt:lpstr>Intuition Behind Perceptron : Bias</vt:lpstr>
      <vt:lpstr>Intuition Behind Perceptron : Bias</vt:lpstr>
      <vt:lpstr>Intuition Behind Perceptron : Bias</vt:lpstr>
      <vt:lpstr>Intuition Behind Perceptron : Bias</vt:lpstr>
      <vt:lpstr>Intuition Behind Perceptron : Bias</vt:lpstr>
      <vt:lpstr>Intuition Behind Perceptron : Bias</vt:lpstr>
      <vt:lpstr>Intuition Behind Perceptron : Bias</vt:lpstr>
      <vt:lpstr>Intuition Behind Perceptron : Firing</vt:lpstr>
      <vt:lpstr>Intuition Behind Perceptron : Firing</vt:lpstr>
      <vt:lpstr>Intuition Behind Perceptron : Activation Function</vt:lpstr>
      <vt:lpstr>Intuition Behind Perceptron : Activation Function</vt:lpstr>
      <vt:lpstr>Intuition Behind Perceptron : Activation Function</vt:lpstr>
      <vt:lpstr>Intuition Behind Perceptron : Activation Function</vt:lpstr>
      <vt:lpstr>Intuition Behind Perceptron : Activation Function</vt:lpstr>
      <vt:lpstr>Intuition Behind Perceptron</vt:lpstr>
      <vt:lpstr>Intuition Behind Perceptron</vt:lpstr>
      <vt:lpstr>Intuition Behind Perceptron</vt:lpstr>
      <vt:lpstr>Intuition Behind Perceptron</vt:lpstr>
      <vt:lpstr>Weights in Perceptron</vt:lpstr>
      <vt:lpstr>Weights in Perceptron</vt:lpstr>
      <vt:lpstr>Weights in Perceptron</vt:lpstr>
      <vt:lpstr>Weights in Perceptron</vt:lpstr>
      <vt:lpstr>Weights in Perceptron</vt:lpstr>
      <vt:lpstr>Weights in Perceptron</vt:lpstr>
      <vt:lpstr>Weights in Perceptron</vt:lpstr>
      <vt:lpstr>            Weights in Perceptron</vt:lpstr>
      <vt:lpstr>Weights in Perceptron</vt:lpstr>
      <vt:lpstr>          Weights in Perceptron</vt:lpstr>
      <vt:lpstr>Weights in Perceptron</vt:lpstr>
      <vt:lpstr>Weights in Perceptron</vt:lpstr>
      <vt:lpstr>         Weights in Perceptron</vt:lpstr>
      <vt:lpstr>Weights in Perceptron</vt:lpstr>
      <vt:lpstr>Weights in Perceptron</vt:lpstr>
      <vt:lpstr>Weights in Perceptron</vt:lpstr>
      <vt:lpstr>Weights in Perceptron</vt:lpstr>
      <vt:lpstr>Weights in Perceptron</vt:lpstr>
      <vt:lpstr>Weights in Perceptron</vt:lpstr>
      <vt:lpstr>Perceptron Model</vt:lpstr>
      <vt:lpstr>Perceptron Model</vt:lpstr>
      <vt:lpstr>Perceptron Model</vt:lpstr>
      <vt:lpstr>Perceptron Model</vt:lpstr>
      <vt:lpstr>Sigmoid Activation Function</vt:lpstr>
      <vt:lpstr>Sigmoid Activation Function</vt:lpstr>
      <vt:lpstr>Sigmoid Activation Function</vt:lpstr>
      <vt:lpstr>Sigmoid Activation Function</vt:lpstr>
      <vt:lpstr>Sigmoid Activation Function</vt:lpstr>
      <vt:lpstr>Multilayer Perceptron</vt:lpstr>
      <vt:lpstr>Recap: Perceptron</vt:lpstr>
      <vt:lpstr>Recap: Perceptron</vt:lpstr>
      <vt:lpstr>Recap: Perceptron</vt:lpstr>
      <vt:lpstr>Single layer Perceptron</vt:lpstr>
      <vt:lpstr>Single layer Perceptron</vt:lpstr>
      <vt:lpstr>Single layer Perceptron</vt:lpstr>
      <vt:lpstr>Single layer Perceptron</vt:lpstr>
      <vt:lpstr>Single layer Perceptron</vt:lpstr>
      <vt:lpstr>Single layer Perceptron</vt:lpstr>
      <vt:lpstr>Single layer Perceptron</vt:lpstr>
      <vt:lpstr>Single layer Perceptron</vt:lpstr>
      <vt:lpstr>Single layer Perceptron</vt:lpstr>
      <vt:lpstr>Multi layer Perceptron</vt:lpstr>
      <vt:lpstr>Multi layer Perceptron</vt:lpstr>
      <vt:lpstr>Multi layer Perceptron</vt:lpstr>
      <vt:lpstr>Multi layer Perceptron</vt:lpstr>
      <vt:lpstr>Multi layer Perceptron</vt:lpstr>
      <vt:lpstr>Multi layer Perceptron</vt:lpstr>
      <vt:lpstr>Multi layer Perceptron</vt:lpstr>
      <vt:lpstr>Multi layer Perceptron</vt:lpstr>
      <vt:lpstr>Multi layer Perceptron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 layer Perceptron</vt:lpstr>
      <vt:lpstr>                     Decision Boundary</vt:lpstr>
      <vt:lpstr>PowerPoint Presentation</vt:lpstr>
      <vt:lpstr>Tensorﬂow Playground summary</vt:lpstr>
      <vt:lpstr>PowerPoint Presentation</vt:lpstr>
      <vt:lpstr>PowerPoint Presentation</vt:lpstr>
      <vt:lpstr>PowerPoint Presentation</vt:lpstr>
      <vt:lpstr>PowerPoint Presentation</vt:lpstr>
      <vt:lpstr>PowerPoint Presentation</vt:lpstr>
      <vt:lpstr>Working of Neural Network</vt:lpstr>
      <vt:lpstr>Working of Neural Network</vt:lpstr>
      <vt:lpstr>Working of Neural Network</vt:lpstr>
      <vt:lpstr>Working of Neural Network</vt:lpstr>
      <vt:lpstr>Working of Neural Network</vt:lpstr>
      <vt:lpstr>Forward and Backward Propagation: Intuition</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Neural Network Forward Propagation</vt:lpstr>
      <vt:lpstr>Neural Network Forward Propagation</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Working of Neural Network</vt:lpstr>
      <vt:lpstr>Understanding Gradient Descent</vt:lpstr>
      <vt:lpstr>Updating weights and bias</vt:lpstr>
      <vt:lpstr>Updating weights and bias</vt:lpstr>
      <vt:lpstr>Updating weights and bias</vt:lpstr>
      <vt:lpstr>Updating weights</vt:lpstr>
      <vt:lpstr>Updating weights: Randomly</vt:lpstr>
      <vt:lpstr>Updating weights: Randomly</vt:lpstr>
      <vt:lpstr>Updating weights: Randomly</vt:lpstr>
      <vt:lpstr>Updating weights: Randomly</vt:lpstr>
      <vt:lpstr>Updating weights: Randomly</vt:lpstr>
      <vt:lpstr>Updating weights: Randomly</vt:lpstr>
      <vt:lpstr>Updating weights: Randomly</vt:lpstr>
      <vt:lpstr>Updating weights: Randomly</vt:lpstr>
      <vt:lpstr>Understanding Gradient Descent</vt:lpstr>
      <vt:lpstr>Understanding Gradient Descent</vt:lpstr>
      <vt:lpstr>Understanding Gradient Descent</vt:lpstr>
      <vt:lpstr>Understanding Gradient Descent</vt:lpstr>
      <vt:lpstr>Learning Rate: Too high</vt:lpstr>
      <vt:lpstr>Learning Rate: Too low</vt:lpstr>
      <vt:lpstr>Steps to perform Gradient Descent</vt:lpstr>
      <vt:lpstr>Steps to perform Gradient Descent</vt:lpstr>
      <vt:lpstr>Steps to perform Gradient Descent</vt:lpstr>
      <vt:lpstr>Steps to perform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Updating weights: Gradient Descent</vt:lpstr>
      <vt:lpstr>Stopping Criterion for Gradient Descent</vt:lpstr>
      <vt:lpstr>PowerPoint Presentation</vt:lpstr>
      <vt:lpstr>Stopping Criterion for Gradient Descent</vt:lpstr>
      <vt:lpstr>Understanding Forward Propagation Mathematically</vt:lpstr>
      <vt:lpstr>Understanding the data</vt:lpstr>
      <vt:lpstr>Understanding the data</vt:lpstr>
      <vt:lpstr>Defining the architecture of Neural Network</vt:lpstr>
      <vt:lpstr>Defining the architecture of Neural Network</vt:lpstr>
      <vt:lpstr>Defining the architecture of Neural Network</vt:lpstr>
      <vt:lpstr>Defining the architecture of Neural Network</vt:lpstr>
      <vt:lpstr>Defining the architecture of Neural Network</vt:lpstr>
      <vt:lpstr>Understanding weight matrices</vt:lpstr>
      <vt:lpstr>Understanding weight matrices</vt:lpstr>
      <vt:lpstr>Understanding weight matrices</vt:lpstr>
      <vt:lpstr>Understanding weight matrices</vt:lpstr>
      <vt:lpstr>Understanding weight matrices</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Understanding Forward Propagation Mathematically</vt:lpstr>
      <vt:lpstr>Forward Propagation using Computation Graph</vt:lpstr>
      <vt:lpstr>Forward Propagation using Computation Graph</vt:lpstr>
      <vt:lpstr>Forward Propagation using Computation Graph</vt:lpstr>
      <vt:lpstr>Forward Propagation using Computation Graph</vt:lpstr>
      <vt:lpstr>Forward Propagation using Computation Graph</vt:lpstr>
      <vt:lpstr>Forward Propagation using Computation Graph</vt:lpstr>
      <vt:lpstr>Forward Propagation using Computation Graph</vt:lpstr>
      <vt:lpstr>Understanding Backward Propagation Mathematically</vt:lpstr>
      <vt:lpstr>Forward Propagation Recap</vt:lpstr>
      <vt:lpstr>Forward Propagation: Computation Graph</vt:lpstr>
      <vt:lpstr>Backward Propagation: Calculating the error</vt:lpstr>
      <vt:lpstr>Backward Propagation: Calculating the error</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Backward Propagation: Updating the parameters</vt:lpstr>
      <vt:lpstr>Backward Propagation: Matrix Form</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Understanding Backward Propagation Mathematically</vt:lpstr>
      <vt:lpstr>PowerPoint Presentation</vt:lpstr>
      <vt:lpstr>PowerPoint Presentation</vt:lpstr>
      <vt:lpstr>PowerPoint Presentation</vt:lpstr>
      <vt:lpstr>PowerPoint Presentation</vt:lpstr>
      <vt:lpstr>PowerPoint Presentation</vt:lpstr>
      <vt:lpstr>Steps to build a Neural Network in NumPy</vt:lpstr>
      <vt:lpstr>Steps to build a Neural Network in NumPy</vt:lpstr>
      <vt:lpstr>Steps to build a Neural Network in NumPy</vt:lpstr>
      <vt:lpstr>Steps to build a Neural Network in NumPy</vt:lpstr>
      <vt:lpstr>Steps to build a Neural Network in NumPy</vt:lpstr>
      <vt:lpstr>Steps to build a Neural Network in NumPy</vt:lpstr>
      <vt:lpstr>Introduction to Activation Functions</vt:lpstr>
      <vt:lpstr>Recap: Working of Neural Network</vt:lpstr>
      <vt:lpstr>Recap: Working of Neural Network</vt:lpstr>
      <vt:lpstr>Recap: Working of Neural Network</vt:lpstr>
      <vt:lpstr>Recap: Working of Neural Network</vt:lpstr>
      <vt:lpstr>Recap: Working of Neural Network</vt:lpstr>
      <vt:lpstr>Recap: Working of Neural Network</vt:lpstr>
      <vt:lpstr>Why do we need Activation Functions?</vt:lpstr>
      <vt:lpstr>Why do we need Activation Functions?</vt:lpstr>
      <vt:lpstr>Why do we need Activation Functions?</vt:lpstr>
      <vt:lpstr>Why do we need Activation Functions?</vt:lpstr>
      <vt:lpstr>Why do we need Activation Functions?</vt:lpstr>
      <vt:lpstr>Why do we need Activation Functions?</vt:lpstr>
      <vt:lpstr>Why do we need Activation Functions?</vt:lpstr>
      <vt:lpstr>Why do we need Activation Functions?</vt:lpstr>
      <vt:lpstr>Why do we need Activation Functions?</vt:lpstr>
      <vt:lpstr>Linear Activation Function</vt:lpstr>
      <vt:lpstr>Linear Activation Function</vt:lpstr>
      <vt:lpstr>Linear Activation Function</vt:lpstr>
      <vt:lpstr>Linear Activation Function</vt:lpstr>
      <vt:lpstr>Linear Activation Function</vt:lpstr>
      <vt:lpstr>Back Propagation in Neural Network</vt:lpstr>
      <vt:lpstr>Linear Activation Function Derivative</vt:lpstr>
      <vt:lpstr>Linear Activation Function Derivative</vt:lpstr>
      <vt:lpstr>Linear Activation Function</vt:lpstr>
      <vt:lpstr>Sigmoid and Tanh Activation Functions</vt:lpstr>
      <vt:lpstr>Sigmoid Activation Function</vt:lpstr>
      <vt:lpstr>Sigmoid Activation Function</vt:lpstr>
      <vt:lpstr>Sigmoid Activation Function</vt:lpstr>
      <vt:lpstr>Sigmoid Activation Function</vt:lpstr>
      <vt:lpstr>Sigmoid Activation Function</vt:lpstr>
      <vt:lpstr>Sigmoid Activation Function</vt:lpstr>
      <vt:lpstr>Sigmoid Activation Function Derivative</vt:lpstr>
      <vt:lpstr>Tanh Activation Function</vt:lpstr>
      <vt:lpstr>Tanh Activation Function</vt:lpstr>
      <vt:lpstr>Tanh Activation Function</vt:lpstr>
      <vt:lpstr>Tanh Activation Function</vt:lpstr>
      <vt:lpstr>Tanh Activation Function</vt:lpstr>
      <vt:lpstr>Tanh Activation Function</vt:lpstr>
      <vt:lpstr>Tanh Activation Function</vt:lpstr>
      <vt:lpstr>Sigmoid v/s Tanh Activation Function</vt:lpstr>
      <vt:lpstr>Tanh Activation Function Derivative</vt:lpstr>
      <vt:lpstr>Sigmoid Activation Function</vt:lpstr>
      <vt:lpstr>Sigmoid Activation Function</vt:lpstr>
      <vt:lpstr>ReLU and Leaky ReLU Activation Functions</vt:lpstr>
      <vt:lpstr>ReLU Activation Function</vt:lpstr>
      <vt:lpstr>ReLU Activation Function</vt:lpstr>
      <vt:lpstr>ReLU Activation Function</vt:lpstr>
      <vt:lpstr>ReLU Activation Function</vt:lpstr>
      <vt:lpstr>ReLU Activation Function</vt:lpstr>
      <vt:lpstr>ReLU Activation Function</vt:lpstr>
      <vt:lpstr>ReLU Activation Function</vt:lpstr>
      <vt:lpstr>ReLU Activation Function</vt:lpstr>
      <vt:lpstr>ReLU Activation Function Derivative</vt:lpstr>
      <vt:lpstr>ReLU Activation Function Derivative</vt:lpstr>
      <vt:lpstr>Back Propagation in Neural Network</vt:lpstr>
      <vt:lpstr>Back Propagation in Neural Network</vt:lpstr>
      <vt:lpstr>Leaky ReLU Activation Function</vt:lpstr>
      <vt:lpstr>Leaky ReLU Activation Function</vt:lpstr>
      <vt:lpstr>Leaky ReLU Activation Function</vt:lpstr>
      <vt:lpstr>Leaky ReLU Derivative</vt:lpstr>
      <vt:lpstr>Softmax Activation Function</vt:lpstr>
      <vt:lpstr>Multiclass Classification Problem</vt:lpstr>
      <vt:lpstr>Multiclass Classification Problem</vt:lpstr>
      <vt:lpstr>Multiclass Classification Problem</vt:lpstr>
      <vt:lpstr>Multiclass Classification Problem</vt:lpstr>
      <vt:lpstr>Multiclass Classification Problem</vt:lpstr>
      <vt:lpstr>Multiclass Classification Problem</vt:lpstr>
      <vt:lpstr>Multiclass Classification Problem</vt:lpstr>
      <vt:lpstr>Multiclass Classification Problem: Sigmoid</vt:lpstr>
      <vt:lpstr>Multiclass Classification Problem: Sigmoid</vt:lpstr>
      <vt:lpstr>Multiclass Classification Problem: Sigmoid</vt:lpstr>
      <vt:lpstr>Multiclass Classification Problem: Softmax</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Softmax Activation Function</vt:lpstr>
      <vt:lpstr>Selecting Activation Function</vt:lpstr>
      <vt:lpstr>Recap: Activation Functions</vt:lpstr>
      <vt:lpstr>Selecting Activation Functions</vt:lpstr>
      <vt:lpstr>Selecting Activation Functions</vt:lpstr>
      <vt:lpstr>Selecting Activation Functions</vt:lpstr>
      <vt:lpstr>Selecting Activation Functions</vt:lpstr>
      <vt:lpstr>Selecting Activation Functions</vt:lpstr>
      <vt:lpstr>Variants of Gradient Descent</vt:lpstr>
      <vt:lpstr>What we will be covering in this module?</vt:lpstr>
      <vt:lpstr>What we will be covering in this module?</vt:lpstr>
      <vt:lpstr>What we will be covering in this module?</vt:lpstr>
      <vt:lpstr>What we will be covering in this module?</vt:lpstr>
      <vt:lpstr>Gradient Descent Recap</vt:lpstr>
      <vt:lpstr>Gradient Descent Recap</vt:lpstr>
      <vt:lpstr>Gradient Descent Recap</vt:lpstr>
      <vt:lpstr>Gradient Descent Recap</vt:lpstr>
      <vt:lpstr>Variants of Gradient Descent</vt:lpstr>
      <vt:lpstr>Variants of Gradient Descent</vt:lpstr>
      <vt:lpstr>Variants of Gradient Descent</vt:lpstr>
      <vt:lpstr>Variants of Gradient Descent</vt:lpstr>
      <vt:lpstr>Stochastic Gradient Descent (SGD)</vt:lpstr>
      <vt:lpstr>Stochastic Gradient Descent (SGD)</vt:lpstr>
      <vt:lpstr>Stochastic Gradient Descent (SGD)</vt:lpstr>
      <vt:lpstr>Stochastic Gradient Descent (SGD)</vt:lpstr>
      <vt:lpstr>Stochastic Gradient Descent (SGD)</vt:lpstr>
      <vt:lpstr>Stochastic Gradient Descent (SGD)</vt:lpstr>
      <vt:lpstr>Stochastic Gradient Descent (SGD)</vt:lpstr>
      <vt:lpstr>Batch Gradient Descent</vt:lpstr>
      <vt:lpstr>Variants of Gradient Descent</vt:lpstr>
      <vt:lpstr>Variants of Gradient Descent</vt:lpstr>
      <vt:lpstr>Mini-Batch Gradient Descent</vt:lpstr>
      <vt:lpstr>Mini-Batch Gradient Descent</vt:lpstr>
      <vt:lpstr>Mini-Batch Gradient Descent</vt:lpstr>
      <vt:lpstr>Mini-Batch Gradient Descent</vt:lpstr>
      <vt:lpstr>Mini-Batch Gradient Descent</vt:lpstr>
      <vt:lpstr>Mini-Batch Gradient Descent</vt:lpstr>
      <vt:lpstr>Mini-Batch Gradient Descent</vt:lpstr>
      <vt:lpstr>Mini-Batch Gradient Descent</vt:lpstr>
      <vt:lpstr>Variants of Gradient Descent</vt:lpstr>
      <vt:lpstr>PowerPoint Presentation</vt:lpstr>
      <vt:lpstr>Comparison: Variants of Gradient Descent</vt:lpstr>
      <vt:lpstr>Comparison: Number of observations used for updation</vt:lpstr>
      <vt:lpstr>Comparison: Number of observations used for updation</vt:lpstr>
      <vt:lpstr>Comparison: Number of observations used for updation</vt:lpstr>
      <vt:lpstr>Comparison: Cost Function</vt:lpstr>
      <vt:lpstr>Comparison: Cost Function</vt:lpstr>
      <vt:lpstr>Comparison: Cost Function</vt:lpstr>
      <vt:lpstr>Comparison: Computation cost and time</vt:lpstr>
      <vt:lpstr>Comparison: Computation cost and time</vt:lpstr>
      <vt:lpstr>Comparison: Computation cost and time</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Problems with Gradient Descent</vt:lpstr>
      <vt:lpstr>Solution: Getting stuck at local minima</vt:lpstr>
      <vt:lpstr>Solution: Getting stuck at local minima</vt:lpstr>
      <vt:lpstr>Solution: Getting stuck at local minima</vt:lpstr>
      <vt:lpstr>Solution: Getting stuck at local minima</vt:lpstr>
      <vt:lpstr>Solution: Getting stuck at local minima</vt:lpstr>
      <vt:lpstr>Weighted Gradient</vt:lpstr>
      <vt:lpstr>Weighted Gradient</vt:lpstr>
      <vt:lpstr>Weighted Gradient</vt:lpstr>
      <vt:lpstr>Weighted Gradient</vt:lpstr>
      <vt:lpstr>Weighted Gradient</vt:lpstr>
      <vt:lpstr>Weighted Gradient</vt:lpstr>
      <vt:lpstr>Weighted Gradient</vt:lpstr>
      <vt:lpstr>Weighted Gradient</vt:lpstr>
      <vt:lpstr>Weighted Gradient</vt:lpstr>
      <vt:lpstr>Weighted Gradient</vt:lpstr>
      <vt:lpstr>Weighted Gradient</vt:lpstr>
      <vt:lpstr>Weighted Gradient</vt:lpstr>
      <vt:lpstr>Stochastic Gradient Descent with Momentum</vt:lpstr>
      <vt:lpstr>Problems with Gradient Descent</vt:lpstr>
      <vt:lpstr>SGD with Momentum</vt:lpstr>
      <vt:lpstr>Problems with Gradient Descent</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Problem: Same learning rate for all parameters</vt:lpstr>
      <vt:lpstr>RMSProp</vt:lpstr>
      <vt:lpstr>Update equation: RMSProp</vt:lpstr>
      <vt:lpstr>Update equation: RMSProp</vt:lpstr>
      <vt:lpstr>Update equation: RMSProp</vt:lpstr>
      <vt:lpstr>Update equation: RMSProp</vt:lpstr>
      <vt:lpstr>Update equation: RMSProp</vt:lpstr>
      <vt:lpstr>Understanding RMSProp</vt:lpstr>
      <vt:lpstr>Understanding RMSProp</vt:lpstr>
      <vt:lpstr>Understanding RMSProp</vt:lpstr>
      <vt:lpstr>Understanding RMSProp</vt:lpstr>
      <vt:lpstr>Understanding RMSProp</vt:lpstr>
      <vt:lpstr>Understanding RMSProp</vt:lpstr>
      <vt:lpstr>Understanding RMSProp</vt:lpstr>
      <vt:lpstr>Understanding RMSProp</vt:lpstr>
      <vt:lpstr>Understanding RMSProp</vt:lpstr>
      <vt:lpstr>Understanding RMSProp</vt:lpstr>
      <vt:lpstr>Understanding RMSProp</vt:lpstr>
      <vt:lpstr>Adam</vt:lpstr>
      <vt:lpstr>SGD with Momentum</vt:lpstr>
      <vt:lpstr>RMSProp</vt:lpstr>
      <vt:lpstr>Adam</vt:lpstr>
      <vt:lpstr>Adam</vt:lpstr>
      <vt:lpstr>Adam</vt:lpstr>
      <vt:lpstr>Adam</vt:lpstr>
      <vt:lpstr>Update Equation: Adam</vt:lpstr>
      <vt:lpstr>Update Equation: Adam</vt:lpstr>
      <vt:lpstr>Update Equation: Adam</vt:lpstr>
      <vt:lpstr>Optimization Algorithms from Gradient Descent to Adam</vt:lpstr>
      <vt:lpstr>Introduction to Loss Function</vt:lpstr>
      <vt:lpstr>Recap: Neural Networks</vt:lpstr>
      <vt:lpstr>Recap: Neural Networks</vt:lpstr>
      <vt:lpstr>Mean Squared Error</vt:lpstr>
      <vt:lpstr>Mean Squared Error</vt:lpstr>
      <vt:lpstr>Mean Squared Error</vt:lpstr>
      <vt:lpstr>Mean Squared Error</vt:lpstr>
      <vt:lpstr>Mean Squared Error</vt:lpstr>
      <vt:lpstr>Loss Functions for Regression problem</vt:lpstr>
      <vt:lpstr>Mean Absolute Error</vt:lpstr>
      <vt:lpstr>Mean Absolute Error</vt:lpstr>
      <vt:lpstr>Mean Absolute Error</vt:lpstr>
      <vt:lpstr>Root Mean Squared Error</vt:lpstr>
      <vt:lpstr>Root Mean Squared Error</vt:lpstr>
      <vt:lpstr>Root Mean Squared Error</vt:lpstr>
      <vt:lpstr>Loss Functions for Classification</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Binary Cross Entropy / Log Loss</vt:lpstr>
      <vt:lpstr>Categorical Cross Entropy</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Milan Amrut Joshi</dc:creator>
  <cp:lastModifiedBy>Anvit Joshi</cp:lastModifiedBy>
  <cp:revision>133</cp:revision>
  <dcterms:created xsi:type="dcterms:W3CDTF">2024-09-05T06:47:59Z</dcterms:created>
  <dcterms:modified xsi:type="dcterms:W3CDTF">2024-09-14T05:33:49Z</dcterms:modified>
</cp:coreProperties>
</file>